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8/17/2019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8BF1A-06BF-433F-8933-B6222CD4E4C9}"/>
              </a:ext>
            </a:extLst>
          </p:cNvPr>
          <p:cNvSpPr>
            <a:spLocks noGrp="1"/>
          </p:cNvSpPr>
          <p:nvPr>
            <p:ph type="ctrTitle"/>
          </p:nvPr>
        </p:nvSpPr>
        <p:spPr/>
        <p:txBody>
          <a:bodyPr/>
          <a:lstStyle/>
          <a:p>
            <a:r>
              <a:rPr lang="en-US" dirty="0"/>
              <a:t>Dangers of Change Approval Process</a:t>
            </a:r>
          </a:p>
        </p:txBody>
      </p:sp>
      <p:sp>
        <p:nvSpPr>
          <p:cNvPr id="3" name="Subtitle 2">
            <a:extLst>
              <a:ext uri="{FF2B5EF4-FFF2-40B4-BE49-F238E27FC236}">
                <a16:creationId xmlns:a16="http://schemas.microsoft.com/office/drawing/2014/main" id="{1CB01A8E-DF7C-4564-AFB3-85565952BAD4}"/>
              </a:ext>
            </a:extLst>
          </p:cNvPr>
          <p:cNvSpPr>
            <a:spLocks noGrp="1"/>
          </p:cNvSpPr>
          <p:nvPr>
            <p:ph type="subTitle" idx="1"/>
          </p:nvPr>
        </p:nvSpPr>
        <p:spPr/>
        <p:txBody>
          <a:bodyPr/>
          <a:lstStyle/>
          <a:p>
            <a:r>
              <a:rPr lang="en-US" dirty="0"/>
              <a:t>By: William Thomason</a:t>
            </a:r>
          </a:p>
          <a:p>
            <a:r>
              <a:rPr lang="en-US" dirty="0"/>
              <a:t>WEB430</a:t>
            </a:r>
          </a:p>
          <a:p>
            <a:r>
              <a:rPr lang="en-US" dirty="0"/>
              <a:t>Presentation 6.2</a:t>
            </a:r>
          </a:p>
        </p:txBody>
      </p:sp>
    </p:spTree>
    <p:extLst>
      <p:ext uri="{BB962C8B-B14F-4D97-AF65-F5344CB8AC3E}">
        <p14:creationId xmlns:p14="http://schemas.microsoft.com/office/powerpoint/2010/main" val="222596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7D396-001F-4F8F-9D92-A1CD9D51B83F}"/>
              </a:ext>
            </a:extLst>
          </p:cNvPr>
          <p:cNvSpPr>
            <a:spLocks noGrp="1"/>
          </p:cNvSpPr>
          <p:nvPr>
            <p:ph type="title"/>
          </p:nvPr>
        </p:nvSpPr>
        <p:spPr/>
        <p:txBody>
          <a:bodyPr>
            <a:normAutofit/>
          </a:bodyPr>
          <a:lstStyle/>
          <a:p>
            <a:r>
              <a:rPr lang="en-US" sz="8800" dirty="0"/>
              <a:t>Thanks for Joining!</a:t>
            </a:r>
          </a:p>
        </p:txBody>
      </p:sp>
      <p:sp>
        <p:nvSpPr>
          <p:cNvPr id="3" name="Text Placeholder 2">
            <a:extLst>
              <a:ext uri="{FF2B5EF4-FFF2-40B4-BE49-F238E27FC236}">
                <a16:creationId xmlns:a16="http://schemas.microsoft.com/office/drawing/2014/main" id="{4086568A-6BB3-4CDE-8AF9-FF87720A91F0}"/>
              </a:ext>
            </a:extLst>
          </p:cNvPr>
          <p:cNvSpPr>
            <a:spLocks noGrp="1"/>
          </p:cNvSpPr>
          <p:nvPr>
            <p:ph type="body" idx="1"/>
          </p:nvPr>
        </p:nvSpPr>
        <p:spPr/>
        <p:txBody>
          <a:bodyPr/>
          <a:lstStyle/>
          <a:p>
            <a:r>
              <a:rPr lang="en-US" dirty="0"/>
              <a:t>wiliam@WilliamThomason.info</a:t>
            </a:r>
          </a:p>
          <a:p>
            <a:r>
              <a:rPr lang="en-US" dirty="0"/>
              <a:t>https://github.com/wthomason</a:t>
            </a:r>
          </a:p>
          <a:p>
            <a:endParaRPr lang="en-US" dirty="0"/>
          </a:p>
        </p:txBody>
      </p:sp>
    </p:spTree>
    <p:extLst>
      <p:ext uri="{BB962C8B-B14F-4D97-AF65-F5344CB8AC3E}">
        <p14:creationId xmlns:p14="http://schemas.microsoft.com/office/powerpoint/2010/main" val="2321009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9C60C-15BE-4291-82F7-58339F077969}"/>
              </a:ext>
            </a:extLst>
          </p:cNvPr>
          <p:cNvSpPr>
            <a:spLocks noGrp="1"/>
          </p:cNvSpPr>
          <p:nvPr>
            <p:ph type="title"/>
          </p:nvPr>
        </p:nvSpPr>
        <p:spPr/>
        <p:txBody>
          <a:bodyPr/>
          <a:lstStyle/>
          <a:p>
            <a:r>
              <a:rPr lang="en-US" dirty="0"/>
              <a:t>What is Change Approval Process</a:t>
            </a:r>
          </a:p>
        </p:txBody>
      </p:sp>
      <p:sp>
        <p:nvSpPr>
          <p:cNvPr id="3" name="Content Placeholder 2">
            <a:extLst>
              <a:ext uri="{FF2B5EF4-FFF2-40B4-BE49-F238E27FC236}">
                <a16:creationId xmlns:a16="http://schemas.microsoft.com/office/drawing/2014/main" id="{69D2C378-97DB-462C-9BD3-819D6F574773}"/>
              </a:ext>
            </a:extLst>
          </p:cNvPr>
          <p:cNvSpPr>
            <a:spLocks noGrp="1"/>
          </p:cNvSpPr>
          <p:nvPr>
            <p:ph idx="1"/>
          </p:nvPr>
        </p:nvSpPr>
        <p:spPr/>
        <p:txBody>
          <a:bodyPr/>
          <a:lstStyle/>
          <a:p>
            <a:r>
              <a:rPr lang="en-US" dirty="0"/>
              <a:t>This is the process any change to an application takes from development to production. This process at times can be slow, tedious and incorporate several stages of approval depending on the type of change.</a:t>
            </a:r>
          </a:p>
        </p:txBody>
      </p:sp>
    </p:spTree>
    <p:extLst>
      <p:ext uri="{BB962C8B-B14F-4D97-AF65-F5344CB8AC3E}">
        <p14:creationId xmlns:p14="http://schemas.microsoft.com/office/powerpoint/2010/main" val="1505698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F88FC-D77B-4392-A741-BDD73F369F5F}"/>
              </a:ext>
            </a:extLst>
          </p:cNvPr>
          <p:cNvSpPr>
            <a:spLocks noGrp="1"/>
          </p:cNvSpPr>
          <p:nvPr>
            <p:ph type="title"/>
          </p:nvPr>
        </p:nvSpPr>
        <p:spPr/>
        <p:txBody>
          <a:bodyPr/>
          <a:lstStyle/>
          <a:p>
            <a:r>
              <a:rPr lang="en-US" dirty="0"/>
              <a:t>Thoughts on Change Management</a:t>
            </a:r>
          </a:p>
        </p:txBody>
      </p:sp>
      <p:sp>
        <p:nvSpPr>
          <p:cNvPr id="3" name="Content Placeholder 2">
            <a:extLst>
              <a:ext uri="{FF2B5EF4-FFF2-40B4-BE49-F238E27FC236}">
                <a16:creationId xmlns:a16="http://schemas.microsoft.com/office/drawing/2014/main" id="{D30AAF06-3005-4EC8-953C-B7735B22302F}"/>
              </a:ext>
            </a:extLst>
          </p:cNvPr>
          <p:cNvSpPr>
            <a:spLocks noGrp="1"/>
          </p:cNvSpPr>
          <p:nvPr>
            <p:ph idx="1"/>
          </p:nvPr>
        </p:nvSpPr>
        <p:spPr/>
        <p:txBody>
          <a:bodyPr/>
          <a:lstStyle/>
          <a:p>
            <a:r>
              <a:rPr lang="en-US" dirty="0"/>
              <a:t>Change management is often a point of friction in IT organizations. This is because it can act as a blocker, causing delays and frustration, but not adding enough value to offset the difficulties caused by deferring and sometimes denying proposed changes. Organizations often hope to reduce delays and friction by improving the efficiency of their change management process, and this can be helpful. But all too often the result is still an “us and them” situation, with one set of people trying to get changes implemented, and another set of people blocking them.</a:t>
            </a:r>
          </a:p>
        </p:txBody>
      </p:sp>
    </p:spTree>
    <p:extLst>
      <p:ext uri="{BB962C8B-B14F-4D97-AF65-F5344CB8AC3E}">
        <p14:creationId xmlns:p14="http://schemas.microsoft.com/office/powerpoint/2010/main" val="3209345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3A572-2B8B-4779-AF45-6F239DD1022E}"/>
              </a:ext>
            </a:extLst>
          </p:cNvPr>
          <p:cNvSpPr>
            <a:spLocks noGrp="1"/>
          </p:cNvSpPr>
          <p:nvPr>
            <p:ph type="title"/>
          </p:nvPr>
        </p:nvSpPr>
        <p:spPr/>
        <p:txBody>
          <a:bodyPr/>
          <a:lstStyle/>
          <a:p>
            <a:r>
              <a:rPr lang="en-US" dirty="0"/>
              <a:t>Making change approval more efficient</a:t>
            </a:r>
            <a:br>
              <a:rPr lang="en-US" dirty="0"/>
            </a:br>
            <a:endParaRPr lang="en-US" dirty="0"/>
          </a:p>
        </p:txBody>
      </p:sp>
      <p:sp>
        <p:nvSpPr>
          <p:cNvPr id="3" name="Content Placeholder 2">
            <a:extLst>
              <a:ext uri="{FF2B5EF4-FFF2-40B4-BE49-F238E27FC236}">
                <a16:creationId xmlns:a16="http://schemas.microsoft.com/office/drawing/2014/main" id="{82ED4E83-0C19-4632-8A22-D6A4B79745B1}"/>
              </a:ext>
            </a:extLst>
          </p:cNvPr>
          <p:cNvSpPr>
            <a:spLocks noGrp="1"/>
          </p:cNvSpPr>
          <p:nvPr>
            <p:ph idx="1"/>
          </p:nvPr>
        </p:nvSpPr>
        <p:spPr>
          <a:xfrm>
            <a:off x="1661019" y="2109132"/>
            <a:ext cx="9942671" cy="4063068"/>
          </a:xfrm>
        </p:spPr>
        <p:txBody>
          <a:bodyPr>
            <a:normAutofit fontScale="85000" lnSpcReduction="20000"/>
          </a:bodyPr>
          <a:lstStyle/>
          <a:p>
            <a:r>
              <a:rPr lang="en-US" b="1" dirty="0"/>
              <a:t>Using standard changes</a:t>
            </a:r>
            <a:r>
              <a:rPr lang="en-US" dirty="0"/>
              <a:t>. These are well-defined, low-risk changes that are pre-approved. This means that people don’t need to wait for permission to make these changes.  They just follow the agreed process and make them.  Examples of standard changes could be replacing a PC or printer with a newer model, increasing the amount of storage allocated to a service, or creating a standard account for a new user.</a:t>
            </a:r>
          </a:p>
          <a:p>
            <a:r>
              <a:rPr lang="en-US" b="1" dirty="0"/>
              <a:t>Delegating change authority</a:t>
            </a:r>
            <a:r>
              <a:rPr lang="en-US" dirty="0"/>
              <a:t>. This means someone who is able to respond faster than a typical change advisory board (CAB) has the authority to approve lower risk changes. For example the infrastructure manager may be allowed to authorize installation of firmware updates to non-critical servers and storage.</a:t>
            </a:r>
          </a:p>
          <a:p>
            <a:r>
              <a:rPr lang="en-US" b="1" dirty="0"/>
              <a:t>Using change models</a:t>
            </a:r>
            <a:r>
              <a:rPr lang="en-US" dirty="0"/>
              <a:t>. This means pre-defining the steps taken to implement a change, so that you save time and effort every time that change has to be reviewed, approved and implemented. For example, there may be a standard process for deploying operating system security patches, so that everyone knows which servers are updated first, and what testing is required.</a:t>
            </a:r>
          </a:p>
          <a:p>
            <a:endParaRPr lang="en-US" dirty="0"/>
          </a:p>
        </p:txBody>
      </p:sp>
    </p:spTree>
    <p:extLst>
      <p:ext uri="{BB962C8B-B14F-4D97-AF65-F5344CB8AC3E}">
        <p14:creationId xmlns:p14="http://schemas.microsoft.com/office/powerpoint/2010/main" val="3213921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932B6-9ABF-4BF8-9097-1A9684127580}"/>
              </a:ext>
            </a:extLst>
          </p:cNvPr>
          <p:cNvSpPr>
            <a:spLocks noGrp="1"/>
          </p:cNvSpPr>
          <p:nvPr>
            <p:ph type="title"/>
          </p:nvPr>
        </p:nvSpPr>
        <p:spPr/>
        <p:txBody>
          <a:bodyPr>
            <a:normAutofit fontScale="90000"/>
          </a:bodyPr>
          <a:lstStyle/>
          <a:p>
            <a:r>
              <a:rPr lang="en-US" dirty="0"/>
              <a:t>Making change approval part of an end-to-end process</a:t>
            </a:r>
            <a:br>
              <a:rPr lang="en-US" dirty="0"/>
            </a:br>
            <a:endParaRPr lang="en-US" dirty="0"/>
          </a:p>
        </p:txBody>
      </p:sp>
      <p:sp>
        <p:nvSpPr>
          <p:cNvPr id="3" name="Content Placeholder 2">
            <a:extLst>
              <a:ext uri="{FF2B5EF4-FFF2-40B4-BE49-F238E27FC236}">
                <a16:creationId xmlns:a16="http://schemas.microsoft.com/office/drawing/2014/main" id="{3DF467FF-E6DD-4396-BF2C-864C05BFE7F9}"/>
              </a:ext>
            </a:extLst>
          </p:cNvPr>
          <p:cNvSpPr>
            <a:spLocks noGrp="1"/>
          </p:cNvSpPr>
          <p:nvPr>
            <p:ph idx="1"/>
          </p:nvPr>
        </p:nvSpPr>
        <p:spPr>
          <a:xfrm>
            <a:off x="1484311" y="2520192"/>
            <a:ext cx="10018713" cy="3729606"/>
          </a:xfrm>
        </p:spPr>
        <p:txBody>
          <a:bodyPr>
            <a:normAutofit fontScale="85000" lnSpcReduction="20000"/>
          </a:bodyPr>
          <a:lstStyle/>
          <a:p>
            <a:r>
              <a:rPr lang="en-US" dirty="0"/>
              <a:t>Two of those principles are </a:t>
            </a:r>
            <a:r>
              <a:rPr lang="en-US" i="1" dirty="0"/>
              <a:t>Focus on Value</a:t>
            </a:r>
            <a:r>
              <a:rPr lang="en-US" dirty="0"/>
              <a:t> and </a:t>
            </a:r>
            <a:r>
              <a:rPr lang="en-US" i="1" dirty="0"/>
              <a:t>Work Holistically</a:t>
            </a:r>
            <a:r>
              <a:rPr lang="en-US" dirty="0"/>
              <a:t>. What they suggest is that thinking about “change authorization” or “change management” isn’t quite good enough; we need to think about something much wider than that.  We need to understand that change management is part of a business process, not just an IT one.  The goal of the process is to deploy IT functionality to support our customers; change management is just one necessary step along the way. So clearly, we need to view change authorization as part of that end to end workflow.  And when we design that end-to-end workflow we must include change authorization as part of the wider process, instead of as a separate, add-on ITSM activity.</a:t>
            </a:r>
          </a:p>
          <a:p>
            <a:r>
              <a:rPr lang="en-US" dirty="0"/>
              <a:t>The best way to do this is to follow two further guiding principles, </a:t>
            </a:r>
            <a:r>
              <a:rPr lang="en-US" i="1" dirty="0"/>
              <a:t>Collaborate</a:t>
            </a:r>
            <a:r>
              <a:rPr lang="en-US" dirty="0"/>
              <a:t> and </a:t>
            </a:r>
            <a:r>
              <a:rPr lang="en-US" i="1" dirty="0"/>
              <a:t>Keep it Simple</a:t>
            </a:r>
            <a:r>
              <a:rPr lang="en-US" dirty="0"/>
              <a:t>. If you take these ideas seriously they should help you to create a process where changes simply flow through into production without the need for delay when they need to be approved.</a:t>
            </a:r>
          </a:p>
          <a:p>
            <a:endParaRPr lang="en-US" dirty="0"/>
          </a:p>
        </p:txBody>
      </p:sp>
    </p:spTree>
    <p:extLst>
      <p:ext uri="{BB962C8B-B14F-4D97-AF65-F5344CB8AC3E}">
        <p14:creationId xmlns:p14="http://schemas.microsoft.com/office/powerpoint/2010/main" val="2044194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505FF-3D2B-4B5E-A685-D7D9666E93A4}"/>
              </a:ext>
            </a:extLst>
          </p:cNvPr>
          <p:cNvSpPr>
            <a:spLocks noGrp="1"/>
          </p:cNvSpPr>
          <p:nvPr>
            <p:ph type="title"/>
          </p:nvPr>
        </p:nvSpPr>
        <p:spPr/>
        <p:txBody>
          <a:bodyPr/>
          <a:lstStyle/>
          <a:p>
            <a:r>
              <a:rPr lang="en-US" dirty="0"/>
              <a:t>Making change approval part of an end-to-end process</a:t>
            </a:r>
          </a:p>
        </p:txBody>
      </p:sp>
      <p:pic>
        <p:nvPicPr>
          <p:cNvPr id="1026" name="Picture 2" descr=" Suggested end-to-end process steps">
            <a:extLst>
              <a:ext uri="{FF2B5EF4-FFF2-40B4-BE49-F238E27FC236}">
                <a16:creationId xmlns:a16="http://schemas.microsoft.com/office/drawing/2014/main" id="{4AD09A6F-BE93-446A-A4BB-E111784558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49833" y="4549870"/>
            <a:ext cx="6280366" cy="185888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5CE0691-8F30-4020-8108-6CC8545F42A2}"/>
              </a:ext>
            </a:extLst>
          </p:cNvPr>
          <p:cNvSpPr txBox="1"/>
          <p:nvPr/>
        </p:nvSpPr>
        <p:spPr>
          <a:xfrm>
            <a:off x="4822371" y="4507627"/>
            <a:ext cx="2547257" cy="369332"/>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0A697DE1-9889-420A-865A-8FC7229E00E3}"/>
              </a:ext>
            </a:extLst>
          </p:cNvPr>
          <p:cNvSpPr txBox="1"/>
          <p:nvPr/>
        </p:nvSpPr>
        <p:spPr>
          <a:xfrm>
            <a:off x="4822370" y="4126011"/>
            <a:ext cx="3892392" cy="369332"/>
          </a:xfrm>
          <a:prstGeom prst="rect">
            <a:avLst/>
          </a:prstGeom>
          <a:noFill/>
        </p:spPr>
        <p:txBody>
          <a:bodyPr wrap="square" rtlCol="0">
            <a:spAutoFit/>
          </a:bodyPr>
          <a:lstStyle/>
          <a:p>
            <a:r>
              <a:rPr lang="en-US" i="1" dirty="0"/>
              <a:t> Suggested end-to-end process</a:t>
            </a:r>
            <a:endParaRPr lang="en-US" dirty="0"/>
          </a:p>
        </p:txBody>
      </p:sp>
      <p:sp>
        <p:nvSpPr>
          <p:cNvPr id="8" name="TextBox 7">
            <a:extLst>
              <a:ext uri="{FF2B5EF4-FFF2-40B4-BE49-F238E27FC236}">
                <a16:creationId xmlns:a16="http://schemas.microsoft.com/office/drawing/2014/main" id="{4BDA4382-1EED-48C3-81E7-2E90FB2ADB9C}"/>
              </a:ext>
            </a:extLst>
          </p:cNvPr>
          <p:cNvSpPr txBox="1"/>
          <p:nvPr/>
        </p:nvSpPr>
        <p:spPr>
          <a:xfrm>
            <a:off x="3149689" y="2677913"/>
            <a:ext cx="6680654" cy="369332"/>
          </a:xfrm>
          <a:prstGeom prst="rect">
            <a:avLst/>
          </a:prstGeom>
          <a:noFill/>
        </p:spPr>
        <p:txBody>
          <a:bodyPr wrap="square" rtlCol="0">
            <a:spAutoFit/>
          </a:bodyPr>
          <a:lstStyle/>
          <a:p>
            <a:r>
              <a:rPr lang="en-US" i="1" dirty="0"/>
              <a:t>Typical change management process with RFC submitted after testing</a:t>
            </a:r>
            <a:endParaRPr lang="en-US" dirty="0"/>
          </a:p>
        </p:txBody>
      </p:sp>
      <p:pic>
        <p:nvPicPr>
          <p:cNvPr id="1028" name="Picture 4" descr="Typical change management process steps">
            <a:extLst>
              <a:ext uri="{FF2B5EF4-FFF2-40B4-BE49-F238E27FC236}">
                <a16:creationId xmlns:a16="http://schemas.microsoft.com/office/drawing/2014/main" id="{15152681-E4AE-47FB-9CB8-9DA68CE0B2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8630" y="3176601"/>
            <a:ext cx="7330072" cy="745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82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D2FD7-C0E5-442F-B375-D452EB6CFA70}"/>
              </a:ext>
            </a:extLst>
          </p:cNvPr>
          <p:cNvSpPr>
            <a:spLocks noGrp="1"/>
          </p:cNvSpPr>
          <p:nvPr>
            <p:ph type="title"/>
          </p:nvPr>
        </p:nvSpPr>
        <p:spPr/>
        <p:txBody>
          <a:bodyPr/>
          <a:lstStyle/>
          <a:p>
            <a:r>
              <a:rPr lang="en-US" dirty="0"/>
              <a:t>The Benefits</a:t>
            </a:r>
            <a:br>
              <a:rPr lang="en-US" dirty="0"/>
            </a:br>
            <a:endParaRPr lang="en-US" dirty="0"/>
          </a:p>
        </p:txBody>
      </p:sp>
      <p:sp>
        <p:nvSpPr>
          <p:cNvPr id="3" name="Content Placeholder 2">
            <a:extLst>
              <a:ext uri="{FF2B5EF4-FFF2-40B4-BE49-F238E27FC236}">
                <a16:creationId xmlns:a16="http://schemas.microsoft.com/office/drawing/2014/main" id="{1838D3FF-8793-4DC8-B9B4-1ADF99090779}"/>
              </a:ext>
            </a:extLst>
          </p:cNvPr>
          <p:cNvSpPr>
            <a:spLocks noGrp="1"/>
          </p:cNvSpPr>
          <p:nvPr>
            <p:ph idx="1"/>
          </p:nvPr>
        </p:nvSpPr>
        <p:spPr>
          <a:xfrm>
            <a:off x="1484310" y="1928768"/>
            <a:ext cx="10018713" cy="4606256"/>
          </a:xfrm>
        </p:spPr>
        <p:txBody>
          <a:bodyPr>
            <a:normAutofit fontScale="92500"/>
          </a:bodyPr>
          <a:lstStyle/>
          <a:p>
            <a:r>
              <a:rPr lang="en-US" dirty="0"/>
              <a:t>The process for each category is different, so the next step is to design and map the change management activities required for each group. Efficient change request processes increases the speed of deployment and reduces future errors. The importance of following a standard process is even more pronounced in urgent situations, as it reduces the likelihood of mistakes made in haste.</a:t>
            </a:r>
          </a:p>
          <a:p>
            <a:r>
              <a:rPr lang="en-US" dirty="0"/>
              <a:t>The benefits of implementing standard processes for change management are felt throughout the organization. Some of the most important include:</a:t>
            </a:r>
          </a:p>
          <a:p>
            <a:r>
              <a:rPr lang="en-US" dirty="0"/>
              <a:t>More efficient use of resources as a result of assigning task ownership to a person or team.</a:t>
            </a:r>
          </a:p>
          <a:p>
            <a:r>
              <a:rPr lang="en-US" dirty="0"/>
              <a:t>Greater accuracy when assessing the potential for business and customer impact.</a:t>
            </a:r>
          </a:p>
          <a:p>
            <a:r>
              <a:rPr lang="en-US" dirty="0"/>
              <a:t>Reduced likelihood that emergency changes will be necessary in the future.</a:t>
            </a:r>
          </a:p>
          <a:p>
            <a:endParaRPr lang="en-US" dirty="0"/>
          </a:p>
        </p:txBody>
      </p:sp>
    </p:spTree>
    <p:extLst>
      <p:ext uri="{BB962C8B-B14F-4D97-AF65-F5344CB8AC3E}">
        <p14:creationId xmlns:p14="http://schemas.microsoft.com/office/powerpoint/2010/main" val="3215675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8B26D-A36A-40A6-9AE8-75D39C335321}"/>
              </a:ext>
            </a:extLst>
          </p:cNvPr>
          <p:cNvSpPr>
            <a:spLocks noGrp="1"/>
          </p:cNvSpPr>
          <p:nvPr>
            <p:ph type="title"/>
          </p:nvPr>
        </p:nvSpPr>
        <p:spPr/>
        <p:txBody>
          <a:bodyPr/>
          <a:lstStyle/>
          <a:p>
            <a:r>
              <a:rPr lang="en-US" b="1" dirty="0"/>
              <a:t>IT Change Request Process</a:t>
            </a:r>
            <a:br>
              <a:rPr lang="en-US" dirty="0"/>
            </a:br>
            <a:endParaRPr lang="en-US" dirty="0"/>
          </a:p>
        </p:txBody>
      </p:sp>
      <p:sp>
        <p:nvSpPr>
          <p:cNvPr id="3" name="Content Placeholder 2">
            <a:extLst>
              <a:ext uri="{FF2B5EF4-FFF2-40B4-BE49-F238E27FC236}">
                <a16:creationId xmlns:a16="http://schemas.microsoft.com/office/drawing/2014/main" id="{4E31D873-CF14-4F00-A127-11FD7A7EC94A}"/>
              </a:ext>
            </a:extLst>
          </p:cNvPr>
          <p:cNvSpPr>
            <a:spLocks noGrp="1"/>
          </p:cNvSpPr>
          <p:nvPr>
            <p:ph idx="1"/>
          </p:nvPr>
        </p:nvSpPr>
        <p:spPr/>
        <p:txBody>
          <a:bodyPr>
            <a:normAutofit lnSpcReduction="10000"/>
          </a:bodyPr>
          <a:lstStyle/>
          <a:p>
            <a:r>
              <a:rPr lang="en-US" dirty="0"/>
              <a:t>Changing your IT software sets off a chain of events that often spreads through multiple departments. In some cases, software changes impact the entire company, which can adversely affect your customers. Preventing a negative customer experience requires skilled change management as well as an ability to identify and mitigate risks in a timely manner. Talented change management professionals ensure all stakeholders are involved in the implementation of IT initiatives. They use industry-recognized best practices to reduce back-outs, speed up deployment and prevent service disruptions from reaching customers</a:t>
            </a:r>
          </a:p>
        </p:txBody>
      </p:sp>
    </p:spTree>
    <p:extLst>
      <p:ext uri="{BB962C8B-B14F-4D97-AF65-F5344CB8AC3E}">
        <p14:creationId xmlns:p14="http://schemas.microsoft.com/office/powerpoint/2010/main" val="95135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9BA53-B305-4721-8F36-E69853C69C1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ECCC77F-EC76-4CEA-AAA1-7198FD4D153C}"/>
              </a:ext>
            </a:extLst>
          </p:cNvPr>
          <p:cNvSpPr>
            <a:spLocks noGrp="1"/>
          </p:cNvSpPr>
          <p:nvPr>
            <p:ph idx="1"/>
          </p:nvPr>
        </p:nvSpPr>
        <p:spPr/>
        <p:txBody>
          <a:bodyPr>
            <a:normAutofit lnSpcReduction="10000"/>
          </a:bodyPr>
          <a:lstStyle/>
          <a:p>
            <a:r>
              <a:rPr lang="en-US" dirty="0"/>
              <a:t>RANCE, S. (2017, January 24). How to make IT change management work for everyone. Retrieved August 17, 2019, from https://www.optimalservicemanagement.com/blog/how-to-make-it-change-management-work-for-everyone</a:t>
            </a:r>
          </a:p>
          <a:p>
            <a:r>
              <a:rPr lang="en-US" dirty="0"/>
              <a:t>Saunders, J. (2017, October 09). IT Change Request Process: Best Practices. Retrieved August 17, 2019, from https://www.processmaker.com/blog/workflow-processes/it-change-request-process-best-practices/</a:t>
            </a:r>
          </a:p>
        </p:txBody>
      </p:sp>
    </p:spTree>
    <p:extLst>
      <p:ext uri="{BB962C8B-B14F-4D97-AF65-F5344CB8AC3E}">
        <p14:creationId xmlns:p14="http://schemas.microsoft.com/office/powerpoint/2010/main" val="41115034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23</TotalTime>
  <Words>554</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Corbel</vt:lpstr>
      <vt:lpstr>Parallax</vt:lpstr>
      <vt:lpstr>Dangers of Change Approval Process</vt:lpstr>
      <vt:lpstr>What is Change Approval Process</vt:lpstr>
      <vt:lpstr>Thoughts on Change Management</vt:lpstr>
      <vt:lpstr>Making change approval more efficient </vt:lpstr>
      <vt:lpstr>Making change approval part of an end-to-end process </vt:lpstr>
      <vt:lpstr>Making change approval part of an end-to-end process</vt:lpstr>
      <vt:lpstr>The Benefits </vt:lpstr>
      <vt:lpstr>IT Change Request Process </vt:lpstr>
      <vt:lpstr>References</vt:lpstr>
      <vt:lpstr>Thanks for Joining!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Thomason</dc:creator>
  <cp:lastModifiedBy>William Thomason</cp:lastModifiedBy>
  <cp:revision>5</cp:revision>
  <dcterms:created xsi:type="dcterms:W3CDTF">2019-08-15T12:36:59Z</dcterms:created>
  <dcterms:modified xsi:type="dcterms:W3CDTF">2019-08-17T16:58:21Z</dcterms:modified>
</cp:coreProperties>
</file>