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5"/>
  </p:notesMasterIdLst>
  <p:handoutMasterIdLst>
    <p:handoutMasterId r:id="rId16"/>
  </p:handoutMasterIdLst>
  <p:sldIdLst>
    <p:sldId id="256" r:id="rId5"/>
    <p:sldId id="275" r:id="rId6"/>
    <p:sldId id="276" r:id="rId7"/>
    <p:sldId id="277" r:id="rId8"/>
    <p:sldId id="278" r:id="rId9"/>
    <p:sldId id="279" r:id="rId10"/>
    <p:sldId id="280" r:id="rId11"/>
    <p:sldId id="281" r:id="rId12"/>
    <p:sldId id="28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snapToObjects="1">
      <p:cViewPr varScale="1">
        <p:scale>
          <a:sx n="114" d="100"/>
          <a:sy n="114" d="100"/>
        </p:scale>
        <p:origin x="41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8/31/2019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8/31/2019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576946" y="2554817"/>
            <a:ext cx="8583180" cy="2421464"/>
          </a:xfrm>
        </p:spPr>
        <p:txBody>
          <a:bodyPr>
            <a:normAutofit/>
          </a:bodyPr>
          <a:lstStyle/>
          <a:p>
            <a:r>
              <a:rPr lang="en-US" dirty="0"/>
              <a:t>Security Controls in Shared Source Code Repositories</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By: William Thomason</a:t>
            </a:r>
          </a:p>
          <a:p>
            <a:r>
              <a:rPr lang="en-US" dirty="0">
                <a:solidFill>
                  <a:schemeClr val="accent1">
                    <a:lumMod val="40000"/>
                    <a:lumOff val="60000"/>
                  </a:schemeClr>
                </a:solidFill>
              </a:rPr>
              <a:t>WEB-430</a:t>
            </a:r>
          </a:p>
          <a:p>
            <a:r>
              <a:rPr lang="en-US" dirty="0">
                <a:solidFill>
                  <a:schemeClr val="accent1">
                    <a:lumMod val="40000"/>
                    <a:lumOff val="60000"/>
                  </a:schemeClr>
                </a:solidFill>
              </a:rPr>
              <a:t>Presentation 8.2</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william@Williamthomason.info</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0700-7D66-431A-B75C-A15F27E8C52E}"/>
              </a:ext>
            </a:extLst>
          </p:cNvPr>
          <p:cNvSpPr>
            <a:spLocks noGrp="1"/>
          </p:cNvSpPr>
          <p:nvPr>
            <p:ph type="title"/>
          </p:nvPr>
        </p:nvSpPr>
        <p:spPr/>
        <p:txBody>
          <a:bodyPr/>
          <a:lstStyle/>
          <a:p>
            <a:r>
              <a:rPr lang="en-US" dirty="0"/>
              <a:t>Protect your code repository</a:t>
            </a:r>
            <a:br>
              <a:rPr lang="en-US" dirty="0"/>
            </a:br>
            <a:endParaRPr lang="en-US" dirty="0"/>
          </a:p>
        </p:txBody>
      </p:sp>
      <p:sp>
        <p:nvSpPr>
          <p:cNvPr id="3" name="Content Placeholder 2">
            <a:extLst>
              <a:ext uri="{FF2B5EF4-FFF2-40B4-BE49-F238E27FC236}">
                <a16:creationId xmlns:a16="http://schemas.microsoft.com/office/drawing/2014/main" id="{CF3C5674-3C8D-4137-BF75-D8671E1BE7D6}"/>
              </a:ext>
            </a:extLst>
          </p:cNvPr>
          <p:cNvSpPr>
            <a:spLocks noGrp="1"/>
          </p:cNvSpPr>
          <p:nvPr>
            <p:ph idx="1"/>
          </p:nvPr>
        </p:nvSpPr>
        <p:spPr/>
        <p:txBody>
          <a:bodyPr/>
          <a:lstStyle/>
          <a:p>
            <a:pPr fontAlgn="base"/>
            <a:r>
              <a:rPr lang="en-US" sz="2800" dirty="0"/>
              <a:t>Your code is only as secure as the systems used to create it. As the central point at which your code is stored and managed, it's crucial that the repository is sufficiently secure.</a:t>
            </a:r>
          </a:p>
          <a:p>
            <a:pPr fontAlgn="base"/>
            <a:r>
              <a:rPr lang="en-US" sz="2800" dirty="0"/>
              <a:t>Your code is only as secure as the systems used to create it. As the central point at which your code is stored and managed, it's crucial that the repository is sufficiently secure.</a:t>
            </a:r>
          </a:p>
          <a:p>
            <a:endParaRPr lang="en-US" dirty="0"/>
          </a:p>
        </p:txBody>
      </p:sp>
    </p:spTree>
    <p:extLst>
      <p:ext uri="{BB962C8B-B14F-4D97-AF65-F5344CB8AC3E}">
        <p14:creationId xmlns:p14="http://schemas.microsoft.com/office/powerpoint/2010/main" val="387313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9065-7C2C-4C13-B6D0-0512140A9E73}"/>
              </a:ext>
            </a:extLst>
          </p:cNvPr>
          <p:cNvSpPr>
            <a:spLocks noGrp="1"/>
          </p:cNvSpPr>
          <p:nvPr>
            <p:ph type="title"/>
          </p:nvPr>
        </p:nvSpPr>
        <p:spPr/>
        <p:txBody>
          <a:bodyPr/>
          <a:lstStyle/>
          <a:p>
            <a:r>
              <a:rPr lang="en-US" dirty="0"/>
              <a:t>Protect your code repository</a:t>
            </a:r>
          </a:p>
        </p:txBody>
      </p:sp>
      <p:sp>
        <p:nvSpPr>
          <p:cNvPr id="3" name="Content Placeholder 2">
            <a:extLst>
              <a:ext uri="{FF2B5EF4-FFF2-40B4-BE49-F238E27FC236}">
                <a16:creationId xmlns:a16="http://schemas.microsoft.com/office/drawing/2014/main" id="{1068B083-48EE-4F00-87DD-FA018667367F}"/>
              </a:ext>
            </a:extLst>
          </p:cNvPr>
          <p:cNvSpPr>
            <a:spLocks noGrp="1"/>
          </p:cNvSpPr>
          <p:nvPr>
            <p:ph idx="1"/>
          </p:nvPr>
        </p:nvSpPr>
        <p:spPr/>
        <p:txBody>
          <a:bodyPr/>
          <a:lstStyle/>
          <a:p>
            <a:pPr fontAlgn="base"/>
            <a:r>
              <a:rPr lang="en-US" sz="2800" dirty="0"/>
              <a:t>Loss or compromise of access credentials, or breach of the underlying service, may allow attackers to modify your code base without your knowledge or permission.</a:t>
            </a:r>
          </a:p>
          <a:p>
            <a:pPr fontAlgn="base"/>
            <a:r>
              <a:rPr lang="en-US" sz="2800" dirty="0"/>
              <a:t>Version control, peer review and built-in auditing are some of the advantages which come with using a code repository. If proper attention is paid to security measures, the benefits of using a repository far outweigh the risks.</a:t>
            </a:r>
          </a:p>
          <a:p>
            <a:endParaRPr lang="en-US" dirty="0"/>
          </a:p>
        </p:txBody>
      </p:sp>
    </p:spTree>
    <p:extLst>
      <p:ext uri="{BB962C8B-B14F-4D97-AF65-F5344CB8AC3E}">
        <p14:creationId xmlns:p14="http://schemas.microsoft.com/office/powerpoint/2010/main" val="336893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AD6C-81A2-4DBF-85F6-09EA66DA3A32}"/>
              </a:ext>
            </a:extLst>
          </p:cNvPr>
          <p:cNvSpPr>
            <a:spLocks noGrp="1"/>
          </p:cNvSpPr>
          <p:nvPr>
            <p:ph type="title"/>
          </p:nvPr>
        </p:nvSpPr>
        <p:spPr/>
        <p:txBody>
          <a:bodyPr/>
          <a:lstStyle/>
          <a:p>
            <a:r>
              <a:rPr lang="en-US" dirty="0"/>
              <a:t>Actions that can be taken</a:t>
            </a:r>
          </a:p>
        </p:txBody>
      </p:sp>
      <p:sp>
        <p:nvSpPr>
          <p:cNvPr id="3" name="Content Placeholder 2">
            <a:extLst>
              <a:ext uri="{FF2B5EF4-FFF2-40B4-BE49-F238E27FC236}">
                <a16:creationId xmlns:a16="http://schemas.microsoft.com/office/drawing/2014/main" id="{EC81B33C-AB29-4395-9C29-5A07014C909A}"/>
              </a:ext>
            </a:extLst>
          </p:cNvPr>
          <p:cNvSpPr>
            <a:spLocks noGrp="1"/>
          </p:cNvSpPr>
          <p:nvPr>
            <p:ph idx="1"/>
          </p:nvPr>
        </p:nvSpPr>
        <p:spPr>
          <a:xfrm>
            <a:off x="685801" y="1704109"/>
            <a:ext cx="10131425" cy="5153891"/>
          </a:xfrm>
        </p:spPr>
        <p:txBody>
          <a:bodyPr>
            <a:normAutofit/>
          </a:bodyPr>
          <a:lstStyle/>
          <a:p>
            <a:r>
              <a:rPr lang="en-US" sz="2000" b="1" dirty="0"/>
              <a:t>Choose a repository you trust</a:t>
            </a:r>
          </a:p>
          <a:p>
            <a:r>
              <a:rPr lang="en-US" sz="2000" b="1" dirty="0"/>
              <a:t>Consider the exposure of your repository</a:t>
            </a:r>
          </a:p>
          <a:p>
            <a:r>
              <a:rPr lang="en-US" sz="2000" b="1" dirty="0"/>
              <a:t>Protect access credentials</a:t>
            </a:r>
          </a:p>
          <a:p>
            <a:r>
              <a:rPr lang="en-US" sz="2000" b="1" dirty="0"/>
              <a:t>Separate secret credentials from source code</a:t>
            </a:r>
          </a:p>
          <a:p>
            <a:r>
              <a:rPr lang="en-US" sz="2000" b="1" dirty="0"/>
              <a:t>Access to the repository should be revoked swiftly when no longer required, or in the event of compromise</a:t>
            </a:r>
          </a:p>
          <a:p>
            <a:r>
              <a:rPr lang="en-US" sz="2000" b="1" dirty="0"/>
              <a:t>Include open code in your risk model</a:t>
            </a:r>
          </a:p>
          <a:p>
            <a:r>
              <a:rPr lang="en-US" sz="2000" b="1" dirty="0"/>
              <a:t>Review all code changes</a:t>
            </a:r>
          </a:p>
          <a:p>
            <a:r>
              <a:rPr lang="en-US" sz="2000" b="1" dirty="0"/>
              <a:t>External code changes may be malicious</a:t>
            </a:r>
          </a:p>
          <a:p>
            <a:r>
              <a:rPr lang="en-US" sz="2000" b="1" dirty="0"/>
              <a:t>If using a publicly accessible repository, take care of your identity</a:t>
            </a:r>
          </a:p>
          <a:p>
            <a:r>
              <a:rPr lang="en-US" sz="2000" b="1" dirty="0"/>
              <a:t>Ensure your code is backed up</a:t>
            </a:r>
            <a:endParaRPr lang="en-US" sz="2000" dirty="0"/>
          </a:p>
        </p:txBody>
      </p:sp>
    </p:spTree>
    <p:extLst>
      <p:ext uri="{BB962C8B-B14F-4D97-AF65-F5344CB8AC3E}">
        <p14:creationId xmlns:p14="http://schemas.microsoft.com/office/powerpoint/2010/main" val="237205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7ED2-BB4E-4F3A-A587-E65F08AFE12B}"/>
              </a:ext>
            </a:extLst>
          </p:cNvPr>
          <p:cNvSpPr>
            <a:spLocks noGrp="1"/>
          </p:cNvSpPr>
          <p:nvPr>
            <p:ph type="title"/>
          </p:nvPr>
        </p:nvSpPr>
        <p:spPr/>
        <p:txBody>
          <a:bodyPr>
            <a:normAutofit fontScale="90000"/>
          </a:bodyPr>
          <a:lstStyle/>
          <a:p>
            <a:r>
              <a:rPr lang="en-US" dirty="0"/>
              <a:t>Never store credentials as code/config in GitHub</a:t>
            </a:r>
            <a:br>
              <a:rPr lang="en-US" dirty="0"/>
            </a:br>
            <a:endParaRPr lang="en-US" dirty="0"/>
          </a:p>
        </p:txBody>
      </p:sp>
      <p:sp>
        <p:nvSpPr>
          <p:cNvPr id="3" name="Content Placeholder 2">
            <a:extLst>
              <a:ext uri="{FF2B5EF4-FFF2-40B4-BE49-F238E27FC236}">
                <a16:creationId xmlns:a16="http://schemas.microsoft.com/office/drawing/2014/main" id="{2B8EAE9F-9490-4C2A-8072-0AC731BD9DCC}"/>
              </a:ext>
            </a:extLst>
          </p:cNvPr>
          <p:cNvSpPr>
            <a:spLocks noGrp="1"/>
          </p:cNvSpPr>
          <p:nvPr>
            <p:ph idx="1"/>
          </p:nvPr>
        </p:nvSpPr>
        <p:spPr>
          <a:xfrm>
            <a:off x="685801" y="1526797"/>
            <a:ext cx="11075564" cy="5142452"/>
          </a:xfrm>
        </p:spPr>
        <p:txBody>
          <a:bodyPr>
            <a:normAutofit/>
          </a:bodyPr>
          <a:lstStyle/>
          <a:p>
            <a:r>
              <a:rPr lang="en-US" sz="1900" dirty="0"/>
              <a:t>A quick search on GitHub shows how widespread the problem of storing passwords in repositories really is. The 350,000 commits returned from this simple search does not cover those who were not so obvious with their commit messages, or those who tried to cover their tracks by removing their history. All in all, this is a big problem that doesn’t show real signs of being fixed. That said, there are some good practices you can follow to prevent sensitive data being added into your repository.</a:t>
            </a:r>
          </a:p>
          <a:p>
            <a:r>
              <a:rPr lang="en-US" sz="1900" dirty="0"/>
              <a:t>There are a bunch of great tools available, like git-secrets, that can statically analyze your commits, via a pre-commit Git Hook to ensure you’re not trying to push any passwords or sensitive information into your GitHub repository. Commits will be rejected if the tool matches any configured regular expression patterns that are designed to find sensitive information. It may slow down pushes a tiny bit, but it’s well worth it.</a:t>
            </a:r>
          </a:p>
          <a:p>
            <a:r>
              <a:rPr lang="en-US" sz="1900" dirty="0"/>
              <a:t>You can also use tools like git-secrets in your CI and CD pipelines to actively break builds when sensitive information is found in code or a config file. Having team-wide rules that prevent this from happening is a great way to police bad actions in the existing developer workflow. A preferred way to hold or pass sensitive information is through the environment variables of the chosen CI/CD pipeline tools you are using, such as Jenkins or TeamCity. You can also use a tool like Vault to help with your secret management in production. Lastly, consider using an identity and user management tool chain, like </a:t>
            </a:r>
            <a:r>
              <a:rPr lang="en-US" sz="1900" dirty="0" err="1"/>
              <a:t>Keycloak</a:t>
            </a:r>
            <a:r>
              <a:rPr lang="en-US" sz="1900" dirty="0"/>
              <a:t> (currently maintained by a number of developers in Red Hat) as well as others.</a:t>
            </a:r>
          </a:p>
          <a:p>
            <a:endParaRPr lang="en-US" dirty="0"/>
          </a:p>
        </p:txBody>
      </p:sp>
    </p:spTree>
    <p:extLst>
      <p:ext uri="{BB962C8B-B14F-4D97-AF65-F5344CB8AC3E}">
        <p14:creationId xmlns:p14="http://schemas.microsoft.com/office/powerpoint/2010/main" val="381657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8E57-3504-4570-97DD-21624C08D5BB}"/>
              </a:ext>
            </a:extLst>
          </p:cNvPr>
          <p:cNvSpPr>
            <a:spLocks noGrp="1"/>
          </p:cNvSpPr>
          <p:nvPr>
            <p:ph type="title"/>
          </p:nvPr>
        </p:nvSpPr>
        <p:spPr/>
        <p:txBody>
          <a:bodyPr/>
          <a:lstStyle/>
          <a:p>
            <a:r>
              <a:rPr lang="en-US" dirty="0"/>
              <a:t>Tightly Control Access</a:t>
            </a:r>
            <a:br>
              <a:rPr lang="en-US" dirty="0"/>
            </a:br>
            <a:endParaRPr lang="en-US" dirty="0"/>
          </a:p>
        </p:txBody>
      </p:sp>
      <p:sp>
        <p:nvSpPr>
          <p:cNvPr id="3" name="Content Placeholder 2">
            <a:extLst>
              <a:ext uri="{FF2B5EF4-FFF2-40B4-BE49-F238E27FC236}">
                <a16:creationId xmlns:a16="http://schemas.microsoft.com/office/drawing/2014/main" id="{FB789998-7211-42F6-809D-0534EC6B2F68}"/>
              </a:ext>
            </a:extLst>
          </p:cNvPr>
          <p:cNvSpPr>
            <a:spLocks noGrp="1"/>
          </p:cNvSpPr>
          <p:nvPr>
            <p:ph idx="1"/>
          </p:nvPr>
        </p:nvSpPr>
        <p:spPr>
          <a:xfrm>
            <a:off x="685801" y="1979803"/>
            <a:ext cx="10131425" cy="4345496"/>
          </a:xfrm>
        </p:spPr>
        <p:txBody>
          <a:bodyPr/>
          <a:lstStyle/>
          <a:p>
            <a:pPr marL="0" indent="0">
              <a:buNone/>
            </a:pPr>
            <a:r>
              <a:rPr lang="en-US" dirty="0"/>
              <a:t> </a:t>
            </a:r>
            <a:r>
              <a:rPr lang="en-US" sz="2000" dirty="0"/>
              <a:t>We must ensure our basic settings and practices, both on the GitHub platform as well as in general, are adhered to. Mandate the following basic practices for your contributors:</a:t>
            </a:r>
          </a:p>
          <a:p>
            <a:r>
              <a:rPr lang="en-US" sz="2000" dirty="0"/>
              <a:t>Require 2-factor-authentication on every contributor’s GitHub account.</a:t>
            </a:r>
          </a:p>
          <a:p>
            <a:r>
              <a:rPr lang="en-US" sz="2000" dirty="0"/>
              <a:t>Never let users share GitHub accounts/passwords.</a:t>
            </a:r>
          </a:p>
          <a:p>
            <a:r>
              <a:rPr lang="en-US" sz="2000" dirty="0"/>
              <a:t>Any laptops/devices with access to your source code must be properly secured.</a:t>
            </a:r>
          </a:p>
          <a:p>
            <a:r>
              <a:rPr lang="en-US" sz="2000" dirty="0"/>
              <a:t>Repository administrators should manage team access to data. Only give contributors access to the data they need to do their work.</a:t>
            </a:r>
          </a:p>
          <a:p>
            <a:r>
              <a:rPr lang="en-US" sz="2000" dirty="0"/>
              <a:t>GitHub accounts are often personal ones, and do not naturally disappear when users leave the company. Make sure you diligently revoke access from users who are no longer working with you.</a:t>
            </a:r>
          </a:p>
          <a:p>
            <a:endParaRPr lang="en-US" dirty="0"/>
          </a:p>
        </p:txBody>
      </p:sp>
    </p:spTree>
    <p:extLst>
      <p:ext uri="{BB962C8B-B14F-4D97-AF65-F5344CB8AC3E}">
        <p14:creationId xmlns:p14="http://schemas.microsoft.com/office/powerpoint/2010/main" val="33473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CC80-E0C2-4798-9B15-BC1B5136AFA6}"/>
              </a:ext>
            </a:extLst>
          </p:cNvPr>
          <p:cNvSpPr>
            <a:spLocks noGrp="1"/>
          </p:cNvSpPr>
          <p:nvPr>
            <p:ph type="title"/>
          </p:nvPr>
        </p:nvSpPr>
        <p:spPr/>
        <p:txBody>
          <a:bodyPr/>
          <a:lstStyle/>
          <a:p>
            <a:r>
              <a:rPr lang="en-US" dirty="0"/>
              <a:t>Add a SECURITY.md file</a:t>
            </a:r>
            <a:br>
              <a:rPr lang="en-US" dirty="0"/>
            </a:br>
            <a:endParaRPr lang="en-US" dirty="0"/>
          </a:p>
        </p:txBody>
      </p:sp>
      <p:sp>
        <p:nvSpPr>
          <p:cNvPr id="3" name="Content Placeholder 2">
            <a:extLst>
              <a:ext uri="{FF2B5EF4-FFF2-40B4-BE49-F238E27FC236}">
                <a16:creationId xmlns:a16="http://schemas.microsoft.com/office/drawing/2014/main" id="{08B0B0FD-E1C5-4682-A448-C1E8F43E7639}"/>
              </a:ext>
            </a:extLst>
          </p:cNvPr>
          <p:cNvSpPr>
            <a:spLocks noGrp="1"/>
          </p:cNvSpPr>
          <p:nvPr>
            <p:ph idx="1"/>
          </p:nvPr>
        </p:nvSpPr>
        <p:spPr>
          <a:xfrm>
            <a:off x="685801" y="1744910"/>
            <a:ext cx="10131425" cy="4806891"/>
          </a:xfrm>
        </p:spPr>
        <p:txBody>
          <a:bodyPr/>
          <a:lstStyle/>
          <a:p>
            <a:r>
              <a:rPr lang="en-US" sz="2000" dirty="0"/>
              <a:t>It’s natural for most project owners and maintainers to add a README.md for their repository. In fact, these days it’s quite frowned upon if one is missing. Likewise, it’s becoming increasingly common to add a SECURITY.md file that highlights security related information for your project. Not only does it give users the important security information they need, but it also forces the maintainers to think about how they should deal with security disclosures, updates and general security practices.</a:t>
            </a:r>
          </a:p>
          <a:p>
            <a:pPr marL="0" indent="0">
              <a:buNone/>
            </a:pPr>
            <a:r>
              <a:rPr lang="en-US" sz="2000" dirty="0"/>
              <a:t>Here’s a high-level overview of some of the suggested topics that you should cover in the SECURITY.md file:</a:t>
            </a:r>
          </a:p>
          <a:p>
            <a:r>
              <a:rPr lang="en-US" sz="2000" dirty="0"/>
              <a:t>Disclosure policy</a:t>
            </a:r>
          </a:p>
          <a:p>
            <a:r>
              <a:rPr lang="en-US" sz="2000" dirty="0"/>
              <a:t>Security Update policy</a:t>
            </a:r>
          </a:p>
          <a:p>
            <a:r>
              <a:rPr lang="en-US" sz="2000" dirty="0"/>
              <a:t>Security related configuration</a:t>
            </a:r>
          </a:p>
          <a:p>
            <a:r>
              <a:rPr lang="en-US" sz="2000" dirty="0"/>
              <a:t>Known security gaps &amp; future enhancements</a:t>
            </a:r>
          </a:p>
          <a:p>
            <a:endParaRPr lang="en-US" dirty="0"/>
          </a:p>
          <a:p>
            <a:endParaRPr lang="en-US" dirty="0"/>
          </a:p>
        </p:txBody>
      </p:sp>
    </p:spTree>
    <p:extLst>
      <p:ext uri="{BB962C8B-B14F-4D97-AF65-F5344CB8AC3E}">
        <p14:creationId xmlns:p14="http://schemas.microsoft.com/office/powerpoint/2010/main" val="211571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0ECC-DC33-4C7A-AF8A-0120A9D69CFB}"/>
              </a:ext>
            </a:extLst>
          </p:cNvPr>
          <p:cNvSpPr>
            <a:spLocks noGrp="1"/>
          </p:cNvSpPr>
          <p:nvPr>
            <p:ph type="title"/>
          </p:nvPr>
        </p:nvSpPr>
        <p:spPr/>
        <p:txBody>
          <a:bodyPr/>
          <a:lstStyle/>
          <a:p>
            <a:r>
              <a:rPr lang="en-US" dirty="0"/>
              <a:t> Add Security Testing to PRs</a:t>
            </a:r>
            <a:br>
              <a:rPr lang="en-US" dirty="0"/>
            </a:br>
            <a:endParaRPr lang="en-US" dirty="0"/>
          </a:p>
        </p:txBody>
      </p:sp>
      <p:sp>
        <p:nvSpPr>
          <p:cNvPr id="3" name="Content Placeholder 2">
            <a:extLst>
              <a:ext uri="{FF2B5EF4-FFF2-40B4-BE49-F238E27FC236}">
                <a16:creationId xmlns:a16="http://schemas.microsoft.com/office/drawing/2014/main" id="{120D95CC-593E-46D1-95B9-10B5C5DE45B9}"/>
              </a:ext>
            </a:extLst>
          </p:cNvPr>
          <p:cNvSpPr>
            <a:spLocks noGrp="1"/>
          </p:cNvSpPr>
          <p:nvPr>
            <p:ph idx="1"/>
          </p:nvPr>
        </p:nvSpPr>
        <p:spPr/>
        <p:txBody>
          <a:bodyPr>
            <a:normAutofit/>
          </a:bodyPr>
          <a:lstStyle/>
          <a:p>
            <a:r>
              <a:rPr lang="en-US" sz="2400" dirty="0"/>
              <a:t>GitHub has a powerful event driven Git Hook framework that allows you to send HTTP POST requests to a service of your choice when events are fired. There are a vast number of events you can choose to act upon, but one of the most useful for testing your incremental code changes is the </a:t>
            </a:r>
            <a:r>
              <a:rPr lang="en-US" sz="2400" dirty="0" err="1"/>
              <a:t>pull_request</a:t>
            </a:r>
            <a:r>
              <a:rPr lang="en-US" sz="2400" dirty="0"/>
              <a:t> event. There are many static code analysis tools that support Git Hooks such that when a PR is created, an HTTP POST is fired to prompt them to test your latest updates. This is a great point in time to ensure that code and config changes being made are aligned with your security expectations.</a:t>
            </a:r>
          </a:p>
        </p:txBody>
      </p:sp>
    </p:spTree>
    <p:extLst>
      <p:ext uri="{BB962C8B-B14F-4D97-AF65-F5344CB8AC3E}">
        <p14:creationId xmlns:p14="http://schemas.microsoft.com/office/powerpoint/2010/main" val="267561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7042-2E11-4129-A58C-6E5B66B42972}"/>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5B8E516-77A5-476C-95EA-DB93C7875261}"/>
              </a:ext>
            </a:extLst>
          </p:cNvPr>
          <p:cNvSpPr>
            <a:spLocks noGrp="1"/>
          </p:cNvSpPr>
          <p:nvPr>
            <p:ph idx="1"/>
          </p:nvPr>
        </p:nvSpPr>
        <p:spPr/>
        <p:txBody>
          <a:bodyPr/>
          <a:lstStyle/>
          <a:p>
            <a:r>
              <a:rPr lang="en-US" dirty="0"/>
              <a:t>NCSC. (2018, November 22). Secure development and deployment guidance. Retrieved from https://www.ncsc.gov.uk/collection/developers-collection?curPage=/collection/developers-collection/principles/protect-your-code-repository</a:t>
            </a:r>
          </a:p>
          <a:p>
            <a:endParaRPr lang="en-US" dirty="0"/>
          </a:p>
          <a:p>
            <a:r>
              <a:rPr lang="en-US" dirty="0"/>
              <a:t>MAPLE, S. I. M. O. N., &amp; PRESTON-WERNER, T. O. M. (2019, August 6). 10 GitHub Security Best Practices. Retrieved from https://snyk.io/blog/ten-git-hub-security-best-practices/</a:t>
            </a:r>
          </a:p>
        </p:txBody>
      </p:sp>
    </p:spTree>
    <p:extLst>
      <p:ext uri="{BB962C8B-B14F-4D97-AF65-F5344CB8AC3E}">
        <p14:creationId xmlns:p14="http://schemas.microsoft.com/office/powerpoint/2010/main" val="256120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22566005_Future Celestial Design_SL_V1.potx" id="{4D7EEECD-5075-4B82-9105-368DEFA7AB13}" vid="{D41F9EA6-E4AB-41CF-B6AA-BCB3B7F92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purl.org/dc/terms/"/>
    <ds:schemaRef ds:uri="http://schemas.microsoft.com/office/2006/documentManagement/types"/>
    <ds:schemaRef ds:uri="http://purl.org/dc/dcmitype/"/>
    <ds:schemaRef ds:uri="16c05727-aa75-4e4a-9b5f-8a80a11658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598</Words>
  <Application>Microsoft Office PowerPoint</Application>
  <PresentationFormat>Widescreen</PresentationFormat>
  <Paragraphs>49</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Security Controls in Shared Source Code Repositories</vt:lpstr>
      <vt:lpstr>Protect your code repository </vt:lpstr>
      <vt:lpstr>Protect your code repository</vt:lpstr>
      <vt:lpstr>Actions that can be taken</vt:lpstr>
      <vt:lpstr>Never store credentials as code/config in GitHub </vt:lpstr>
      <vt:lpstr>Tightly Control Access </vt:lpstr>
      <vt:lpstr>Add a SECURITY.md file </vt:lpstr>
      <vt:lpstr> Add Security Testing to PRs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2019-08-31T12:35:18Z</dcterms:created>
  <dcterms:modified xsi:type="dcterms:W3CDTF">2019-08-31T13:17:50Z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