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0" r:id="rId7"/>
    <p:sldId id="261" r:id="rId8"/>
    <p:sldId id="267" r:id="rId9"/>
    <p:sldId id="268" r:id="rId10"/>
    <p:sldId id="269" r:id="rId11"/>
    <p:sldId id="262" r:id="rId12"/>
    <p:sldId id="266" r:id="rId13"/>
    <p:sldId id="264"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69" d="100"/>
          <a:sy n="69" d="100"/>
        </p:scale>
        <p:origin x="9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icroservices.io/articles/scalecube.html" TargetMode="External"/><Relationship Id="rId2" Type="http://schemas.openxmlformats.org/officeDocument/2006/relationships/hyperlink" Target="http://theartofscalability.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icroservices.io/" TargetMode="External"/><Relationship Id="rId2" Type="http://schemas.openxmlformats.org/officeDocument/2006/relationships/hyperlink" Target="http://www.itrelease.com/2018/10/advantages-and-disadvantages-of-microservices/" TargetMode="External"/><Relationship Id="rId1" Type="http://schemas.openxmlformats.org/officeDocument/2006/relationships/slideLayout" Target="../slideLayouts/slideLayout2.xml"/><Relationship Id="rId5" Type="http://schemas.openxmlformats.org/officeDocument/2006/relationships/hyperlink" Target="https://techbeacon.com/app-dev-testing/challenges-scaling-microservices" TargetMode="External"/><Relationship Id="rId4" Type="http://schemas.openxmlformats.org/officeDocument/2006/relationships/hyperlink" Target="https://whatis.techtarget.com/definition/API-gateway-application-programming-interface-gateway"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wthomason" TargetMode="External"/><Relationship Id="rId2" Type="http://schemas.openxmlformats.org/officeDocument/2006/relationships/hyperlink" Target="mailto:William@WilliamThomason.info"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microservices.io/patterns/deployment/multiple-services-per-host.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Microservices</a:t>
            </a:r>
            <a:endParaRPr lang="en-US" dirty="0"/>
          </a:p>
        </p:txBody>
      </p:sp>
      <p:sp>
        <p:nvSpPr>
          <p:cNvPr id="3" name="Subtitle 2"/>
          <p:cNvSpPr>
            <a:spLocks noGrp="1"/>
          </p:cNvSpPr>
          <p:nvPr>
            <p:ph type="subTitle" idx="1"/>
          </p:nvPr>
        </p:nvSpPr>
        <p:spPr/>
        <p:txBody>
          <a:bodyPr>
            <a:normAutofit lnSpcReduction="10000"/>
          </a:bodyPr>
          <a:lstStyle/>
          <a:p>
            <a:r>
              <a:rPr lang="en-US" dirty="0" smtClean="0"/>
              <a:t>By: William Thomason</a:t>
            </a:r>
          </a:p>
          <a:p>
            <a:r>
              <a:rPr lang="en-US" dirty="0" smtClean="0"/>
              <a:t>WEB-420</a:t>
            </a:r>
          </a:p>
          <a:p>
            <a:r>
              <a:rPr lang="en-US" dirty="0" smtClean="0"/>
              <a:t>Presentation 8.3</a:t>
            </a:r>
            <a:endParaRPr lang="en-US" dirty="0"/>
          </a:p>
        </p:txBody>
      </p:sp>
    </p:spTree>
    <p:extLst>
      <p:ext uri="{BB962C8B-B14F-4D97-AF65-F5344CB8AC3E}">
        <p14:creationId xmlns:p14="http://schemas.microsoft.com/office/powerpoint/2010/main" val="176792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8596668" cy="1320800"/>
          </a:xfrm>
        </p:spPr>
        <p:txBody>
          <a:bodyPr/>
          <a:lstStyle/>
          <a:p>
            <a:r>
              <a:rPr lang="en-US" dirty="0"/>
              <a:t>Deploy </a:t>
            </a:r>
            <a:r>
              <a:rPr lang="en-US" dirty="0" err="1"/>
              <a:t>microservice</a:t>
            </a:r>
            <a:r>
              <a:rPr lang="en-US" dirty="0"/>
              <a:t> Continued</a:t>
            </a:r>
          </a:p>
        </p:txBody>
      </p:sp>
      <p:sp>
        <p:nvSpPr>
          <p:cNvPr id="3" name="Content Placeholder 2"/>
          <p:cNvSpPr>
            <a:spLocks noGrp="1"/>
          </p:cNvSpPr>
          <p:nvPr>
            <p:ph idx="1"/>
          </p:nvPr>
        </p:nvSpPr>
        <p:spPr>
          <a:xfrm>
            <a:off x="677334" y="771236"/>
            <a:ext cx="8596668" cy="5684982"/>
          </a:xfrm>
        </p:spPr>
        <p:txBody>
          <a:bodyPr>
            <a:noAutofit/>
          </a:bodyPr>
          <a:lstStyle/>
          <a:p>
            <a:r>
              <a:rPr lang="en-US" dirty="0">
                <a:solidFill>
                  <a:schemeClr val="tx1"/>
                </a:solidFill>
              </a:rPr>
              <a:t>Package the service as a virtual machine image and deploy each service instance as a separate </a:t>
            </a:r>
            <a:r>
              <a:rPr lang="en-US" dirty="0" smtClean="0">
                <a:solidFill>
                  <a:schemeClr val="tx1"/>
                </a:solidFill>
              </a:rPr>
              <a:t>VM</a:t>
            </a:r>
          </a:p>
          <a:p>
            <a:pPr marL="0" indent="0">
              <a:buNone/>
            </a:pPr>
            <a:r>
              <a:rPr lang="en-US" dirty="0">
                <a:solidFill>
                  <a:schemeClr val="tx1"/>
                </a:solidFill>
              </a:rPr>
              <a:t>The benefits of this approach include:</a:t>
            </a:r>
          </a:p>
          <a:p>
            <a:r>
              <a:rPr lang="en-US" dirty="0">
                <a:solidFill>
                  <a:schemeClr val="tx1"/>
                </a:solidFill>
              </a:rPr>
              <a:t>Its straightforward to scale the service by increasing the number of instances. Amazon </a:t>
            </a:r>
            <a:r>
              <a:rPr lang="en-US" dirty="0" err="1">
                <a:solidFill>
                  <a:schemeClr val="tx1"/>
                </a:solidFill>
              </a:rPr>
              <a:t>Autoscaling</a:t>
            </a:r>
            <a:r>
              <a:rPr lang="en-US" dirty="0">
                <a:solidFill>
                  <a:schemeClr val="tx1"/>
                </a:solidFill>
              </a:rPr>
              <a:t> Groups can even do this automatically based on load.</a:t>
            </a:r>
          </a:p>
          <a:p>
            <a:r>
              <a:rPr lang="en-US" dirty="0">
                <a:solidFill>
                  <a:schemeClr val="tx1"/>
                </a:solidFill>
              </a:rPr>
              <a:t>The VM encapsulates the details of the technology used to build the service. All services are, for example, started and stopped in exactly the same way.</a:t>
            </a:r>
          </a:p>
          <a:p>
            <a:r>
              <a:rPr lang="en-US" dirty="0">
                <a:solidFill>
                  <a:schemeClr val="tx1"/>
                </a:solidFill>
              </a:rPr>
              <a:t>Each service instance is isolated</a:t>
            </a:r>
          </a:p>
          <a:p>
            <a:r>
              <a:rPr lang="en-US" dirty="0">
                <a:solidFill>
                  <a:schemeClr val="tx1"/>
                </a:solidFill>
              </a:rPr>
              <a:t>A VM imposes limits on the CPU and memory consumed by a service instance</a:t>
            </a:r>
          </a:p>
          <a:p>
            <a:r>
              <a:rPr lang="en-US" dirty="0">
                <a:solidFill>
                  <a:schemeClr val="tx1"/>
                </a:solidFill>
              </a:rPr>
              <a:t>IaaS solutions such as AWS provide a mature and feature rich infrastructure for deploying and managing virtual machines. For example,</a:t>
            </a:r>
          </a:p>
          <a:p>
            <a:pPr lvl="1"/>
            <a:r>
              <a:rPr lang="en-US" sz="1800" dirty="0">
                <a:solidFill>
                  <a:schemeClr val="tx1"/>
                </a:solidFill>
              </a:rPr>
              <a:t>Elastic Load Balancer -</a:t>
            </a:r>
          </a:p>
          <a:p>
            <a:pPr lvl="1"/>
            <a:r>
              <a:rPr lang="en-US" sz="1800" dirty="0" err="1">
                <a:solidFill>
                  <a:schemeClr val="tx1"/>
                </a:solidFill>
              </a:rPr>
              <a:t>Autoscaling</a:t>
            </a:r>
            <a:r>
              <a:rPr lang="en-US" sz="1800" dirty="0">
                <a:solidFill>
                  <a:schemeClr val="tx1"/>
                </a:solidFill>
              </a:rPr>
              <a:t> </a:t>
            </a:r>
            <a:r>
              <a:rPr lang="en-US" sz="1800" dirty="0" smtClean="0">
                <a:solidFill>
                  <a:schemeClr val="tx1"/>
                </a:solidFill>
              </a:rPr>
              <a:t>groups</a:t>
            </a:r>
            <a:endParaRPr lang="en-US" sz="1800" dirty="0">
              <a:solidFill>
                <a:schemeClr val="tx1"/>
              </a:solidFill>
            </a:endParaRPr>
          </a:p>
          <a:p>
            <a:pPr marL="0" indent="0">
              <a:buNone/>
            </a:pPr>
            <a:r>
              <a:rPr lang="en-US" dirty="0">
                <a:solidFill>
                  <a:schemeClr val="tx1"/>
                </a:solidFill>
              </a:rPr>
              <a:t>The drawbacks of this approach include:</a:t>
            </a:r>
          </a:p>
          <a:p>
            <a:r>
              <a:rPr lang="en-US" dirty="0">
                <a:solidFill>
                  <a:schemeClr val="tx1"/>
                </a:solidFill>
              </a:rPr>
              <a:t>Building a VM image is slow and time consuming</a:t>
            </a:r>
          </a:p>
          <a:p>
            <a:endParaRPr lang="en-US" dirty="0">
              <a:solidFill>
                <a:schemeClr val="tx1"/>
              </a:solidFill>
            </a:endParaRPr>
          </a:p>
        </p:txBody>
      </p:sp>
    </p:spTree>
    <p:extLst>
      <p:ext uri="{BB962C8B-B14F-4D97-AF65-F5344CB8AC3E}">
        <p14:creationId xmlns:p14="http://schemas.microsoft.com/office/powerpoint/2010/main" val="4148441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scale </a:t>
            </a:r>
            <a:r>
              <a:rPr lang="en-US" dirty="0" err="1" smtClean="0"/>
              <a:t>microservices</a:t>
            </a:r>
            <a:r>
              <a:rPr lang="en-US" dirty="0" smtClean="0"/>
              <a:t>?</a:t>
            </a:r>
            <a:endParaRPr lang="en-US" dirty="0"/>
          </a:p>
        </p:txBody>
      </p:sp>
      <p:sp>
        <p:nvSpPr>
          <p:cNvPr id="3" name="Content Placeholder 2"/>
          <p:cNvSpPr>
            <a:spLocks noGrp="1"/>
          </p:cNvSpPr>
          <p:nvPr>
            <p:ph idx="1"/>
          </p:nvPr>
        </p:nvSpPr>
        <p:spPr>
          <a:xfrm>
            <a:off x="677334" y="1399308"/>
            <a:ext cx="8596668" cy="5250874"/>
          </a:xfrm>
        </p:spPr>
        <p:txBody>
          <a:bodyPr>
            <a:normAutofit/>
          </a:bodyPr>
          <a:lstStyle/>
          <a:p>
            <a:r>
              <a:rPr lang="en-US" sz="2000" dirty="0">
                <a:hlinkClick r:id="rId2"/>
              </a:rPr>
              <a:t>The Art of Scalability</a:t>
            </a:r>
            <a:r>
              <a:rPr lang="en-US" sz="2000" dirty="0"/>
              <a:t> by Martin L. Abbott and Michael T. Fisher describes scalability using a cube model. The "Scale Cube" is composed of an X-axis, Y-axis, and Z-axis. The traditional method of scaling by running multiple copies of an application load-balanced across servers is the X-axis.</a:t>
            </a:r>
          </a:p>
          <a:p>
            <a:r>
              <a:rPr lang="en-US" sz="2000" dirty="0"/>
              <a:t>The general approach of </a:t>
            </a:r>
            <a:r>
              <a:rPr lang="en-US" sz="2000" dirty="0" err="1"/>
              <a:t>microservices</a:t>
            </a:r>
            <a:r>
              <a:rPr lang="en-US" sz="2000" dirty="0"/>
              <a:t> falls along the Y-axis. Y-axis scaling breaks the application into its components and services. Software architect Chris Richardson </a:t>
            </a:r>
            <a:r>
              <a:rPr lang="en-US" sz="2000" dirty="0">
                <a:hlinkClick r:id="rId3"/>
              </a:rPr>
              <a:t>explained this method</a:t>
            </a:r>
            <a:r>
              <a:rPr lang="en-US" sz="2000" dirty="0"/>
              <a:t> in a blog post: "Each service is responsible for one or more closely related functions. There are a couple of different ways of decomposing the application into services. One approach is to use verb-based decomposition and define services that implement a single use case such as checkout. The other option is to decompose the application by noun and create services responsible for all operations related to a particular entity such as customer management. An application might use a combination of verb-based and noun-based decomposition."</a:t>
            </a:r>
          </a:p>
          <a:p>
            <a:endParaRPr lang="en-US" dirty="0"/>
          </a:p>
        </p:txBody>
      </p:sp>
    </p:spTree>
    <p:extLst>
      <p:ext uri="{BB962C8B-B14F-4D97-AF65-F5344CB8AC3E}">
        <p14:creationId xmlns:p14="http://schemas.microsoft.com/office/powerpoint/2010/main" val="168370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a:t>
            </a:r>
            <a:r>
              <a:rPr lang="en-US" dirty="0" err="1" smtClean="0"/>
              <a:t>Microservices</a:t>
            </a:r>
            <a:r>
              <a:rPr lang="en-US" dirty="0" smtClean="0"/>
              <a:t> Continued</a:t>
            </a:r>
            <a:endParaRPr lang="en-US" dirty="0"/>
          </a:p>
        </p:txBody>
      </p:sp>
      <p:sp>
        <p:nvSpPr>
          <p:cNvPr id="3" name="Content Placeholder 2"/>
          <p:cNvSpPr>
            <a:spLocks noGrp="1"/>
          </p:cNvSpPr>
          <p:nvPr>
            <p:ph idx="1"/>
          </p:nvPr>
        </p:nvSpPr>
        <p:spPr>
          <a:xfrm>
            <a:off x="677334" y="1510145"/>
            <a:ext cx="8596668" cy="4531217"/>
          </a:xfrm>
        </p:spPr>
        <p:txBody>
          <a:bodyPr/>
          <a:lstStyle/>
          <a:p>
            <a:r>
              <a:rPr lang="en-US" sz="2000" dirty="0"/>
              <a:t>That leaves the Z-axis. The X-axis is traditional load-balance scaling, and the Y-axis is embracing </a:t>
            </a:r>
            <a:r>
              <a:rPr lang="en-US" sz="2000" dirty="0" err="1"/>
              <a:t>microservices</a:t>
            </a:r>
            <a:r>
              <a:rPr lang="en-US" sz="2000" dirty="0"/>
              <a:t>. The Z-axis takes a similar approach to the X-axis—running identical copies of code across multiple servers. What makes Z-axis scaling unique is that it also borrows a page from the Y-axis, so each server is only responsible for a subset of the application rather than the application as a whole</a:t>
            </a:r>
            <a:r>
              <a:rPr lang="en-US" sz="2000" dirty="0" smtClean="0"/>
              <a:t>.</a:t>
            </a:r>
          </a:p>
          <a:p>
            <a:r>
              <a:rPr lang="en-US" sz="2000" dirty="0"/>
              <a:t>Using the Z-axis scaling approach from the Scale Cube allows you to segregate data across different servers based on routing criteria. You might route requests based on the primary key of the data being accessed, or based on customer type—sending paying or premium customers to servers with more bandwidth and capacity to deliver better performance.</a:t>
            </a:r>
            <a:endParaRPr lang="en-US" sz="2000" dirty="0"/>
          </a:p>
          <a:p>
            <a:endParaRPr lang="en-US" dirty="0"/>
          </a:p>
        </p:txBody>
      </p:sp>
    </p:spTree>
    <p:extLst>
      <p:ext uri="{BB962C8B-B14F-4D97-AF65-F5344CB8AC3E}">
        <p14:creationId xmlns:p14="http://schemas.microsoft.com/office/powerpoint/2010/main" val="2779316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t>
            </a:r>
            <a:endParaRPr lang="en-US" dirty="0"/>
          </a:p>
        </p:txBody>
      </p:sp>
      <p:sp>
        <p:nvSpPr>
          <p:cNvPr id="3" name="Content Placeholder 2"/>
          <p:cNvSpPr>
            <a:spLocks noGrp="1"/>
          </p:cNvSpPr>
          <p:nvPr>
            <p:ph idx="1"/>
          </p:nvPr>
        </p:nvSpPr>
        <p:spPr>
          <a:xfrm>
            <a:off x="677333" y="2160589"/>
            <a:ext cx="8785321" cy="3880773"/>
          </a:xfrm>
        </p:spPr>
        <p:txBody>
          <a:bodyPr/>
          <a:lstStyle/>
          <a:p>
            <a:r>
              <a:rPr lang="en-US" dirty="0" err="1"/>
              <a:t>Rehman</a:t>
            </a:r>
            <a:r>
              <a:rPr lang="en-US" dirty="0"/>
              <a:t>, J. (2018, October 07). Advantages and disadvantages of </a:t>
            </a:r>
            <a:r>
              <a:rPr lang="en-US" dirty="0" err="1"/>
              <a:t>microservices</a:t>
            </a:r>
            <a:r>
              <a:rPr lang="en-US" dirty="0"/>
              <a:t>. Retrieved June 20, 2019, from </a:t>
            </a:r>
            <a:r>
              <a:rPr lang="en-US" dirty="0">
                <a:hlinkClick r:id="rId2"/>
              </a:rPr>
              <a:t>http://www.itrelease.com/2018/10/advantages-and-disadvantages-of-microservices</a:t>
            </a:r>
            <a:r>
              <a:rPr lang="en-US" dirty="0" smtClean="0">
                <a:hlinkClick r:id="rId2"/>
              </a:rPr>
              <a:t>/</a:t>
            </a:r>
            <a:endParaRPr lang="en-US" dirty="0" smtClean="0"/>
          </a:p>
          <a:p>
            <a:r>
              <a:rPr lang="en-US" dirty="0"/>
              <a:t>Richardson, C. (</a:t>
            </a:r>
            <a:r>
              <a:rPr lang="en-US" dirty="0" err="1"/>
              <a:t>n.d.</a:t>
            </a:r>
            <a:r>
              <a:rPr lang="en-US" dirty="0"/>
              <a:t>). What are </a:t>
            </a:r>
            <a:r>
              <a:rPr lang="en-US" dirty="0" err="1"/>
              <a:t>microservices</a:t>
            </a:r>
            <a:r>
              <a:rPr lang="en-US" dirty="0"/>
              <a:t>? Retrieved June 21, 2019, from </a:t>
            </a:r>
            <a:r>
              <a:rPr lang="en-US" dirty="0">
                <a:hlinkClick r:id="rId3"/>
              </a:rPr>
              <a:t>https://microservices.io</a:t>
            </a:r>
            <a:r>
              <a:rPr lang="en-US" dirty="0" smtClean="0">
                <a:hlinkClick r:id="rId3"/>
              </a:rPr>
              <a:t>/</a:t>
            </a:r>
            <a:endParaRPr lang="en-US" dirty="0" smtClean="0"/>
          </a:p>
          <a:p>
            <a:r>
              <a:rPr lang="en-US" dirty="0" err="1"/>
              <a:t>TechTarget</a:t>
            </a:r>
            <a:r>
              <a:rPr lang="en-US" dirty="0"/>
              <a:t>. (2018, August). What is API gateway? - Definition from WhatIs.com. Retrieved June 21, 2019, from </a:t>
            </a:r>
            <a:r>
              <a:rPr lang="en-US" dirty="0">
                <a:hlinkClick r:id="rId4"/>
              </a:rPr>
              <a:t>https://</a:t>
            </a:r>
            <a:r>
              <a:rPr lang="en-US" dirty="0" smtClean="0">
                <a:hlinkClick r:id="rId4"/>
              </a:rPr>
              <a:t>whatis.techtarget.com/definition/API-gateway-application-programming-interface-gateway</a:t>
            </a:r>
            <a:endParaRPr lang="en-US" dirty="0" smtClean="0"/>
          </a:p>
          <a:p>
            <a:r>
              <a:rPr lang="en-US" dirty="0"/>
              <a:t>Bradley, T. (2019, January 22). The challenges of scaling </a:t>
            </a:r>
            <a:r>
              <a:rPr lang="en-US" dirty="0" err="1"/>
              <a:t>microservices</a:t>
            </a:r>
            <a:r>
              <a:rPr lang="en-US" dirty="0"/>
              <a:t>. Retrieved June 21, 2019, from </a:t>
            </a:r>
            <a:r>
              <a:rPr lang="en-US" dirty="0">
                <a:hlinkClick r:id="rId5"/>
              </a:rPr>
              <a:t>https://</a:t>
            </a:r>
            <a:r>
              <a:rPr lang="en-US" dirty="0" smtClean="0">
                <a:hlinkClick r:id="rId5"/>
              </a:rPr>
              <a:t>techbeacon.com/app-dev-testing/challenges-scaling-microservices</a:t>
            </a:r>
            <a:endParaRPr lang="en-US" dirty="0" smtClean="0"/>
          </a:p>
          <a:p>
            <a:endParaRPr lang="en-US" dirty="0" smtClean="0"/>
          </a:p>
          <a:p>
            <a:endParaRPr lang="en-US" dirty="0"/>
          </a:p>
        </p:txBody>
      </p:sp>
    </p:spTree>
    <p:extLst>
      <p:ext uri="{BB962C8B-B14F-4D97-AF65-F5344CB8AC3E}">
        <p14:creationId xmlns:p14="http://schemas.microsoft.com/office/powerpoint/2010/main" val="2411897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Joining.</a:t>
            </a:r>
            <a:endParaRPr lang="en-US" dirty="0"/>
          </a:p>
        </p:txBody>
      </p:sp>
      <p:sp>
        <p:nvSpPr>
          <p:cNvPr id="3" name="Text Placeholder 2"/>
          <p:cNvSpPr>
            <a:spLocks noGrp="1"/>
          </p:cNvSpPr>
          <p:nvPr>
            <p:ph type="body" idx="1"/>
          </p:nvPr>
        </p:nvSpPr>
        <p:spPr/>
        <p:txBody>
          <a:bodyPr/>
          <a:lstStyle/>
          <a:p>
            <a:r>
              <a:rPr lang="en-US" dirty="0" smtClean="0"/>
              <a:t>Feel Free to contact me.</a:t>
            </a:r>
          </a:p>
          <a:p>
            <a:r>
              <a:rPr lang="en-US" dirty="0" smtClean="0">
                <a:hlinkClick r:id="rId2"/>
              </a:rPr>
              <a:t>William@WilliamThomason.info</a:t>
            </a:r>
            <a:endParaRPr lang="en-US" dirty="0" smtClean="0"/>
          </a:p>
          <a:p>
            <a:r>
              <a:rPr lang="en-US" dirty="0">
                <a:hlinkClick r:id="rId3"/>
              </a:rPr>
              <a:t>https://github.com/wthomason</a:t>
            </a:r>
            <a:endParaRPr lang="en-US" dirty="0"/>
          </a:p>
        </p:txBody>
      </p:sp>
    </p:spTree>
    <p:extLst>
      <p:ext uri="{BB962C8B-B14F-4D97-AF65-F5344CB8AC3E}">
        <p14:creationId xmlns:p14="http://schemas.microsoft.com/office/powerpoint/2010/main" val="3049432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t>
            </a:r>
            <a:r>
              <a:rPr lang="en-US" dirty="0" err="1" smtClean="0"/>
              <a:t>Microservices</a:t>
            </a:r>
            <a:r>
              <a:rPr lang="en-US" dirty="0" smtClean="0"/>
              <a:t>?</a:t>
            </a:r>
            <a:endParaRPr lang="en-US" dirty="0"/>
          </a:p>
        </p:txBody>
      </p:sp>
      <p:sp>
        <p:nvSpPr>
          <p:cNvPr id="3" name="Content Placeholder 2"/>
          <p:cNvSpPr>
            <a:spLocks noGrp="1"/>
          </p:cNvSpPr>
          <p:nvPr>
            <p:ph idx="1"/>
          </p:nvPr>
        </p:nvSpPr>
        <p:spPr>
          <a:xfrm>
            <a:off x="677334" y="1578698"/>
            <a:ext cx="8596668" cy="3880773"/>
          </a:xfrm>
        </p:spPr>
        <p:txBody>
          <a:bodyPr/>
          <a:lstStyle/>
          <a:p>
            <a:r>
              <a:rPr lang="en-US" dirty="0" err="1"/>
              <a:t>Microservices</a:t>
            </a:r>
            <a:r>
              <a:rPr lang="en-US" dirty="0"/>
              <a:t> - also known as the </a:t>
            </a:r>
            <a:r>
              <a:rPr lang="en-US" dirty="0" err="1"/>
              <a:t>microservice</a:t>
            </a:r>
            <a:r>
              <a:rPr lang="en-US" dirty="0"/>
              <a:t> architecture - is an architectural style that structures an application as a collection of services that are</a:t>
            </a:r>
          </a:p>
          <a:p>
            <a:r>
              <a:rPr lang="en-US" dirty="0"/>
              <a:t>Highly maintainable and testable</a:t>
            </a:r>
          </a:p>
          <a:p>
            <a:r>
              <a:rPr lang="en-US" dirty="0"/>
              <a:t>Loosely coupled</a:t>
            </a:r>
          </a:p>
          <a:p>
            <a:r>
              <a:rPr lang="en-US" dirty="0"/>
              <a:t>Independently deployable</a:t>
            </a:r>
          </a:p>
          <a:p>
            <a:r>
              <a:rPr lang="en-US" dirty="0"/>
              <a:t>Organized around business capabilities.</a:t>
            </a:r>
          </a:p>
          <a:p>
            <a:r>
              <a:rPr lang="en-US" dirty="0"/>
              <a:t>The </a:t>
            </a:r>
            <a:r>
              <a:rPr lang="en-US" dirty="0" err="1"/>
              <a:t>microservice</a:t>
            </a:r>
            <a:r>
              <a:rPr lang="en-US" dirty="0"/>
              <a:t> architecture enables the continuous delivery/deployment of large, complex applications. It also enables an organization to evolve its technology stack.</a:t>
            </a:r>
            <a:endParaRPr lang="en-US" dirty="0"/>
          </a:p>
        </p:txBody>
      </p:sp>
    </p:spTree>
    <p:extLst>
      <p:ext uri="{BB962C8B-B14F-4D97-AF65-F5344CB8AC3E}">
        <p14:creationId xmlns:p14="http://schemas.microsoft.com/office/powerpoint/2010/main" val="4252340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API Gateway?</a:t>
            </a:r>
            <a:endParaRPr lang="en-US" dirty="0"/>
          </a:p>
        </p:txBody>
      </p:sp>
      <p:sp>
        <p:nvSpPr>
          <p:cNvPr id="3" name="Content Placeholder 2"/>
          <p:cNvSpPr>
            <a:spLocks noGrp="1"/>
          </p:cNvSpPr>
          <p:nvPr>
            <p:ph idx="1"/>
          </p:nvPr>
        </p:nvSpPr>
        <p:spPr/>
        <p:txBody>
          <a:bodyPr>
            <a:normAutofit/>
          </a:bodyPr>
          <a:lstStyle/>
          <a:p>
            <a:r>
              <a:rPr lang="en-US" sz="2100" dirty="0"/>
              <a:t>An API gateway is programming that sits in front of an application programming interface </a:t>
            </a:r>
            <a:r>
              <a:rPr lang="en-US" sz="2100" dirty="0" smtClean="0"/>
              <a:t>(</a:t>
            </a:r>
            <a:r>
              <a:rPr lang="en-US" sz="2100" u="sng" dirty="0" smtClean="0"/>
              <a:t>API</a:t>
            </a:r>
            <a:r>
              <a:rPr lang="en-US" sz="2100" dirty="0" smtClean="0"/>
              <a:t>) </a:t>
            </a:r>
            <a:r>
              <a:rPr lang="en-US" sz="2100" dirty="0"/>
              <a:t>and acts as a single point of entry for a defined group </a:t>
            </a:r>
            <a:r>
              <a:rPr lang="en-US" sz="2100" dirty="0" smtClean="0"/>
              <a:t>of</a:t>
            </a:r>
            <a:r>
              <a:rPr lang="en-US" sz="2100" dirty="0"/>
              <a:t> </a:t>
            </a:r>
            <a:r>
              <a:rPr lang="en-US" sz="2100" dirty="0" err="1" smtClean="0"/>
              <a:t>microservices</a:t>
            </a:r>
            <a:r>
              <a:rPr lang="en-US" sz="2100" dirty="0" smtClean="0"/>
              <a:t>. </a:t>
            </a:r>
            <a:r>
              <a:rPr lang="en-US" sz="2100" dirty="0"/>
              <a:t>Because a gateway handles protocol translations, this type of front-end programming is especially useful when clients built with </a:t>
            </a:r>
            <a:r>
              <a:rPr lang="en-US" sz="2100" dirty="0" err="1"/>
              <a:t>microservices</a:t>
            </a:r>
            <a:r>
              <a:rPr lang="en-US" sz="2100" dirty="0"/>
              <a:t> make use of multiple, </a:t>
            </a:r>
            <a:r>
              <a:rPr lang="en-US" sz="2100" dirty="0" smtClean="0"/>
              <a:t>disparate </a:t>
            </a:r>
            <a:r>
              <a:rPr lang="en-US" sz="2100" dirty="0"/>
              <a:t>APIs</a:t>
            </a:r>
            <a:r>
              <a:rPr lang="en-US" sz="2100" dirty="0" smtClean="0"/>
              <a:t>.</a:t>
            </a:r>
          </a:p>
          <a:p>
            <a:r>
              <a:rPr lang="en-US" sz="2100" dirty="0"/>
              <a:t>A major benefit of using API gateways is that they allow developers to encapsulate the internal structure of an application in multiple ways, depending upon use case. This is because, in addition to accommodating direct requests, gateways can be used to invoke multiple back-end services and aggregate the results.</a:t>
            </a:r>
            <a:endParaRPr lang="en-US" sz="2100" dirty="0"/>
          </a:p>
        </p:txBody>
      </p:sp>
    </p:spTree>
    <p:extLst>
      <p:ext uri="{BB962C8B-B14F-4D97-AF65-F5344CB8AC3E}">
        <p14:creationId xmlns:p14="http://schemas.microsoft.com/office/powerpoint/2010/main" val="2676666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t>
            </a:r>
            <a:r>
              <a:rPr lang="en-US" dirty="0" err="1" smtClean="0"/>
              <a:t>microservices</a:t>
            </a:r>
            <a:endParaRPr lang="en-US" dirty="0"/>
          </a:p>
        </p:txBody>
      </p:sp>
      <p:sp>
        <p:nvSpPr>
          <p:cNvPr id="3" name="Content Placeholder 2"/>
          <p:cNvSpPr>
            <a:spLocks noGrp="1"/>
          </p:cNvSpPr>
          <p:nvPr>
            <p:ph idx="1"/>
          </p:nvPr>
        </p:nvSpPr>
        <p:spPr>
          <a:xfrm>
            <a:off x="677334" y="1371600"/>
            <a:ext cx="8596668" cy="5126181"/>
          </a:xfrm>
        </p:spPr>
        <p:txBody>
          <a:bodyPr/>
          <a:lstStyle/>
          <a:p>
            <a:r>
              <a:rPr lang="en-US" b="1" u="sng" dirty="0"/>
              <a:t>Deployment is fast:</a:t>
            </a:r>
            <a:endParaRPr lang="en-US" dirty="0"/>
          </a:p>
          <a:p>
            <a:pPr marL="0" indent="0">
              <a:buNone/>
            </a:pPr>
            <a:r>
              <a:rPr lang="en-US" dirty="0"/>
              <a:t>The </a:t>
            </a:r>
            <a:r>
              <a:rPr lang="en-US" dirty="0" err="1"/>
              <a:t>microservices</a:t>
            </a:r>
            <a:r>
              <a:rPr lang="en-US" dirty="0"/>
              <a:t> or modules of the website are only loaded when required so it can make the application faster to load. Also, deployment time of </a:t>
            </a:r>
            <a:r>
              <a:rPr lang="en-US" dirty="0" err="1"/>
              <a:t>microservice</a:t>
            </a:r>
            <a:r>
              <a:rPr lang="en-US" dirty="0"/>
              <a:t> is fast as a compared monolithic system.</a:t>
            </a:r>
          </a:p>
          <a:p>
            <a:r>
              <a:rPr lang="en-US" b="1" u="sng" dirty="0"/>
              <a:t>Modules can be written in any language:</a:t>
            </a:r>
            <a:endParaRPr lang="en-US" dirty="0"/>
          </a:p>
          <a:p>
            <a:pPr marL="0" indent="0">
              <a:buNone/>
            </a:pPr>
            <a:r>
              <a:rPr lang="en-US" dirty="0"/>
              <a:t>Modules in the system can be written in any computer language and all the modules within the system can communicate with each other through common language.</a:t>
            </a:r>
          </a:p>
          <a:p>
            <a:r>
              <a:rPr lang="en-US" b="1" u="sng" dirty="0"/>
              <a:t>Easy to understand:</a:t>
            </a:r>
            <a:endParaRPr lang="en-US" dirty="0"/>
          </a:p>
          <a:p>
            <a:pPr marL="0" indent="0">
              <a:buNone/>
            </a:pPr>
            <a:r>
              <a:rPr lang="en-US" dirty="0"/>
              <a:t>If you want to hire new developers in the company then it is easy for new developers to understand </a:t>
            </a:r>
            <a:r>
              <a:rPr lang="en-US" dirty="0" err="1"/>
              <a:t>microservice</a:t>
            </a:r>
            <a:r>
              <a:rPr lang="en-US" dirty="0"/>
              <a:t>. Developers don’t need to understand coding and design patterns of the whole website but only the required module in which they work.</a:t>
            </a:r>
          </a:p>
          <a:p>
            <a:endParaRPr lang="en-US" dirty="0"/>
          </a:p>
        </p:txBody>
      </p:sp>
    </p:spTree>
    <p:extLst>
      <p:ext uri="{BB962C8B-B14F-4D97-AF65-F5344CB8AC3E}">
        <p14:creationId xmlns:p14="http://schemas.microsoft.com/office/powerpoint/2010/main" val="3885303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continued</a:t>
            </a:r>
            <a:endParaRPr lang="en-US" dirty="0"/>
          </a:p>
        </p:txBody>
      </p:sp>
      <p:sp>
        <p:nvSpPr>
          <p:cNvPr id="3" name="Content Placeholder 2"/>
          <p:cNvSpPr>
            <a:spLocks noGrp="1"/>
          </p:cNvSpPr>
          <p:nvPr>
            <p:ph idx="1"/>
          </p:nvPr>
        </p:nvSpPr>
        <p:spPr/>
        <p:txBody>
          <a:bodyPr/>
          <a:lstStyle/>
          <a:p>
            <a:r>
              <a:rPr lang="en-US" b="1" u="sng" dirty="0"/>
              <a:t>Replacing </a:t>
            </a:r>
            <a:r>
              <a:rPr lang="en-US" b="1" u="sng" dirty="0" err="1"/>
              <a:t>microservice</a:t>
            </a:r>
            <a:r>
              <a:rPr lang="en-US" b="1" u="sng" dirty="0"/>
              <a:t> code is easy:</a:t>
            </a:r>
            <a:endParaRPr lang="en-US" dirty="0"/>
          </a:p>
          <a:p>
            <a:pPr marL="0" indent="0">
              <a:buNone/>
            </a:pPr>
            <a:r>
              <a:rPr lang="en-US" dirty="0"/>
              <a:t>I</a:t>
            </a:r>
            <a:r>
              <a:rPr lang="en-US" dirty="0" smtClean="0"/>
              <a:t>f </a:t>
            </a:r>
            <a:r>
              <a:rPr lang="en-US" dirty="0"/>
              <a:t>you want to replace computer language for a specific service then it is easy to do so. Modules (</a:t>
            </a:r>
            <a:r>
              <a:rPr lang="en-US" dirty="0" err="1"/>
              <a:t>microservice</a:t>
            </a:r>
            <a:r>
              <a:rPr lang="en-US" dirty="0"/>
              <a:t>) are loosely coupled i.e. it will not affect all the website but you will need only update little code. If you want to change the language of any module from java to </a:t>
            </a:r>
            <a:r>
              <a:rPr lang="en-US" dirty="0" err="1"/>
              <a:t>php</a:t>
            </a:r>
            <a:r>
              <a:rPr lang="en-US" dirty="0"/>
              <a:t> then it is easy for developers to do so.</a:t>
            </a:r>
          </a:p>
          <a:p>
            <a:endParaRPr lang="en-US" dirty="0"/>
          </a:p>
        </p:txBody>
      </p:sp>
    </p:spTree>
    <p:extLst>
      <p:ext uri="{BB962C8B-B14F-4D97-AF65-F5344CB8AC3E}">
        <p14:creationId xmlns:p14="http://schemas.microsoft.com/office/powerpoint/2010/main" val="2643475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a:t>
            </a:r>
            <a:r>
              <a:rPr lang="en-US" dirty="0" err="1" smtClean="0"/>
              <a:t>Microservices</a:t>
            </a:r>
            <a:endParaRPr lang="en-US" dirty="0"/>
          </a:p>
        </p:txBody>
      </p:sp>
      <p:sp>
        <p:nvSpPr>
          <p:cNvPr id="3" name="Content Placeholder 2"/>
          <p:cNvSpPr>
            <a:spLocks noGrp="1"/>
          </p:cNvSpPr>
          <p:nvPr>
            <p:ph idx="1"/>
          </p:nvPr>
        </p:nvSpPr>
        <p:spPr>
          <a:xfrm>
            <a:off x="677334" y="1399310"/>
            <a:ext cx="8596668" cy="5098472"/>
          </a:xfrm>
        </p:spPr>
        <p:txBody>
          <a:bodyPr>
            <a:normAutofit/>
          </a:bodyPr>
          <a:lstStyle/>
          <a:p>
            <a:r>
              <a:rPr lang="en-US" b="1" u="sng" dirty="0"/>
              <a:t>Multiple databases involved:</a:t>
            </a:r>
            <a:endParaRPr lang="en-US" dirty="0"/>
          </a:p>
          <a:p>
            <a:pPr marL="0" indent="0">
              <a:buNone/>
            </a:pPr>
            <a:r>
              <a:rPr lang="en-US" dirty="0"/>
              <a:t>As all the modules in the system have multiple databases so it is painful to manage all the independent databases and track the transactions.</a:t>
            </a:r>
          </a:p>
          <a:p>
            <a:r>
              <a:rPr lang="en-US" b="1" u="sng" dirty="0"/>
              <a:t>Skilled developers needed:</a:t>
            </a:r>
            <a:endParaRPr lang="en-US" dirty="0"/>
          </a:p>
          <a:p>
            <a:pPr marL="0" indent="0">
              <a:buNone/>
            </a:pPr>
            <a:r>
              <a:rPr lang="en-US" dirty="0"/>
              <a:t>It is difficult to implement </a:t>
            </a:r>
            <a:r>
              <a:rPr lang="en-US" dirty="0" err="1"/>
              <a:t>microservice</a:t>
            </a:r>
            <a:r>
              <a:rPr lang="en-US" dirty="0"/>
              <a:t> in the system. Also, the communication between </a:t>
            </a:r>
            <a:r>
              <a:rPr lang="en-US" dirty="0" err="1"/>
              <a:t>microservices</a:t>
            </a:r>
            <a:r>
              <a:rPr lang="en-US" dirty="0"/>
              <a:t> is tough to handle for the developers.</a:t>
            </a:r>
          </a:p>
          <a:p>
            <a:r>
              <a:rPr lang="en-US" b="1" u="sng" dirty="0"/>
              <a:t>Making remote calls is complex:</a:t>
            </a:r>
            <a:endParaRPr lang="en-US" dirty="0"/>
          </a:p>
          <a:p>
            <a:pPr marL="0" indent="0">
              <a:buNone/>
            </a:pPr>
            <a:r>
              <a:rPr lang="en-US" dirty="0"/>
              <a:t>It becomes complex to make remote calls and handling errors if you add more services to the system. Making requests and messages among modules sometimes become complex to handle.</a:t>
            </a:r>
          </a:p>
          <a:p>
            <a:r>
              <a:rPr lang="en-US" b="1" u="sng" dirty="0"/>
              <a:t>Testing problem:</a:t>
            </a:r>
            <a:endParaRPr lang="en-US" dirty="0"/>
          </a:p>
          <a:p>
            <a:pPr marL="0" indent="0">
              <a:buNone/>
            </a:pPr>
            <a:r>
              <a:rPr lang="en-US" dirty="0"/>
              <a:t>I</a:t>
            </a:r>
            <a:r>
              <a:rPr lang="en-US" dirty="0" smtClean="0"/>
              <a:t>n </a:t>
            </a:r>
            <a:r>
              <a:rPr lang="en-US" dirty="0"/>
              <a:t>a monolithic system, testing is done on the system as a whole. While for </a:t>
            </a:r>
            <a:r>
              <a:rPr lang="en-US" dirty="0" err="1"/>
              <a:t>microservices</a:t>
            </a:r>
            <a:r>
              <a:rPr lang="en-US" dirty="0"/>
              <a:t>, testing is done on all the services and then checking all the individual services for any update is time-consuming.</a:t>
            </a:r>
          </a:p>
          <a:p>
            <a:endParaRPr lang="en-US" dirty="0"/>
          </a:p>
        </p:txBody>
      </p:sp>
    </p:spTree>
    <p:extLst>
      <p:ext uri="{BB962C8B-B14F-4D97-AF65-F5344CB8AC3E}">
        <p14:creationId xmlns:p14="http://schemas.microsoft.com/office/powerpoint/2010/main" val="2168117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microservices</a:t>
            </a:r>
            <a:r>
              <a:rPr lang="en-US" dirty="0" smtClean="0"/>
              <a:t> are deployed and managed in a production environment?</a:t>
            </a:r>
            <a:endParaRPr lang="en-US" dirty="0"/>
          </a:p>
        </p:txBody>
      </p:sp>
      <p:sp>
        <p:nvSpPr>
          <p:cNvPr id="3" name="Content Placeholder 2"/>
          <p:cNvSpPr>
            <a:spLocks noGrp="1"/>
          </p:cNvSpPr>
          <p:nvPr>
            <p:ph idx="1"/>
          </p:nvPr>
        </p:nvSpPr>
        <p:spPr/>
        <p:txBody>
          <a:bodyPr/>
          <a:lstStyle/>
          <a:p>
            <a:pPr marL="0" indent="0">
              <a:buNone/>
            </a:pPr>
            <a:r>
              <a:rPr lang="en-US" dirty="0"/>
              <a:t>There are following patterns for deploying services:</a:t>
            </a:r>
          </a:p>
          <a:p>
            <a:r>
              <a:rPr lang="en-US" dirty="0" smtClean="0">
                <a:solidFill>
                  <a:schemeClr val="tx1"/>
                </a:solidFill>
              </a:rPr>
              <a:t>Multiple service instance per host</a:t>
            </a:r>
            <a:endParaRPr lang="en-US" dirty="0">
              <a:solidFill>
                <a:schemeClr val="tx1"/>
              </a:solidFill>
            </a:endParaRPr>
          </a:p>
          <a:p>
            <a:r>
              <a:rPr lang="en-US" dirty="0" smtClean="0">
                <a:solidFill>
                  <a:schemeClr val="tx1"/>
                </a:solidFill>
              </a:rPr>
              <a:t>Single Service instance per host</a:t>
            </a:r>
            <a:endParaRPr lang="en-US" dirty="0">
              <a:solidFill>
                <a:schemeClr val="tx1"/>
              </a:solidFill>
            </a:endParaRPr>
          </a:p>
          <a:p>
            <a:r>
              <a:rPr lang="en-US" dirty="0" smtClean="0">
                <a:solidFill>
                  <a:schemeClr val="tx1"/>
                </a:solidFill>
              </a:rPr>
              <a:t>Service instance per VM</a:t>
            </a:r>
            <a:endParaRPr lang="en-US" dirty="0">
              <a:solidFill>
                <a:schemeClr val="tx1"/>
              </a:solidFill>
            </a:endParaRPr>
          </a:p>
          <a:p>
            <a:r>
              <a:rPr lang="en-US" u="sng" dirty="0" smtClean="0">
                <a:solidFill>
                  <a:schemeClr val="tx1"/>
                </a:solidFill>
              </a:rPr>
              <a:t>Service instance per container</a:t>
            </a:r>
            <a:endParaRPr lang="en-US" dirty="0">
              <a:solidFill>
                <a:schemeClr val="tx1"/>
              </a:solidFill>
            </a:endParaRPr>
          </a:p>
          <a:p>
            <a:pPr marL="0" indent="0">
              <a:buNone/>
            </a:pPr>
            <a:endParaRPr lang="en-US" dirty="0" smtClean="0"/>
          </a:p>
          <a:p>
            <a:pPr marL="0" indent="0">
              <a:buNone/>
            </a:pPr>
            <a:r>
              <a:rPr lang="en-US" dirty="0" smtClean="0"/>
              <a:t>Lets talk a little more about these in the following slides </a:t>
            </a:r>
            <a:endParaRPr lang="en-US" dirty="0"/>
          </a:p>
        </p:txBody>
      </p:sp>
    </p:spTree>
    <p:extLst>
      <p:ext uri="{BB962C8B-B14F-4D97-AF65-F5344CB8AC3E}">
        <p14:creationId xmlns:p14="http://schemas.microsoft.com/office/powerpoint/2010/main" val="182985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a:t>
            </a:r>
            <a:r>
              <a:rPr lang="en-US" dirty="0" err="1" smtClean="0"/>
              <a:t>microservice</a:t>
            </a:r>
            <a:r>
              <a:rPr lang="en-US" dirty="0" smtClean="0"/>
              <a:t> Continued</a:t>
            </a:r>
            <a:endParaRPr lang="en-US" dirty="0"/>
          </a:p>
        </p:txBody>
      </p:sp>
      <p:sp>
        <p:nvSpPr>
          <p:cNvPr id="3" name="Content Placeholder 2"/>
          <p:cNvSpPr>
            <a:spLocks noGrp="1"/>
          </p:cNvSpPr>
          <p:nvPr>
            <p:ph idx="1"/>
          </p:nvPr>
        </p:nvSpPr>
        <p:spPr/>
        <p:txBody>
          <a:bodyPr/>
          <a:lstStyle/>
          <a:p>
            <a:pPr marL="0" indent="0">
              <a:buNone/>
            </a:pPr>
            <a:r>
              <a:rPr lang="en-US" dirty="0"/>
              <a:t>Run multiple instances of different services on a host (Physical or Virtual machine).</a:t>
            </a:r>
          </a:p>
          <a:p>
            <a:pPr marL="0" indent="0">
              <a:buNone/>
            </a:pPr>
            <a:r>
              <a:rPr lang="en-US" dirty="0"/>
              <a:t>There are various ways of deploying a service instance on a shared host including:</a:t>
            </a:r>
          </a:p>
          <a:p>
            <a:r>
              <a:rPr lang="en-US" dirty="0"/>
              <a:t>Deploy each service instance as a JVM process. For example, a Tomcat or Jetty instances per service instance.</a:t>
            </a:r>
          </a:p>
          <a:p>
            <a:r>
              <a:rPr lang="en-US" dirty="0"/>
              <a:t>Deploy multiple service instances in the same JVM. For example, as web applications or OSGI bundles.</a:t>
            </a:r>
          </a:p>
          <a:p>
            <a:endParaRPr lang="en-US" dirty="0"/>
          </a:p>
        </p:txBody>
      </p:sp>
    </p:spTree>
    <p:extLst>
      <p:ext uri="{BB962C8B-B14F-4D97-AF65-F5344CB8AC3E}">
        <p14:creationId xmlns:p14="http://schemas.microsoft.com/office/powerpoint/2010/main" val="3470414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a:t>
            </a:r>
            <a:r>
              <a:rPr lang="en-US" dirty="0" err="1"/>
              <a:t>microservice</a:t>
            </a:r>
            <a:r>
              <a:rPr lang="en-US" dirty="0"/>
              <a:t> Continued</a:t>
            </a:r>
          </a:p>
        </p:txBody>
      </p:sp>
      <p:sp>
        <p:nvSpPr>
          <p:cNvPr id="3" name="Content Placeholder 2"/>
          <p:cNvSpPr>
            <a:spLocks noGrp="1"/>
          </p:cNvSpPr>
          <p:nvPr>
            <p:ph idx="1"/>
          </p:nvPr>
        </p:nvSpPr>
        <p:spPr/>
        <p:txBody>
          <a:bodyPr/>
          <a:lstStyle/>
          <a:p>
            <a:pPr marL="0" indent="0">
              <a:buNone/>
            </a:pPr>
            <a:r>
              <a:rPr lang="en-US" dirty="0"/>
              <a:t>The benefits of this approach include:</a:t>
            </a:r>
          </a:p>
          <a:p>
            <a:r>
              <a:rPr lang="en-US" dirty="0"/>
              <a:t>Services instances are isolated from one another</a:t>
            </a:r>
          </a:p>
          <a:p>
            <a:r>
              <a:rPr lang="en-US" dirty="0"/>
              <a:t>There is no possibility of conflicting resource requirements or dependency versions</a:t>
            </a:r>
          </a:p>
          <a:p>
            <a:r>
              <a:rPr lang="en-US" dirty="0"/>
              <a:t>A service instance can only consume at most the resources of a single host</a:t>
            </a:r>
          </a:p>
          <a:p>
            <a:r>
              <a:rPr lang="en-US" dirty="0"/>
              <a:t>Its straightforward to monitor, manage, and redeploy each service instance</a:t>
            </a:r>
          </a:p>
          <a:p>
            <a:pPr marL="0" indent="0">
              <a:buNone/>
            </a:pPr>
            <a:r>
              <a:rPr lang="en-US" dirty="0"/>
              <a:t>The drawbacks of this approach include:</a:t>
            </a:r>
          </a:p>
          <a:p>
            <a:r>
              <a:rPr lang="en-US" dirty="0"/>
              <a:t>Potentially less efficient resource utilization compared to </a:t>
            </a:r>
            <a:r>
              <a:rPr lang="en-US" dirty="0">
                <a:hlinkClick r:id="rId2"/>
              </a:rPr>
              <a:t>Multiple Services per Host</a:t>
            </a:r>
            <a:r>
              <a:rPr lang="en-US" dirty="0"/>
              <a:t> because there are more hosts</a:t>
            </a:r>
          </a:p>
          <a:p>
            <a:endParaRPr lang="en-US" dirty="0"/>
          </a:p>
        </p:txBody>
      </p:sp>
    </p:spTree>
    <p:extLst>
      <p:ext uri="{BB962C8B-B14F-4D97-AF65-F5344CB8AC3E}">
        <p14:creationId xmlns:p14="http://schemas.microsoft.com/office/powerpoint/2010/main" val="31695194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315</TotalTime>
  <Words>1128</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Microservices</vt:lpstr>
      <vt:lpstr>What are Microservices?</vt:lpstr>
      <vt:lpstr>What is an API Gateway?</vt:lpstr>
      <vt:lpstr>Advantages of microservices</vt:lpstr>
      <vt:lpstr>Advantages continued</vt:lpstr>
      <vt:lpstr>Disadvantages of Microservices</vt:lpstr>
      <vt:lpstr>How microservices are deployed and managed in a production environment?</vt:lpstr>
      <vt:lpstr>Deploy microservice Continued</vt:lpstr>
      <vt:lpstr>Deploy microservice Continued</vt:lpstr>
      <vt:lpstr>Deploy microservice Continued</vt:lpstr>
      <vt:lpstr>How to scale microservices?</vt:lpstr>
      <vt:lpstr>Scale Microservices Continued</vt:lpstr>
      <vt:lpstr>Resources </vt:lpstr>
      <vt:lpstr>Thank you for Joining.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Tyson Thomason</dc:creator>
  <cp:lastModifiedBy>Tyson Thomason</cp:lastModifiedBy>
  <cp:revision>10</cp:revision>
  <dcterms:created xsi:type="dcterms:W3CDTF">2019-06-20T17:06:23Z</dcterms:created>
  <dcterms:modified xsi:type="dcterms:W3CDTF">2019-06-21T16:45:14Z</dcterms:modified>
</cp:coreProperties>
</file>