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36"/>
  </p:notesMasterIdLst>
  <p:handoutMasterIdLst>
    <p:handoutMasterId r:id="rId37"/>
  </p:handoutMasterIdLst>
  <p:sldIdLst>
    <p:sldId id="256" r:id="rId2"/>
    <p:sldId id="281" r:id="rId3"/>
    <p:sldId id="282" r:id="rId4"/>
    <p:sldId id="279" r:id="rId5"/>
    <p:sldId id="280" r:id="rId6"/>
    <p:sldId id="283" r:id="rId7"/>
    <p:sldId id="284" r:id="rId8"/>
    <p:sldId id="285" r:id="rId9"/>
    <p:sldId id="287" r:id="rId10"/>
    <p:sldId id="286" r:id="rId11"/>
    <p:sldId id="288" r:id="rId12"/>
    <p:sldId id="289" r:id="rId13"/>
    <p:sldId id="290" r:id="rId14"/>
    <p:sldId id="291" r:id="rId15"/>
    <p:sldId id="292" r:id="rId16"/>
    <p:sldId id="296" r:id="rId17"/>
    <p:sldId id="293" r:id="rId18"/>
    <p:sldId id="294" r:id="rId19"/>
    <p:sldId id="295" r:id="rId20"/>
    <p:sldId id="298" r:id="rId21"/>
    <p:sldId id="299" r:id="rId22"/>
    <p:sldId id="300" r:id="rId23"/>
    <p:sldId id="301" r:id="rId24"/>
    <p:sldId id="302" r:id="rId25"/>
    <p:sldId id="303" r:id="rId26"/>
    <p:sldId id="304" r:id="rId27"/>
    <p:sldId id="297" r:id="rId28"/>
    <p:sldId id="257" r:id="rId29"/>
    <p:sldId id="275" r:id="rId30"/>
    <p:sldId id="276" r:id="rId31"/>
    <p:sldId id="258" r:id="rId32"/>
    <p:sldId id="259" r:id="rId33"/>
    <p:sldId id="277" r:id="rId34"/>
    <p:sldId id="278" r:id="rId35"/>
  </p:sldIdLst>
  <p:sldSz cx="9144000" cy="6858000" type="screen4x3"/>
  <p:notesSz cx="7302500" cy="9588500"/>
  <p:defaultTextStyle>
    <a:defPPr>
      <a:defRPr lang="sv-SE"/>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7B1C15"/>
    <a:srgbClr val="99ABD9"/>
    <a:srgbClr val="EB8589"/>
    <a:srgbClr val="FFFF00"/>
    <a:srgbClr val="E0AD7E"/>
    <a:srgbClr val="EB9089"/>
    <a:srgbClr val="D3DBEF"/>
    <a:srgbClr val="21315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8" autoAdjust="0"/>
    <p:restoredTop sz="90929"/>
  </p:normalViewPr>
  <p:slideViewPr>
    <p:cSldViewPr>
      <p:cViewPr varScale="1">
        <p:scale>
          <a:sx n="51" d="100"/>
          <a:sy n="51" d="100"/>
        </p:scale>
        <p:origin x="-14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lvl1pPr defTabSz="936625" eaLnBrk="0" hangingPunct="0">
              <a:defRPr sz="1200"/>
            </a:lvl1pPr>
          </a:lstStyle>
          <a:p>
            <a:endParaRPr lang="en-GB"/>
          </a:p>
        </p:txBody>
      </p:sp>
      <p:sp>
        <p:nvSpPr>
          <p:cNvPr id="1024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lvl1pPr algn="r" defTabSz="936625" eaLnBrk="0" hangingPunct="0">
              <a:defRPr sz="1200"/>
            </a:lvl1pPr>
          </a:lstStyle>
          <a:p>
            <a:endParaRPr lang="en-GB"/>
          </a:p>
        </p:txBody>
      </p:sp>
      <p:sp>
        <p:nvSpPr>
          <p:cNvPr id="1024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3694" tIns="46846" rIns="93694" bIns="46846" numCol="1" anchor="b" anchorCtr="0" compatLnSpc="1">
            <a:prstTxWarp prst="textNoShape">
              <a:avLst/>
            </a:prstTxWarp>
          </a:bodyPr>
          <a:lstStyle>
            <a:lvl1pPr defTabSz="936625" eaLnBrk="0" hangingPunct="0">
              <a:defRPr sz="1200"/>
            </a:lvl1pPr>
          </a:lstStyle>
          <a:p>
            <a:endParaRPr lang="en-GB"/>
          </a:p>
        </p:txBody>
      </p:sp>
      <p:sp>
        <p:nvSpPr>
          <p:cNvPr id="1024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3694" tIns="46846" rIns="93694" bIns="46846" numCol="1" anchor="b" anchorCtr="0" compatLnSpc="1">
            <a:prstTxWarp prst="textNoShape">
              <a:avLst/>
            </a:prstTxWarp>
          </a:bodyPr>
          <a:lstStyle>
            <a:lvl1pPr algn="r" defTabSz="936625" eaLnBrk="0" hangingPunct="0">
              <a:defRPr sz="1200"/>
            </a:lvl1pPr>
          </a:lstStyle>
          <a:p>
            <a:fld id="{68EB185D-F9D3-44D0-A62E-DD86AA99DEFB}"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lvl1pPr defTabSz="936625" eaLnBrk="0" hangingPunct="0">
              <a:defRPr sz="1200"/>
            </a:lvl1pPr>
          </a:lstStyle>
          <a:p>
            <a:endParaRPr lang="en-GB"/>
          </a:p>
        </p:txBody>
      </p:sp>
      <p:sp>
        <p:nvSpPr>
          <p:cNvPr id="4099" name="Rectangle 1027"/>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lvl1pPr algn="r" defTabSz="936625" eaLnBrk="0" hangingPunct="0">
              <a:defRPr sz="1200"/>
            </a:lvl1pPr>
          </a:lstStyle>
          <a:p>
            <a:endParaRPr lang="en-GB"/>
          </a:p>
        </p:txBody>
      </p:sp>
      <p:sp>
        <p:nvSpPr>
          <p:cNvPr id="4100" name="Rectangle 1028"/>
          <p:cNvSpPr>
            <a:spLocks noGrp="1" noRot="1" noChangeAspect="1" noChangeArrowheads="1" noTextEdit="1"/>
          </p:cNvSpPr>
          <p:nvPr>
            <p:ph type="sldImg" idx="2"/>
          </p:nvPr>
        </p:nvSpPr>
        <p:spPr bwMode="auto">
          <a:xfrm>
            <a:off x="1260475" y="722313"/>
            <a:ext cx="4787900" cy="3590925"/>
          </a:xfrm>
          <a:prstGeom prst="rect">
            <a:avLst/>
          </a:prstGeom>
          <a:noFill/>
          <a:ln w="9525">
            <a:solidFill>
              <a:srgbClr val="000000"/>
            </a:solidFill>
            <a:miter lim="800000"/>
            <a:headEnd/>
            <a:tailEnd/>
          </a:ln>
          <a:effectLst/>
        </p:spPr>
      </p:sp>
      <p:sp>
        <p:nvSpPr>
          <p:cNvPr id="4101" name="Rectangle 1029"/>
          <p:cNvSpPr>
            <a:spLocks noGrp="1" noChangeArrowheads="1"/>
          </p:cNvSpPr>
          <p:nvPr>
            <p:ph type="body" sz="quarter" idx="3"/>
          </p:nvPr>
        </p:nvSpPr>
        <p:spPr bwMode="auto">
          <a:xfrm>
            <a:off x="973138" y="4554538"/>
            <a:ext cx="5356225" cy="4311650"/>
          </a:xfrm>
          <a:prstGeom prst="rect">
            <a:avLst/>
          </a:prstGeom>
          <a:noFill/>
          <a:ln w="9525">
            <a:noFill/>
            <a:miter lim="800000"/>
            <a:headEnd/>
            <a:tailEnd/>
          </a:ln>
          <a:effectLst/>
        </p:spPr>
        <p:txBody>
          <a:bodyPr vert="horz" wrap="square" lIns="93694" tIns="46846" rIns="93694" bIns="46846"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4102" name="Rectangle 1030"/>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3694" tIns="46846" rIns="93694" bIns="46846" numCol="1" anchor="b" anchorCtr="0" compatLnSpc="1">
            <a:prstTxWarp prst="textNoShape">
              <a:avLst/>
            </a:prstTxWarp>
          </a:bodyPr>
          <a:lstStyle>
            <a:lvl1pPr defTabSz="936625" eaLnBrk="0" hangingPunct="0">
              <a:defRPr sz="1200"/>
            </a:lvl1pPr>
          </a:lstStyle>
          <a:p>
            <a:endParaRPr lang="en-GB"/>
          </a:p>
        </p:txBody>
      </p:sp>
      <p:sp>
        <p:nvSpPr>
          <p:cNvPr id="4103" name="Rectangle 1031"/>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3694" tIns="46846" rIns="93694" bIns="46846" numCol="1" anchor="b" anchorCtr="0" compatLnSpc="1">
            <a:prstTxWarp prst="textNoShape">
              <a:avLst/>
            </a:prstTxWarp>
          </a:bodyPr>
          <a:lstStyle>
            <a:lvl1pPr algn="r" defTabSz="936625" eaLnBrk="0" hangingPunct="0">
              <a:defRPr sz="1200"/>
            </a:lvl1pPr>
          </a:lstStyle>
          <a:p>
            <a:fld id="{83AB4730-B632-4E58-B810-92BBFE5EC04C}" type="slidenum">
              <a:rPr lang="en-GB"/>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30754" name="Rectangle 2"/>
          <p:cNvSpPr>
            <a:spLocks noGrp="1" noChangeArrowheads="1"/>
          </p:cNvSpPr>
          <p:nvPr>
            <p:ph type="subTitle" idx="1"/>
          </p:nvPr>
        </p:nvSpPr>
        <p:spPr>
          <a:xfrm>
            <a:off x="1371600" y="39624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a:p>
        </p:txBody>
      </p:sp>
      <p:sp>
        <p:nvSpPr>
          <p:cNvPr id="330755" name="Rectangle 3"/>
          <p:cNvSpPr>
            <a:spLocks noChangeArrowheads="1"/>
          </p:cNvSpPr>
          <p:nvPr/>
        </p:nvSpPr>
        <p:spPr bwMode="auto">
          <a:xfrm>
            <a:off x="0" y="0"/>
            <a:ext cx="9144000" cy="609600"/>
          </a:xfrm>
          <a:prstGeom prst="rect">
            <a:avLst/>
          </a:prstGeom>
          <a:solidFill>
            <a:srgbClr val="7B1C15"/>
          </a:solidFill>
          <a:ln w="9525">
            <a:solidFill>
              <a:srgbClr val="63241F"/>
            </a:solidFill>
            <a:miter lim="800000"/>
            <a:headEnd/>
            <a:tailEnd/>
          </a:ln>
          <a:effectLst/>
        </p:spPr>
        <p:txBody>
          <a:bodyPr wrap="none" anchor="ctr"/>
          <a:lstStyle/>
          <a:p>
            <a:pPr algn="ctr"/>
            <a:endParaRPr lang="en-US" sz="2000"/>
          </a:p>
        </p:txBody>
      </p:sp>
      <p:sp>
        <p:nvSpPr>
          <p:cNvPr id="330760" name="Rectangle 8"/>
          <p:cNvSpPr>
            <a:spLocks noGrp="1" noChangeArrowheads="1"/>
          </p:cNvSpPr>
          <p:nvPr>
            <p:ph type="ctrTitle"/>
          </p:nvPr>
        </p:nvSpPr>
        <p:spPr>
          <a:xfrm>
            <a:off x="685800" y="1981200"/>
            <a:ext cx="7772400" cy="1905000"/>
          </a:xfrm>
        </p:spPr>
        <p:txBody>
          <a:bodyPr/>
          <a:lstStyle>
            <a:lvl1pPr algn="ctr">
              <a:defRPr sz="5400">
                <a:solidFill>
                  <a:srgbClr val="7B1C15"/>
                </a:solidFill>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D7EFF74-F3B5-451F-BB67-848F2A04E02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0"/>
            <a:ext cx="22098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4770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E6A3577-51F5-4542-92BE-1A569ED68CA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41FA121-6A94-4C12-B324-C7D9D509E4F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EF2883E-D637-489D-8355-75BD0DA5748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14400"/>
            <a:ext cx="41910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1910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5B1B77D-DDD1-45E9-8B15-9E3D912F05A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53353FE4-B882-43B4-BA04-61BCD1103B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6F6C3E4C-D7F9-4671-B067-F829937BC6D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8D70B85-8F4B-42FE-92BC-932A67F264B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772649D-A573-41DE-90DE-671050072CE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35B8A1A-1C14-42F0-995B-72AF11325EF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1026"/>
          <p:cNvSpPr>
            <a:spLocks noGrp="1" noChangeArrowheads="1"/>
          </p:cNvSpPr>
          <p:nvPr>
            <p:ph type="body" idx="1"/>
          </p:nvPr>
        </p:nvSpPr>
        <p:spPr bwMode="auto">
          <a:xfrm>
            <a:off x="304800" y="914400"/>
            <a:ext cx="85344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9731" name="Rectangle 1027"/>
          <p:cNvSpPr>
            <a:spLocks noGrp="1" noChangeArrowheads="1"/>
          </p:cNvSpPr>
          <p:nvPr>
            <p:ph type="sldNum" sz="quarter" idx="4"/>
          </p:nvPr>
        </p:nvSpPr>
        <p:spPr bwMode="auto">
          <a:xfrm>
            <a:off x="8186738" y="6496050"/>
            <a:ext cx="914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1">
                <a:solidFill>
                  <a:srgbClr val="7B1C15"/>
                </a:solidFill>
                <a:latin typeface="Optima Medium" pitchFamily="34" charset="0"/>
              </a:defRPr>
            </a:lvl1pPr>
          </a:lstStyle>
          <a:p>
            <a:fld id="{BCC354E1-6D15-478B-907D-60716A880BCF}" type="slidenum">
              <a:rPr lang="en-US"/>
              <a:pPr/>
              <a:t>‹#›</a:t>
            </a:fld>
            <a:endParaRPr lang="en-US"/>
          </a:p>
        </p:txBody>
      </p:sp>
      <p:sp>
        <p:nvSpPr>
          <p:cNvPr id="329732" name="Rectangle 1028"/>
          <p:cNvSpPr>
            <a:spLocks noChangeArrowheads="1"/>
          </p:cNvSpPr>
          <p:nvPr/>
        </p:nvSpPr>
        <p:spPr bwMode="auto">
          <a:xfrm>
            <a:off x="0" y="0"/>
            <a:ext cx="9144000" cy="609600"/>
          </a:xfrm>
          <a:prstGeom prst="rect">
            <a:avLst/>
          </a:prstGeom>
          <a:solidFill>
            <a:srgbClr val="7B1C15"/>
          </a:solidFill>
          <a:ln w="9525">
            <a:solidFill>
              <a:srgbClr val="63241F"/>
            </a:solidFill>
            <a:miter lim="800000"/>
            <a:headEnd/>
            <a:tailEnd/>
          </a:ln>
          <a:effectLst/>
        </p:spPr>
        <p:txBody>
          <a:bodyPr wrap="none" anchor="ctr"/>
          <a:lstStyle/>
          <a:p>
            <a:pPr algn="ctr"/>
            <a:endParaRPr lang="en-US" sz="2000"/>
          </a:p>
        </p:txBody>
      </p:sp>
      <p:sp>
        <p:nvSpPr>
          <p:cNvPr id="329737" name="Rectangle 1033"/>
          <p:cNvSpPr>
            <a:spLocks noGrp="1" noChangeArrowheads="1"/>
          </p:cNvSpPr>
          <p:nvPr>
            <p:ph type="title"/>
          </p:nvPr>
        </p:nvSpPr>
        <p:spPr bwMode="auto">
          <a:xfrm>
            <a:off x="1676400" y="0"/>
            <a:ext cx="7467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Master title style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Trebuchet MS" pitchFamily="34" charset="0"/>
        </a:defRPr>
      </a:lvl2pPr>
      <a:lvl3pPr algn="r" rtl="0" eaLnBrk="1" fontAlgn="base" hangingPunct="1">
        <a:spcBef>
          <a:spcPct val="0"/>
        </a:spcBef>
        <a:spcAft>
          <a:spcPct val="0"/>
        </a:spcAft>
        <a:defRPr sz="3200">
          <a:solidFill>
            <a:schemeClr val="bg1"/>
          </a:solidFill>
          <a:latin typeface="Trebuchet MS" pitchFamily="34" charset="0"/>
        </a:defRPr>
      </a:lvl3pPr>
      <a:lvl4pPr algn="r" rtl="0" eaLnBrk="1" fontAlgn="base" hangingPunct="1">
        <a:spcBef>
          <a:spcPct val="0"/>
        </a:spcBef>
        <a:spcAft>
          <a:spcPct val="0"/>
        </a:spcAft>
        <a:defRPr sz="3200">
          <a:solidFill>
            <a:schemeClr val="bg1"/>
          </a:solidFill>
          <a:latin typeface="Trebuchet MS" pitchFamily="34" charset="0"/>
        </a:defRPr>
      </a:lvl4pPr>
      <a:lvl5pPr algn="r" rtl="0" eaLnBrk="1" fontAlgn="base" hangingPunct="1">
        <a:spcBef>
          <a:spcPct val="0"/>
        </a:spcBef>
        <a:spcAft>
          <a:spcPct val="0"/>
        </a:spcAft>
        <a:defRPr sz="3200">
          <a:solidFill>
            <a:schemeClr val="bg1"/>
          </a:solidFill>
          <a:latin typeface="Trebuchet MS" pitchFamily="34" charset="0"/>
        </a:defRPr>
      </a:lvl5pPr>
      <a:lvl6pPr marL="457200" algn="r" rtl="0" eaLnBrk="1" fontAlgn="base" hangingPunct="1">
        <a:spcBef>
          <a:spcPct val="0"/>
        </a:spcBef>
        <a:spcAft>
          <a:spcPct val="0"/>
        </a:spcAft>
        <a:defRPr sz="3200">
          <a:solidFill>
            <a:schemeClr val="bg1"/>
          </a:solidFill>
          <a:latin typeface="Trebuchet MS" pitchFamily="34" charset="0"/>
        </a:defRPr>
      </a:lvl6pPr>
      <a:lvl7pPr marL="914400" algn="r" rtl="0" eaLnBrk="1" fontAlgn="base" hangingPunct="1">
        <a:spcBef>
          <a:spcPct val="0"/>
        </a:spcBef>
        <a:spcAft>
          <a:spcPct val="0"/>
        </a:spcAft>
        <a:defRPr sz="3200">
          <a:solidFill>
            <a:schemeClr val="bg1"/>
          </a:solidFill>
          <a:latin typeface="Trebuchet MS" pitchFamily="34" charset="0"/>
        </a:defRPr>
      </a:lvl7pPr>
      <a:lvl8pPr marL="1371600" algn="r" rtl="0" eaLnBrk="1" fontAlgn="base" hangingPunct="1">
        <a:spcBef>
          <a:spcPct val="0"/>
        </a:spcBef>
        <a:spcAft>
          <a:spcPct val="0"/>
        </a:spcAft>
        <a:defRPr sz="3200">
          <a:solidFill>
            <a:schemeClr val="bg1"/>
          </a:solidFill>
          <a:latin typeface="Trebuchet MS" pitchFamily="34" charset="0"/>
        </a:defRPr>
      </a:lvl8pPr>
      <a:lvl9pPr marL="1828800" algn="r" rtl="0" eaLnBrk="1" fontAlgn="base" hangingPunct="1">
        <a:spcBef>
          <a:spcPct val="0"/>
        </a:spcBef>
        <a:spcAft>
          <a:spcPct val="0"/>
        </a:spcAft>
        <a:defRPr sz="3200">
          <a:solidFill>
            <a:schemeClr val="bg1"/>
          </a:solidFill>
          <a:latin typeface="Trebuchet MS" pitchFamily="34" charset="0"/>
        </a:defRPr>
      </a:lvl9pPr>
    </p:titleStyle>
    <p:bodyStyle>
      <a:lvl1pPr marL="285750" indent="-285750" algn="l" rtl="0" eaLnBrk="1" fontAlgn="base" hangingPunct="1">
        <a:spcBef>
          <a:spcPct val="20000"/>
        </a:spcBef>
        <a:spcAft>
          <a:spcPct val="0"/>
        </a:spcAft>
        <a:buClr>
          <a:srgbClr val="99ABD9"/>
        </a:buClr>
        <a:buFont typeface="Wingdings" pitchFamily="2" charset="2"/>
        <a:buChar char="§"/>
        <a:defRPr sz="3200">
          <a:solidFill>
            <a:srgbClr val="213159"/>
          </a:solidFill>
          <a:latin typeface="+mn-lt"/>
          <a:ea typeface="+mn-ea"/>
          <a:cs typeface="+mn-cs"/>
        </a:defRPr>
      </a:lvl1pPr>
      <a:lvl2pPr marL="762000" indent="-285750" algn="l" rtl="0" eaLnBrk="1" fontAlgn="base" hangingPunct="1">
        <a:spcBef>
          <a:spcPct val="20000"/>
        </a:spcBef>
        <a:spcAft>
          <a:spcPct val="0"/>
        </a:spcAft>
        <a:buClr>
          <a:srgbClr val="99ABD9"/>
        </a:buClr>
        <a:buFont typeface="Wingdings" pitchFamily="2" charset="2"/>
        <a:buChar char="§"/>
        <a:defRPr sz="2800">
          <a:solidFill>
            <a:srgbClr val="213159"/>
          </a:solidFill>
          <a:latin typeface="+mn-lt"/>
        </a:defRPr>
      </a:lvl2pPr>
      <a:lvl3pPr marL="1143000" indent="-190500" algn="l" rtl="0" eaLnBrk="1" fontAlgn="base" hangingPunct="1">
        <a:spcBef>
          <a:spcPct val="20000"/>
        </a:spcBef>
        <a:spcAft>
          <a:spcPct val="0"/>
        </a:spcAft>
        <a:buClr>
          <a:srgbClr val="99ABD9"/>
        </a:buClr>
        <a:buFont typeface="Wingdings" pitchFamily="2" charset="2"/>
        <a:buChar char="§"/>
        <a:defRPr sz="2400">
          <a:solidFill>
            <a:srgbClr val="213159"/>
          </a:solidFill>
          <a:latin typeface="+mn-lt"/>
        </a:defRPr>
      </a:lvl3pPr>
      <a:lvl4pPr marL="15240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4pPr>
      <a:lvl5pPr marL="19431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5pPr>
      <a:lvl6pPr marL="24003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6pPr>
      <a:lvl7pPr marL="28575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7pPr>
      <a:lvl8pPr marL="33147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8pPr>
      <a:lvl9pPr marL="3771900" indent="-190500" algn="l" rtl="0" eaLnBrk="1" fontAlgn="base" hangingPunct="1">
        <a:spcBef>
          <a:spcPct val="20000"/>
        </a:spcBef>
        <a:spcAft>
          <a:spcPct val="0"/>
        </a:spcAft>
        <a:buClr>
          <a:srgbClr val="99ABD9"/>
        </a:buClr>
        <a:buFont typeface="Wingdings" pitchFamily="2" charset="2"/>
        <a:buChar char="§"/>
        <a:defRPr sz="2000">
          <a:solidFill>
            <a:srgbClr val="21315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rpo@ida.liu.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adrpo@ida.liu.se"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adrpo@ida.liu.s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openmodelica.org/" TargetMode="External"/><Relationship Id="rId2" Type="http://schemas.openxmlformats.org/officeDocument/2006/relationships/hyperlink" Target="https://openmodelica.ida.liu.se/svn/OpenModelica/trunk/doc/performa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p:cNvSpPr>
            <a:spLocks noGrp="1" noChangeArrowheads="1"/>
          </p:cNvSpPr>
          <p:nvPr>
            <p:ph type="ctrTitle"/>
          </p:nvPr>
        </p:nvSpPr>
        <p:spPr/>
        <p:txBody>
          <a:bodyPr/>
          <a:lstStyle/>
          <a:p>
            <a:r>
              <a:rPr lang="en-GB" sz="4400" b="1" dirty="0" smtClean="0"/>
              <a:t>Performance Enhancements</a:t>
            </a:r>
            <a:br>
              <a:rPr lang="en-GB" sz="4400" b="1" dirty="0" smtClean="0"/>
            </a:br>
            <a:r>
              <a:rPr lang="en-GB" sz="4400" b="1" dirty="0" smtClean="0"/>
              <a:t>analysis and proposals</a:t>
            </a:r>
            <a:endParaRPr lang="en-GB" sz="4400" b="1" dirty="0"/>
          </a:p>
        </p:txBody>
      </p:sp>
      <p:sp>
        <p:nvSpPr>
          <p:cNvPr id="411651" name="Rectangle 3"/>
          <p:cNvSpPr>
            <a:spLocks noGrp="1" noChangeArrowheads="1"/>
          </p:cNvSpPr>
          <p:nvPr>
            <p:ph type="subTitle" idx="1"/>
          </p:nvPr>
        </p:nvSpPr>
        <p:spPr>
          <a:xfrm>
            <a:off x="1371600" y="4319606"/>
            <a:ext cx="6400800" cy="2181228"/>
          </a:xfrm>
        </p:spPr>
        <p:txBody>
          <a:bodyPr/>
          <a:lstStyle/>
          <a:p>
            <a:r>
              <a:rPr lang="en-GB" dirty="0" smtClean="0"/>
              <a:t>Draft 2010-06-21</a:t>
            </a:r>
          </a:p>
          <a:p>
            <a:endParaRPr lang="en-GB" dirty="0" smtClean="0"/>
          </a:p>
          <a:p>
            <a:r>
              <a:rPr lang="en-GB" sz="2000" dirty="0" smtClean="0"/>
              <a:t>Adrian Pop</a:t>
            </a:r>
          </a:p>
          <a:p>
            <a:r>
              <a:rPr lang="en-GB" sz="2000" dirty="0" smtClean="0"/>
              <a:t>[</a:t>
            </a:r>
            <a:r>
              <a:rPr lang="en-GB" sz="2000" dirty="0" smtClean="0">
                <a:hlinkClick r:id="rId2"/>
              </a:rPr>
              <a:t>Adrian.Pop@liu.se</a:t>
            </a:r>
            <a:r>
              <a:rPr lang="en-GB" sz="2000"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SCode transformation</a:t>
            </a:r>
            <a:endParaRPr lang="en-US" dirty="0"/>
          </a:p>
        </p:txBody>
      </p:sp>
      <p:sp>
        <p:nvSpPr>
          <p:cNvPr id="3" name="Content Placeholder 2"/>
          <p:cNvSpPr>
            <a:spLocks noGrp="1"/>
          </p:cNvSpPr>
          <p:nvPr>
            <p:ph idx="1"/>
          </p:nvPr>
        </p:nvSpPr>
        <p:spPr/>
        <p:txBody>
          <a:bodyPr>
            <a:normAutofit fontScale="62500" lnSpcReduction="20000"/>
          </a:bodyPr>
          <a:lstStyle/>
          <a:p>
            <a:r>
              <a:rPr lang="sv-SE" dirty="0" smtClean="0"/>
              <a:t>Is rather fast </a:t>
            </a:r>
            <a:r>
              <a:rPr lang="sv-SE" b="1" dirty="0" smtClean="0"/>
              <a:t>0.5 seconds</a:t>
            </a:r>
            <a:r>
              <a:rPr lang="sv-SE" dirty="0" smtClean="0"/>
              <a:t> (5 919 157 transformation function calls) for the entire Modelica standard library from trunk.</a:t>
            </a:r>
            <a:endParaRPr lang="sv-SE" b="1" dirty="0" smtClean="0"/>
          </a:p>
          <a:p>
            <a:endParaRPr lang="sv-SE" b="1" dirty="0" smtClean="0"/>
          </a:p>
          <a:p>
            <a:r>
              <a:rPr lang="sv-SE" dirty="0" smtClean="0"/>
              <a:t>Can be done even faster if the list of classes/components/algs/eqs is not walked again for transformation of each.</a:t>
            </a:r>
          </a:p>
          <a:p>
            <a:endParaRPr lang="sv-SE" dirty="0" smtClean="0"/>
          </a:p>
          <a:p>
            <a:r>
              <a:rPr lang="sv-SE" dirty="0" smtClean="0"/>
              <a:t>The SCode representation should be stored in the same hashtable as Absyn (looking up in this structure should be the same for Absyn and SCode), i.e. </a:t>
            </a:r>
            <a:br>
              <a:rPr lang="sv-SE" dirty="0" smtClean="0"/>
            </a:br>
            <a:r>
              <a:rPr lang="sv-SE" b="1" dirty="0" smtClean="0">
                <a:latin typeface="Courier New" pitchFamily="49" charset="0"/>
                <a:cs typeface="Courier New" pitchFamily="49" charset="0"/>
              </a:rPr>
              <a:t>record</a:t>
            </a:r>
            <a:r>
              <a:rPr lang="sv-SE" dirty="0" smtClean="0">
                <a:latin typeface="Courier New" pitchFamily="49" charset="0"/>
                <a:cs typeface="Courier New" pitchFamily="49" charset="0"/>
              </a:rPr>
              <a:t> ENTRY</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  Absyn.Class absynClass;</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  SCode.Class scodeClass;</a:t>
            </a:r>
            <a:br>
              <a:rPr lang="sv-SE" dirty="0" smtClean="0">
                <a:latin typeface="Courier New" pitchFamily="49" charset="0"/>
                <a:cs typeface="Courier New" pitchFamily="49" charset="0"/>
              </a:rPr>
            </a:br>
            <a:r>
              <a:rPr lang="sv-SE" b="1" dirty="0" smtClean="0">
                <a:latin typeface="Courier New" pitchFamily="49" charset="0"/>
                <a:cs typeface="Courier New" pitchFamily="49" charset="0"/>
              </a:rPr>
              <a:t>end</a:t>
            </a:r>
            <a:r>
              <a:rPr lang="sv-SE" dirty="0" smtClean="0">
                <a:latin typeface="Courier New" pitchFamily="49" charset="0"/>
                <a:cs typeface="Courier New" pitchFamily="49" charset="0"/>
              </a:rPr>
              <a:t> ENTRY;</a:t>
            </a:r>
          </a:p>
          <a:p>
            <a:endParaRPr lang="sv-SE" dirty="0" smtClean="0"/>
          </a:p>
          <a:p>
            <a:r>
              <a:rPr lang="sv-SE" dirty="0" smtClean="0"/>
              <a:t>The SCode representation should mirror the new Absyn</a:t>
            </a:r>
          </a:p>
          <a:p>
            <a:endParaRPr lang="sv-SE" dirty="0" smtClean="0"/>
          </a:p>
          <a:p>
            <a:r>
              <a:rPr lang="sv-SE" dirty="0" smtClean="0"/>
              <a:t>The SCode should be build lazily, starting from the class to be instantiated. If we lookup an non-transformed class we transform it on the fly.</a:t>
            </a:r>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Static elaboration</a:t>
            </a:r>
            <a:endParaRPr lang="en-US" dirty="0"/>
          </a:p>
        </p:txBody>
      </p:sp>
      <p:sp>
        <p:nvSpPr>
          <p:cNvPr id="3" name="Content Placeholder 2"/>
          <p:cNvSpPr>
            <a:spLocks noGrp="1"/>
          </p:cNvSpPr>
          <p:nvPr>
            <p:ph idx="1"/>
          </p:nvPr>
        </p:nvSpPr>
        <p:spPr/>
        <p:txBody>
          <a:bodyPr>
            <a:normAutofit lnSpcReduction="10000"/>
          </a:bodyPr>
          <a:lstStyle/>
          <a:p>
            <a:r>
              <a:rPr lang="sv-SE" dirty="0" smtClean="0"/>
              <a:t>Works in a certain context (environment)</a:t>
            </a:r>
          </a:p>
          <a:p>
            <a:r>
              <a:rPr lang="sv-SE" dirty="0" smtClean="0"/>
              <a:t>Elaborates an expression to find its type and its corectness</a:t>
            </a:r>
          </a:p>
          <a:p>
            <a:r>
              <a:rPr lang="sv-SE" dirty="0" smtClean="0"/>
              <a:t>Reports errors in equations/algorithm statements </a:t>
            </a:r>
          </a:p>
          <a:p>
            <a:endParaRPr lang="sv-SE" dirty="0" smtClean="0"/>
          </a:p>
          <a:p>
            <a:r>
              <a:rPr lang="sv-SE" dirty="0" smtClean="0"/>
              <a:t>Should be decoupled from constant evaluation, constant evaluation should be performed after static elaboration</a:t>
            </a:r>
          </a:p>
          <a:p>
            <a:r>
              <a:rPr lang="sv-SE" dirty="0" smtClean="0"/>
              <a:t>The environment should be redesigned to allow faster lookup.</a:t>
            </a:r>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Constant evaluation (I)</a:t>
            </a:r>
            <a:endParaRPr lang="en-US" dirty="0"/>
          </a:p>
        </p:txBody>
      </p:sp>
      <p:sp>
        <p:nvSpPr>
          <p:cNvPr id="3" name="Content Placeholder 2"/>
          <p:cNvSpPr>
            <a:spLocks noGrp="1"/>
          </p:cNvSpPr>
          <p:nvPr>
            <p:ph idx="1"/>
          </p:nvPr>
        </p:nvSpPr>
        <p:spPr/>
        <p:txBody>
          <a:bodyPr/>
          <a:lstStyle/>
          <a:p>
            <a:r>
              <a:rPr lang="sv-SE" dirty="0" smtClean="0"/>
              <a:t>Slow when dynamic loading of functions is needed. Also because function caching is not implemented (same function is compiled and loaded again).</a:t>
            </a:r>
          </a:p>
          <a:p>
            <a:r>
              <a:rPr lang="sv-SE" dirty="0" smtClean="0"/>
              <a:t>Should be performed only for structural parameters</a:t>
            </a:r>
          </a:p>
          <a:p>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Constant evaluation (II)</a:t>
            </a:r>
            <a:endParaRPr lang="en-US" dirty="0"/>
          </a:p>
        </p:txBody>
      </p:sp>
      <p:sp>
        <p:nvSpPr>
          <p:cNvPr id="3" name="Content Placeholder 2"/>
          <p:cNvSpPr>
            <a:spLocks noGrp="1"/>
          </p:cNvSpPr>
          <p:nvPr>
            <p:ph idx="1"/>
          </p:nvPr>
        </p:nvSpPr>
        <p:spPr>
          <a:xfrm>
            <a:off x="304800" y="620688"/>
            <a:ext cx="8534400" cy="5638800"/>
          </a:xfrm>
        </p:spPr>
        <p:txBody>
          <a:bodyPr/>
          <a:lstStyle/>
          <a:p>
            <a:pPr>
              <a:buNone/>
            </a:pPr>
            <a:r>
              <a:rPr lang="sv-SE" sz="2400" dirty="0" smtClean="0">
                <a:solidFill>
                  <a:srgbClr val="7B1C15"/>
                </a:solidFill>
              </a:rPr>
              <a:t>EngineV6.mos (checkModel only)</a:t>
            </a:r>
          </a:p>
          <a:p>
            <a:r>
              <a:rPr lang="en-US" sz="2000" dirty="0" smtClean="0"/>
              <a:t>12491 </a:t>
            </a:r>
            <a:r>
              <a:rPr lang="en-US" sz="2000" dirty="0" err="1" smtClean="0"/>
              <a:t>equs</a:t>
            </a:r>
            <a:r>
              <a:rPr lang="en-US" sz="2000" dirty="0" smtClean="0"/>
              <a:t>/</a:t>
            </a:r>
            <a:r>
              <a:rPr lang="en-US" sz="2000" dirty="0" err="1" smtClean="0"/>
              <a:t>vars</a:t>
            </a:r>
            <a:r>
              <a:rPr lang="en-US" sz="2000" dirty="0" smtClean="0"/>
              <a:t>, </a:t>
            </a:r>
            <a:r>
              <a:rPr lang="en-US" sz="2000" b="1" dirty="0" smtClean="0"/>
              <a:t>7 minutes 10.171 seconds, </a:t>
            </a:r>
            <a:r>
              <a:rPr lang="sv-SE" sz="2000" b="1" dirty="0" smtClean="0"/>
              <a:t>292 Mb</a:t>
            </a:r>
            <a:endParaRPr lang="en-US" sz="2000" b="1"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13</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179512" y="1512168"/>
            <a:ext cx="8840856" cy="5301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Constant evaluation (III)</a:t>
            </a:r>
            <a:endParaRPr lang="en-US" dirty="0"/>
          </a:p>
        </p:txBody>
      </p:sp>
      <p:sp>
        <p:nvSpPr>
          <p:cNvPr id="3" name="Content Placeholder 2"/>
          <p:cNvSpPr>
            <a:spLocks noGrp="1"/>
          </p:cNvSpPr>
          <p:nvPr>
            <p:ph idx="1"/>
          </p:nvPr>
        </p:nvSpPr>
        <p:spPr>
          <a:xfrm>
            <a:off x="304800" y="620688"/>
            <a:ext cx="8534400" cy="5638800"/>
          </a:xfrm>
        </p:spPr>
        <p:txBody>
          <a:bodyPr/>
          <a:lstStyle/>
          <a:p>
            <a:pPr>
              <a:buNone/>
            </a:pPr>
            <a:r>
              <a:rPr lang="sv-SE" sz="2400" dirty="0" smtClean="0">
                <a:solidFill>
                  <a:srgbClr val="7B1C15"/>
                </a:solidFill>
              </a:rPr>
              <a:t>EngineV6.mos (checkModel only, +d=nogen,nocevalfunc)</a:t>
            </a:r>
          </a:p>
          <a:p>
            <a:r>
              <a:rPr lang="en-US" sz="2000" dirty="0" smtClean="0"/>
              <a:t>12491 </a:t>
            </a:r>
            <a:r>
              <a:rPr lang="en-US" sz="2000" dirty="0" err="1" smtClean="0"/>
              <a:t>equs</a:t>
            </a:r>
            <a:r>
              <a:rPr lang="en-US" sz="2000" dirty="0" smtClean="0"/>
              <a:t>/</a:t>
            </a:r>
            <a:r>
              <a:rPr lang="en-US" sz="2000" dirty="0" err="1" smtClean="0"/>
              <a:t>vars</a:t>
            </a:r>
            <a:r>
              <a:rPr lang="en-US" sz="2000" dirty="0" smtClean="0"/>
              <a:t>, </a:t>
            </a:r>
            <a:r>
              <a:rPr lang="en-US" sz="2000" b="1" dirty="0" smtClean="0"/>
              <a:t>5 minutes 27.250 seconds, </a:t>
            </a:r>
            <a:r>
              <a:rPr lang="sv-SE" sz="2000" b="1" dirty="0" smtClean="0"/>
              <a:t>192 Mb</a:t>
            </a:r>
            <a:endParaRPr lang="en-US" sz="2000" b="1"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14</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323528" y="1470620"/>
            <a:ext cx="8568952" cy="5341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Instantiation</a:t>
            </a:r>
            <a:endParaRPr lang="en-US" dirty="0"/>
          </a:p>
        </p:txBody>
      </p:sp>
      <p:sp>
        <p:nvSpPr>
          <p:cNvPr id="3" name="Content Placeholder 2"/>
          <p:cNvSpPr>
            <a:spLocks noGrp="1"/>
          </p:cNvSpPr>
          <p:nvPr>
            <p:ph idx="1"/>
          </p:nvPr>
        </p:nvSpPr>
        <p:spPr>
          <a:xfrm>
            <a:off x="304800" y="620688"/>
            <a:ext cx="8534400" cy="5932512"/>
          </a:xfrm>
        </p:spPr>
        <p:txBody>
          <a:bodyPr/>
          <a:lstStyle/>
          <a:p>
            <a:pPr>
              <a:buNone/>
            </a:pPr>
            <a:endParaRPr lang="sv-SE"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checkModel-EngineV6.mos</a:t>
            </a:r>
          </a:p>
          <a:p>
            <a:pPr>
              <a:buNone/>
            </a:pPr>
            <a:r>
              <a:rPr lang="en-US" sz="900" dirty="0" smtClean="0">
                <a:latin typeface="Courier New" pitchFamily="49" charset="0"/>
                <a:cs typeface="Courier New" pitchFamily="49" charset="0"/>
              </a:rPr>
              <a:t>Each sample counts as 0.01 seconds.</a:t>
            </a:r>
          </a:p>
          <a:p>
            <a:pPr>
              <a:buNone/>
            </a:pPr>
            <a:r>
              <a:rPr lang="en-US" sz="900" dirty="0" smtClean="0">
                <a:latin typeface="Courier New" pitchFamily="49" charset="0"/>
                <a:cs typeface="Courier New" pitchFamily="49" charset="0"/>
              </a:rPr>
              <a:t>  %   cumulative   self              </a:t>
            </a:r>
            <a:r>
              <a:rPr lang="en-US" sz="900" dirty="0" err="1" smtClean="0">
                <a:latin typeface="Courier New" pitchFamily="49" charset="0"/>
                <a:cs typeface="Courier New" pitchFamily="49" charset="0"/>
              </a:rPr>
              <a:t>self</a:t>
            </a:r>
            <a:r>
              <a:rPr lang="en-US" sz="900" dirty="0" smtClean="0">
                <a:latin typeface="Courier New" pitchFamily="49" charset="0"/>
                <a:cs typeface="Courier New" pitchFamily="49" charset="0"/>
              </a:rPr>
              <a:t>     total           </a:t>
            </a:r>
          </a:p>
          <a:p>
            <a:pPr>
              <a:buNone/>
            </a:pPr>
            <a:r>
              <a:rPr lang="en-US" sz="900" dirty="0" smtClean="0">
                <a:latin typeface="Courier New" pitchFamily="49" charset="0"/>
                <a:cs typeface="Courier New" pitchFamily="49" charset="0"/>
              </a:rPr>
              <a:t> time   seconds   </a:t>
            </a:r>
            <a:r>
              <a:rPr lang="en-US" sz="900" dirty="0" err="1" smtClean="0">
                <a:latin typeface="Courier New" pitchFamily="49" charset="0"/>
                <a:cs typeface="Courier New" pitchFamily="49" charset="0"/>
              </a:rPr>
              <a:t>seconds</a:t>
            </a:r>
            <a:r>
              <a:rPr lang="en-US" sz="900" dirty="0" smtClean="0">
                <a:latin typeface="Courier New" pitchFamily="49" charset="0"/>
                <a:cs typeface="Courier New" pitchFamily="49" charset="0"/>
              </a:rPr>
              <a:t>    calls   s/call   s/call  name    </a:t>
            </a:r>
          </a:p>
          <a:p>
            <a:pPr>
              <a:buNone/>
            </a:pPr>
            <a:r>
              <a:rPr lang="en-US" sz="900" dirty="0" smtClean="0">
                <a:latin typeface="Courier New" pitchFamily="49" charset="0"/>
                <a:cs typeface="Courier New" pitchFamily="49" charset="0"/>
              </a:rPr>
              <a:t> 12.79     52.89    52.89        1    52.89   198.67  </a:t>
            </a:r>
            <a:r>
              <a:rPr lang="en-US" sz="900" dirty="0" err="1" smtClean="0">
                <a:latin typeface="Courier New" pitchFamily="49" charset="0"/>
                <a:cs typeface="Courier New" pitchFamily="49" charset="0"/>
              </a:rPr>
              <a:t>rml_prim_once</a:t>
            </a:r>
            <a:endParaRPr lang="en-US" sz="900" dirty="0" smtClean="0">
              <a:latin typeface="Courier New" pitchFamily="49" charset="0"/>
              <a:cs typeface="Courier New" pitchFamily="49" charset="0"/>
            </a:endParaRPr>
          </a:p>
          <a:p>
            <a:pPr>
              <a:buNone/>
            </a:pPr>
            <a:r>
              <a:rPr lang="pt-BR" sz="900" b="1" dirty="0" smtClean="0">
                <a:latin typeface="Courier New" pitchFamily="49" charset="0"/>
                <a:cs typeface="Courier New" pitchFamily="49" charset="0"/>
              </a:rPr>
              <a:t>  9.35     91.55    38.66 1518521197   0.00     0.00    Exp__crefPrefixOf</a:t>
            </a:r>
          </a:p>
          <a:p>
            <a:pPr>
              <a:buNone/>
            </a:pPr>
            <a:r>
              <a:rPr lang="pt-BR" sz="900" b="1" dirty="0" smtClean="0">
                <a:latin typeface="Courier New" pitchFamily="49" charset="0"/>
                <a:cs typeface="Courier New" pitchFamily="49" charset="0"/>
              </a:rPr>
              <a:t>  8.09    125.00    33.45 3188891469   0.00     0.00    Exp__crefNotPrefixOf</a:t>
            </a:r>
          </a:p>
          <a:p>
            <a:pPr>
              <a:buNone/>
            </a:pPr>
            <a:r>
              <a:rPr lang="it-IT" sz="900" b="1" dirty="0" smtClean="0">
                <a:latin typeface="Courier New" pitchFamily="49" charset="0"/>
                <a:cs typeface="Courier New" pitchFamily="49" charset="0"/>
              </a:rPr>
              <a:t>  7.87    157.55    32.55 3199784362   0.00     0.00    Exp__crefEqualNoStringCompare</a:t>
            </a:r>
          </a:p>
          <a:p>
            <a:pPr>
              <a:buNone/>
            </a:pPr>
            <a:r>
              <a:rPr lang="en-US" sz="900" b="1" dirty="0" smtClean="0">
                <a:latin typeface="Courier New" pitchFamily="49" charset="0"/>
                <a:cs typeface="Courier New" pitchFamily="49" charset="0"/>
              </a:rPr>
              <a:t>  5.86    181.80    24.25                               Exp__crefPrefixOf_5flabel17923</a:t>
            </a:r>
          </a:p>
          <a:p>
            <a:pPr>
              <a:buNone/>
            </a:pPr>
            <a:r>
              <a:rPr lang="en-US" sz="900" b="1" dirty="0" smtClean="0">
                <a:latin typeface="Courier New" pitchFamily="49" charset="0"/>
                <a:cs typeface="Courier New" pitchFamily="49" charset="0"/>
              </a:rPr>
              <a:t>  4.41    200.02    18.22                               Exp__crefNotPrefixOf_5fsuccessContLam18109</a:t>
            </a:r>
          </a:p>
          <a:p>
            <a:pPr>
              <a:buNone/>
            </a:pPr>
            <a:r>
              <a:rPr lang="en-US" sz="900" b="1" dirty="0" smtClean="0">
                <a:latin typeface="Courier New" pitchFamily="49" charset="0"/>
                <a:cs typeface="Courier New" pitchFamily="49" charset="0"/>
              </a:rPr>
              <a:t>  4.10    216.96    16.94                               Exp__crefPrefixOf_5ffailureContLam17915</a:t>
            </a:r>
          </a:p>
          <a:p>
            <a:pPr>
              <a:buNone/>
            </a:pPr>
            <a:r>
              <a:rPr lang="en-US" sz="900" b="1" dirty="0" smtClean="0">
                <a:latin typeface="Courier New" pitchFamily="49" charset="0"/>
                <a:cs typeface="Courier New" pitchFamily="49" charset="0"/>
              </a:rPr>
              <a:t>  3.81    232.70    15.74                               Exp__crefPrefixOf_5fsuccessContLam17922</a:t>
            </a:r>
          </a:p>
          <a:p>
            <a:pPr>
              <a:buNone/>
            </a:pPr>
            <a:r>
              <a:rPr lang="en-US" sz="900" b="1" dirty="0" smtClean="0">
                <a:latin typeface="Courier New" pitchFamily="49" charset="0"/>
                <a:cs typeface="Courier New" pitchFamily="49" charset="0"/>
              </a:rPr>
              <a:t>  3.44    246.93    14.23                               Util__listSelect1_5fsuccessContLam9078</a:t>
            </a:r>
          </a:p>
          <a:p>
            <a:pPr>
              <a:buNone/>
            </a:pPr>
            <a:r>
              <a:rPr lang="en-US" sz="900" b="1" dirty="0" smtClean="0">
                <a:latin typeface="Courier New" pitchFamily="49" charset="0"/>
                <a:cs typeface="Courier New" pitchFamily="49" charset="0"/>
              </a:rPr>
              <a:t>  3.17    260.04    13.11                               Exp__crefEqualNoStringCompare_5flabel17482</a:t>
            </a:r>
          </a:p>
          <a:p>
            <a:pPr>
              <a:buNone/>
            </a:pPr>
            <a:r>
              <a:rPr lang="en-US" sz="900" b="1" dirty="0" smtClean="0">
                <a:latin typeface="Courier New" pitchFamily="49" charset="0"/>
                <a:cs typeface="Courier New" pitchFamily="49" charset="0"/>
              </a:rPr>
              <a:t>  2.94    272.19    12.15 1699453461   0.00     0.00    Util__listSelect1</a:t>
            </a:r>
          </a:p>
          <a:p>
            <a:pPr>
              <a:buNone/>
            </a:pPr>
            <a:r>
              <a:rPr lang="en-US" sz="900" b="1" dirty="0" smtClean="0">
                <a:latin typeface="Courier New" pitchFamily="49" charset="0"/>
                <a:cs typeface="Courier New" pitchFamily="49" charset="0"/>
              </a:rPr>
              <a:t>  2.65    283.15    10.96                               Exp__crefNotPrefixOf_5flabel18110</a:t>
            </a:r>
          </a:p>
          <a:p>
            <a:pPr>
              <a:buNone/>
            </a:pPr>
            <a:r>
              <a:rPr lang="en-US" sz="900" b="1" dirty="0" smtClean="0">
                <a:latin typeface="Courier New" pitchFamily="49" charset="0"/>
                <a:cs typeface="Courier New" pitchFamily="49" charset="0"/>
              </a:rPr>
              <a:t>  2.46    293.32    10.17                               Exp__crefPrefixOf_5ffailureContLam17954</a:t>
            </a:r>
          </a:p>
          <a:p>
            <a:pPr>
              <a:buNone/>
            </a:pPr>
            <a:r>
              <a:rPr lang="en-US" sz="900" b="1" dirty="0" smtClean="0">
                <a:latin typeface="Courier New" pitchFamily="49" charset="0"/>
                <a:cs typeface="Courier New" pitchFamily="49" charset="0"/>
              </a:rPr>
              <a:t>  2.23    302.56     9.24                               </a:t>
            </a:r>
            <a:r>
              <a:rPr lang="en-US" sz="900" b="1" dirty="0" err="1" smtClean="0">
                <a:latin typeface="Courier New" pitchFamily="49" charset="0"/>
                <a:cs typeface="Courier New" pitchFamily="49" charset="0"/>
              </a:rPr>
              <a:t>ConnectionGraph__crefConnectNotPrefixOf</a:t>
            </a:r>
            <a:endParaRPr lang="en-US" sz="900" b="1" dirty="0" smtClean="0">
              <a:latin typeface="Courier New" pitchFamily="49" charset="0"/>
              <a:cs typeface="Courier New" pitchFamily="49" charset="0"/>
            </a:endParaRPr>
          </a:p>
          <a:p>
            <a:pPr>
              <a:buNone/>
            </a:pPr>
            <a:r>
              <a:rPr lang="en-US" sz="900" b="1" dirty="0" smtClean="0">
                <a:latin typeface="Courier New" pitchFamily="49" charset="0"/>
                <a:cs typeface="Courier New" pitchFamily="49" charset="0"/>
              </a:rPr>
              <a:t>  1.92    310.50     7.94                               ConnectionGraph__crefConnectNotPrefixOf_5fsuccessContLam2127</a:t>
            </a:r>
          </a:p>
          <a:p>
            <a:pPr>
              <a:buNone/>
            </a:pPr>
            <a:r>
              <a:rPr lang="en-US" sz="900" b="1" dirty="0" smtClean="0">
                <a:latin typeface="Courier New" pitchFamily="49" charset="0"/>
                <a:cs typeface="Courier New" pitchFamily="49" charset="0"/>
              </a:rPr>
              <a:t>  1.66    317.38     6.88                               Exp__crefEqualNoStringCompare_5ffailureContLam17492</a:t>
            </a:r>
          </a:p>
          <a:p>
            <a:pPr>
              <a:buNone/>
            </a:pPr>
            <a:r>
              <a:rPr lang="pt-BR" sz="900" b="1" dirty="0" smtClean="0">
                <a:latin typeface="Courier New" pitchFamily="49" charset="0"/>
                <a:cs typeface="Courier New" pitchFamily="49" charset="0"/>
              </a:rPr>
              <a:t>  1.50    323.57     6.19 292130278    0.00     0.00    Exp__crefEqual</a:t>
            </a:r>
          </a:p>
          <a:p>
            <a:pPr>
              <a:buNone/>
            </a:pPr>
            <a:r>
              <a:rPr lang="en-US" sz="900" b="1" dirty="0" smtClean="0">
                <a:latin typeface="Courier New" pitchFamily="49" charset="0"/>
                <a:cs typeface="Courier New" pitchFamily="49" charset="0"/>
              </a:rPr>
              <a:t>  1.49    329.73     6.16                               ConnectionGraph__crefConnectNotPrefixOf_5fsuccessContLam2126</a:t>
            </a:r>
          </a:p>
          <a:p>
            <a:pPr>
              <a:buNone/>
            </a:pPr>
            <a:r>
              <a:rPr lang="en-US" sz="900" b="1" dirty="0" smtClean="0">
                <a:latin typeface="Courier New" pitchFamily="49" charset="0"/>
                <a:cs typeface="Courier New" pitchFamily="49" charset="0"/>
              </a:rPr>
              <a:t>  1.38    335.45     5.72                               DAELow__getVar3</a:t>
            </a:r>
          </a:p>
          <a:p>
            <a:pPr>
              <a:buNone/>
            </a:pPr>
            <a:r>
              <a:rPr lang="en-US" sz="900" b="1" dirty="0" smtClean="0">
                <a:latin typeface="Courier New" pitchFamily="49" charset="0"/>
                <a:cs typeface="Courier New" pitchFamily="49" charset="0"/>
              </a:rPr>
              <a:t>  0.97    339.46     4.01                               </a:t>
            </a:r>
            <a:r>
              <a:rPr lang="en-US" sz="900" b="1" dirty="0" err="1" smtClean="0">
                <a:latin typeface="Courier New" pitchFamily="49" charset="0"/>
                <a:cs typeface="Courier New" pitchFamily="49" charset="0"/>
              </a:rPr>
              <a:t>ConnectionGraph__crefBranchNotPrefixOf</a:t>
            </a:r>
            <a:endParaRPr lang="en-US" sz="900" b="1" dirty="0" smtClean="0">
              <a:latin typeface="Courier New" pitchFamily="49" charset="0"/>
              <a:cs typeface="Courier New" pitchFamily="49" charset="0"/>
            </a:endParaRPr>
          </a:p>
          <a:p>
            <a:pPr>
              <a:buNone/>
            </a:pPr>
            <a:r>
              <a:rPr lang="en-US" sz="900" b="1" dirty="0" smtClean="0">
                <a:latin typeface="Courier New" pitchFamily="49" charset="0"/>
                <a:cs typeface="Courier New" pitchFamily="49" charset="0"/>
              </a:rPr>
              <a:t>  0.86    343.02     3.56 246889380    0.00     0.00    </a:t>
            </a:r>
            <a:r>
              <a:rPr lang="en-US" sz="900" b="1" dirty="0" err="1" smtClean="0">
                <a:latin typeface="Courier New" pitchFamily="49" charset="0"/>
                <a:cs typeface="Courier New" pitchFamily="49" charset="0"/>
              </a:rPr>
              <a:t>Exp__subscriptEqual</a:t>
            </a:r>
            <a:endParaRPr lang="en-US" sz="900" b="1" dirty="0" smtClean="0">
              <a:latin typeface="Courier New" pitchFamily="49" charset="0"/>
              <a:cs typeface="Courier New" pitchFamily="49" charset="0"/>
            </a:endParaRPr>
          </a:p>
          <a:p>
            <a:pPr>
              <a:buNone/>
            </a:pPr>
            <a:r>
              <a:rPr lang="en-US" sz="900" b="1" dirty="0" smtClean="0">
                <a:latin typeface="Courier New" pitchFamily="49" charset="0"/>
                <a:cs typeface="Courier New" pitchFamily="49" charset="0"/>
              </a:rPr>
              <a:t>  0.80    346.34     3.32                               ConnectionGraph__crefBranchNotPrefixOf_5fsuccessContLam1929</a:t>
            </a:r>
          </a:p>
          <a:p>
            <a:pPr>
              <a:buNone/>
            </a:pPr>
            <a:r>
              <a:rPr lang="en-US" sz="900" b="1" dirty="0" smtClean="0">
                <a:latin typeface="Courier New" pitchFamily="49" charset="0"/>
                <a:cs typeface="Courier New" pitchFamily="49" charset="0"/>
              </a:rPr>
              <a:t>  0.78    349.55     3.21                               Util__listSelect1_5fsuccessContLam9077</a:t>
            </a:r>
          </a:p>
          <a:p>
            <a:pPr>
              <a:buNone/>
            </a:pPr>
            <a:r>
              <a:rPr lang="en-US" sz="900" b="1" dirty="0" smtClean="0">
                <a:latin typeface="Courier New" pitchFamily="49" charset="0"/>
                <a:cs typeface="Courier New" pitchFamily="49" charset="0"/>
              </a:rPr>
              <a:t>  0.65    352.23     2.68                               </a:t>
            </a:r>
            <a:r>
              <a:rPr lang="en-US" sz="900" b="1" dirty="0" err="1" smtClean="0">
                <a:latin typeface="Courier New" pitchFamily="49" charset="0"/>
                <a:cs typeface="Courier New" pitchFamily="49" charset="0"/>
              </a:rPr>
              <a:t>strcmp</a:t>
            </a:r>
            <a:endParaRPr lang="en-US" sz="900" b="1" dirty="0" smtClean="0">
              <a:latin typeface="Courier New" pitchFamily="49" charset="0"/>
              <a:cs typeface="Courier New" pitchFamily="49" charset="0"/>
            </a:endParaRPr>
          </a:p>
          <a:p>
            <a:pPr>
              <a:buNone/>
            </a:pPr>
            <a:r>
              <a:rPr lang="en-US" sz="900" b="1" dirty="0" smtClean="0">
                <a:latin typeface="Courier New" pitchFamily="49" charset="0"/>
                <a:cs typeface="Courier New" pitchFamily="49" charset="0"/>
              </a:rPr>
              <a:t>  0.64    354.88     2.65                               ConnectionGraph__crefBranchNotPrefixOf_5fsuccessContLam1928</a:t>
            </a:r>
          </a:p>
          <a:p>
            <a:pPr>
              <a:buNone/>
            </a:pPr>
            <a:r>
              <a:rPr lang="en-US" sz="900" b="1" dirty="0" smtClean="0">
                <a:latin typeface="Courier New" pitchFamily="49" charset="0"/>
                <a:cs typeface="Courier New" pitchFamily="49" charset="0"/>
              </a:rPr>
              <a:t>  0.57    357.25     2.37                               Exp__crefPrefixOf_5fsuccessContLam17974</a:t>
            </a:r>
          </a:p>
          <a:p>
            <a:pPr>
              <a:buNone/>
            </a:pPr>
            <a:r>
              <a:rPr lang="en-US" sz="900" b="1" dirty="0" smtClean="0">
                <a:latin typeface="Courier New" pitchFamily="49" charset="0"/>
                <a:cs typeface="Courier New" pitchFamily="49" charset="0"/>
              </a:rPr>
              <a:t>  0.48    359.25     2.00                               </a:t>
            </a:r>
            <a:r>
              <a:rPr lang="en-US" sz="900" b="1" dirty="0" err="1" smtClean="0">
                <a:latin typeface="Courier New" pitchFamily="49" charset="0"/>
                <a:cs typeface="Courier New" pitchFamily="49" charset="0"/>
              </a:rPr>
              <a:t>rml_major_collection</a:t>
            </a:r>
            <a:endParaRPr lang="en-US" sz="900" b="1"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0.41    360.95     1.70 57632515     0.00     0.00    RML__string_5fappend</a:t>
            </a:r>
          </a:p>
          <a:p>
            <a:pPr>
              <a:buNone/>
            </a:pPr>
            <a:r>
              <a:rPr lang="en-US" sz="900" dirty="0" smtClean="0">
                <a:latin typeface="Courier New" pitchFamily="49" charset="0"/>
                <a:cs typeface="Courier New" pitchFamily="49" charset="0"/>
              </a:rPr>
              <a:t>  0.33    362.33     1.38                               DAELow__getVar3_5ffailureContLam32591</a:t>
            </a:r>
          </a:p>
          <a:p>
            <a:pPr>
              <a:buNone/>
            </a:pPr>
            <a:r>
              <a:rPr lang="en-US" sz="900" dirty="0" smtClean="0">
                <a:latin typeface="Courier New" pitchFamily="49" charset="0"/>
                <a:cs typeface="Courier New" pitchFamily="49" charset="0"/>
              </a:rPr>
              <a:t>  0.32    363.67     1.34                               DAELow__getVar3_5fsuccessContLam32598</a:t>
            </a:r>
          </a:p>
          <a:p>
            <a:pPr>
              <a:buNone/>
            </a:pPr>
            <a:r>
              <a:rPr lang="en-US" sz="900" dirty="0" smtClean="0">
                <a:latin typeface="Courier New" pitchFamily="49" charset="0"/>
                <a:cs typeface="Courier New" pitchFamily="49" charset="0"/>
              </a:rPr>
              <a:t>  0.29    364.86     1.19                               </a:t>
            </a:r>
            <a:r>
              <a:rPr lang="en-US" sz="900" dirty="0" err="1" smtClean="0">
                <a:latin typeface="Courier New" pitchFamily="49" charset="0"/>
                <a:cs typeface="Courier New" pitchFamily="49" charset="0"/>
              </a:rPr>
              <a:t>ConnectionGraph__crefTupleNotPrefixOf</a:t>
            </a:r>
            <a:endParaRPr lang="en-US"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0.27    365.98     1.12                               Exp__crefEqual_5flabel17137</a:t>
            </a:r>
          </a:p>
          <a:p>
            <a:pPr>
              <a:buNone/>
            </a:pPr>
            <a:r>
              <a:rPr lang="fr-FR" sz="900" dirty="0" smtClean="0">
                <a:latin typeface="Courier New" pitchFamily="49" charset="0"/>
                <a:cs typeface="Courier New" pitchFamily="49" charset="0"/>
              </a:rPr>
              <a:t>  0.26    367.04     1.06 37254241    0.00     0.00    </a:t>
            </a:r>
            <a:r>
              <a:rPr lang="fr-FR" sz="900" dirty="0" err="1" smtClean="0">
                <a:latin typeface="Courier New" pitchFamily="49" charset="0"/>
                <a:cs typeface="Courier New" pitchFamily="49" charset="0"/>
              </a:rPr>
              <a:t>Types__elabType</a:t>
            </a:r>
            <a:endParaRPr lang="fr-FR"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0.24    368.03     0.99                               std::string::compare(std::string const&amp;) const</a:t>
            </a:r>
          </a:p>
          <a:p>
            <a:pPr>
              <a:buNone/>
            </a:pPr>
            <a:r>
              <a:rPr lang="en-US" sz="900" dirty="0" smtClean="0">
                <a:latin typeface="Courier New" pitchFamily="49" charset="0"/>
                <a:cs typeface="Courier New" pitchFamily="49" charset="0"/>
              </a:rPr>
              <a:t>  0.23    368.98     0.95 39845109     0.00     0.00    </a:t>
            </a:r>
            <a:r>
              <a:rPr lang="en-US" sz="900" dirty="0" err="1" smtClean="0">
                <a:latin typeface="Courier New" pitchFamily="49" charset="0"/>
                <a:cs typeface="Courier New" pitchFamily="49" charset="0"/>
              </a:rPr>
              <a:t>Env__avlTreeGet</a:t>
            </a:r>
            <a:endParaRPr lang="en-US"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0.23    369.92     0.94     3230     0.00     0.00    </a:t>
            </a:r>
            <a:r>
              <a:rPr lang="en-US" sz="900" dirty="0" err="1" smtClean="0">
                <a:latin typeface="Courier New" pitchFamily="49" charset="0"/>
                <a:cs typeface="Courier New" pitchFamily="49" charset="0"/>
              </a:rPr>
              <a:t>rml_minor_collection</a:t>
            </a:r>
            <a:endParaRPr lang="en-US"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0.21    370.80     0.88                               Exp__crefEqual_5ffailureContLam17229</a:t>
            </a:r>
          </a:p>
          <a:p>
            <a:pPr>
              <a:buNone/>
            </a:pPr>
            <a:r>
              <a:rPr lang="en-US" sz="900" dirty="0" smtClean="0">
                <a:latin typeface="Courier New" pitchFamily="49" charset="0"/>
                <a:cs typeface="Courier New" pitchFamily="49" charset="0"/>
              </a:rPr>
              <a:t>  0.14    371.39     0.59                               </a:t>
            </a:r>
            <a:r>
              <a:rPr lang="en-US" sz="900" dirty="0" err="1" smtClean="0">
                <a:latin typeface="Courier New" pitchFamily="49" charset="0"/>
                <a:cs typeface="Courier New" pitchFamily="49" charset="0"/>
              </a:rPr>
              <a:t>Types__convertFromTypesToExpVar</a:t>
            </a:r>
            <a:endParaRPr lang="en-US"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0.14    371.96     0.57 34305767     0.00     0.00    Util__listMap_5fimpl_5f2</a:t>
            </a:r>
          </a:p>
          <a:p>
            <a:pPr>
              <a:buNone/>
            </a:pPr>
            <a:r>
              <a:rPr lang="en-US" sz="900" dirty="0" smtClean="0">
                <a:latin typeface="Courier New" pitchFamily="49" charset="0"/>
                <a:cs typeface="Courier New" pitchFamily="49" charset="0"/>
              </a:rPr>
              <a:t>  0.14    372.52     0.56 80329126     0.00     0.00    </a:t>
            </a:r>
            <a:r>
              <a:rPr lang="en-US" sz="900" dirty="0" err="1" smtClean="0">
                <a:latin typeface="Courier New" pitchFamily="49" charset="0"/>
                <a:cs typeface="Courier New" pitchFamily="49" charset="0"/>
              </a:rPr>
              <a:t>Exp__printComponentRefStr</a:t>
            </a:r>
            <a:endParaRPr lang="en-US" sz="900" dirty="0" smtClean="0">
              <a:latin typeface="Courier New" pitchFamily="49" charset="0"/>
              <a:cs typeface="Courier New" pitchFamily="49" charset="0"/>
            </a:endParaRPr>
          </a:p>
          <a:p>
            <a:pPr>
              <a:buNone/>
            </a:pPr>
            <a:r>
              <a:rPr lang="fr-FR" sz="900" dirty="0" smtClean="0">
                <a:latin typeface="Courier New" pitchFamily="49" charset="0"/>
                <a:cs typeface="Courier New" pitchFamily="49" charset="0"/>
              </a:rPr>
              <a:t>  0.11    372.99     0.47 18235801     0.00     0.00    </a:t>
            </a:r>
            <a:r>
              <a:rPr lang="fr-FR" sz="900" dirty="0" err="1" smtClean="0">
                <a:latin typeface="Courier New" pitchFamily="49" charset="0"/>
                <a:cs typeface="Courier New" pitchFamily="49" charset="0"/>
              </a:rPr>
              <a:t>Types__arrayElementType</a:t>
            </a:r>
            <a:endParaRPr lang="fr-FR"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0.11    373.43     0.44  4980969     0.00     0.00    RML__list_5freverse</a:t>
            </a:r>
          </a:p>
          <a:p>
            <a:pPr>
              <a:buNone/>
            </a:pPr>
            <a:r>
              <a:rPr lang="en-US" sz="900" dirty="0" smtClean="0">
                <a:latin typeface="Courier New" pitchFamily="49" charset="0"/>
                <a:cs typeface="Courier New" pitchFamily="49" charset="0"/>
              </a:rPr>
              <a:t>  0.10    373.84     0.41 29973416     0.00     0.00    </a:t>
            </a:r>
            <a:r>
              <a:rPr lang="en-US" sz="900" dirty="0" err="1" smtClean="0">
                <a:latin typeface="Courier New" pitchFamily="49" charset="0"/>
                <a:cs typeface="Courier New" pitchFamily="49" charset="0"/>
              </a:rPr>
              <a:t>Exp__isConst</a:t>
            </a:r>
            <a:endParaRPr lang="en-US"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0.10    374.24     0.40 29024311     0.00     0.00    Exp__simplify1</a:t>
            </a:r>
          </a:p>
          <a:p>
            <a:pPr>
              <a:buNone/>
            </a:pPr>
            <a:r>
              <a:rPr lang="en-US" sz="900" dirty="0" smtClean="0">
                <a:latin typeface="Courier New" pitchFamily="49" charset="0"/>
                <a:cs typeface="Courier New" pitchFamily="49" charset="0"/>
              </a:rPr>
              <a:t>  0.09    374.61     0.37 14603778     0.00     0.00    </a:t>
            </a:r>
            <a:r>
              <a:rPr lang="en-US" sz="900" dirty="0" err="1" smtClean="0">
                <a:latin typeface="Courier New" pitchFamily="49" charset="0"/>
                <a:cs typeface="Courier New" pitchFamily="49" charset="0"/>
              </a:rPr>
              <a:t>System__strcmp</a:t>
            </a:r>
            <a:endParaRPr lang="en-US" sz="900" dirty="0" smtClean="0">
              <a:latin typeface="Courier New" pitchFamily="49" charset="0"/>
              <a:cs typeface="Courier New" pitchFamily="49" charset="0"/>
            </a:endParaRPr>
          </a:p>
          <a:p>
            <a:pPr>
              <a:buNone/>
            </a:pPr>
            <a:r>
              <a:rPr lang="nl-NL" sz="900" dirty="0" smtClean="0">
                <a:latin typeface="Courier New" pitchFamily="49" charset="0"/>
                <a:cs typeface="Courier New" pitchFamily="49" charset="0"/>
              </a:rPr>
              <a:t>  0.08    374.95     0.34 23603718     0.00     0.00    Env__getEnvPath</a:t>
            </a:r>
          </a:p>
          <a:p>
            <a:pPr>
              <a:buNone/>
            </a:pPr>
            <a:r>
              <a:rPr lang="en-US" sz="900" dirty="0" smtClean="0">
                <a:latin typeface="Courier New" pitchFamily="49" charset="0"/>
                <a:cs typeface="Courier New" pitchFamily="49" charset="0"/>
              </a:rPr>
              <a:t>  0.08    375.29     0.34 11612417     0.00     0.00    </a:t>
            </a:r>
            <a:r>
              <a:rPr lang="en-US" sz="900" dirty="0" err="1" smtClean="0">
                <a:latin typeface="Courier New" pitchFamily="49" charset="0"/>
                <a:cs typeface="Courier New" pitchFamily="49" charset="0"/>
              </a:rPr>
              <a:t>ConnectUtil__equations</a:t>
            </a:r>
            <a:endParaRPr lang="en-US"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0.08    375.62     0.33 24572078     0.00     0.00    </a:t>
            </a:r>
            <a:r>
              <a:rPr lang="en-US" sz="900" dirty="0" err="1" smtClean="0">
                <a:latin typeface="Courier New" pitchFamily="49" charset="0"/>
                <a:cs typeface="Courier New" pitchFamily="49" charset="0"/>
              </a:rPr>
              <a:t>Types__flattenArrayTypeOpt</a:t>
            </a:r>
            <a:endParaRPr lang="en-US"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0.08    375.95     0.33  4777784     0.00     0.00  RML__list_5fappend</a:t>
            </a:r>
          </a:p>
          <a:p>
            <a:pPr>
              <a:buNone/>
            </a:pPr>
            <a:r>
              <a:rPr lang="en-US" sz="900" dirty="0" smtClean="0">
                <a:latin typeface="Courier New" pitchFamily="49" charset="0"/>
                <a:cs typeface="Courier New" pitchFamily="49" charset="0"/>
              </a:rPr>
              <a:t>  0.08    376.28     0.33                             _</a:t>
            </a:r>
            <a:r>
              <a:rPr lang="en-US" sz="900" dirty="0" err="1" smtClean="0">
                <a:latin typeface="Courier New" pitchFamily="49" charset="0"/>
                <a:cs typeface="Courier New" pitchFamily="49" charset="0"/>
              </a:rPr>
              <a:t>Unwind_SjLj_Register</a:t>
            </a:r>
            <a:endParaRPr lang="en-US" sz="900" dirty="0" smtClean="0">
              <a:latin typeface="Courier New" pitchFamily="49" charset="0"/>
              <a:cs typeface="Courier New" pitchFamily="49" charset="0"/>
            </a:endParaRPr>
          </a:p>
          <a:p>
            <a:pPr>
              <a:buNone/>
            </a:pPr>
            <a:r>
              <a:rPr lang="sv-SE" sz="900" dirty="0" smtClean="0">
                <a:latin typeface="Courier New" pitchFamily="49" charset="0"/>
                <a:cs typeface="Courier New" pitchFamily="49" charset="0"/>
              </a:rPr>
              <a:t>  0.07    376.59     0.31 20959210     0.00     0.00  Absyn__pathString2</a:t>
            </a:r>
          </a:p>
          <a:p>
            <a:pPr>
              <a:buNone/>
            </a:pPr>
            <a:r>
              <a:rPr lang="en-US" sz="900" dirty="0" smtClean="0">
                <a:latin typeface="Courier New" pitchFamily="49" charset="0"/>
                <a:cs typeface="Courier New" pitchFamily="49" charset="0"/>
              </a:rPr>
              <a:t>  0.07    376.90     0.31 19748719     0.00     0.00  </a:t>
            </a:r>
            <a:r>
              <a:rPr lang="en-US" sz="900" dirty="0" err="1" smtClean="0">
                <a:latin typeface="Courier New" pitchFamily="49" charset="0"/>
                <a:cs typeface="Courier New" pitchFamily="49" charset="0"/>
              </a:rPr>
              <a:t>RTOpts__modelicaOutput</a:t>
            </a:r>
            <a:endParaRPr lang="en-US" sz="900" dirty="0" smtClean="0">
              <a:latin typeface="Courier New" pitchFamily="49" charset="0"/>
              <a:cs typeface="Courier New" pitchFamily="49" charset="0"/>
            </a:endParaRPr>
          </a:p>
          <a:p>
            <a:pPr>
              <a:buNone/>
            </a:pPr>
            <a:r>
              <a:rPr lang="en-US" sz="900" dirty="0" smtClean="0">
                <a:latin typeface="Courier New" pitchFamily="49" charset="0"/>
                <a:cs typeface="Courier New" pitchFamily="49" charset="0"/>
              </a:rPr>
              <a:t>  0.07    377.21     0.31                             Exp__crefEqual_5fsuccessContLam17249</a:t>
            </a:r>
          </a:p>
          <a:p>
            <a:pPr>
              <a:buNone/>
            </a:pPr>
            <a:r>
              <a:rPr lang="en-US" sz="900" dirty="0" smtClean="0">
                <a:latin typeface="Courier New" pitchFamily="49" charset="0"/>
                <a:cs typeface="Courier New" pitchFamily="49" charset="0"/>
              </a:rPr>
              <a:t>  0.07    377.51     0.30                             Util__listMap_5fimpl_5f2_5fsuccessContLam8114</a:t>
            </a:r>
          </a:p>
          <a:p>
            <a:pPr>
              <a:buNone/>
            </a:pPr>
            <a:r>
              <a:rPr lang="it-IT" sz="900" dirty="0" smtClean="0">
                <a:latin typeface="Courier New" pitchFamily="49" charset="0"/>
                <a:cs typeface="Courier New" pitchFamily="49" charset="0"/>
              </a:rPr>
              <a:t>  0.07    377.79     0.28 87644571     0.00     0.00  rml_prim_alloc</a:t>
            </a:r>
            <a:endParaRPr lang="en-US" sz="9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741FA121-6A94-4C12-B324-C7D9D509E4F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Instantiation</a:t>
            </a:r>
            <a:endParaRPr lang="en-US" dirty="0"/>
          </a:p>
        </p:txBody>
      </p:sp>
      <p:sp>
        <p:nvSpPr>
          <p:cNvPr id="3" name="Content Placeholder 2"/>
          <p:cNvSpPr>
            <a:spLocks noGrp="1"/>
          </p:cNvSpPr>
          <p:nvPr>
            <p:ph idx="1"/>
          </p:nvPr>
        </p:nvSpPr>
        <p:spPr/>
        <p:txBody>
          <a:bodyPr>
            <a:normAutofit fontScale="40000" lnSpcReduction="20000"/>
          </a:bodyPr>
          <a:lstStyle/>
          <a:p>
            <a:r>
              <a:rPr lang="sv-SE" dirty="0" smtClean="0">
                <a:solidFill>
                  <a:srgbClr val="7B1C15"/>
                </a:solidFill>
              </a:rPr>
              <a:t>Instantiation does too many things at once. Was patched up with new phases that add complexity and slow the flattening</a:t>
            </a:r>
          </a:p>
          <a:p>
            <a:r>
              <a:rPr lang="sv-SE" dirty="0" smtClean="0">
                <a:solidFill>
                  <a:srgbClr val="7B1C15"/>
                </a:solidFill>
              </a:rPr>
              <a:t>Instantiation should be broken down into several phases</a:t>
            </a:r>
          </a:p>
          <a:p>
            <a:r>
              <a:rPr lang="sv-SE" dirty="0" smtClean="0">
                <a:solidFill>
                  <a:srgbClr val="7B1C15"/>
                </a:solidFill>
              </a:rPr>
              <a:t>Simplification </a:t>
            </a:r>
          </a:p>
          <a:p>
            <a:pPr lvl="1"/>
            <a:r>
              <a:rPr lang="sv-SE" dirty="0" smtClean="0"/>
              <a:t>Lookup the given class A.B.C in the symbol table</a:t>
            </a:r>
          </a:p>
          <a:p>
            <a:pPr lvl="1"/>
            <a:r>
              <a:rPr lang="sv-SE" dirty="0" smtClean="0"/>
              <a:t>Transform the class A.B.C into Scode (IH)</a:t>
            </a:r>
          </a:p>
          <a:p>
            <a:r>
              <a:rPr lang="sv-SE" dirty="0" smtClean="0">
                <a:solidFill>
                  <a:srgbClr val="7B1C15"/>
                </a:solidFill>
              </a:rPr>
              <a:t>Build the IH and the Environment (now based on IH)</a:t>
            </a:r>
            <a:endParaRPr lang="sv-SE" dirty="0" smtClean="0"/>
          </a:p>
          <a:p>
            <a:pPr lvl="1"/>
            <a:r>
              <a:rPr lang="sv-SE" dirty="0" smtClean="0"/>
              <a:t>Build the IH of the class by adding the local components and the class definitions to it</a:t>
            </a:r>
          </a:p>
          <a:p>
            <a:pPr lvl="1"/>
            <a:r>
              <a:rPr lang="sv-SE" dirty="0" smtClean="0"/>
              <a:t>Build and add the partial IH of B as the enclosing scope of C (containing only constant declarations and class defininitions)</a:t>
            </a:r>
          </a:p>
          <a:p>
            <a:pPr lvl="1"/>
            <a:r>
              <a:rPr lang="sv-SE" dirty="0" smtClean="0"/>
              <a:t>Build and add the partial IH of A as the enclosing scope of B. Stop at B if is encapsulated and add the partial IH of Builtin</a:t>
            </a:r>
          </a:p>
          <a:p>
            <a:pPr lvl="1"/>
            <a:r>
              <a:rPr lang="sv-SE" dirty="0" smtClean="0"/>
              <a:t>Looking up A.B.x will go via partial IH of A, partial IH of B to reach x</a:t>
            </a:r>
          </a:p>
          <a:p>
            <a:r>
              <a:rPr lang="sv-SE" dirty="0" smtClean="0">
                <a:solidFill>
                  <a:srgbClr val="7B1C15"/>
                </a:solidFill>
              </a:rPr>
              <a:t>Handle modifications</a:t>
            </a:r>
            <a:endParaRPr lang="sv-SE" dirty="0" smtClean="0"/>
          </a:p>
          <a:p>
            <a:pPr lvl="1"/>
            <a:r>
              <a:rPr lang="sv-SE" dirty="0" smtClean="0"/>
              <a:t>Match the given modifications to the IH components and add them to the IH</a:t>
            </a:r>
          </a:p>
          <a:p>
            <a:r>
              <a:rPr lang="sv-SE" dirty="0" smtClean="0">
                <a:solidFill>
                  <a:srgbClr val="7B1C15"/>
                </a:solidFill>
              </a:rPr>
              <a:t>Handle extends</a:t>
            </a:r>
            <a:endParaRPr lang="sv-SE" dirty="0" smtClean="0"/>
          </a:p>
          <a:p>
            <a:pPr lvl="1"/>
            <a:r>
              <a:rPr lang="sv-SE" dirty="0" smtClean="0"/>
              <a:t>Add the entries for the elements of the extends classes with the given outer and local modifications to the local IH</a:t>
            </a:r>
          </a:p>
          <a:p>
            <a:r>
              <a:rPr lang="sv-SE" dirty="0" smtClean="0">
                <a:solidFill>
                  <a:srgbClr val="7B1C15"/>
                </a:solidFill>
              </a:rPr>
              <a:t>Handle expandable connectors</a:t>
            </a:r>
            <a:endParaRPr lang="sv-SE" dirty="0" smtClean="0"/>
          </a:p>
          <a:p>
            <a:pPr lvl="1"/>
            <a:r>
              <a:rPr lang="sv-SE" dirty="0" smtClean="0"/>
              <a:t>Walk connects and add the virtual components from expandable connectors to their IHs</a:t>
            </a:r>
          </a:p>
          <a:p>
            <a:r>
              <a:rPr lang="sv-SE" dirty="0" smtClean="0">
                <a:solidFill>
                  <a:srgbClr val="7B1C15"/>
                </a:solidFill>
              </a:rPr>
              <a:t>Find the best instantiation order</a:t>
            </a:r>
            <a:endParaRPr lang="sv-SE" dirty="0" smtClean="0"/>
          </a:p>
          <a:p>
            <a:pPr lvl="1"/>
            <a:r>
              <a:rPr lang="sv-SE" dirty="0" smtClean="0"/>
              <a:t>Build a dependency analysis of all components/classes in the IH</a:t>
            </a:r>
          </a:p>
          <a:p>
            <a:r>
              <a:rPr lang="sv-SE" dirty="0" smtClean="0">
                <a:solidFill>
                  <a:srgbClr val="7B1C15"/>
                </a:solidFill>
              </a:rPr>
              <a:t>Type checking</a:t>
            </a:r>
            <a:endParaRPr lang="sv-SE" dirty="0" smtClean="0"/>
          </a:p>
          <a:p>
            <a:pPr lvl="1"/>
            <a:r>
              <a:rPr lang="sv-SE" dirty="0" smtClean="0"/>
              <a:t>Build the types of all components in the IH (using the dependency)</a:t>
            </a:r>
          </a:p>
          <a:p>
            <a:pPr lvl="1"/>
            <a:r>
              <a:rPr lang="sv-SE" dirty="0" smtClean="0"/>
              <a:t>Apply the modifications to the IH creating a new IH with new types (if they are changed by modifications)</a:t>
            </a:r>
          </a:p>
          <a:p>
            <a:pPr lvl="1"/>
            <a:r>
              <a:rPr lang="sv-SE" dirty="0" smtClean="0"/>
              <a:t>Apply the redeclarations to the IH</a:t>
            </a:r>
          </a:p>
          <a:p>
            <a:pPr lvl="1"/>
            <a:r>
              <a:rPr lang="sv-SE" dirty="0" smtClean="0"/>
              <a:t>Apply the redeclare model/function extends X to extended entries</a:t>
            </a:r>
          </a:p>
          <a:p>
            <a:pPr lvl="1"/>
            <a:r>
              <a:rPr lang="sv-SE" dirty="0" smtClean="0"/>
              <a:t>Verify the duplicate components and equations</a:t>
            </a:r>
          </a:p>
          <a:p>
            <a:r>
              <a:rPr lang="sv-SE" dirty="0" smtClean="0">
                <a:solidFill>
                  <a:srgbClr val="7B1C15"/>
                </a:solidFill>
              </a:rPr>
              <a:t>Equation and algorithm handling</a:t>
            </a:r>
            <a:endParaRPr lang="sv-SE" dirty="0" smtClean="0"/>
          </a:p>
          <a:p>
            <a:pPr lvl="1"/>
            <a:r>
              <a:rPr lang="sv-SE" dirty="0" smtClean="0"/>
              <a:t>Instantiate equations and algorithms and add them to the IH</a:t>
            </a:r>
          </a:p>
          <a:p>
            <a:r>
              <a:rPr lang="sv-SE" dirty="0" smtClean="0">
                <a:solidFill>
                  <a:srgbClr val="7B1C15"/>
                </a:solidFill>
              </a:rPr>
              <a:t>DAE generation</a:t>
            </a:r>
            <a:endParaRPr lang="sv-SE" dirty="0" smtClean="0"/>
          </a:p>
          <a:p>
            <a:pPr lvl="1"/>
            <a:r>
              <a:rPr lang="sv-SE" dirty="0" smtClean="0"/>
              <a:t>Walk the final IH and generate the DAE</a:t>
            </a:r>
          </a:p>
        </p:txBody>
      </p:sp>
      <p:sp>
        <p:nvSpPr>
          <p:cNvPr id="4" name="Slide Number Placeholder 3"/>
          <p:cNvSpPr>
            <a:spLocks noGrp="1"/>
          </p:cNvSpPr>
          <p:nvPr>
            <p:ph type="sldNum" sz="quarter" idx="10"/>
          </p:nvPr>
        </p:nvSpPr>
        <p:spPr/>
        <p:txBody>
          <a:bodyPr/>
          <a:lstStyle/>
          <a:p>
            <a:fld id="{741FA121-6A94-4C12-B324-C7D9D509E4F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Instantiation - InnerOuter</a:t>
            </a:r>
            <a:endParaRPr lang="en-US" dirty="0"/>
          </a:p>
        </p:txBody>
      </p:sp>
      <p:sp>
        <p:nvSpPr>
          <p:cNvPr id="3" name="Content Placeholder 2"/>
          <p:cNvSpPr>
            <a:spLocks noGrp="1"/>
          </p:cNvSpPr>
          <p:nvPr>
            <p:ph idx="1"/>
          </p:nvPr>
        </p:nvSpPr>
        <p:spPr/>
        <p:txBody>
          <a:bodyPr>
            <a:normAutofit/>
          </a:bodyPr>
          <a:lstStyle/>
          <a:p>
            <a:r>
              <a:rPr lang="sv-SE" dirty="0" smtClean="0"/>
              <a:t>Inner/outer still ”slow” because we have to check and prefix each component reference with the inner prefix if is an outer (a lot of calls to Exp.crefPrefixOf)</a:t>
            </a:r>
          </a:p>
          <a:p>
            <a:r>
              <a:rPr lang="sv-SE" dirty="0" smtClean="0"/>
              <a:t>We need a better way to handle it</a:t>
            </a:r>
          </a:p>
          <a:p>
            <a:pPr lvl="1"/>
            <a:r>
              <a:rPr lang="sv-SE" dirty="0" smtClean="0"/>
              <a:t>A component prefix should know if is an outer or if it has an outer parent. This way calls to crefPrefixOf can be avoided.</a:t>
            </a:r>
          </a:p>
          <a:p>
            <a:r>
              <a:rPr lang="sv-SE" dirty="0" smtClean="0"/>
              <a:t>Faster crefPrefixOf is needed as it cannot be avioded in some cases</a:t>
            </a:r>
          </a:p>
          <a:p>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Instantiation – Deleted Components</a:t>
            </a:r>
            <a:endParaRPr lang="en-US" dirty="0"/>
          </a:p>
        </p:txBody>
      </p:sp>
      <p:sp>
        <p:nvSpPr>
          <p:cNvPr id="3" name="Content Placeholder 2"/>
          <p:cNvSpPr>
            <a:spLocks noGrp="1"/>
          </p:cNvSpPr>
          <p:nvPr>
            <p:ph idx="1"/>
          </p:nvPr>
        </p:nvSpPr>
        <p:spPr/>
        <p:txBody>
          <a:bodyPr>
            <a:normAutofit/>
          </a:bodyPr>
          <a:lstStyle/>
          <a:p>
            <a:r>
              <a:rPr lang="sv-SE" dirty="0" smtClean="0"/>
              <a:t>Deleted components are slow as we check each component reference if it came from a deleted component (a lof of calls to Exp.crefPrefixOf)</a:t>
            </a:r>
          </a:p>
          <a:p>
            <a:r>
              <a:rPr lang="sv-SE" dirty="0" smtClean="0"/>
              <a:t>We need a better way to handle it</a:t>
            </a:r>
          </a:p>
          <a:p>
            <a:pPr lvl="1"/>
            <a:r>
              <a:rPr lang="sv-SE" dirty="0" smtClean="0"/>
              <a:t>Deleted components should not be instantiated at all (only their type path should be checked) and their conditional. Equations containing deleted components should not be instantiated at all.</a:t>
            </a:r>
          </a:p>
          <a:p>
            <a:pPr lvl="1">
              <a:buNone/>
            </a:pPr>
            <a:endParaRPr lang="sv-SE" dirty="0" smtClean="0"/>
          </a:p>
        </p:txBody>
      </p:sp>
      <p:sp>
        <p:nvSpPr>
          <p:cNvPr id="4" name="Slide Number Placeholder 3"/>
          <p:cNvSpPr>
            <a:spLocks noGrp="1"/>
          </p:cNvSpPr>
          <p:nvPr>
            <p:ph type="sldNum" sz="quarter" idx="10"/>
          </p:nvPr>
        </p:nvSpPr>
        <p:spPr/>
        <p:txBody>
          <a:bodyPr/>
          <a:lstStyle/>
          <a:p>
            <a:fld id="{741FA121-6A94-4C12-B324-C7D9D509E4F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Instantiation – Lookup</a:t>
            </a:r>
            <a:endParaRPr lang="en-US" dirty="0"/>
          </a:p>
        </p:txBody>
      </p:sp>
      <p:sp>
        <p:nvSpPr>
          <p:cNvPr id="3" name="Content Placeholder 2"/>
          <p:cNvSpPr>
            <a:spLocks noGrp="1"/>
          </p:cNvSpPr>
          <p:nvPr>
            <p:ph idx="1"/>
          </p:nvPr>
        </p:nvSpPr>
        <p:spPr/>
        <p:txBody>
          <a:bodyPr>
            <a:normAutofit fontScale="92500" lnSpcReduction="10000"/>
          </a:bodyPr>
          <a:lstStyle/>
          <a:p>
            <a:r>
              <a:rPr lang="sv-SE" dirty="0" smtClean="0"/>
              <a:t>Is quite fast right now</a:t>
            </a:r>
          </a:p>
          <a:p>
            <a:endParaRPr lang="sv-SE" dirty="0" smtClean="0"/>
          </a:p>
          <a:p>
            <a:r>
              <a:rPr lang="sv-SE" dirty="0" smtClean="0"/>
              <a:t>Lookup is rather complex and does instantiation (it shouldn’t do any)</a:t>
            </a:r>
          </a:p>
          <a:p>
            <a:endParaRPr lang="sv-SE" dirty="0" smtClean="0"/>
          </a:p>
          <a:p>
            <a:r>
              <a:rPr lang="sv-SE" dirty="0" smtClean="0"/>
              <a:t>Could be improved by redesigning Env/IH</a:t>
            </a:r>
          </a:p>
          <a:p>
            <a:pPr lvl="1"/>
            <a:r>
              <a:rPr lang="sv-SE" dirty="0" smtClean="0"/>
              <a:t>Decouple lookup of classes/types/imports from lookup of components</a:t>
            </a:r>
          </a:p>
          <a:p>
            <a:pPr lvl="1"/>
            <a:r>
              <a:rPr lang="sv-SE" dirty="0" smtClean="0"/>
              <a:t>Components and inner classes should only be present in the instance hierarchy (IH)</a:t>
            </a:r>
          </a:p>
          <a:p>
            <a:pPr lvl="1"/>
            <a:r>
              <a:rPr lang="sv-SE" dirty="0" smtClean="0"/>
              <a:t>Imports should be eliminated by fully qualifiying paths</a:t>
            </a:r>
          </a:p>
          <a:p>
            <a:endParaRPr lang="sv-SE" dirty="0" smtClean="0"/>
          </a:p>
          <a:p>
            <a:pPr lvl="1">
              <a:buNone/>
            </a:pPr>
            <a:endParaRPr lang="sv-SE" dirty="0" smtClean="0"/>
          </a:p>
        </p:txBody>
      </p:sp>
      <p:sp>
        <p:nvSpPr>
          <p:cNvPr id="4" name="Slide Number Placeholder 3"/>
          <p:cNvSpPr>
            <a:spLocks noGrp="1"/>
          </p:cNvSpPr>
          <p:nvPr>
            <p:ph type="sldNum" sz="quarter" idx="10"/>
          </p:nvPr>
        </p:nvSpPr>
        <p:spPr/>
        <p:txBody>
          <a:bodyPr/>
          <a:lstStyle/>
          <a:p>
            <a:fld id="{741FA121-6A94-4C12-B324-C7D9D509E4F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Testing System</a:t>
            </a:r>
            <a:endParaRPr lang="en-US" dirty="0"/>
          </a:p>
        </p:txBody>
      </p:sp>
      <p:sp>
        <p:nvSpPr>
          <p:cNvPr id="3" name="Content Placeholder 2"/>
          <p:cNvSpPr>
            <a:spLocks noGrp="1"/>
          </p:cNvSpPr>
          <p:nvPr>
            <p:ph idx="1"/>
          </p:nvPr>
        </p:nvSpPr>
        <p:spPr/>
        <p:txBody>
          <a:bodyPr/>
          <a:lstStyle/>
          <a:p>
            <a:pPr>
              <a:buNone/>
            </a:pPr>
            <a:r>
              <a:rPr lang="sv-SE" dirty="0" smtClean="0">
                <a:solidFill>
                  <a:srgbClr val="7B1C15"/>
                </a:solidFill>
              </a:rPr>
              <a:t>All tests were done on my laptop</a:t>
            </a:r>
          </a:p>
          <a:p>
            <a:r>
              <a:rPr lang="sv-SE" dirty="0" smtClean="0"/>
              <a:t>HP NC6400, RAM 3Gb, HDD 160 SSD, </a:t>
            </a:r>
            <a:br>
              <a:rPr lang="sv-SE" dirty="0" smtClean="0"/>
            </a:br>
            <a:r>
              <a:rPr lang="sv-SE" dirty="0" smtClean="0"/>
              <a:t>Core Duo T7200 at 2GHz</a:t>
            </a:r>
          </a:p>
          <a:p>
            <a:endParaRPr lang="sv-SE" dirty="0" smtClean="0"/>
          </a:p>
          <a:p>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Instantiation – OCG</a:t>
            </a:r>
            <a:endParaRPr lang="en-US" dirty="0"/>
          </a:p>
        </p:txBody>
      </p:sp>
      <p:sp>
        <p:nvSpPr>
          <p:cNvPr id="3" name="Content Placeholder 2"/>
          <p:cNvSpPr>
            <a:spLocks noGrp="1"/>
          </p:cNvSpPr>
          <p:nvPr>
            <p:ph idx="1"/>
          </p:nvPr>
        </p:nvSpPr>
        <p:spPr/>
        <p:txBody>
          <a:bodyPr>
            <a:normAutofit/>
          </a:bodyPr>
          <a:lstStyle/>
          <a:p>
            <a:r>
              <a:rPr lang="sv-SE" dirty="0" smtClean="0"/>
              <a:t>Overconstrained connection graph</a:t>
            </a:r>
          </a:p>
          <a:p>
            <a:r>
              <a:rPr lang="sv-SE" dirty="0" smtClean="0"/>
              <a:t>”Slow” handling due to:</a:t>
            </a:r>
          </a:p>
          <a:p>
            <a:pPr lvl="1"/>
            <a:r>
              <a:rPr lang="sv-SE" dirty="0" smtClean="0"/>
              <a:t>deletion of equations for the broken connections (DAE walking and removal of equations that have a certain connect origin)</a:t>
            </a:r>
          </a:p>
          <a:p>
            <a:pPr lvl="1"/>
            <a:r>
              <a:rPr lang="sv-SE" dirty="0" smtClean="0"/>
              <a:t>deleted components (walk of the graph and remove the roots and branches/connects that come from deleted components)</a:t>
            </a:r>
          </a:p>
          <a:p>
            <a:endParaRPr lang="sv-SE" dirty="0" smtClean="0"/>
          </a:p>
          <a:p>
            <a:pPr lvl="1">
              <a:buNone/>
            </a:pPr>
            <a:endParaRPr lang="sv-SE" dirty="0" smtClean="0"/>
          </a:p>
        </p:txBody>
      </p:sp>
      <p:sp>
        <p:nvSpPr>
          <p:cNvPr id="4" name="Slide Number Placeholder 3"/>
          <p:cNvSpPr>
            <a:spLocks noGrp="1"/>
          </p:cNvSpPr>
          <p:nvPr>
            <p:ph type="sldNum" sz="quarter" idx="10"/>
          </p:nvPr>
        </p:nvSpPr>
        <p:spPr/>
        <p:txBody>
          <a:bodyPr/>
          <a:lstStyle/>
          <a:p>
            <a:fld id="{741FA121-6A94-4C12-B324-C7D9D509E4F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Instantiation – Expandable connectors</a:t>
            </a:r>
            <a:endParaRPr lang="en-US" dirty="0"/>
          </a:p>
        </p:txBody>
      </p:sp>
      <p:sp>
        <p:nvSpPr>
          <p:cNvPr id="3" name="Content Placeholder 2"/>
          <p:cNvSpPr>
            <a:spLocks noGrp="1"/>
          </p:cNvSpPr>
          <p:nvPr>
            <p:ph idx="1"/>
          </p:nvPr>
        </p:nvSpPr>
        <p:spPr/>
        <p:txBody>
          <a:bodyPr>
            <a:normAutofit lnSpcReduction="10000"/>
          </a:bodyPr>
          <a:lstStyle/>
          <a:p>
            <a:r>
              <a:rPr lang="sv-SE" sz="2800" dirty="0" smtClean="0"/>
              <a:t>Right now is handled by adding the virtual components to the environment during instantiation of connect statements</a:t>
            </a:r>
          </a:p>
          <a:p>
            <a:r>
              <a:rPr lang="sv-SE" sz="2800" dirty="0" smtClean="0"/>
              <a:t>A lot of lookup (that fails) is required</a:t>
            </a:r>
          </a:p>
          <a:p>
            <a:r>
              <a:rPr lang="sv-SE" sz="2800" dirty="0" smtClean="0"/>
              <a:t>Ordering of connect equations is required to ensure proper addition of the components the the environment and the DAE</a:t>
            </a:r>
          </a:p>
          <a:p>
            <a:pPr lvl="1"/>
            <a:r>
              <a:rPr lang="sv-SE" sz="2400" dirty="0" smtClean="0"/>
              <a:t>connect(non_expandable, expandable)</a:t>
            </a:r>
          </a:p>
          <a:p>
            <a:pPr lvl="1"/>
            <a:r>
              <a:rPr lang="sv-SE" sz="2400" dirty="0" smtClean="0"/>
              <a:t>connect(expandable, non_expandable)</a:t>
            </a:r>
          </a:p>
          <a:p>
            <a:pPr lvl="1"/>
            <a:r>
              <a:rPr lang="sv-SE" sz="2400" dirty="0" smtClean="0"/>
              <a:t>connect(non_expandable, non_expandable)</a:t>
            </a:r>
          </a:p>
          <a:p>
            <a:r>
              <a:rPr lang="sv-SE" sz="2800" dirty="0" smtClean="0"/>
              <a:t>Does not handle inner/outer with expandable, i.e. the inner/outer definitions should be unified (extra components from outer added to inner)</a:t>
            </a:r>
          </a:p>
        </p:txBody>
      </p:sp>
      <p:sp>
        <p:nvSpPr>
          <p:cNvPr id="4" name="Slide Number Placeholder 3"/>
          <p:cNvSpPr>
            <a:spLocks noGrp="1"/>
          </p:cNvSpPr>
          <p:nvPr>
            <p:ph type="sldNum" sz="quarter" idx="10"/>
          </p:nvPr>
        </p:nvSpPr>
        <p:spPr/>
        <p:txBody>
          <a:bodyPr/>
          <a:lstStyle/>
          <a:p>
            <a:fld id="{741FA121-6A94-4C12-B324-C7D9D509E4F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Instantiation – Default connections</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Default connections (unconnected inside flow set to 0)</a:t>
            </a:r>
          </a:p>
          <a:p>
            <a:endParaRPr lang="sv-SE" sz="2800" dirty="0" smtClean="0"/>
          </a:p>
          <a:p>
            <a:r>
              <a:rPr lang="sv-SE" sz="2800" dirty="0" smtClean="0"/>
              <a:t>Is now implemented as a walk to the final environment and lookup of flow variables in connectors. The looked up variables are then matched against the connection sets to see which ones are not present. The ones that are not present generate set to zero equations (for inside component references).</a:t>
            </a:r>
          </a:p>
          <a:p>
            <a:endParaRPr lang="sv-SE" sz="2800" dirty="0" smtClean="0"/>
          </a:p>
          <a:p>
            <a:r>
              <a:rPr lang="sv-SE" sz="2800" dirty="0" smtClean="0"/>
              <a:t>This should be rewritten to be according to the specification (and way faster) by just adding the flow variables to the connection sets as inside when instantiating the class that contains the connector. See section </a:t>
            </a:r>
            <a:r>
              <a:rPr lang="en-US" sz="2800" dirty="0" smtClean="0"/>
              <a:t>9.2 Generation of Connection Equations of the </a:t>
            </a:r>
            <a:r>
              <a:rPr lang="en-US" sz="2800" dirty="0" err="1" smtClean="0"/>
              <a:t>Modelica</a:t>
            </a:r>
            <a:r>
              <a:rPr lang="en-US" sz="2800" dirty="0" smtClean="0"/>
              <a:t> Specification.</a:t>
            </a:r>
          </a:p>
        </p:txBody>
      </p:sp>
      <p:sp>
        <p:nvSpPr>
          <p:cNvPr id="4" name="Slide Number Placeholder 3"/>
          <p:cNvSpPr>
            <a:spLocks noGrp="1"/>
          </p:cNvSpPr>
          <p:nvPr>
            <p:ph type="sldNum" sz="quarter" idx="10"/>
          </p:nvPr>
        </p:nvSpPr>
        <p:spPr/>
        <p:txBody>
          <a:bodyPr/>
          <a:lstStyle/>
          <a:p>
            <a:fld id="{741FA121-6A94-4C12-B324-C7D9D509E4F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Instantiation – Array expansion</a:t>
            </a:r>
            <a:endParaRPr lang="en-US" dirty="0"/>
          </a:p>
        </p:txBody>
      </p:sp>
      <p:sp>
        <p:nvSpPr>
          <p:cNvPr id="3" name="Content Placeholder 2"/>
          <p:cNvSpPr>
            <a:spLocks noGrp="1"/>
          </p:cNvSpPr>
          <p:nvPr>
            <p:ph idx="1"/>
          </p:nvPr>
        </p:nvSpPr>
        <p:spPr/>
        <p:txBody>
          <a:bodyPr>
            <a:normAutofit/>
          </a:bodyPr>
          <a:lstStyle/>
          <a:p>
            <a:r>
              <a:rPr lang="sv-SE" sz="2800" dirty="0" smtClean="0"/>
              <a:t>Array expansion is now performed for all arrays</a:t>
            </a:r>
          </a:p>
          <a:p>
            <a:r>
              <a:rPr lang="sv-SE" sz="2800" dirty="0" smtClean="0"/>
              <a:t>Instantiation is performed for each element of the array and can take a long time for a big array</a:t>
            </a:r>
          </a:p>
          <a:p>
            <a:endParaRPr lang="sv-SE" sz="2800" dirty="0" smtClean="0"/>
          </a:p>
          <a:p>
            <a:r>
              <a:rPr lang="sv-SE" sz="2800" dirty="0" smtClean="0"/>
              <a:t>Only arrays of non-basic types should be expanded and if possible only one element should be instantiated and then the result should be reused and the new prefix and the new modification applied</a:t>
            </a:r>
            <a:endParaRPr lang="en-US" sz="2800" dirty="0" smtClean="0"/>
          </a:p>
          <a:p>
            <a:endParaRPr lang="sv-SE" sz="2800" dirty="0" smtClean="0"/>
          </a:p>
          <a:p>
            <a:endParaRPr lang="en-US" sz="2800" dirty="0" smtClean="0"/>
          </a:p>
        </p:txBody>
      </p:sp>
      <p:sp>
        <p:nvSpPr>
          <p:cNvPr id="4" name="Slide Number Placeholder 3"/>
          <p:cNvSpPr>
            <a:spLocks noGrp="1"/>
          </p:cNvSpPr>
          <p:nvPr>
            <p:ph type="sldNum" sz="quarter" idx="10"/>
          </p:nvPr>
        </p:nvSpPr>
        <p:spPr/>
        <p:txBody>
          <a:bodyPr/>
          <a:lstStyle/>
          <a:p>
            <a:fld id="{741FA121-6A94-4C12-B324-C7D9D509E4F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DAE</a:t>
            </a:r>
            <a:endParaRPr lang="en-US" dirty="0"/>
          </a:p>
        </p:txBody>
      </p:sp>
      <p:sp>
        <p:nvSpPr>
          <p:cNvPr id="3" name="Content Placeholder 2"/>
          <p:cNvSpPr>
            <a:spLocks noGrp="1"/>
          </p:cNvSpPr>
          <p:nvPr>
            <p:ph idx="1"/>
          </p:nvPr>
        </p:nvSpPr>
        <p:spPr/>
        <p:txBody>
          <a:bodyPr/>
          <a:lstStyle/>
          <a:p>
            <a:r>
              <a:rPr lang="sv-SE" dirty="0" smtClean="0"/>
              <a:t>Has a flat structure which generates a lot of additional walking</a:t>
            </a:r>
          </a:p>
          <a:p>
            <a:endParaRPr lang="sv-SE" dirty="0" smtClean="0"/>
          </a:p>
          <a:p>
            <a:r>
              <a:rPr lang="sv-SE" dirty="0" smtClean="0"/>
              <a:t>The DAE structure should be a tree, each component should have its own components/equations/algorithms</a:t>
            </a:r>
          </a:p>
          <a:p>
            <a:r>
              <a:rPr lang="sv-SE" dirty="0" smtClean="0"/>
              <a:t>Searching and replacing expressions that refer to a single component can be performed much faster this way  </a:t>
            </a:r>
          </a:p>
          <a:p>
            <a:endParaRPr lang="sv-SE" dirty="0" smtClean="0"/>
          </a:p>
          <a:p>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DAELow</a:t>
            </a:r>
            <a:endParaRPr lang="en-US" dirty="0"/>
          </a:p>
        </p:txBody>
      </p:sp>
      <p:sp>
        <p:nvSpPr>
          <p:cNvPr id="3" name="Content Placeholder 2"/>
          <p:cNvSpPr>
            <a:spLocks noGrp="1"/>
          </p:cNvSpPr>
          <p:nvPr>
            <p:ph idx="1"/>
          </p:nvPr>
        </p:nvSpPr>
        <p:spPr/>
        <p:txBody>
          <a:bodyPr/>
          <a:lstStyle/>
          <a:p>
            <a:r>
              <a:rPr lang="sv-SE" dirty="0" smtClean="0"/>
              <a:t>Consumes a lot of memory</a:t>
            </a:r>
          </a:p>
          <a:p>
            <a:r>
              <a:rPr lang="sv-SE" dirty="0" smtClean="0"/>
              <a:t>Variable replacemens are slow</a:t>
            </a:r>
          </a:p>
          <a:p>
            <a:r>
              <a:rPr lang="sv-SE" dirty="0" smtClean="0"/>
              <a:t>Matching is implemented with the use of external functions</a:t>
            </a:r>
          </a:p>
          <a:p>
            <a:endParaRPr lang="sv-SE" dirty="0" smtClean="0"/>
          </a:p>
        </p:txBody>
      </p:sp>
      <p:sp>
        <p:nvSpPr>
          <p:cNvPr id="4" name="Slide Number Placeholder 3"/>
          <p:cNvSpPr>
            <a:spLocks noGrp="1"/>
          </p:cNvSpPr>
          <p:nvPr>
            <p:ph type="sldNum" sz="quarter" idx="10"/>
          </p:nvPr>
        </p:nvSpPr>
        <p:spPr/>
        <p:txBody>
          <a:bodyPr/>
          <a:lstStyle/>
          <a:p>
            <a:fld id="{741FA121-6A94-4C12-B324-C7D9D509E4F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SimCode</a:t>
            </a:r>
            <a:endParaRPr lang="en-US" dirty="0"/>
          </a:p>
        </p:txBody>
      </p:sp>
      <p:sp>
        <p:nvSpPr>
          <p:cNvPr id="3" name="Content Placeholder 2"/>
          <p:cNvSpPr>
            <a:spLocks noGrp="1"/>
          </p:cNvSpPr>
          <p:nvPr>
            <p:ph idx="1"/>
          </p:nvPr>
        </p:nvSpPr>
        <p:spPr/>
        <p:txBody>
          <a:bodyPr/>
          <a:lstStyle/>
          <a:p>
            <a:r>
              <a:rPr lang="sv-SE" dirty="0" smtClean="0"/>
              <a:t>Not analyzed yet</a:t>
            </a:r>
          </a:p>
          <a:p>
            <a:endParaRPr lang="sv-SE" dirty="0" smtClean="0"/>
          </a:p>
        </p:txBody>
      </p:sp>
      <p:sp>
        <p:nvSpPr>
          <p:cNvPr id="4" name="Slide Number Placeholder 3"/>
          <p:cNvSpPr>
            <a:spLocks noGrp="1"/>
          </p:cNvSpPr>
          <p:nvPr>
            <p:ph type="sldNum" sz="quarter" idx="10"/>
          </p:nvPr>
        </p:nvSpPr>
        <p:spPr/>
        <p:txBody>
          <a:bodyPr/>
          <a:lstStyle/>
          <a:p>
            <a:fld id="{741FA121-6A94-4C12-B324-C7D9D509E4F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ctrTitle"/>
          </p:nvPr>
        </p:nvSpPr>
        <p:spPr/>
        <p:txBody>
          <a:bodyPr/>
          <a:lstStyle/>
          <a:p>
            <a:r>
              <a:rPr lang="en-GB" b="1" dirty="0" smtClean="0"/>
              <a:t>Instance Hierarchy</a:t>
            </a:r>
            <a:br>
              <a:rPr lang="en-GB" b="1" dirty="0" smtClean="0"/>
            </a:br>
            <a:r>
              <a:rPr lang="en-GB" b="1" dirty="0" smtClean="0"/>
              <a:t>proposal</a:t>
            </a:r>
            <a:endParaRPr lang="en-GB" b="1" dirty="0"/>
          </a:p>
        </p:txBody>
      </p:sp>
      <p:sp>
        <p:nvSpPr>
          <p:cNvPr id="411651" name="Rectangle 3"/>
          <p:cNvSpPr>
            <a:spLocks noGrp="1" noChangeArrowheads="1"/>
          </p:cNvSpPr>
          <p:nvPr>
            <p:ph type="subTitle" idx="1"/>
          </p:nvPr>
        </p:nvSpPr>
        <p:spPr>
          <a:xfrm>
            <a:off x="1371600" y="4319606"/>
            <a:ext cx="6400800" cy="2181228"/>
          </a:xfrm>
        </p:spPr>
        <p:txBody>
          <a:bodyPr/>
          <a:lstStyle/>
          <a:p>
            <a:r>
              <a:rPr lang="en-GB" dirty="0" smtClean="0"/>
              <a:t>Draft 2009-11-06</a:t>
            </a:r>
          </a:p>
          <a:p>
            <a:endParaRPr lang="en-GB" dirty="0" smtClean="0"/>
          </a:p>
          <a:p>
            <a:r>
              <a:rPr lang="en-GB" sz="2000" dirty="0" smtClean="0"/>
              <a:t>Adrian Pop</a:t>
            </a:r>
          </a:p>
          <a:p>
            <a:r>
              <a:rPr lang="en-GB" sz="2000" dirty="0" smtClean="0"/>
              <a:t>[</a:t>
            </a:r>
            <a:r>
              <a:rPr lang="en-GB" sz="2000" dirty="0" smtClean="0">
                <a:hlinkClick r:id="rId2"/>
              </a:rPr>
              <a:t>adrpo@ida.liu.se</a:t>
            </a:r>
            <a:r>
              <a:rPr lang="en-GB" sz="2000" dirty="0" smtClean="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B667A-5669-41C1-B3D4-37350EC3DC0C}" type="slidenum">
              <a:rPr lang="en-US"/>
              <a:pPr/>
              <a:t>28</a:t>
            </a:fld>
            <a:endParaRPr lang="en-US" dirty="0"/>
          </a:p>
        </p:txBody>
      </p:sp>
      <p:sp>
        <p:nvSpPr>
          <p:cNvPr id="413698" name="Rectangle 1026"/>
          <p:cNvSpPr>
            <a:spLocks noGrp="1" noChangeArrowheads="1"/>
          </p:cNvSpPr>
          <p:nvPr>
            <p:ph type="title"/>
          </p:nvPr>
        </p:nvSpPr>
        <p:spPr/>
        <p:txBody>
          <a:bodyPr/>
          <a:lstStyle/>
          <a:p>
            <a:r>
              <a:rPr lang="sv-SE" dirty="0" smtClean="0"/>
              <a:t>Idea</a:t>
            </a:r>
            <a:endParaRPr lang="en-US" dirty="0"/>
          </a:p>
        </p:txBody>
      </p:sp>
      <p:sp>
        <p:nvSpPr>
          <p:cNvPr id="413699" name="Rectangle 1027"/>
          <p:cNvSpPr>
            <a:spLocks noGrp="1" noChangeArrowheads="1"/>
          </p:cNvSpPr>
          <p:nvPr>
            <p:ph type="body" idx="1"/>
          </p:nvPr>
        </p:nvSpPr>
        <p:spPr/>
        <p:txBody>
          <a:bodyPr>
            <a:normAutofit fontScale="92500" lnSpcReduction="20000"/>
          </a:bodyPr>
          <a:lstStyle/>
          <a:p>
            <a:pPr>
              <a:buNone/>
            </a:pPr>
            <a:r>
              <a:rPr lang="sv-SE" sz="2800" dirty="0" smtClean="0">
                <a:solidFill>
                  <a:srgbClr val="7B1C15"/>
                </a:solidFill>
              </a:rPr>
              <a:t>While working on Expandable Connectors</a:t>
            </a:r>
          </a:p>
          <a:p>
            <a:r>
              <a:rPr lang="sv-SE" sz="2400" dirty="0" smtClean="0"/>
              <a:t>Needed global analysis of models, components, connects and their relations</a:t>
            </a:r>
          </a:p>
          <a:p>
            <a:r>
              <a:rPr lang="sv-SE" sz="2400" dirty="0" smtClean="0"/>
              <a:t>Needed lookup on SCode for classes, components, connects and inner/outer</a:t>
            </a:r>
          </a:p>
          <a:p>
            <a:r>
              <a:rPr lang="sv-SE" sz="2400" dirty="0" smtClean="0"/>
              <a:t>Needed easy manipulation of SCode</a:t>
            </a:r>
          </a:p>
          <a:p>
            <a:r>
              <a:rPr lang="sv-SE" sz="2400" dirty="0" smtClean="0"/>
              <a:t>Imposible to use Env/Lookup</a:t>
            </a:r>
          </a:p>
          <a:p>
            <a:pPr>
              <a:buNone/>
            </a:pPr>
            <a:r>
              <a:rPr lang="sv-SE" sz="2800" dirty="0" smtClean="0">
                <a:solidFill>
                  <a:srgbClr val="7B1C15"/>
                </a:solidFill>
              </a:rPr>
              <a:t>Need of a new structure and functionality</a:t>
            </a:r>
          </a:p>
          <a:p>
            <a:pPr marL="285750" lvl="1"/>
            <a:r>
              <a:rPr lang="sv-SE" sz="2400" dirty="0" smtClean="0"/>
              <a:t>First draft of InstanceHierarchy now available</a:t>
            </a:r>
          </a:p>
          <a:p>
            <a:pPr>
              <a:buNone/>
            </a:pPr>
            <a:endParaRPr lang="sv-SE" sz="2800" dirty="0" smtClean="0">
              <a:solidFill>
                <a:srgbClr val="7B1C15"/>
              </a:solidFill>
            </a:endParaRPr>
          </a:p>
          <a:p>
            <a:pPr>
              <a:buNone/>
            </a:pPr>
            <a:r>
              <a:rPr lang="sv-SE" sz="2800" dirty="0" smtClean="0">
                <a:solidFill>
                  <a:srgbClr val="7B1C15"/>
                </a:solidFill>
              </a:rPr>
              <a:t>Extended idea could also be used</a:t>
            </a:r>
          </a:p>
          <a:p>
            <a:pPr marL="285750" lvl="1"/>
            <a:r>
              <a:rPr lang="sv-SE" sz="2400" dirty="0" smtClean="0"/>
              <a:t>During </a:t>
            </a:r>
            <a:r>
              <a:rPr lang="sv-SE" sz="2400" b="1" dirty="0" smtClean="0"/>
              <a:t>instantiation</a:t>
            </a:r>
            <a:endParaRPr lang="sv-SE" sz="2400" dirty="0" smtClean="0"/>
          </a:p>
          <a:p>
            <a:pPr marL="285750" lvl="1"/>
            <a:r>
              <a:rPr lang="sv-SE" sz="2400" dirty="0" smtClean="0"/>
              <a:t>To query of </a:t>
            </a:r>
            <a:r>
              <a:rPr lang="sv-SE" sz="2400" b="1" dirty="0" smtClean="0"/>
              <a:t>inside/outside</a:t>
            </a:r>
            <a:r>
              <a:rPr lang="sv-SE" sz="2400" dirty="0" smtClean="0"/>
              <a:t> properties of connectors</a:t>
            </a:r>
          </a:p>
          <a:p>
            <a:pPr marL="285750" lvl="1"/>
            <a:r>
              <a:rPr lang="sv-SE" sz="2400" dirty="0" smtClean="0"/>
              <a:t>To generate </a:t>
            </a:r>
            <a:r>
              <a:rPr lang="sv-SE" sz="2400" b="1" dirty="0" smtClean="0"/>
              <a:t>stream connectors</a:t>
            </a:r>
            <a:r>
              <a:rPr lang="sv-SE" sz="2400" dirty="0" smtClean="0"/>
              <a:t> equations</a:t>
            </a:r>
          </a:p>
          <a:p>
            <a:pPr marL="285750" lvl="1"/>
            <a:r>
              <a:rPr lang="sv-SE" sz="2400" dirty="0" smtClean="0"/>
              <a:t>For balanced model checking </a:t>
            </a:r>
          </a:p>
          <a:p>
            <a:pPr marL="285750" lvl="1"/>
            <a:r>
              <a:rPr lang="sv-SE" sz="2400" dirty="0" smtClean="0"/>
              <a:t>On probably much more other things</a:t>
            </a:r>
            <a:endParaRPr lang="sv-SE"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2715DA5-CADE-4F8F-870D-A0FC5C486B27}" type="slidenum">
              <a:rPr lang="en-US"/>
              <a:pPr/>
              <a:t>29</a:t>
            </a:fld>
            <a:endParaRPr lang="en-US" dirty="0"/>
          </a:p>
        </p:txBody>
      </p:sp>
      <p:sp>
        <p:nvSpPr>
          <p:cNvPr id="432130" name="Rectangle 2"/>
          <p:cNvSpPr>
            <a:spLocks noGrp="1" noChangeArrowheads="1"/>
          </p:cNvSpPr>
          <p:nvPr>
            <p:ph type="title"/>
          </p:nvPr>
        </p:nvSpPr>
        <p:spPr/>
        <p:txBody>
          <a:bodyPr/>
          <a:lstStyle/>
          <a:p>
            <a:r>
              <a:rPr lang="sv-SE" dirty="0" smtClean="0"/>
              <a:t>InstanceHierarchy definition</a:t>
            </a:r>
            <a:endParaRPr lang="en-US" dirty="0"/>
          </a:p>
        </p:txBody>
      </p:sp>
      <p:sp>
        <p:nvSpPr>
          <p:cNvPr id="432131" name="Rectangle 3"/>
          <p:cNvSpPr>
            <a:spLocks noGrp="1" noChangeArrowheads="1"/>
          </p:cNvSpPr>
          <p:nvPr>
            <p:ph type="body" idx="1"/>
          </p:nvPr>
        </p:nvSpPr>
        <p:spPr/>
        <p:txBody>
          <a:bodyPr/>
          <a:lstStyle/>
          <a:p>
            <a:pPr>
              <a:buNone/>
            </a:pPr>
            <a:r>
              <a:rPr lang="sv-SE" sz="1400" b="1" dirty="0" smtClean="0">
                <a:solidFill>
                  <a:srgbClr val="7B1C15"/>
                </a:solidFill>
              </a:rPr>
              <a:t>We have instances of</a:t>
            </a:r>
          </a:p>
          <a:p>
            <a:r>
              <a:rPr lang="sv-SE" sz="1600" dirty="0" smtClean="0"/>
              <a:t>Models (top level and inner class definitions) and Components</a:t>
            </a:r>
            <a:endParaRPr lang="sv-SE" sz="1800" dirty="0" smtClean="0">
              <a:solidFill>
                <a:srgbClr val="7B1C15"/>
              </a:solidFill>
            </a:endParaRPr>
          </a:p>
          <a:p>
            <a:pPr>
              <a:buNone/>
            </a:pPr>
            <a:r>
              <a:rPr lang="sv-SE" sz="1400" b="1" dirty="0" smtClean="0">
                <a:solidFill>
                  <a:srgbClr val="7B1C15"/>
                </a:solidFill>
              </a:rPr>
              <a:t>An Instance is made of (as of now, more things can/should be added later on)</a:t>
            </a:r>
          </a:p>
          <a:p>
            <a:r>
              <a:rPr lang="sv-SE" sz="1600" dirty="0" smtClean="0"/>
              <a:t>A fully qualified component reference</a:t>
            </a:r>
          </a:p>
          <a:p>
            <a:r>
              <a:rPr lang="sv-SE" sz="1600" dirty="0" smtClean="0"/>
              <a:t>Attributes, children, relations to other instances (connects, inner/outer)</a:t>
            </a:r>
          </a:p>
          <a:p>
            <a:pPr>
              <a:buNone/>
            </a:pPr>
            <a:endParaRPr lang="en-US" sz="1000" b="1" dirty="0" smtClean="0">
              <a:latin typeface="Courier New" pitchFamily="49" charset="0"/>
              <a:cs typeface="Courier New" pitchFamily="49" charset="0"/>
            </a:endParaRPr>
          </a:p>
          <a:p>
            <a:pPr>
              <a:buNone/>
            </a:pPr>
            <a:endParaRPr lang="en-US" sz="1000" b="1" dirty="0" smtClean="0">
              <a:latin typeface="Courier New" pitchFamily="49" charset="0"/>
              <a:cs typeface="Courier New" pitchFamily="49" charset="0"/>
            </a:endParaRPr>
          </a:p>
          <a:p>
            <a:pPr>
              <a:buNone/>
            </a:pPr>
            <a:r>
              <a:rPr lang="en-US" sz="1000" b="1" dirty="0" err="1" smtClean="0">
                <a:latin typeface="Courier New" pitchFamily="49" charset="0"/>
                <a:cs typeface="Courier New" pitchFamily="49" charset="0"/>
              </a:rPr>
              <a:t>uniontype</a:t>
            </a:r>
            <a:r>
              <a:rPr lang="en-US" sz="1000" b="1" dirty="0" smtClean="0">
                <a:latin typeface="Courier New" pitchFamily="49" charset="0"/>
                <a:cs typeface="Courier New" pitchFamily="49" charset="0"/>
              </a:rPr>
              <a:t> Instance  "An instance"</a:t>
            </a:r>
          </a:p>
          <a:p>
            <a:pPr>
              <a:buNone/>
            </a:pPr>
            <a:r>
              <a:rPr lang="en-US" sz="1000" b="1" dirty="0" smtClean="0">
                <a:latin typeface="Courier New" pitchFamily="49" charset="0"/>
                <a:cs typeface="Courier New" pitchFamily="49" charset="0"/>
              </a:rPr>
              <a:t>  record</a:t>
            </a:r>
            <a:r>
              <a:rPr lang="en-US" sz="1000" dirty="0" smtClean="0">
                <a:latin typeface="Courier New" pitchFamily="49" charset="0"/>
                <a:cs typeface="Courier New" pitchFamily="49" charset="0"/>
              </a:rPr>
              <a:t> INSTANCE</a:t>
            </a:r>
          </a:p>
          <a:p>
            <a:pPr>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Absyn.ComponentRef</a:t>
            </a:r>
            <a:r>
              <a:rPr lang="en-US" sz="1000" dirty="0" smtClean="0">
                <a:latin typeface="Courier New" pitchFamily="49" charset="0"/>
                <a:cs typeface="Courier New" pitchFamily="49" charset="0"/>
              </a:rPr>
              <a:t> name "the full name of this instance";</a:t>
            </a:r>
          </a:p>
          <a:p>
            <a:pPr>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InstanceAttributes</a:t>
            </a:r>
            <a:r>
              <a:rPr lang="en-US" sz="1000" dirty="0" smtClean="0">
                <a:latin typeface="Courier New" pitchFamily="49" charset="0"/>
                <a:cs typeface="Courier New" pitchFamily="49" charset="0"/>
              </a:rPr>
              <a:t> attributes "the attributes of this instance";</a:t>
            </a:r>
          </a:p>
          <a:p>
            <a:pPr>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InstanceHierarchy</a:t>
            </a:r>
            <a:r>
              <a:rPr lang="en-US" sz="1000" dirty="0" smtClean="0">
                <a:latin typeface="Courier New" pitchFamily="49" charset="0"/>
                <a:cs typeface="Courier New" pitchFamily="49" charset="0"/>
              </a:rPr>
              <a:t> children "the </a:t>
            </a:r>
            <a:r>
              <a:rPr lang="en-US" sz="1000" dirty="0" err="1" smtClean="0">
                <a:latin typeface="Courier New" pitchFamily="49" charset="0"/>
                <a:cs typeface="Courier New" pitchFamily="49" charset="0"/>
              </a:rPr>
              <a:t>childrens</a:t>
            </a:r>
            <a:r>
              <a:rPr lang="en-US" sz="1000" dirty="0" smtClean="0">
                <a:latin typeface="Courier New" pitchFamily="49" charset="0"/>
                <a:cs typeface="Courier New" pitchFamily="49" charset="0"/>
              </a:rPr>
              <a:t> of this instance";</a:t>
            </a:r>
          </a:p>
          <a:p>
            <a:pPr>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InstanceConnects</a:t>
            </a:r>
            <a:r>
              <a:rPr lang="en-US" sz="1000" dirty="0" smtClean="0">
                <a:latin typeface="Courier New" pitchFamily="49" charset="0"/>
                <a:cs typeface="Courier New" pitchFamily="49" charset="0"/>
              </a:rPr>
              <a:t> connects "full </a:t>
            </a:r>
            <a:r>
              <a:rPr lang="en-US" sz="1000" dirty="0" err="1" smtClean="0">
                <a:latin typeface="Courier New" pitchFamily="49" charset="0"/>
                <a:cs typeface="Courier New" pitchFamily="49" charset="0"/>
              </a:rPr>
              <a:t>connnection</a:t>
            </a:r>
            <a:r>
              <a:rPr lang="en-US" sz="1000" dirty="0" smtClean="0">
                <a:latin typeface="Courier New" pitchFamily="49" charset="0"/>
                <a:cs typeface="Courier New" pitchFamily="49" charset="0"/>
              </a:rPr>
              <a:t> info for this instance:</a:t>
            </a:r>
          </a:p>
          <a:p>
            <a:pPr>
              <a:buNone/>
            </a:pPr>
            <a:r>
              <a:rPr lang="en-US" sz="1000" dirty="0" smtClean="0">
                <a:latin typeface="Courier New" pitchFamily="49" charset="0"/>
                <a:cs typeface="Courier New" pitchFamily="49" charset="0"/>
              </a:rPr>
              <a:t>                               connects that happen in this instance and </a:t>
            </a:r>
          </a:p>
          <a:p>
            <a:pPr>
              <a:buNone/>
            </a:pPr>
            <a:r>
              <a:rPr lang="en-US" sz="1000" dirty="0" smtClean="0">
                <a:latin typeface="Courier New" pitchFamily="49" charset="0"/>
                <a:cs typeface="Courier New" pitchFamily="49" charset="0"/>
              </a:rPr>
              <a:t>                               what instances this instance connects to";</a:t>
            </a:r>
          </a:p>
          <a:p>
            <a:pPr>
              <a:buNone/>
            </a:pPr>
            <a:r>
              <a:rPr lang="en-US" sz="1000" dirty="0" smtClean="0">
                <a:latin typeface="Courier New" pitchFamily="49" charset="0"/>
                <a:cs typeface="Courier New" pitchFamily="49" charset="0"/>
              </a:rPr>
              <a:t>    </a:t>
            </a:r>
            <a:r>
              <a:rPr lang="en-US" sz="1000" b="1" dirty="0" smtClean="0">
                <a:latin typeface="Courier New" pitchFamily="49" charset="0"/>
                <a:cs typeface="Courier New" pitchFamily="49" charset="0"/>
              </a:rPr>
              <a:t>Option</a:t>
            </a:r>
            <a:r>
              <a:rPr lang="en-US" sz="1000" dirty="0" smtClean="0">
                <a:latin typeface="Courier New" pitchFamily="49" charset="0"/>
                <a:cs typeface="Courier New" pitchFamily="49" charset="0"/>
              </a:rPr>
              <a:t>&lt;</a:t>
            </a:r>
            <a:r>
              <a:rPr lang="en-US" sz="1000" dirty="0" err="1" smtClean="0">
                <a:latin typeface="Courier New" pitchFamily="49" charset="0"/>
                <a:cs typeface="Courier New" pitchFamily="49" charset="0"/>
              </a:rPr>
              <a:t>Absyn.ComponentRef</a:t>
            </a:r>
            <a:r>
              <a:rPr lang="en-US" sz="1000" dirty="0" smtClean="0">
                <a:latin typeface="Courier New" pitchFamily="49" charset="0"/>
                <a:cs typeface="Courier New" pitchFamily="49" charset="0"/>
              </a:rPr>
              <a:t>&gt; </a:t>
            </a:r>
            <a:r>
              <a:rPr lang="en-US" sz="1000" dirty="0" err="1" smtClean="0">
                <a:latin typeface="Courier New" pitchFamily="49" charset="0"/>
                <a:cs typeface="Courier New" pitchFamily="49" charset="0"/>
              </a:rPr>
              <a:t>innerReference</a:t>
            </a:r>
            <a:r>
              <a:rPr lang="en-US" sz="1000" dirty="0" smtClean="0">
                <a:latin typeface="Courier New" pitchFamily="49" charset="0"/>
                <a:cs typeface="Courier New" pitchFamily="49" charset="0"/>
              </a:rPr>
              <a:t> "inner reference if existing";</a:t>
            </a:r>
          </a:p>
          <a:p>
            <a:pPr>
              <a:buNone/>
            </a:pPr>
            <a:r>
              <a:rPr lang="en-US" sz="1000" dirty="0" smtClean="0">
                <a:latin typeface="Courier New" pitchFamily="49" charset="0"/>
                <a:cs typeface="Courier New" pitchFamily="49" charset="0"/>
              </a:rPr>
              <a:t>    </a:t>
            </a:r>
            <a:r>
              <a:rPr lang="en-US" sz="1000" b="1" dirty="0" smtClean="0">
                <a:latin typeface="Courier New" pitchFamily="49" charset="0"/>
                <a:cs typeface="Courier New" pitchFamily="49" charset="0"/>
              </a:rPr>
              <a:t>Option</a:t>
            </a:r>
            <a:r>
              <a:rPr lang="en-US" sz="1000" dirty="0" smtClean="0">
                <a:latin typeface="Courier New" pitchFamily="49" charset="0"/>
                <a:cs typeface="Courier New" pitchFamily="49" charset="0"/>
              </a:rPr>
              <a:t>&lt;</a:t>
            </a:r>
            <a:r>
              <a:rPr lang="en-US" sz="1000" dirty="0" err="1" smtClean="0">
                <a:latin typeface="Courier New" pitchFamily="49" charset="0"/>
                <a:cs typeface="Courier New" pitchFamily="49" charset="0"/>
              </a:rPr>
              <a:t>Absyn.ComponentRef</a:t>
            </a:r>
            <a:r>
              <a:rPr lang="en-US" sz="1000" dirty="0" smtClean="0">
                <a:latin typeface="Courier New" pitchFamily="49" charset="0"/>
                <a:cs typeface="Courier New" pitchFamily="49" charset="0"/>
              </a:rPr>
              <a:t>&gt; </a:t>
            </a:r>
            <a:r>
              <a:rPr lang="en-US" sz="1000" dirty="0" err="1" smtClean="0">
                <a:latin typeface="Courier New" pitchFamily="49" charset="0"/>
                <a:cs typeface="Courier New" pitchFamily="49" charset="0"/>
              </a:rPr>
              <a:t>outerReference</a:t>
            </a:r>
            <a:r>
              <a:rPr lang="en-US" sz="1000" dirty="0" smtClean="0">
                <a:latin typeface="Courier New" pitchFamily="49" charset="0"/>
                <a:cs typeface="Courier New" pitchFamily="49" charset="0"/>
              </a:rPr>
              <a:t> "outer reference if existing";</a:t>
            </a:r>
          </a:p>
          <a:p>
            <a:pPr>
              <a:buNone/>
            </a:pPr>
            <a:r>
              <a:rPr lang="en-US" sz="1000" b="1" dirty="0" smtClean="0">
                <a:latin typeface="Courier New" pitchFamily="49" charset="0"/>
                <a:cs typeface="Courier New" pitchFamily="49" charset="0"/>
              </a:rPr>
              <a:t>  end</a:t>
            </a:r>
            <a:r>
              <a:rPr lang="en-US" sz="1000" dirty="0" smtClean="0">
                <a:latin typeface="Courier New" pitchFamily="49" charset="0"/>
                <a:cs typeface="Courier New" pitchFamily="49" charset="0"/>
              </a:rPr>
              <a:t> INSTANCE;</a:t>
            </a:r>
          </a:p>
          <a:p>
            <a:pPr>
              <a:buNone/>
            </a:pPr>
            <a:r>
              <a:rPr lang="sv-SE" sz="1000" b="1" dirty="0" smtClean="0">
                <a:latin typeface="Courier New" pitchFamily="49" charset="0"/>
                <a:cs typeface="Courier New" pitchFamily="49" charset="0"/>
              </a:rPr>
              <a:t>end</a:t>
            </a:r>
            <a:r>
              <a:rPr lang="sv-SE" sz="1000" dirty="0" smtClean="0">
                <a:latin typeface="Courier New" pitchFamily="49" charset="0"/>
                <a:cs typeface="Courier New" pitchFamily="49" charset="0"/>
              </a:rPr>
              <a:t> Instance;</a:t>
            </a:r>
            <a:endParaRPr lang="en-US" sz="1000" dirty="0" smtClean="0">
              <a:latin typeface="Courier New" pitchFamily="49" charset="0"/>
              <a:cs typeface="Courier New" pitchFamily="49" charset="0"/>
            </a:endParaRPr>
          </a:p>
          <a:p>
            <a:pPr>
              <a:buNone/>
            </a:pPr>
            <a:endParaRPr lang="en-US" sz="1000" b="1" dirty="0" smtClean="0">
              <a:latin typeface="Courier New" pitchFamily="49" charset="0"/>
              <a:cs typeface="Courier New" pitchFamily="49" charset="0"/>
            </a:endParaRPr>
          </a:p>
          <a:p>
            <a:pPr>
              <a:buNone/>
            </a:pPr>
            <a:r>
              <a:rPr lang="en-US" sz="1000" b="1" dirty="0" err="1" smtClean="0">
                <a:latin typeface="Courier New" pitchFamily="49" charset="0"/>
                <a:cs typeface="Courier New" pitchFamily="49" charset="0"/>
              </a:rPr>
              <a:t>uniontype</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InstanceConnects</a:t>
            </a:r>
            <a:r>
              <a:rPr lang="en-US" sz="1000" dirty="0" smtClean="0">
                <a:latin typeface="Courier New" pitchFamily="49" charset="0"/>
                <a:cs typeface="Courier New" pitchFamily="49" charset="0"/>
              </a:rPr>
              <a:t> </a:t>
            </a:r>
          </a:p>
          <a:p>
            <a:pPr>
              <a:buNone/>
            </a:pPr>
            <a:r>
              <a:rPr lang="en-US" sz="1000" dirty="0" smtClean="0">
                <a:latin typeface="Courier New" pitchFamily="49" charset="0"/>
                <a:cs typeface="Courier New" pitchFamily="49" charset="0"/>
              </a:rPr>
              <a:t>  </a:t>
            </a:r>
            <a:r>
              <a:rPr lang="en-US" sz="1000" b="1" dirty="0" smtClean="0">
                <a:latin typeface="Courier New" pitchFamily="49" charset="0"/>
                <a:cs typeface="Courier New" pitchFamily="49" charset="0"/>
              </a:rPr>
              <a:t>record</a:t>
            </a:r>
            <a:r>
              <a:rPr lang="en-US" sz="1000" dirty="0" smtClean="0">
                <a:latin typeface="Courier New" pitchFamily="49" charset="0"/>
                <a:cs typeface="Courier New" pitchFamily="49" charset="0"/>
              </a:rPr>
              <a:t> CONNECTS</a:t>
            </a:r>
          </a:p>
          <a:p>
            <a:pPr>
              <a:buNone/>
            </a:pPr>
            <a:r>
              <a:rPr lang="en-US" sz="1000" dirty="0" smtClean="0">
                <a:latin typeface="Courier New" pitchFamily="49" charset="0"/>
                <a:cs typeface="Courier New" pitchFamily="49" charset="0"/>
              </a:rPr>
              <a:t>    </a:t>
            </a:r>
            <a:r>
              <a:rPr lang="en-US" sz="1000" b="1" dirty="0" smtClean="0">
                <a:latin typeface="Courier New" pitchFamily="49" charset="0"/>
                <a:cs typeface="Courier New" pitchFamily="49" charset="0"/>
              </a:rPr>
              <a:t>list</a:t>
            </a:r>
            <a:r>
              <a:rPr lang="en-US" sz="1000" dirty="0" smtClean="0">
                <a:latin typeface="Courier New" pitchFamily="49" charset="0"/>
                <a:cs typeface="Courier New" pitchFamily="49" charset="0"/>
              </a:rPr>
              <a:t>&lt;</a:t>
            </a:r>
            <a:r>
              <a:rPr lang="en-US" sz="1000" b="1" dirty="0" err="1" smtClean="0">
                <a:latin typeface="Courier New" pitchFamily="49" charset="0"/>
                <a:cs typeface="Courier New" pitchFamily="49" charset="0"/>
              </a:rPr>
              <a:t>tuple</a:t>
            </a:r>
            <a:r>
              <a:rPr lang="en-US" sz="1000" dirty="0" smtClean="0">
                <a:latin typeface="Courier New" pitchFamily="49" charset="0"/>
                <a:cs typeface="Courier New" pitchFamily="49" charset="0"/>
              </a:rPr>
              <a:t>&lt;</a:t>
            </a:r>
            <a:r>
              <a:rPr lang="en-US" sz="1000" dirty="0" err="1" smtClean="0">
                <a:latin typeface="Courier New" pitchFamily="49" charset="0"/>
                <a:cs typeface="Courier New" pitchFamily="49" charset="0"/>
              </a:rPr>
              <a:t>Absyn.ComponentRef</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Absyn.ComponentRef</a:t>
            </a:r>
            <a:r>
              <a:rPr lang="en-US" sz="1000" dirty="0" smtClean="0">
                <a:latin typeface="Courier New" pitchFamily="49" charset="0"/>
                <a:cs typeface="Courier New" pitchFamily="49" charset="0"/>
              </a:rPr>
              <a:t>&gt;&gt; </a:t>
            </a:r>
            <a:r>
              <a:rPr lang="en-US" sz="1000" dirty="0" err="1" smtClean="0">
                <a:latin typeface="Courier New" pitchFamily="49" charset="0"/>
                <a:cs typeface="Courier New" pitchFamily="49" charset="0"/>
              </a:rPr>
              <a:t>connectEquations</a:t>
            </a:r>
            <a:r>
              <a:rPr lang="en-US" sz="1000" dirty="0" smtClean="0">
                <a:latin typeface="Courier New" pitchFamily="49" charset="0"/>
                <a:cs typeface="Courier New" pitchFamily="49" charset="0"/>
              </a:rPr>
              <a:t> </a:t>
            </a:r>
            <a:br>
              <a:rPr lang="en-US" sz="1000" dirty="0" smtClean="0">
                <a:latin typeface="Courier New" pitchFamily="49" charset="0"/>
                <a:cs typeface="Courier New" pitchFamily="49" charset="0"/>
              </a:rPr>
            </a:br>
            <a:r>
              <a:rPr lang="en-US" sz="1000" dirty="0" smtClean="0">
                <a:latin typeface="Courier New" pitchFamily="49" charset="0"/>
                <a:cs typeface="Courier New" pitchFamily="49" charset="0"/>
              </a:rPr>
              <a:t>                                                    "the connect equations in this instance";</a:t>
            </a:r>
          </a:p>
          <a:p>
            <a:pPr>
              <a:buNone/>
            </a:pPr>
            <a:r>
              <a:rPr lang="en-US" sz="1000" dirty="0" smtClean="0">
                <a:latin typeface="Courier New" pitchFamily="49" charset="0"/>
                <a:cs typeface="Courier New" pitchFamily="49" charset="0"/>
              </a:rPr>
              <a:t>    </a:t>
            </a:r>
            <a:r>
              <a:rPr lang="en-US" sz="1000" b="1" dirty="0" smtClean="0">
                <a:latin typeface="Courier New" pitchFamily="49" charset="0"/>
                <a:cs typeface="Courier New" pitchFamily="49" charset="0"/>
              </a:rPr>
              <a:t>list</a:t>
            </a:r>
            <a:r>
              <a:rPr lang="en-US" sz="1000" dirty="0" smtClean="0">
                <a:latin typeface="Courier New" pitchFamily="49" charset="0"/>
                <a:cs typeface="Courier New" pitchFamily="49" charset="0"/>
              </a:rPr>
              <a:t>&lt;</a:t>
            </a:r>
            <a:r>
              <a:rPr lang="en-US" sz="1000" dirty="0" err="1" smtClean="0">
                <a:latin typeface="Courier New" pitchFamily="49" charset="0"/>
                <a:cs typeface="Courier New" pitchFamily="49" charset="0"/>
              </a:rPr>
              <a:t>Absyn.ComponentRef</a:t>
            </a:r>
            <a:r>
              <a:rPr lang="en-US" sz="1000" dirty="0" smtClean="0">
                <a:latin typeface="Courier New" pitchFamily="49" charset="0"/>
                <a:cs typeface="Courier New" pitchFamily="49" charset="0"/>
              </a:rPr>
              <a:t>&gt; </a:t>
            </a:r>
            <a:r>
              <a:rPr lang="en-US" sz="1000" dirty="0" err="1" smtClean="0">
                <a:latin typeface="Courier New" pitchFamily="49" charset="0"/>
                <a:cs typeface="Courier New" pitchFamily="49" charset="0"/>
              </a:rPr>
              <a:t>actualConnects</a:t>
            </a:r>
            <a:r>
              <a:rPr lang="en-US" sz="1000" dirty="0" smtClean="0">
                <a:latin typeface="Courier New" pitchFamily="49" charset="0"/>
                <a:cs typeface="Courier New" pitchFamily="49" charset="0"/>
              </a:rPr>
              <a:t> "this instance connects to these instances";</a:t>
            </a:r>
          </a:p>
          <a:p>
            <a:pPr>
              <a:buNone/>
            </a:pPr>
            <a:r>
              <a:rPr lang="en-US" sz="1000" dirty="0" smtClean="0">
                <a:latin typeface="Courier New" pitchFamily="49" charset="0"/>
                <a:cs typeface="Courier New" pitchFamily="49" charset="0"/>
              </a:rPr>
              <a:t>  </a:t>
            </a:r>
            <a:r>
              <a:rPr lang="en-US" sz="1000" b="1" dirty="0" smtClean="0">
                <a:latin typeface="Courier New" pitchFamily="49" charset="0"/>
                <a:cs typeface="Courier New" pitchFamily="49" charset="0"/>
              </a:rPr>
              <a:t>end</a:t>
            </a:r>
            <a:r>
              <a:rPr lang="en-US" sz="1000" dirty="0" smtClean="0">
                <a:latin typeface="Courier New" pitchFamily="49" charset="0"/>
                <a:cs typeface="Courier New" pitchFamily="49" charset="0"/>
              </a:rPr>
              <a:t> CONNECTS;</a:t>
            </a:r>
          </a:p>
          <a:p>
            <a:pPr>
              <a:buNone/>
            </a:pPr>
            <a:r>
              <a:rPr lang="en-US" sz="1000" b="1" dirty="0" smtClean="0">
                <a:latin typeface="Courier New" pitchFamily="49" charset="0"/>
                <a:cs typeface="Courier New" pitchFamily="49" charset="0"/>
              </a:rPr>
              <a:t>end</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InstanceConnects</a:t>
            </a:r>
            <a:r>
              <a:rPr lang="en-US" sz="1000" dirty="0" smtClean="0">
                <a:latin typeface="Courier New" pitchFamily="49" charset="0"/>
                <a:cs typeface="Courier New" pitchFamily="49" charset="0"/>
              </a:rPr>
              <a:t>;</a:t>
            </a:r>
          </a:p>
          <a:p>
            <a:pPr>
              <a:buNone/>
            </a:pPr>
            <a:endParaRPr lang="sv-SE" sz="1000" dirty="0" smtClean="0">
              <a:latin typeface="Courier New" pitchFamily="49" charset="0"/>
              <a:cs typeface="Courier New" pitchFamily="49" charset="0"/>
            </a:endParaRPr>
          </a:p>
          <a:p>
            <a:pPr lvl="1"/>
            <a:endParaRPr lang="sv-SE"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General issues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sv-SE" dirty="0" smtClean="0">
                <a:solidFill>
                  <a:srgbClr val="7B1C15"/>
                </a:solidFill>
              </a:rPr>
              <a:t>General problems</a:t>
            </a:r>
          </a:p>
          <a:p>
            <a:r>
              <a:rPr lang="sv-SE" dirty="0" smtClean="0"/>
              <a:t>A lot of unnecessary work (due to additions of new phases in the compiler)</a:t>
            </a:r>
          </a:p>
          <a:p>
            <a:r>
              <a:rPr lang="sv-SE" dirty="0" smtClean="0"/>
              <a:t>A lot of unnecesarry memory allocation during several phases</a:t>
            </a:r>
          </a:p>
          <a:p>
            <a:r>
              <a:rPr lang="sv-SE" dirty="0" smtClean="0"/>
              <a:t>A lot of badly designed code (Previous implementation of inner-outer, deleted components, etc).</a:t>
            </a:r>
          </a:p>
          <a:p>
            <a:endParaRPr lang="sv-SE" dirty="0" smtClean="0"/>
          </a:p>
          <a:p>
            <a:r>
              <a:rPr lang="sv-SE" dirty="0" smtClean="0"/>
              <a:t>We need a structure that is passed and returned to/from all the functions</a:t>
            </a:r>
          </a:p>
          <a:p>
            <a:pPr lvl="1"/>
            <a:r>
              <a:rPr lang="sv-SE" dirty="0" smtClean="0"/>
              <a:t>Compiler control (flags, etc)</a:t>
            </a:r>
          </a:p>
          <a:p>
            <a:pPr lvl="1"/>
            <a:r>
              <a:rPr lang="sv-SE" dirty="0" smtClean="0"/>
              <a:t>Symbol table</a:t>
            </a:r>
          </a:p>
          <a:p>
            <a:pPr lvl="1"/>
            <a:r>
              <a:rPr lang="sv-SE" dirty="0" smtClean="0"/>
              <a:t>Caches, Environments, Instance Hierarchy</a:t>
            </a:r>
          </a:p>
          <a:p>
            <a:pPr lvl="1"/>
            <a:r>
              <a:rPr lang="sv-SE" dirty="0" smtClean="0"/>
              <a:t>Could be achieved with external roots (global variables), but is best to pass it along and return it</a:t>
            </a:r>
          </a:p>
          <a:p>
            <a:pPr lvl="1"/>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B667A-5669-41C1-B3D4-37350EC3DC0C}" type="slidenum">
              <a:rPr lang="en-US"/>
              <a:pPr/>
              <a:t>30</a:t>
            </a:fld>
            <a:endParaRPr lang="en-US"/>
          </a:p>
        </p:txBody>
      </p:sp>
      <p:sp>
        <p:nvSpPr>
          <p:cNvPr id="413698" name="Rectangle 1026"/>
          <p:cNvSpPr>
            <a:spLocks noGrp="1" noChangeArrowheads="1"/>
          </p:cNvSpPr>
          <p:nvPr>
            <p:ph type="title"/>
          </p:nvPr>
        </p:nvSpPr>
        <p:spPr/>
        <p:txBody>
          <a:bodyPr/>
          <a:lstStyle/>
          <a:p>
            <a:r>
              <a:rPr lang="sv-SE" dirty="0" smtClean="0"/>
              <a:t>Properties of InstanceHierarchy</a:t>
            </a:r>
            <a:endParaRPr lang="en-US" dirty="0"/>
          </a:p>
        </p:txBody>
      </p:sp>
      <p:sp>
        <p:nvSpPr>
          <p:cNvPr id="413699" name="Rectangle 1027"/>
          <p:cNvSpPr>
            <a:spLocks noGrp="1" noChangeArrowheads="1"/>
          </p:cNvSpPr>
          <p:nvPr>
            <p:ph type="body" idx="1"/>
          </p:nvPr>
        </p:nvSpPr>
        <p:spPr/>
        <p:txBody>
          <a:bodyPr>
            <a:noAutofit/>
          </a:bodyPr>
          <a:lstStyle/>
          <a:p>
            <a:pPr>
              <a:buNone/>
            </a:pPr>
            <a:r>
              <a:rPr lang="sv-SE" sz="2400" dirty="0" smtClean="0">
                <a:solidFill>
                  <a:srgbClr val="7B1C15"/>
                </a:solidFill>
              </a:rPr>
              <a:t>Lookup, Query and Manipulation</a:t>
            </a:r>
          </a:p>
          <a:p>
            <a:r>
              <a:rPr lang="sv-SE" sz="2000" dirty="0" smtClean="0"/>
              <a:t>Straightforward lookup as name lookup was done previously and all instances and references are fully qualified</a:t>
            </a:r>
          </a:p>
          <a:p>
            <a:r>
              <a:rPr lang="sv-SE" sz="2000" dirty="0" smtClean="0"/>
              <a:t>Easy to store relations between instances such as inner/outer,  connects, maybe even use instance references in normal equations</a:t>
            </a:r>
          </a:p>
          <a:p>
            <a:r>
              <a:rPr lang="sv-SE" sz="2000" dirty="0" smtClean="0"/>
              <a:t>Easy to manipulate classes before going into instantiation</a:t>
            </a:r>
            <a:endParaRPr lang="sv-SE" sz="2400" dirty="0" smtClean="0"/>
          </a:p>
          <a:p>
            <a:pPr>
              <a:buNone/>
            </a:pPr>
            <a:endParaRPr lang="sv-SE" sz="2400" dirty="0" smtClean="0">
              <a:solidFill>
                <a:srgbClr val="7B1C15"/>
              </a:solidFill>
            </a:endParaRPr>
          </a:p>
          <a:p>
            <a:pPr>
              <a:buNone/>
            </a:pPr>
            <a:r>
              <a:rPr lang="sv-SE" sz="2400" dirty="0" smtClean="0">
                <a:solidFill>
                  <a:srgbClr val="7B1C15"/>
                </a:solidFill>
              </a:rPr>
              <a:t>Optimization</a:t>
            </a:r>
          </a:p>
          <a:p>
            <a:r>
              <a:rPr lang="sv-SE" sz="2000" dirty="0" smtClean="0"/>
              <a:t>InstanceHierarchy could be built lazily</a:t>
            </a:r>
          </a:p>
          <a:p>
            <a:endParaRPr lang="sv-SE" sz="2000" dirty="0" smtClean="0"/>
          </a:p>
          <a:p>
            <a:pPr>
              <a:buNone/>
            </a:pPr>
            <a:r>
              <a:rPr lang="sv-SE" sz="2400" dirty="0" smtClean="0">
                <a:solidFill>
                  <a:srgbClr val="7B1C15"/>
                </a:solidFill>
              </a:rPr>
              <a:t>Cashing and Composability</a:t>
            </a:r>
          </a:p>
          <a:p>
            <a:r>
              <a:rPr lang="sv-SE" sz="2000" b="1" dirty="0" smtClean="0"/>
              <a:t>Different</a:t>
            </a:r>
            <a:r>
              <a:rPr lang="sv-SE" sz="2000" dirty="0" smtClean="0"/>
              <a:t> InstanceHierarchy trees can be easily combined</a:t>
            </a:r>
            <a:endParaRPr lang="sv-SE" sz="2000" dirty="0" smtClean="0">
              <a:solidFill>
                <a:srgbClr val="7B1C15"/>
              </a:solidFill>
            </a:endParaRPr>
          </a:p>
          <a:p>
            <a:r>
              <a:rPr lang="sv-SE" sz="2000" dirty="0" smtClean="0"/>
              <a:t>Becomes easier as all you need is two fully qualified paths to store/fetch a particular InstanceHierarchy</a:t>
            </a:r>
          </a:p>
          <a:p>
            <a:pPr>
              <a:buNone/>
            </a:pPr>
            <a:endParaRPr lang="sv-SE"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26C03C-4760-4A21-94F3-F109A4467A7D}" type="slidenum">
              <a:rPr lang="en-US"/>
              <a:pPr/>
              <a:t>31</a:t>
            </a:fld>
            <a:endParaRPr lang="en-US"/>
          </a:p>
        </p:txBody>
      </p:sp>
      <p:sp>
        <p:nvSpPr>
          <p:cNvPr id="414722" name="Rectangle 2"/>
          <p:cNvSpPr>
            <a:spLocks noGrp="1" noChangeArrowheads="1"/>
          </p:cNvSpPr>
          <p:nvPr>
            <p:ph type="title"/>
          </p:nvPr>
        </p:nvSpPr>
        <p:spPr/>
        <p:txBody>
          <a:bodyPr/>
          <a:lstStyle/>
          <a:p>
            <a:r>
              <a:rPr lang="sv-SE" dirty="0" smtClean="0"/>
              <a:t>Possible usage during Instantiation</a:t>
            </a:r>
            <a:endParaRPr lang="en-US" dirty="0"/>
          </a:p>
        </p:txBody>
      </p:sp>
      <p:sp>
        <p:nvSpPr>
          <p:cNvPr id="414723" name="Rectangle 3"/>
          <p:cNvSpPr>
            <a:spLocks noGrp="1" noChangeArrowheads="1"/>
          </p:cNvSpPr>
          <p:nvPr>
            <p:ph type="body" idx="1"/>
          </p:nvPr>
        </p:nvSpPr>
        <p:spPr/>
        <p:txBody>
          <a:bodyPr/>
          <a:lstStyle/>
          <a:p>
            <a:pPr>
              <a:buNone/>
            </a:pPr>
            <a:r>
              <a:rPr lang="sv-SE" sz="2400" dirty="0" smtClean="0">
                <a:solidFill>
                  <a:srgbClr val="7B1C15"/>
                </a:solidFill>
              </a:rPr>
              <a:t>Algorithm</a:t>
            </a:r>
            <a:endParaRPr lang="sv-SE" sz="2000" dirty="0" smtClean="0">
              <a:solidFill>
                <a:srgbClr val="7B1C15"/>
              </a:solidFill>
            </a:endParaRPr>
          </a:p>
          <a:p>
            <a:r>
              <a:rPr lang="sv-SE" sz="2000" dirty="0" smtClean="0"/>
              <a:t>Start with an InstanceHierarchy (IH) with no modifications</a:t>
            </a:r>
          </a:p>
          <a:p>
            <a:r>
              <a:rPr lang="sv-SE" sz="2000" dirty="0" smtClean="0"/>
              <a:t>Apply the modifications from </a:t>
            </a:r>
            <a:r>
              <a:rPr lang="sv-SE" sz="2000" b="1" dirty="0" smtClean="0"/>
              <a:t>top scopes</a:t>
            </a:r>
            <a:r>
              <a:rPr lang="sv-SE" sz="2000" dirty="0" smtClean="0"/>
              <a:t> to </a:t>
            </a:r>
            <a:r>
              <a:rPr lang="sv-SE" sz="2000" b="1" dirty="0" smtClean="0"/>
              <a:t>leaf scopes</a:t>
            </a:r>
            <a:r>
              <a:rPr lang="sv-SE" sz="2000" dirty="0" smtClean="0"/>
              <a:t> to the first IH generating a ”new” IH on each scope</a:t>
            </a:r>
          </a:p>
          <a:p>
            <a:r>
              <a:rPr lang="sv-SE" sz="2000" dirty="0" smtClean="0"/>
              <a:t>The generated IHs are stored </a:t>
            </a:r>
            <a:r>
              <a:rPr lang="sv-SE" sz="2000" b="1" dirty="0" smtClean="0"/>
              <a:t>in the same tree </a:t>
            </a:r>
            <a:r>
              <a:rPr lang="sv-SE" sz="2000" dirty="0" smtClean="0"/>
              <a:t>by extending a tree node to be a list of a scope and a node </a:t>
            </a:r>
            <a:r>
              <a:rPr lang="sv-SE" sz="2000" b="1" dirty="0" smtClean="0">
                <a:solidFill>
                  <a:srgbClr val="7B1C15"/>
                </a:solidFill>
                <a:latin typeface="Courier New" pitchFamily="49" charset="0"/>
                <a:cs typeface="Courier New" pitchFamily="49" charset="0"/>
              </a:rPr>
              <a:t>list</a:t>
            </a:r>
            <a:r>
              <a:rPr lang="sv-SE" sz="2000" b="1" dirty="0" smtClean="0">
                <a:latin typeface="Courier New" pitchFamily="49" charset="0"/>
                <a:cs typeface="Courier New" pitchFamily="49" charset="0"/>
              </a:rPr>
              <a:t>&lt;</a:t>
            </a:r>
            <a:r>
              <a:rPr lang="sv-SE" sz="2000" b="1" dirty="0" smtClean="0">
                <a:solidFill>
                  <a:srgbClr val="7B1C15"/>
                </a:solidFill>
                <a:latin typeface="Courier New" pitchFamily="49" charset="0"/>
                <a:cs typeface="Courier New" pitchFamily="49" charset="0"/>
              </a:rPr>
              <a:t>tuple</a:t>
            </a:r>
            <a:r>
              <a:rPr lang="sv-SE" sz="2000" b="1" dirty="0" smtClean="0">
                <a:latin typeface="Courier New" pitchFamily="49" charset="0"/>
                <a:cs typeface="Courier New" pitchFamily="49" charset="0"/>
              </a:rPr>
              <a:t>&lt;scope,instance&gt;&gt;</a:t>
            </a:r>
          </a:p>
          <a:p>
            <a:r>
              <a:rPr lang="sv-SE" sz="2000" dirty="0" smtClean="0"/>
              <a:t>The final instance hierarchy will contain ALL the needed information needed during instantiation</a:t>
            </a:r>
          </a:p>
          <a:p>
            <a:r>
              <a:rPr lang="sv-SE" sz="2000" dirty="0" smtClean="0"/>
              <a:t>Generate the DAE from the final IH</a:t>
            </a:r>
          </a:p>
          <a:p>
            <a:pPr>
              <a:buNone/>
            </a:pPr>
            <a:endParaRPr lang="sv-SE" sz="2800" dirty="0" smtClean="0">
              <a:solidFill>
                <a:srgbClr val="7B1C15"/>
              </a:solidFill>
            </a:endParaRPr>
          </a:p>
          <a:p>
            <a:pPr>
              <a:buNone/>
            </a:pPr>
            <a:r>
              <a:rPr lang="sv-SE" sz="2400" dirty="0" smtClean="0">
                <a:solidFill>
                  <a:srgbClr val="7B1C15"/>
                </a:solidFill>
              </a:rPr>
              <a:t>Example</a:t>
            </a:r>
            <a:endParaRPr lang="sv-SE" sz="2400" dirty="0" smtClean="0"/>
          </a:p>
          <a:p>
            <a:r>
              <a:rPr lang="sv-SE" sz="2000" dirty="0" smtClean="0"/>
              <a:t>IH0 –scope1-&gt; IH1 –scope2-&gt; IH2 –scopeN-&gt; IH_FINAL-&gt;DAE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398CE7C-FD10-4FCE-962F-DD4276431C5C}" type="slidenum">
              <a:rPr lang="en-US"/>
              <a:pPr/>
              <a:t>32</a:t>
            </a:fld>
            <a:endParaRPr lang="en-US"/>
          </a:p>
        </p:txBody>
      </p:sp>
      <p:sp>
        <p:nvSpPr>
          <p:cNvPr id="415746" name="Rectangle 2"/>
          <p:cNvSpPr>
            <a:spLocks noGrp="1" noChangeArrowheads="1"/>
          </p:cNvSpPr>
          <p:nvPr>
            <p:ph type="title"/>
          </p:nvPr>
        </p:nvSpPr>
        <p:spPr>
          <a:xfrm>
            <a:off x="1928794" y="0"/>
            <a:ext cx="7215206" cy="609600"/>
          </a:xfrm>
        </p:spPr>
        <p:txBody>
          <a:bodyPr/>
          <a:lstStyle/>
          <a:p>
            <a:r>
              <a:rPr lang="sv-SE" dirty="0" smtClean="0"/>
              <a:t>Plan using the IH during Instantiation</a:t>
            </a:r>
            <a:endParaRPr lang="en-US" dirty="0"/>
          </a:p>
        </p:txBody>
      </p:sp>
      <p:sp>
        <p:nvSpPr>
          <p:cNvPr id="415747" name="Rectangle 3"/>
          <p:cNvSpPr>
            <a:spLocks noGrp="1" noChangeArrowheads="1"/>
          </p:cNvSpPr>
          <p:nvPr>
            <p:ph type="body" idx="1"/>
          </p:nvPr>
        </p:nvSpPr>
        <p:spPr/>
        <p:txBody>
          <a:bodyPr/>
          <a:lstStyle/>
          <a:p>
            <a:endParaRPr lang="sv-SE" sz="2000" dirty="0" smtClean="0"/>
          </a:p>
          <a:p>
            <a:r>
              <a:rPr lang="sv-SE" sz="2400" dirty="0" smtClean="0">
                <a:solidFill>
                  <a:srgbClr val="7B1C15"/>
                </a:solidFill>
              </a:rPr>
              <a:t>Keep the current instantiation procedure</a:t>
            </a:r>
          </a:p>
          <a:p>
            <a:endParaRPr lang="sv-SE" sz="2400" dirty="0" smtClean="0"/>
          </a:p>
          <a:p>
            <a:r>
              <a:rPr lang="sv-SE" sz="2400" dirty="0" smtClean="0">
                <a:solidFill>
                  <a:srgbClr val="7B1C15"/>
                </a:solidFill>
              </a:rPr>
              <a:t>Send the IH everywhere (already done)</a:t>
            </a:r>
          </a:p>
          <a:p>
            <a:endParaRPr lang="sv-SE" sz="2400" dirty="0" smtClean="0"/>
          </a:p>
          <a:p>
            <a:r>
              <a:rPr lang="sv-SE" sz="2400" dirty="0" smtClean="0">
                <a:solidFill>
                  <a:srgbClr val="7B1C15"/>
                </a:solidFill>
              </a:rPr>
              <a:t>Some queries (inside/outside) can be used on the current IH directly</a:t>
            </a:r>
          </a:p>
          <a:p>
            <a:endParaRPr lang="sv-SE" sz="2400" dirty="0" smtClean="0"/>
          </a:p>
          <a:p>
            <a:r>
              <a:rPr lang="sv-SE" sz="2400" dirty="0" smtClean="0">
                <a:solidFill>
                  <a:srgbClr val="7B1C15"/>
                </a:solidFill>
              </a:rPr>
              <a:t>In several phases over time </a:t>
            </a:r>
          </a:p>
          <a:p>
            <a:pPr lvl="1"/>
            <a:r>
              <a:rPr lang="sv-SE" sz="1800" dirty="0" smtClean="0"/>
              <a:t>Extend IH functionality</a:t>
            </a:r>
          </a:p>
          <a:p>
            <a:pPr lvl="1"/>
            <a:r>
              <a:rPr lang="sv-SE" sz="1800" dirty="0" smtClean="0"/>
              <a:t>Rewrite the  functionality based on Env to be based on IH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Feedback</a:t>
            </a:r>
            <a:endParaRPr lang="en-US" dirty="0"/>
          </a:p>
        </p:txBody>
      </p:sp>
      <p:sp>
        <p:nvSpPr>
          <p:cNvPr id="3" name="Content Placeholder 2"/>
          <p:cNvSpPr>
            <a:spLocks noGrp="1"/>
          </p:cNvSpPr>
          <p:nvPr>
            <p:ph idx="1"/>
          </p:nvPr>
        </p:nvSpPr>
        <p:spPr/>
        <p:txBody>
          <a:bodyPr/>
          <a:lstStyle/>
          <a:p>
            <a:endParaRPr lang="sv-SE" dirty="0" smtClean="0">
              <a:solidFill>
                <a:srgbClr val="7B1C15"/>
              </a:solidFill>
            </a:endParaRPr>
          </a:p>
          <a:p>
            <a:r>
              <a:rPr lang="sv-SE" dirty="0" smtClean="0">
                <a:solidFill>
                  <a:srgbClr val="7B1C15"/>
                </a:solidFill>
              </a:rPr>
              <a:t>Is more than welcome</a:t>
            </a:r>
          </a:p>
          <a:p>
            <a:pPr lvl="1"/>
            <a:r>
              <a:rPr lang="sv-SE" sz="2400" dirty="0" smtClean="0"/>
              <a:t>This is the first draft so mistakes can happen </a:t>
            </a:r>
            <a:r>
              <a:rPr lang="sv-SE" sz="2400" dirty="0" smtClean="0">
                <a:sym typeface="Wingdings" pitchFamily="2" charset="2"/>
              </a:rPr>
              <a:t></a:t>
            </a:r>
            <a:endParaRPr lang="sv-SE" sz="2400" dirty="0" smtClean="0"/>
          </a:p>
          <a:p>
            <a:pPr lvl="1"/>
            <a:r>
              <a:rPr lang="sv-SE" sz="2400" dirty="0" smtClean="0"/>
              <a:t>Send an email to </a:t>
            </a:r>
            <a:r>
              <a:rPr lang="sv-SE" sz="2400" dirty="0" smtClean="0">
                <a:hlinkClick r:id="rId2"/>
              </a:rPr>
              <a:t>adrpo@ida.liu.se</a:t>
            </a:r>
            <a:r>
              <a:rPr lang="sv-SE" sz="2400" dirty="0" smtClean="0"/>
              <a:t> </a:t>
            </a:r>
          </a:p>
          <a:p>
            <a:pPr lvl="1"/>
            <a:endParaRPr lang="sv-SE" dirty="0" smtClean="0"/>
          </a:p>
          <a:p>
            <a:r>
              <a:rPr lang="sv-SE" dirty="0" smtClean="0">
                <a:solidFill>
                  <a:srgbClr val="7B1C15"/>
                </a:solidFill>
              </a:rPr>
              <a:t>Just let me know any of</a:t>
            </a:r>
          </a:p>
          <a:p>
            <a:pPr lvl="1"/>
            <a:r>
              <a:rPr lang="sv-SE" sz="2400" dirty="0" smtClean="0"/>
              <a:t>Possible problems</a:t>
            </a:r>
          </a:p>
          <a:p>
            <a:pPr lvl="1"/>
            <a:r>
              <a:rPr lang="sv-SE" sz="2400" dirty="0" smtClean="0"/>
              <a:t>Instantiation functionality that IH cannot handle</a:t>
            </a:r>
          </a:p>
          <a:p>
            <a:pPr lvl="1"/>
            <a:r>
              <a:rPr lang="sv-SE" sz="2400" dirty="0" smtClean="0"/>
              <a:t>Further improvements I haven’t thought of</a:t>
            </a:r>
          </a:p>
          <a:p>
            <a:pPr lvl="1"/>
            <a:r>
              <a:rPr lang="sv-SE" sz="2400" dirty="0" smtClean="0"/>
              <a:t>Integration plans and phases</a:t>
            </a:r>
            <a:endParaRPr lang="en-US" sz="2400"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End</a:t>
            </a:r>
            <a:endParaRPr lang="en-US" dirty="0"/>
          </a:p>
        </p:txBody>
      </p:sp>
      <p:sp>
        <p:nvSpPr>
          <p:cNvPr id="3" name="Content Placeholder 2"/>
          <p:cNvSpPr>
            <a:spLocks noGrp="1"/>
          </p:cNvSpPr>
          <p:nvPr>
            <p:ph idx="1"/>
          </p:nvPr>
        </p:nvSpPr>
        <p:spPr/>
        <p:txBody>
          <a:bodyPr/>
          <a:lstStyle/>
          <a:p>
            <a:pPr>
              <a:buNone/>
            </a:pPr>
            <a:r>
              <a:rPr lang="sv-SE" sz="2000" dirty="0" smtClean="0">
                <a:solidFill>
                  <a:srgbClr val="7B1C15"/>
                </a:solidFill>
              </a:rPr>
              <a:t>This document is stored in Subversion (not yet, but it will be)</a:t>
            </a:r>
          </a:p>
          <a:p>
            <a:pPr>
              <a:buNone/>
            </a:pPr>
            <a:r>
              <a:rPr lang="sv-SE" sz="1800" dirty="0" smtClean="0">
                <a:hlinkClick r:id="rId2"/>
              </a:rPr>
              <a:t>https://openmodelica.ida.liu.se/svn/OpenModelica/trunk/doc/performance</a:t>
            </a:r>
            <a:r>
              <a:rPr lang="sv-SE" sz="1800" dirty="0" smtClean="0"/>
              <a:t> </a:t>
            </a:r>
          </a:p>
          <a:p>
            <a:pPr>
              <a:buNone/>
            </a:pPr>
            <a:endParaRPr lang="sv-SE" sz="1800" dirty="0" smtClean="0"/>
          </a:p>
          <a:p>
            <a:pPr>
              <a:buNone/>
            </a:pPr>
            <a:endParaRPr lang="sv-SE" sz="1800" dirty="0" smtClean="0"/>
          </a:p>
          <a:p>
            <a:pPr>
              <a:buNone/>
            </a:pPr>
            <a:endParaRPr lang="sv-SE" sz="1800" dirty="0" smtClean="0"/>
          </a:p>
          <a:p>
            <a:pPr>
              <a:buNone/>
            </a:pPr>
            <a:endParaRPr lang="sv-SE" sz="1800" dirty="0" smtClean="0"/>
          </a:p>
          <a:p>
            <a:pPr algn="ctr">
              <a:buNone/>
            </a:pPr>
            <a:r>
              <a:rPr lang="sv-SE" dirty="0" smtClean="0">
                <a:hlinkClick r:id="rId3"/>
              </a:rPr>
              <a:t>www.OpenModelica.org</a:t>
            </a:r>
            <a:r>
              <a:rPr lang="sv-SE" dirty="0" smtClean="0"/>
              <a:t> </a:t>
            </a:r>
          </a:p>
        </p:txBody>
      </p:sp>
      <p:sp>
        <p:nvSpPr>
          <p:cNvPr id="4" name="Slide Number Placeholder 3"/>
          <p:cNvSpPr>
            <a:spLocks noGrp="1"/>
          </p:cNvSpPr>
          <p:nvPr>
            <p:ph type="sldNum" sz="quarter" idx="10"/>
          </p:nvPr>
        </p:nvSpPr>
        <p:spPr/>
        <p:txBody>
          <a:bodyPr/>
          <a:lstStyle/>
          <a:p>
            <a:fld id="{741FA121-6A94-4C12-B324-C7D9D509E4FB}" type="slidenum">
              <a:rPr lang="en-US" smtClean="0"/>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Analysis</a:t>
            </a:r>
            <a:endParaRPr lang="en-US" dirty="0"/>
          </a:p>
        </p:txBody>
      </p:sp>
      <p:sp>
        <p:nvSpPr>
          <p:cNvPr id="3" name="Content Placeholder 2"/>
          <p:cNvSpPr>
            <a:spLocks noGrp="1"/>
          </p:cNvSpPr>
          <p:nvPr>
            <p:ph idx="1"/>
          </p:nvPr>
        </p:nvSpPr>
        <p:spPr/>
        <p:txBody>
          <a:bodyPr>
            <a:normAutofit fontScale="70000" lnSpcReduction="20000"/>
          </a:bodyPr>
          <a:lstStyle/>
          <a:p>
            <a:r>
              <a:rPr lang="sv-SE" sz="2800" dirty="0" smtClean="0">
                <a:solidFill>
                  <a:srgbClr val="7B1C15"/>
                </a:solidFill>
              </a:rPr>
              <a:t>Parsing &amp; AST building</a:t>
            </a:r>
          </a:p>
          <a:p>
            <a:r>
              <a:rPr lang="sv-SE" sz="2800" dirty="0" smtClean="0">
                <a:solidFill>
                  <a:srgbClr val="7B1C15"/>
                </a:solidFill>
              </a:rPr>
              <a:t>SCode transformation</a:t>
            </a:r>
          </a:p>
          <a:p>
            <a:r>
              <a:rPr lang="sv-SE" sz="2800" dirty="0" smtClean="0">
                <a:solidFill>
                  <a:srgbClr val="7B1C15"/>
                </a:solidFill>
              </a:rPr>
              <a:t>Static elaboration</a:t>
            </a:r>
          </a:p>
          <a:p>
            <a:r>
              <a:rPr lang="sv-SE" sz="2800" dirty="0" smtClean="0">
                <a:solidFill>
                  <a:srgbClr val="7B1C15"/>
                </a:solidFill>
              </a:rPr>
              <a:t>Constant evaluation</a:t>
            </a:r>
          </a:p>
          <a:p>
            <a:r>
              <a:rPr lang="sv-SE" sz="2800" dirty="0" smtClean="0">
                <a:solidFill>
                  <a:srgbClr val="7B1C15"/>
                </a:solidFill>
              </a:rPr>
              <a:t>Instantiation</a:t>
            </a:r>
          </a:p>
          <a:p>
            <a:pPr lvl="1"/>
            <a:r>
              <a:rPr lang="sv-SE" sz="2400" dirty="0" smtClean="0"/>
              <a:t>Inner/Outer</a:t>
            </a:r>
          </a:p>
          <a:p>
            <a:pPr lvl="1"/>
            <a:r>
              <a:rPr lang="sv-SE" sz="2400" dirty="0" smtClean="0"/>
              <a:t>Deleted components</a:t>
            </a:r>
          </a:p>
          <a:p>
            <a:pPr lvl="1"/>
            <a:r>
              <a:rPr lang="sv-SE" sz="2400" dirty="0" smtClean="0"/>
              <a:t>Lookup</a:t>
            </a:r>
          </a:p>
          <a:p>
            <a:pPr lvl="1"/>
            <a:r>
              <a:rPr lang="sv-SE" sz="2400" dirty="0" smtClean="0"/>
              <a:t>Overconstrained Connection Graph</a:t>
            </a:r>
          </a:p>
          <a:p>
            <a:pPr lvl="1"/>
            <a:r>
              <a:rPr lang="sv-SE" sz="2400" dirty="0" smtClean="0"/>
              <a:t>Expandable connectors</a:t>
            </a:r>
          </a:p>
          <a:p>
            <a:pPr lvl="1"/>
            <a:r>
              <a:rPr lang="sv-SE" sz="2400" dirty="0" smtClean="0"/>
              <a:t>Default connections (unconnected flow set to 0)</a:t>
            </a:r>
          </a:p>
          <a:p>
            <a:pPr lvl="1"/>
            <a:r>
              <a:rPr lang="sv-SE" sz="2400" dirty="0" smtClean="0"/>
              <a:t>Array expansion</a:t>
            </a:r>
          </a:p>
          <a:p>
            <a:r>
              <a:rPr lang="sv-SE" sz="2800" dirty="0" smtClean="0">
                <a:solidFill>
                  <a:srgbClr val="7B1C15"/>
                </a:solidFill>
              </a:rPr>
              <a:t>DAE</a:t>
            </a:r>
          </a:p>
          <a:p>
            <a:pPr lvl="1"/>
            <a:r>
              <a:rPr lang="sv-SE" sz="2400" dirty="0" smtClean="0"/>
              <a:t>Flat structure</a:t>
            </a:r>
          </a:p>
          <a:p>
            <a:r>
              <a:rPr lang="sv-SE" sz="2800" dirty="0" smtClean="0">
                <a:solidFill>
                  <a:srgbClr val="7B1C15"/>
                </a:solidFill>
              </a:rPr>
              <a:t>DAELow</a:t>
            </a:r>
          </a:p>
          <a:p>
            <a:pPr lvl="1"/>
            <a:r>
              <a:rPr lang="sv-SE" sz="2400" dirty="0" smtClean="0"/>
              <a:t>Incidence matrix</a:t>
            </a:r>
          </a:p>
          <a:p>
            <a:pPr lvl="1"/>
            <a:r>
              <a:rPr lang="sv-SE" sz="2400" dirty="0" smtClean="0"/>
              <a:t>Matching algorithm</a:t>
            </a:r>
          </a:p>
          <a:p>
            <a:pPr lvl="1"/>
            <a:r>
              <a:rPr lang="sv-SE" sz="2400" dirty="0" smtClean="0"/>
              <a:t>Variable replacement</a:t>
            </a:r>
          </a:p>
          <a:p>
            <a:r>
              <a:rPr lang="sv-SE" sz="2800" dirty="0" smtClean="0">
                <a:solidFill>
                  <a:srgbClr val="7B1C15"/>
                </a:solidFill>
              </a:rPr>
              <a:t>SimCode</a:t>
            </a:r>
            <a:endParaRPr lang="en-US" sz="2400"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992" y="0"/>
            <a:ext cx="4644008" cy="609600"/>
          </a:xfrm>
        </p:spPr>
        <p:txBody>
          <a:bodyPr/>
          <a:lstStyle/>
          <a:p>
            <a:r>
              <a:rPr lang="en-US" dirty="0" smtClean="0"/>
              <a:t>Parsing (I)</a:t>
            </a:r>
            <a:endParaRPr lang="en-US" dirty="0"/>
          </a:p>
        </p:txBody>
      </p:sp>
      <p:sp>
        <p:nvSpPr>
          <p:cNvPr id="3" name="Content Placeholder 2"/>
          <p:cNvSpPr>
            <a:spLocks noGrp="1"/>
          </p:cNvSpPr>
          <p:nvPr>
            <p:ph idx="1"/>
          </p:nvPr>
        </p:nvSpPr>
        <p:spPr/>
        <p:txBody>
          <a:bodyPr>
            <a:normAutofit/>
          </a:bodyPr>
          <a:lstStyle/>
          <a:p>
            <a:r>
              <a:rPr lang="sv-SE" sz="2800" dirty="0" smtClean="0"/>
              <a:t>A class Code is now present in Modelica/ package.mo. We should change our Code(x=y) to $Code(x=y). All clients using the Code API will need to be changed.</a:t>
            </a:r>
          </a:p>
          <a:p>
            <a:r>
              <a:rPr lang="sv-SE" sz="2800" dirty="0" smtClean="0"/>
              <a:t>Fully qualified starting with </a:t>
            </a:r>
            <a:r>
              <a:rPr lang="sv-SE" sz="2800" b="1" dirty="0" smtClean="0"/>
              <a:t>dot</a:t>
            </a:r>
            <a:r>
              <a:rPr lang="sv-SE" sz="2800" dirty="0" smtClean="0"/>
              <a:t>: .Modelica.X.Y.Z will generate problems because of MetaModelica .+ .-, etc.</a:t>
            </a:r>
          </a:p>
          <a:p>
            <a:r>
              <a:rPr lang="sv-SE" sz="2800" dirty="0" smtClean="0"/>
              <a:t>Our parser cannot yet handle empty expressions in the output expresion lists (now present in Modelica.Math):</a:t>
            </a:r>
            <a:br>
              <a:rPr lang="sv-SE" sz="2800" dirty="0" smtClean="0"/>
            </a:br>
            <a:r>
              <a:rPr lang="sv-SE" sz="1900" dirty="0" smtClean="0">
                <a:latin typeface="Courier New" pitchFamily="49" charset="0"/>
                <a:cs typeface="Courier New" pitchFamily="49" charset="0"/>
              </a:rPr>
              <a:t>(LU,,info) := Modelica.Math.Matrices.LAPACK.dgetrf(A);</a:t>
            </a:r>
            <a:br>
              <a:rPr lang="sv-SE" sz="1900" dirty="0" smtClean="0">
                <a:latin typeface="Courier New" pitchFamily="49" charset="0"/>
                <a:cs typeface="Courier New" pitchFamily="49" charset="0"/>
              </a:rPr>
            </a:br>
            <a:r>
              <a:rPr lang="sv-SE" sz="2800" dirty="0" smtClean="0">
                <a:cs typeface="Courier New" pitchFamily="49" charset="0"/>
              </a:rPr>
              <a:t>We should replace ,, with ,_,. </a:t>
            </a:r>
            <a:endParaRPr lang="sv-SE" sz="2800" dirty="0" smtClean="0"/>
          </a:p>
        </p:txBody>
      </p:sp>
      <p:sp>
        <p:nvSpPr>
          <p:cNvPr id="4" name="Slide Number Placeholder 3"/>
          <p:cNvSpPr>
            <a:spLocks noGrp="1"/>
          </p:cNvSpPr>
          <p:nvPr>
            <p:ph type="sldNum" sz="quarter" idx="10"/>
          </p:nvPr>
        </p:nvSpPr>
        <p:spPr/>
        <p:txBody>
          <a:bodyPr/>
          <a:lstStyle/>
          <a:p>
            <a:fld id="{741FA121-6A94-4C12-B324-C7D9D509E4FB}"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Parsing (II)</a:t>
            </a:r>
            <a:endParaRPr lang="en-US" dirty="0"/>
          </a:p>
        </p:txBody>
      </p:sp>
      <p:sp>
        <p:nvSpPr>
          <p:cNvPr id="3" name="Content Placeholder 2"/>
          <p:cNvSpPr>
            <a:spLocks noGrp="1"/>
          </p:cNvSpPr>
          <p:nvPr>
            <p:ph idx="1"/>
          </p:nvPr>
        </p:nvSpPr>
        <p:spPr>
          <a:xfrm>
            <a:off x="107504" y="692696"/>
            <a:ext cx="3619128" cy="3738736"/>
          </a:xfrm>
        </p:spPr>
        <p:txBody>
          <a:bodyPr>
            <a:normAutofit/>
          </a:bodyPr>
          <a:lstStyle/>
          <a:p>
            <a:r>
              <a:rPr lang="sv-SE" sz="2200" b="1" dirty="0" smtClean="0"/>
              <a:t>23 seconds only for parsing</a:t>
            </a:r>
            <a:r>
              <a:rPr lang="sv-SE" sz="2200" dirty="0" smtClean="0"/>
              <a:t> latest Modelica from trunk (Modelica, ModelicaReference, ModelicaSevices, ModelicaTest, Complex.mo, ObsoleteModelica3.mo)</a:t>
            </a:r>
          </a:p>
          <a:p>
            <a:r>
              <a:rPr lang="sv-SE" sz="2200" b="1" dirty="0" smtClean="0"/>
              <a:t>270 Mb RAM </a:t>
            </a:r>
            <a:r>
              <a:rPr lang="sv-SE" sz="2200" dirty="0" smtClean="0"/>
              <a:t>consumed while only parsing</a:t>
            </a:r>
          </a:p>
          <a:p>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6</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815408" y="692696"/>
            <a:ext cx="5328592" cy="5097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Parsing (III)</a:t>
            </a:r>
            <a:endParaRPr lang="en-US" dirty="0"/>
          </a:p>
        </p:txBody>
      </p:sp>
      <p:sp>
        <p:nvSpPr>
          <p:cNvPr id="3" name="Content Placeholder 2"/>
          <p:cNvSpPr>
            <a:spLocks noGrp="1"/>
          </p:cNvSpPr>
          <p:nvPr>
            <p:ph idx="1"/>
          </p:nvPr>
        </p:nvSpPr>
        <p:spPr/>
        <p:txBody>
          <a:bodyPr/>
          <a:lstStyle/>
          <a:p>
            <a:pPr>
              <a:buNone/>
            </a:pPr>
            <a:r>
              <a:rPr lang="sv-SE" sz="3600" b="1" dirty="0" smtClean="0">
                <a:solidFill>
                  <a:srgbClr val="7B1C15"/>
                </a:solidFill>
              </a:rPr>
              <a:t>Action plan</a:t>
            </a:r>
          </a:p>
          <a:p>
            <a:r>
              <a:rPr lang="sv-SE" sz="2800" dirty="0" smtClean="0"/>
              <a:t>Should move to ANTLR3 ASAP!</a:t>
            </a:r>
          </a:p>
          <a:p>
            <a:r>
              <a:rPr lang="sv-SE" sz="2800" b="1" dirty="0" smtClean="0"/>
              <a:t>3 seconds for parsing</a:t>
            </a:r>
            <a:r>
              <a:rPr lang="sv-SE" sz="2800" dirty="0" smtClean="0"/>
              <a:t> latest Modelica from trunk (Modelica, ModelicaReference, ModelicaSevices, ModelicaTest, Complex.mo, ObsoleteModelica3.mo)</a:t>
            </a:r>
          </a:p>
          <a:p>
            <a:r>
              <a:rPr lang="sv-SE" sz="2800" b="1" dirty="0" smtClean="0"/>
              <a:t>402 Mb RAM </a:t>
            </a:r>
            <a:r>
              <a:rPr lang="sv-SE" sz="2800" dirty="0" smtClean="0"/>
              <a:t>consumed while parsing</a:t>
            </a:r>
          </a:p>
          <a:p>
            <a:endParaRPr lang="sv-SE" dirty="0" smtClean="0"/>
          </a:p>
          <a:p>
            <a:endParaRPr lang="sv-SE" dirty="0" smtClean="0"/>
          </a:p>
          <a:p>
            <a:endParaRPr lang="en-US" dirty="0"/>
          </a:p>
        </p:txBody>
      </p:sp>
      <p:sp>
        <p:nvSpPr>
          <p:cNvPr id="4" name="Slide Number Placeholder 3"/>
          <p:cNvSpPr>
            <a:spLocks noGrp="1"/>
          </p:cNvSpPr>
          <p:nvPr>
            <p:ph type="sldNum" sz="quarter" idx="10"/>
          </p:nvPr>
        </p:nvSpPr>
        <p:spPr/>
        <p:txBody>
          <a:bodyPr/>
          <a:lstStyle/>
          <a:p>
            <a:fld id="{741FA121-6A94-4C12-B324-C7D9D509E4F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 building (I)</a:t>
            </a:r>
            <a:endParaRPr lang="en-US" dirty="0"/>
          </a:p>
        </p:txBody>
      </p:sp>
      <p:sp>
        <p:nvSpPr>
          <p:cNvPr id="3" name="Content Placeholder 2"/>
          <p:cNvSpPr>
            <a:spLocks noGrp="1"/>
          </p:cNvSpPr>
          <p:nvPr>
            <p:ph idx="1"/>
          </p:nvPr>
        </p:nvSpPr>
        <p:spPr/>
        <p:txBody>
          <a:bodyPr/>
          <a:lstStyle/>
          <a:p>
            <a:r>
              <a:rPr lang="sv-SE" sz="2400" b="1" dirty="0" smtClean="0"/>
              <a:t>(36-23)=13 seconds for building</a:t>
            </a:r>
            <a:r>
              <a:rPr lang="sv-SE" sz="2400" dirty="0" smtClean="0"/>
              <a:t> the AST for the latest Modelica from trunk (Modelica, ModelicaReference, ModelicaSevices, ModelicaTest, Complex.mo, ObsoleteModelica3.mo)</a:t>
            </a:r>
          </a:p>
          <a:p>
            <a:endParaRPr lang="sv-SE" sz="2400" dirty="0" smtClean="0"/>
          </a:p>
          <a:p>
            <a:r>
              <a:rPr lang="sv-SE" sz="2400" dirty="0" smtClean="0"/>
              <a:t>Should re-enable string sharing in MetaModelica to avoid duplication in the memory (String ”Modelica” should only be present once). Tests of string equality should also go faster (via pointer comparision).</a:t>
            </a:r>
          </a:p>
          <a:p>
            <a:endParaRPr lang="sv-SE" sz="2800" dirty="0" smtClean="0"/>
          </a:p>
        </p:txBody>
      </p:sp>
      <p:sp>
        <p:nvSpPr>
          <p:cNvPr id="4" name="Slide Number Placeholder 3"/>
          <p:cNvSpPr>
            <a:spLocks noGrp="1"/>
          </p:cNvSpPr>
          <p:nvPr>
            <p:ph type="sldNum" sz="quarter" idx="10"/>
          </p:nvPr>
        </p:nvSpPr>
        <p:spPr/>
        <p:txBody>
          <a:bodyPr/>
          <a:lstStyle/>
          <a:p>
            <a:fld id="{741FA121-6A94-4C12-B324-C7D9D509E4F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 building (II)</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sv-SE" sz="2800" dirty="0" smtClean="0">
                <a:solidFill>
                  <a:srgbClr val="7B1C15"/>
                </a:solidFill>
              </a:rPr>
              <a:t>AST should be redesigned</a:t>
            </a:r>
          </a:p>
          <a:p>
            <a:r>
              <a:rPr lang="sv-SE" sz="2400" dirty="0" smtClean="0"/>
              <a:t>Smaller memory footprint (i.e. encode more attributes into one integer. We need pattern matching on bits.)</a:t>
            </a:r>
          </a:p>
          <a:p>
            <a:r>
              <a:rPr lang="sv-SE" sz="2400" dirty="0" smtClean="0"/>
              <a:t>Faster lookup at the AST level (Interactive)</a:t>
            </a:r>
          </a:p>
          <a:p>
            <a:r>
              <a:rPr lang="sv-SE" sz="2400" dirty="0" smtClean="0"/>
              <a:t>AST building should generate several hash tables</a:t>
            </a:r>
          </a:p>
          <a:p>
            <a:pPr lvl="1"/>
            <a:r>
              <a:rPr lang="sv-SE" sz="2000" dirty="0" smtClean="0"/>
              <a:t>All identifiers should be asigned an integer</a:t>
            </a:r>
          </a:p>
          <a:p>
            <a:pPr lvl="1"/>
            <a:r>
              <a:rPr lang="sv-SE" sz="2000" dirty="0" smtClean="0"/>
              <a:t>A program will be a class. A class will contain:</a:t>
            </a:r>
          </a:p>
          <a:p>
            <a:pPr lvl="2"/>
            <a:r>
              <a:rPr lang="sv-SE" sz="1600" dirty="0" smtClean="0"/>
              <a:t>An optional within statement</a:t>
            </a:r>
          </a:p>
          <a:p>
            <a:pPr lvl="2"/>
            <a:r>
              <a:rPr lang="sv-SE" sz="1600" dirty="0" smtClean="0"/>
              <a:t>A hastable of classes</a:t>
            </a:r>
          </a:p>
          <a:p>
            <a:pPr lvl="2"/>
            <a:r>
              <a:rPr lang="sv-SE" sz="1600" dirty="0" smtClean="0"/>
              <a:t>A hashtable of components</a:t>
            </a:r>
          </a:p>
          <a:p>
            <a:pPr lvl="2"/>
            <a:r>
              <a:rPr lang="sv-SE" sz="1600" dirty="0" smtClean="0"/>
              <a:t>A hashtable of equations</a:t>
            </a:r>
          </a:p>
          <a:p>
            <a:pPr lvl="2"/>
            <a:r>
              <a:rPr lang="sv-SE" sz="1600" dirty="0" smtClean="0"/>
              <a:t>A hashtable of algorithm statements</a:t>
            </a:r>
          </a:p>
          <a:p>
            <a:pPr lvl="1"/>
            <a:r>
              <a:rPr lang="sv-SE" sz="2000" dirty="0" smtClean="0"/>
              <a:t>A component reference is just a reference (integer) into the hashtable of components</a:t>
            </a:r>
          </a:p>
          <a:p>
            <a:pPr lvl="1"/>
            <a:r>
              <a:rPr lang="sv-SE" sz="2000" dirty="0" smtClean="0"/>
              <a:t>Equations and algorithms will contain only component references instead of actual components</a:t>
            </a:r>
          </a:p>
          <a:p>
            <a:pPr lvl="1"/>
            <a:r>
              <a:rPr lang="sv-SE" sz="2000" dirty="0" smtClean="0"/>
              <a:t>Could be beneficial to have a hashtable of expressions (for expression simplification)</a:t>
            </a:r>
          </a:p>
          <a:p>
            <a:pPr lvl="1"/>
            <a:r>
              <a:rPr lang="sv-SE" sz="2000" dirty="0" smtClean="0"/>
              <a:t>Hashtables should be a builtin type in MetaModelica (equivalent :: operator on hashtables for walking)</a:t>
            </a:r>
          </a:p>
        </p:txBody>
      </p:sp>
      <p:sp>
        <p:nvSpPr>
          <p:cNvPr id="4" name="Slide Number Placeholder 3"/>
          <p:cNvSpPr>
            <a:spLocks noGrp="1"/>
          </p:cNvSpPr>
          <p:nvPr>
            <p:ph type="sldNum" sz="quarter" idx="10"/>
          </p:nvPr>
        </p:nvSpPr>
        <p:spPr/>
        <p:txBody>
          <a:bodyPr/>
          <a:lstStyle/>
          <a:p>
            <a:fld id="{741FA121-6A94-4C12-B324-C7D9D509E4FB}"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rp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1C1C1C"/>
      </a:hlink>
      <a:folHlink>
        <a:srgbClr val="292929"/>
      </a:folHlink>
    </a:clrScheme>
    <a:fontScheme name="Office Them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adrpo</Template>
  <TotalTime>493</TotalTime>
  <Words>2675</Words>
  <Application>Microsoft Office PowerPoint</Application>
  <PresentationFormat>On-screen Show (4:3)</PresentationFormat>
  <Paragraphs>372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adrpo</vt:lpstr>
      <vt:lpstr>Performance Enhancements analysis and proposals</vt:lpstr>
      <vt:lpstr>Testing System</vt:lpstr>
      <vt:lpstr>General issues</vt:lpstr>
      <vt:lpstr>Analysis</vt:lpstr>
      <vt:lpstr>Parsing (I)</vt:lpstr>
      <vt:lpstr>Parsing (II)</vt:lpstr>
      <vt:lpstr>Parsing (III)</vt:lpstr>
      <vt:lpstr>AST building (I)</vt:lpstr>
      <vt:lpstr>AST building (II)</vt:lpstr>
      <vt:lpstr>SCode transformation</vt:lpstr>
      <vt:lpstr>Static elaboration</vt:lpstr>
      <vt:lpstr>Constant evaluation (I)</vt:lpstr>
      <vt:lpstr>Constant evaluation (II)</vt:lpstr>
      <vt:lpstr>Constant evaluation (III)</vt:lpstr>
      <vt:lpstr>Instantiation</vt:lpstr>
      <vt:lpstr>Instantiation</vt:lpstr>
      <vt:lpstr>Instantiation - InnerOuter</vt:lpstr>
      <vt:lpstr>Instantiation – Deleted Components</vt:lpstr>
      <vt:lpstr>Instantiation – Lookup</vt:lpstr>
      <vt:lpstr>Instantiation – OCG</vt:lpstr>
      <vt:lpstr>Instantiation – Expandable connectors</vt:lpstr>
      <vt:lpstr>Instantiation – Default connections</vt:lpstr>
      <vt:lpstr>Instantiation – Array expansion</vt:lpstr>
      <vt:lpstr>DAE</vt:lpstr>
      <vt:lpstr>DAELow</vt:lpstr>
      <vt:lpstr>SimCode</vt:lpstr>
      <vt:lpstr>Instance Hierarchy proposal</vt:lpstr>
      <vt:lpstr>Idea</vt:lpstr>
      <vt:lpstr>InstanceHierarchy definition</vt:lpstr>
      <vt:lpstr>Properties of InstanceHierarchy</vt:lpstr>
      <vt:lpstr>Possible usage during Instantiation</vt:lpstr>
      <vt:lpstr>Plan using the IH during Instantiation</vt:lpstr>
      <vt:lpstr>Feedback</vt:lpstr>
      <vt:lpstr>The End</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Enhancements analysis and proposals</dc:title>
  <dc:subject>OpenModelica performance enhancements</dc:subject>
  <dc:creator>Adrian Pop [adrpo@ida.liu.se, http://www.ida.liu.se/~adrpo]</dc:creator>
  <cp:lastModifiedBy> </cp:lastModifiedBy>
  <cp:revision>147</cp:revision>
  <cp:lastPrinted>2001-06-05T14:43:50Z</cp:lastPrinted>
  <dcterms:created xsi:type="dcterms:W3CDTF">2009-11-06T01:38:47Z</dcterms:created>
  <dcterms:modified xsi:type="dcterms:W3CDTF">2010-06-21T04:33:20Z</dcterms:modified>
</cp:coreProperties>
</file>