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2" r:id="rId3"/>
    <p:sldId id="294" r:id="rId4"/>
    <p:sldId id="325" r:id="rId5"/>
    <p:sldId id="326" r:id="rId6"/>
    <p:sldId id="328" r:id="rId7"/>
    <p:sldId id="329" r:id="rId8"/>
    <p:sldId id="327" r:id="rId9"/>
    <p:sldId id="340" r:id="rId10"/>
    <p:sldId id="341" r:id="rId11"/>
    <p:sldId id="324" r:id="rId12"/>
    <p:sldId id="318" r:id="rId13"/>
    <p:sldId id="320" r:id="rId14"/>
    <p:sldId id="336" r:id="rId15"/>
    <p:sldId id="337" r:id="rId16"/>
    <p:sldId id="338" r:id="rId17"/>
    <p:sldId id="319" r:id="rId18"/>
    <p:sldId id="33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  <p14:sldId id="294"/>
          </p14:sldIdLst>
        </p14:section>
        <p14:section name="排序" id="{6b86b5a5-4df8-46d6-afb5-f3cc15a010b5}">
          <p14:sldIdLst>
            <p14:sldId id="325"/>
            <p14:sldId id="326"/>
            <p14:sldId id="328"/>
            <p14:sldId id="329"/>
            <p14:sldId id="327"/>
          </p14:sldIdLst>
        </p14:section>
        <p14:section name="数组" id="{5c5d5cda-034a-409e-9ec5-cb305dead795}">
          <p14:sldIdLst>
            <p14:sldId id="340"/>
            <p14:sldId id="341"/>
          </p14:sldIdLst>
        </p14:section>
        <p14:section name="链表" id="{e1609931-1f4c-47da-a1c1-075d8f4e9440}">
          <p14:sldIdLst>
            <p14:sldId id="324"/>
            <p14:sldId id="318"/>
            <p14:sldId id="320"/>
            <p14:sldId id="336"/>
            <p14:sldId id="337"/>
            <p14:sldId id="338"/>
            <p14:sldId id="319"/>
            <p14:sldId id="33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6" autoAdjust="0"/>
    <p:restoredTop sz="94424" autoAdjust="0"/>
  </p:normalViewPr>
  <p:slideViewPr>
    <p:cSldViewPr snapToGrid="0" showGuides="1">
      <p:cViewPr>
        <p:scale>
          <a:sx n="108" d="100"/>
          <a:sy n="108" d="100"/>
        </p:scale>
        <p:origin x="880" y="328"/>
      </p:cViewPr>
      <p:guideLst>
        <p:guide orient="horz" pos="2160"/>
        <p:guide pos="3826"/>
        <p:guide pos="1096"/>
        <p:guide orient="horz" pos="595"/>
        <p:guide orient="horz" pos="855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数据结构与算法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/>
          <p:cNvSpPr txBox="1"/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  <a:endParaRPr lang="en-US" altLang="zh-CN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链表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判断链表是否有环：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哈希表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：将遍历过的结点加入到哈希表中，如果后续再添加的时候发现有，则有环，且这个点就是换入口；时间复杂度：O(N)；空间复杂度：O(N)；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快慢指针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时间复杂度：O(N)；空间复杂度：O(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)；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找到环的入口：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哈希表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：同上；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快慢指针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：时间复杂度：O(N)；空间复杂度：O(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快慢指针相遇：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：a+n(b+c)+b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a+(n+1)b+nc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slow: a + b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 = 2 * slow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，即a+(n+1)b+nc=2(a+b)⟹a=c+(n−1)(b+c)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a=c+(n−1)(b+c)  ，所以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的长度等于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3420" y="3792220"/>
            <a:ext cx="4749800" cy="2650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链表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链表相交：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暴力法：对链表A中的每一个结点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，遍历整个链表 B 并检查链表 B 中是否存在结点和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相同；时间复杂度：O(N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)；空间复杂度：O(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哈希表：把链表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中的结点放到哈希表中，再遍历链表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，若存在，则为相交点；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时间复杂度：O(N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)；空间复杂度：O(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)或O(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双指针法：两个指针 pA 和 pB，分别初始化为链表 A 和 B 的头结点，然后让它们向后逐结点遍历，当到达尾部的时候对调指针的指向，若在某一时刻 pA 和 pB 相遇，则 pA/pB 为相交结点。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时间复杂度：O(N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)；空间复杂度：O(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删除第几个结点：快慢指针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相隔多少个结点、几倍关系等有数量关系的都用双指针或快慢指针；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链表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判断链表是否有环：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 hasCycle(_ head: ListNode?) -&gt; Bool 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guard let node = head else { return false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var slowNode: ListNode? = node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var fastNode: ListNode? = node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while fastNode?.next != nil &amp;&amp; fastNode?.next?.next != nil 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slowNode = slowNode?.next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fastNode = fastNode?.next?.next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if slowNode?.val == fastNode?.val 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return true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false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链表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判断链表环的入口：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 detectCycle(_ head: ListNode?) -&gt; ListNode? 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var slow = head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var fast = head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while fast?.next != nil &amp;&amp; fast?.next?.next != nil 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slow = slow?.next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fast = fast?.next?.next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if fast == slow 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slow = head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while slow != fast 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slow = slow?.next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fast = fast?.next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return slow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nil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链表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判断链表相交点：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 getIntersectionNode(_ headA: ListNode?, _ headB: ListNode?) -&gt; ListNode? 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if headA == nil || headB == nil { return nil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var pA = headA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var pB = headB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while pA != pB 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pA = pA == nil ? headB : pA?.next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pB = pB == nil ? headA : pB?.next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pA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链表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相交链表：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 getIntersectionNode(_ headA: ListNode?, _ headB: ListNode?) -&gt; ListNode? 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if headA == nil || headB == nil { return nil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var pA = headA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var pB = headB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while pA != pB 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pA = pA == nil ? headB : pA?.next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pB = pB == nil ? headA : pB?.next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pA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链表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单链表翻转：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递归：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head?.next == nil { return head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let node = reverseList(head?.next)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head?.next?.next = head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head?.next = nil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 node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head_n: ListNode? = head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while head?.next != nil 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var temp = head?.next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head?.next = temp?.next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temp?.next = head_n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head_n = temp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return head_n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链表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合并两个有序链表：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 mergeTwoLists(_ l1: ListNode?, _ l2: ListNode?) -&gt; ListNode? 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if l1 == nil { return l2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guard let l1_v = l1?.val else { return l2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if l2 == nil { return l1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guard let l2_v = l2?.val else { return l1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if l1_v &lt; l2_v 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l1?.next = mergeTwoLists(l1?.next, l2)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return l1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 else 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l2?.next = mergeTwoLists(l1, l2?.next)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return l2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递归与迭代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不停的调用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）有明确的递归出口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编写简单，但函数调用开销和堆栈开销比较大；（方便程序员，为难机器）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不停的调用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）利用原始值推到最终值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编写复杂，不容易理解，开销比较小；（方便机器，为难程序员）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迭代一定可以转为递归，递归不一定可以转为迭代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排序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选择排序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冒泡排序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插入排序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希尔排序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归并排序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堆排序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基数排序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桶排序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排序指标：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稳定性：排序前后，相同值得相对位置不变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原地性：是否需要开辟额外的数组空间辅助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空间复杂度：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排序</a:t>
            </a:r>
            <a:r>
              <a:rPr lang="en-US" altLang="zh-CN"/>
              <a:t>-</a:t>
            </a:r>
            <a:r>
              <a:t>选择排序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寻找最小的元素放到第一个位置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依次寻找次最小的元素放到后边位置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O(n2)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空间复杂度：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非稳定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原地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排序</a:t>
            </a:r>
            <a:r>
              <a:rPr lang="en-US" altLang="zh-CN"/>
              <a:t>-</a:t>
            </a:r>
            <a:r>
              <a:t>插入排序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寻找最小的元素放到第一个位置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依次寻找次最小的元素放到后边位置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O(n2)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空间复杂度：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原地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排序</a:t>
            </a:r>
            <a:r>
              <a:rPr lang="en-US" altLang="zh-CN"/>
              <a:t>-</a:t>
            </a:r>
            <a:r>
              <a:t>冒泡排序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寻找最小的元素放到第一个位置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依次寻找次最小的元素放到后边位置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O(n2)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空间复杂度：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非稳定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原地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排序</a:t>
            </a:r>
            <a:r>
              <a:rPr lang="en-US" altLang="zh-CN"/>
              <a:t>-</a:t>
            </a:r>
            <a:r>
              <a:t>快排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中轴元素：数组中选择一个元素，一般为第一个元素；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左边元素：数组中所有小于中轴元素的元素，不包含中轴元素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右边元素：数组中所有大于等于中轴元素的元素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，不包含中轴元素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递归左右两边元素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数组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寻找数组的中心索引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二分法：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对于排序数组搜索插入位置；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合并区间：根据区间开始排序，再根据区间结束大小合并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数组</a:t>
            </a:r>
            <a:r>
              <a:rPr lang="en-US" altLang="zh-CN"/>
              <a:t>-</a:t>
            </a:r>
            <a:r>
              <a:t>二维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旋转矩阵：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：横对折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主对角线对折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：横对折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竖对折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-90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：竖对折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主对角线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二分法：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对于排序数组搜索插入位置；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合并区间：根据区间开始排序，再根据区间结束大小合并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0</TotalTime>
  <Words>3652</Words>
  <Application>WPS 表格</Application>
  <PresentationFormat>宽屏</PresentationFormat>
  <Paragraphs>245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方正书宋_GBK</vt:lpstr>
      <vt:lpstr>Wingdings</vt:lpstr>
      <vt:lpstr>微软雅黑</vt:lpstr>
      <vt:lpstr>汉仪旗黑KW</vt:lpstr>
      <vt:lpstr>黑体</vt:lpstr>
      <vt:lpstr>宋体</vt:lpstr>
      <vt:lpstr>宋体</vt:lpstr>
      <vt:lpstr>Arial Unicode MS</vt:lpstr>
      <vt:lpstr>汉仪书宋二KW</vt:lpstr>
      <vt:lpstr>Calibri Light</vt:lpstr>
      <vt:lpstr>Helvetica Neue</vt:lpstr>
      <vt:lpstr>Calibri</vt:lpstr>
      <vt:lpstr>Apple Symbols</vt:lpstr>
      <vt:lpstr>汉仪中黑KW</vt:lpstr>
      <vt:lpstr>Office 主题</vt:lpstr>
      <vt:lpstr>数据结构与算法</vt:lpstr>
      <vt:lpstr>递归与迭代</vt:lpstr>
      <vt:lpstr>排序</vt:lpstr>
      <vt:lpstr>排序-选择排序</vt:lpstr>
      <vt:lpstr>排序-插入排序</vt:lpstr>
      <vt:lpstr>排序-冒泡排序</vt:lpstr>
      <vt:lpstr>排序-快排</vt:lpstr>
      <vt:lpstr>排序-快排</vt:lpstr>
      <vt:lpstr>数组</vt:lpstr>
      <vt:lpstr>链表</vt:lpstr>
      <vt:lpstr>链表</vt:lpstr>
      <vt:lpstr>链表</vt:lpstr>
      <vt:lpstr>链表</vt:lpstr>
      <vt:lpstr>链表</vt:lpstr>
      <vt:lpstr>链表</vt:lpstr>
      <vt:lpstr>链表</vt:lpstr>
      <vt:lpstr>链表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apple</cp:lastModifiedBy>
  <cp:revision>727</cp:revision>
  <dcterms:created xsi:type="dcterms:W3CDTF">2021-01-19T12:47:03Z</dcterms:created>
  <dcterms:modified xsi:type="dcterms:W3CDTF">2021-01-19T12:47:03Z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