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2" r:id="rId3"/>
    <p:sldId id="293" r:id="rId4"/>
    <p:sldId id="295" r:id="rId5"/>
    <p:sldId id="300" r:id="rId6"/>
    <p:sldId id="297" r:id="rId7"/>
    <p:sldId id="298" r:id="rId8"/>
    <p:sldId id="299" r:id="rId9"/>
    <p:sldId id="301" r:id="rId10"/>
    <p:sldId id="294" r:id="rId11"/>
    <p:sldId id="316" r:id="rId12"/>
    <p:sldId id="306" r:id="rId13"/>
    <p:sldId id="310" r:id="rId14"/>
    <p:sldId id="311" r:id="rId15"/>
    <p:sldId id="312" r:id="rId16"/>
    <p:sldId id="307" r:id="rId17"/>
    <p:sldId id="308" r:id="rId18"/>
    <p:sldId id="30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35E4DC2-62B4-BF44-9EB8-E882BDCEB1CF}">
          <p14:sldIdLst>
            <p14:sldId id="292"/>
          </p14:sldIdLst>
        </p14:section>
        <p14:section name="面试题" id="{E2613D14-14A3-1F4B-B0E6-48735BD8A814}">
          <p14:sldIdLst>
            <p14:sldId id="293"/>
            <p14:sldId id="295"/>
            <p14:sldId id="300"/>
            <p14:sldId id="297"/>
            <p14:sldId id="298"/>
            <p14:sldId id="299"/>
            <p14:sldId id="301"/>
            <p14:sldId id="294"/>
            <p14:sldId id="316"/>
            <p14:sldId id="306"/>
            <p14:sldId id="310"/>
            <p14:sldId id="311"/>
            <p14:sldId id="312"/>
            <p14:sldId id="307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7A707"/>
    <a:srgbClr val="FEC200"/>
    <a:srgbClr val="31CDA8"/>
    <a:srgbClr val="3498DB"/>
    <a:srgbClr val="192871"/>
    <a:srgbClr val="0037A4"/>
    <a:srgbClr val="002A7E"/>
    <a:srgbClr val="F1A06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6" autoAdjust="0"/>
    <p:restoredTop sz="94424" autoAdjust="0"/>
  </p:normalViewPr>
  <p:slideViewPr>
    <p:cSldViewPr snapToGrid="0" showGuides="1">
      <p:cViewPr>
        <p:scale>
          <a:sx n="108" d="100"/>
          <a:sy n="108" d="100"/>
        </p:scale>
        <p:origin x="880" y="328"/>
      </p:cViewPr>
      <p:guideLst>
        <p:guide orient="horz" pos="2160"/>
        <p:guide pos="3831"/>
        <p:guide pos="1096"/>
        <p:guide orient="horz" pos="595"/>
        <p:guide orient="horz" pos="822"/>
        <p:guide orient="horz" pos="1480"/>
        <p:guide orient="horz" pos="2863"/>
        <p:guide pos="2547"/>
        <p:guide pos="5110"/>
        <p:guide pos="5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14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7634C-074B-4260-9010-E574428551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7C4FF-9C5A-4350-A3CE-CE48C6E745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591C1-7BBD-4BAD-9912-0ADD21A74F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3780-C451-4576-A162-3E5813E9C1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 userDrawn="1"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4336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 userDrawn="1"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0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0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0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8E73B-0927-45CC-BC19-B5A752C4C7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1428-941F-4F39-9F0C-B1B29E093D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设计模式与架构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@M</a:t>
            </a:r>
            <a:r>
              <a:rPr lang="zh-CN" altLang="en-US"/>
              <a:t>了个</a:t>
            </a:r>
            <a:r>
              <a:rPr lang="en-US" altLang="zh-CN"/>
              <a:t>J</a:t>
            </a:r>
            <a:endParaRPr lang="zh-CN" altLang="en-US"/>
          </a:p>
        </p:txBody>
      </p:sp>
      <p:sp>
        <p:nvSpPr>
          <p:cNvPr id="4" name="副标题 2"/>
          <p:cNvSpPr txBox="1"/>
          <p:nvPr/>
        </p:nvSpPr>
        <p:spPr>
          <a:xfrm>
            <a:off x="2932234" y="4016115"/>
            <a:ext cx="6327531" cy="433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0"/>
              <a:t>https://github.com/CoderMJLee</a:t>
            </a:r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4247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是一套被反复使用、代码设计经验的总结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使用设计模式的好处是：可重用代码、让代码更容易被他人理解、保证代码可靠性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一般与编程语言无关，是一套比较成熟的编程思想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设计模式可以分为三大类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创建型模式：对象实例化的模式，用于解耦对象的实例化过程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、工厂方法模式、建造者、原型，等等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结构型模式：把类或对象结合在一起形成一个更大的结构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代理模式、适配器模式、组合模式、装饰模式，等等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行为型模式：类或对象之间如何交互，及划分责任和算法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ü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观察者模式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、命令模式、责任链模式，等等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工厂模式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980" y="1340485"/>
            <a:ext cx="3671570" cy="228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15" y="3828415"/>
            <a:ext cx="3954780" cy="2653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155" y="2120900"/>
            <a:ext cx="5055870" cy="351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建造者模式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315" y="1301750"/>
            <a:ext cx="8928735" cy="425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状态模式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4070" y="3658235"/>
            <a:ext cx="6280785" cy="304990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31470" y="1227455"/>
            <a:ext cx="11501755" cy="2110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优点：封装了转换规则。将所有与某个状态有关的行为放到一个类中，并且可以方便地增加新的状态，只需要改变对象状态即可改变对象的行为。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状态模式对“开闭原则”的支持并不太好，对于可以切换状态的状态模式，增加新的状态类需要修改那些负责状态转换的源代码，否则无法切换到新增状态；而且修改某个状态类的行为也需修改对应类的源代码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3754120"/>
            <a:ext cx="5661660" cy="2787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观察者模式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2830830"/>
            <a:ext cx="8928735" cy="378460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31470" y="1227455"/>
            <a:ext cx="11501755" cy="1602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优点：实现表示层和数据逻辑层的分离，并定义了稳定的消息更新传递机制，抽象了更新接口，使得可以有各种各样不同的表示层作为具体观察者角色。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缺点：将所有的观察者都通知到会花费很多时间。没有相应的机制让观察者知道所观察的目标对象是怎么发生变化的，而仅仅只是知道观察目标发生了变化。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策略模式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470" y="1167130"/>
            <a:ext cx="11501755" cy="52031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策略模式提供了对“开闭原则”的完美支持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策略模式提供了管理相关的算法族的办法。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策略模式提供了可以替换继承关系的办法。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使用策略模式可以避免使用多重条件转移语句。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客户端必须知道所有的策略类，并自行决定使用哪一个策略类。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策略模式将造成产生很多策略类，可以通过使用享元模式在一定程度上减少对象的数量。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025" y="3453130"/>
            <a:ext cx="7582535" cy="329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适配器模式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1470" y="1167130"/>
            <a:ext cx="11501755" cy="1937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将目标类和适配者类解耦，通过引入一个适配器类来重用现有的适配者类，而无须修改原有代码。增加了类的透明性和复用性，将具体的实现封装在适配者类中，对于客户端类来说是透明的，而且提高了适配者的复用性。灵活性和扩展性都非常好，通过使用配置文件，可以很方便地更换适配器，也可以在不修改原有代码的基础上增加新的适配器类，完全符合“开闭原则”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对三方的二次封装可算作适配器模式的应用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3305" y="3697605"/>
            <a:ext cx="6699250" cy="2945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设计模式</a:t>
            </a:r>
            <a:r>
              <a:rPr lang="en-US" altLang="zh-CN"/>
              <a:t>-</a:t>
            </a:r>
            <a:r>
              <a:t>桥接模式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0" y="2532380"/>
            <a:ext cx="9043035" cy="4140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1470" y="1167130"/>
            <a:ext cx="11501755" cy="885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理解桥接模式，重点需要理解如何将抽象化(Abstraction)与实现化(Implementation)脱耦，使得二者可以独立地变化。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面试题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43592" y="1203432"/>
            <a:ext cx="11501313" cy="5090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讲讲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，以及你在项目里具体是怎么写的？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你自己用过哪些设计模式？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一般开始做一个项目，你的架构是如何思考的？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何为架构？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5244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软件开发中的设计方案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类与类之间的关系、模块与模块之间的关系、客户端与服务端的关系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经常听到的架构名词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MVP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MVVM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CDD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三层架构、四层架构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 </a:t>
            </a:r>
            <a:r>
              <a:rPr lang="en-US" altLang="zh-CN"/>
              <a:t>-</a:t>
            </a:r>
            <a:r>
              <a:rPr lang="zh-CN" altLang="en-US"/>
              <a:t> </a:t>
            </a:r>
            <a:r>
              <a:rPr lang="en-US" altLang="zh-CN"/>
              <a:t>Apple</a:t>
            </a:r>
            <a:r>
              <a:rPr lang="zh-CN" altLang="en-US"/>
              <a:t>版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35136" y="3328459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009906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2051468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6620493" y="3580410"/>
            <a:ext cx="1389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3642761" y="3580410"/>
            <a:ext cx="138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H="1">
            <a:off x="6620494" y="3850174"/>
            <a:ext cx="1389412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3642761" y="3850174"/>
            <a:ext cx="1383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256907" y="5850112"/>
            <a:ext cx="4982096" cy="5981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可以重复利用，可以独立使用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的代码过于臃肿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animBg="1"/>
      <p:bldP spid="16" grpId="0" animBg="1"/>
      <p:bldP spid="18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MVC</a:t>
            </a:r>
            <a:r>
              <a:rPr lang="zh-CN" altLang="en-US"/>
              <a:t> </a:t>
            </a:r>
            <a:r>
              <a:rPr lang="en-US" altLang="zh-CN"/>
              <a:t>–</a:t>
            </a:r>
            <a:r>
              <a:rPr lang="zh-CN" altLang="en-US"/>
              <a:t> 变种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90702" y="2149433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Controller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60820" y="2149433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35138" y="3893126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7" name="直线箭头连接符 6"/>
          <p:cNvCxnSpPr>
            <a:stCxn id="2" idx="3"/>
            <a:endCxn id="5" idx="1"/>
          </p:cNvCxnSpPr>
          <p:nvPr/>
        </p:nvCxnSpPr>
        <p:spPr>
          <a:xfrm>
            <a:off x="4381995" y="2523506"/>
            <a:ext cx="27788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2" idx="2"/>
            <a:endCxn id="6" idx="1"/>
          </p:cNvCxnSpPr>
          <p:nvPr/>
        </p:nvCxnSpPr>
        <p:spPr>
          <a:xfrm>
            <a:off x="3586349" y="2897579"/>
            <a:ext cx="1448789" cy="136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 flipH="1">
            <a:off x="4381995" y="2704110"/>
            <a:ext cx="2778825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2"/>
            <a:endCxn id="6" idx="3"/>
          </p:cNvCxnSpPr>
          <p:nvPr/>
        </p:nvCxnSpPr>
        <p:spPr>
          <a:xfrm flipH="1">
            <a:off x="6626431" y="2897579"/>
            <a:ext cx="1330036" cy="1369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Model-View-Controller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46266" y="5886032"/>
            <a:ext cx="8960329" cy="5981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优点：对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进行瘦身，将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内部的细节封装起来了，外界不知道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内部的具体实现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MVP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Model-View-Presenter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35136" y="3328459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Presenter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09906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51468" y="3336965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9" name="直线箭头连接符 8"/>
          <p:cNvCxnSpPr/>
          <p:nvPr/>
        </p:nvCxnSpPr>
        <p:spPr>
          <a:xfrm>
            <a:off x="6620493" y="3580410"/>
            <a:ext cx="1389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 flipH="1">
            <a:off x="3642761" y="3580410"/>
            <a:ext cx="138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6620494" y="3850174"/>
            <a:ext cx="1389412" cy="1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3642761" y="3850174"/>
            <a:ext cx="13834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MVVM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98571" y="3227150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ViewModel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217724" y="3227150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View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9419" y="3228108"/>
            <a:ext cx="1591293" cy="74814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Model</a:t>
            </a:r>
            <a:endParaRPr kumimoji="1" lang="zh-CN" altLang="en-US"/>
          </a:p>
        </p:txBody>
      </p:sp>
      <p:cxnSp>
        <p:nvCxnSpPr>
          <p:cNvPr id="8" name="直线箭头连接符 7"/>
          <p:cNvCxnSpPr/>
          <p:nvPr/>
        </p:nvCxnSpPr>
        <p:spPr>
          <a:xfrm>
            <a:off x="3170712" y="3473531"/>
            <a:ext cx="1727859" cy="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256907" y="5189580"/>
            <a:ext cx="3147753" cy="4472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ts val="2200"/>
              </a:lnSpc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Model-View-ViewModel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 flipH="1">
            <a:off x="3170712" y="3724893"/>
            <a:ext cx="1727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6489864" y="3473531"/>
            <a:ext cx="1727859" cy="5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/>
          <p:nvPr/>
        </p:nvCxnSpPr>
        <p:spPr>
          <a:xfrm flipH="1">
            <a:off x="6489864" y="3730830"/>
            <a:ext cx="1727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3191" y="1543792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界面层</a:t>
            </a:r>
            <a:endParaRPr kumimoji="1" lang="en-US" altLang="zh-CN"/>
          </a:p>
          <a:p>
            <a:pPr algn="ctr"/>
            <a:r>
              <a:rPr kumimoji="1" lang="en-US" altLang="zh-CN"/>
              <a:t>MVC</a:t>
            </a:r>
            <a:r>
              <a:rPr kumimoji="1" lang="zh-CN" altLang="en-US"/>
              <a:t>、</a:t>
            </a:r>
            <a:r>
              <a:rPr kumimoji="1" lang="en-US" altLang="zh-CN"/>
              <a:t>MVP</a:t>
            </a:r>
            <a:r>
              <a:rPr kumimoji="1" lang="zh-CN" altLang="en-US"/>
              <a:t>、</a:t>
            </a:r>
            <a:r>
              <a:rPr kumimoji="1" lang="en-US" altLang="zh-CN"/>
              <a:t>MVVM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363191" y="2964872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业务层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63191" y="4413663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网络层</a:t>
            </a:r>
            <a:endParaRPr kumimoji="1" lang="en-US" altLang="zh-CN"/>
          </a:p>
        </p:txBody>
      </p:sp>
      <p:cxnSp>
        <p:nvCxnSpPr>
          <p:cNvPr id="8" name="直线箭头连接符 7"/>
          <p:cNvCxnSpPr>
            <a:stCxn id="4" idx="2"/>
            <a:endCxn id="5" idx="0"/>
          </p:cNvCxnSpPr>
          <p:nvPr/>
        </p:nvCxnSpPr>
        <p:spPr>
          <a:xfrm>
            <a:off x="3348843" y="2375065"/>
            <a:ext cx="0" cy="58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>
            <a:stCxn id="5" idx="2"/>
            <a:endCxn id="6" idx="0"/>
          </p:cNvCxnSpPr>
          <p:nvPr/>
        </p:nvCxnSpPr>
        <p:spPr>
          <a:xfrm>
            <a:off x="3348843" y="3796145"/>
            <a:ext cx="0" cy="617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27719" y="2125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新闻页面</a:t>
            </a:r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890654" y="1774762"/>
            <a:ext cx="27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新闻列表界面、</a:t>
            </a:r>
            <a:r>
              <a:rPr kumimoji="1" lang="en-US" altLang="zh-CN"/>
              <a:t>tableView</a:t>
            </a:r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890654" y="31958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加载新闻数据</a:t>
            </a:r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90654" y="4644633"/>
            <a:ext cx="248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通过网络、本地数据库</a:t>
            </a: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63191" y="5575466"/>
            <a:ext cx="1971304" cy="831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本地数据层</a:t>
            </a:r>
            <a:endParaRPr kumimoji="1" lang="en-US" altLang="zh-CN"/>
          </a:p>
        </p:txBody>
      </p:sp>
      <p:cxnSp>
        <p:nvCxnSpPr>
          <p:cNvPr id="18" name="直线箭头连接符 17"/>
          <p:cNvCxnSpPr>
            <a:stCxn id="6" idx="2"/>
            <a:endCxn id="17" idx="0"/>
          </p:cNvCxnSpPr>
          <p:nvPr/>
        </p:nvCxnSpPr>
        <p:spPr>
          <a:xfrm>
            <a:off x="3348843" y="5244936"/>
            <a:ext cx="0" cy="3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设计原则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31717" y="1227182"/>
            <a:ext cx="11501313" cy="42473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ts val="2200"/>
              </a:lnSpc>
              <a:buFont typeface="Wingdings" panose="05000000000000000000" pitchFamily="2" charset="2"/>
              <a:buChar char="n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设计原则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单一职责原则：一个类的职责尽量单一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开闭原则：修改关闭，扩展开放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里式替换原则：子类替换父类后依然能够正常运行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依赖倒置原则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迪米特法则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ts val="2200"/>
              </a:lnSpc>
              <a:buFont typeface="Wingdings" panose="05000000000000000000" pitchFamily="2" charset="2"/>
              <a:buChar char="p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接口隔离原则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00-学前须知</Template>
  <TotalTime>0</TotalTime>
  <Words>1668</Words>
  <Application>WPS 表格</Application>
  <PresentationFormat>宽屏</PresentationFormat>
  <Paragraphs>151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方正书宋_GBK</vt:lpstr>
      <vt:lpstr>Wingdings</vt:lpstr>
      <vt:lpstr>微软雅黑</vt:lpstr>
      <vt:lpstr>汉仪旗黑KW</vt:lpstr>
      <vt:lpstr>黑体</vt:lpstr>
      <vt:lpstr>宋体</vt:lpstr>
      <vt:lpstr>宋体</vt:lpstr>
      <vt:lpstr>Arial Unicode MS</vt:lpstr>
      <vt:lpstr>汉仪书宋二KW</vt:lpstr>
      <vt:lpstr>Calibri Light</vt:lpstr>
      <vt:lpstr>Helvetica Neue</vt:lpstr>
      <vt:lpstr>Calibri</vt:lpstr>
      <vt:lpstr>汉仪中黑KW</vt:lpstr>
      <vt:lpstr>Office 主题</vt:lpstr>
      <vt:lpstr>设计模式与架构</vt:lpstr>
      <vt:lpstr>面试题</vt:lpstr>
      <vt:lpstr>何为架构？</vt:lpstr>
      <vt:lpstr>MVC - Apple版</vt:lpstr>
      <vt:lpstr>MVC – 变种</vt:lpstr>
      <vt:lpstr>MVP</vt:lpstr>
      <vt:lpstr>MVVM</vt:lpstr>
      <vt:lpstr>PowerPoint 演示文稿</vt:lpstr>
      <vt:lpstr>设计模式</vt:lpstr>
      <vt:lpstr>设计模式</vt:lpstr>
      <vt:lpstr>设计模式-工厂模式</vt:lpstr>
      <vt:lpstr>设计模式-建造者模式</vt:lpstr>
      <vt:lpstr>设计模式-状态模式</vt:lpstr>
      <vt:lpstr>设计模式-观察者模式</vt:lpstr>
      <vt:lpstr>设计模式-策略模式</vt:lpstr>
      <vt:lpstr>设计模式-适配器模式</vt:lpstr>
      <vt:lpstr>设计模式-桥接模式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李明杰</dc:creator>
  <cp:lastModifiedBy>apple</cp:lastModifiedBy>
  <cp:revision>770</cp:revision>
  <dcterms:created xsi:type="dcterms:W3CDTF">2021-02-22T08:07:04Z</dcterms:created>
  <dcterms:modified xsi:type="dcterms:W3CDTF">2021-02-22T08:07:04Z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2052-2.3.1.3761</vt:lpwstr>
  </property>
</Properties>
</file>