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92" r:id="rId3"/>
    <p:sldId id="293" r:id="rId4"/>
    <p:sldId id="296" r:id="rId5"/>
    <p:sldId id="295" r:id="rId6"/>
    <p:sldId id="297" r:id="rId7"/>
    <p:sldId id="298" r:id="rId8"/>
    <p:sldId id="299" r:id="rId9"/>
    <p:sldId id="300" r:id="rId10"/>
    <p:sldId id="294" r:id="rId11"/>
    <p:sldId id="340" r:id="rId12"/>
    <p:sldId id="301" r:id="rId13"/>
    <p:sldId id="302" r:id="rId14"/>
    <p:sldId id="303" r:id="rId15"/>
    <p:sldId id="304" r:id="rId16"/>
    <p:sldId id="309" r:id="rId17"/>
    <p:sldId id="310" r:id="rId18"/>
    <p:sldId id="311" r:id="rId19"/>
    <p:sldId id="312" r:id="rId20"/>
    <p:sldId id="313" r:id="rId21"/>
    <p:sldId id="325" r:id="rId22"/>
    <p:sldId id="323" r:id="rId23"/>
    <p:sldId id="305" r:id="rId24"/>
    <p:sldId id="317" r:id="rId25"/>
    <p:sldId id="316" r:id="rId26"/>
    <p:sldId id="335" r:id="rId27"/>
    <p:sldId id="336" r:id="rId28"/>
    <p:sldId id="337" r:id="rId29"/>
    <p:sldId id="338" r:id="rId30"/>
    <p:sldId id="318" r:id="rId31"/>
    <p:sldId id="314" r:id="rId32"/>
    <p:sldId id="324" r:id="rId33"/>
    <p:sldId id="339" r:id="rId34"/>
    <p:sldId id="321" r:id="rId35"/>
    <p:sldId id="32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35E4DC2-62B4-BF44-9EB8-E882BDCEB1CF}">
          <p14:sldIdLst>
            <p14:sldId id="292"/>
          </p14:sldIdLst>
        </p14:section>
        <p14:section name="面试题" id="{E2613D14-14A3-1F4B-B0E6-48735BD8A814}">
          <p14:sldIdLst>
            <p14:sldId id="293"/>
            <p14:sldId id="296"/>
            <p14:sldId id="295"/>
            <p14:sldId id="297"/>
            <p14:sldId id="298"/>
            <p14:sldId id="299"/>
            <p14:sldId id="300"/>
            <p14:sldId id="294"/>
            <p14:sldId id="340"/>
          </p14:sldIdLst>
        </p14:section>
        <p14:section name="耗电优化" id="{574F8290-EA46-6C41-8782-987B3309CACA}">
          <p14:sldIdLst>
            <p14:sldId id="301"/>
            <p14:sldId id="302"/>
            <p14:sldId id="303"/>
          </p14:sldIdLst>
        </p14:section>
        <p14:section name="启动优化" id="{1D62A764-8C60-CF43-B058-B2D1176D9987}">
          <p14:sldIdLst>
            <p14:sldId id="304"/>
            <p14:sldId id="309"/>
            <p14:sldId id="310"/>
            <p14:sldId id="311"/>
            <p14:sldId id="312"/>
            <p14:sldId id="313"/>
            <p14:sldId id="325"/>
          </p14:sldIdLst>
        </p14:section>
        <p14:section name="内存优化" id="{9abbf46f-78ac-42ae-bb60-92545f3ec935}">
          <p14:sldIdLst>
            <p14:sldId id="323"/>
          </p14:sldIdLst>
        </p14:section>
        <p14:section name="安装包优化" id="{5EB51854-2E77-5645-B607-BAB6005E783C}">
          <p14:sldIdLst>
            <p14:sldId id="305"/>
            <p14:sldId id="317"/>
            <p14:sldId id="316"/>
            <p14:sldId id="335"/>
            <p14:sldId id="336"/>
            <p14:sldId id="337"/>
            <p14:sldId id="338"/>
            <p14:sldId id="318"/>
            <p14:sldId id="314"/>
            <p14:sldId id="324"/>
            <p14:sldId id="339"/>
          </p14:sldIdLst>
        </p14:section>
        <p14:section name="平时检测" id="{8143ADF5-FFA2-2044-B309-CF4E8EAA1910}">
          <p14:sldIdLst>
            <p14:sldId id="321"/>
            <p14:sldId id="32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7A707"/>
    <a:srgbClr val="FEC200"/>
    <a:srgbClr val="31CDA8"/>
    <a:srgbClr val="3498DB"/>
    <a:srgbClr val="192871"/>
    <a:srgbClr val="0037A4"/>
    <a:srgbClr val="002A7E"/>
    <a:srgbClr val="F1A06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6" autoAdjust="0"/>
    <p:restoredTop sz="94424" autoAdjust="0"/>
  </p:normalViewPr>
  <p:slideViewPr>
    <p:cSldViewPr snapToGrid="0" showGuides="1">
      <p:cViewPr>
        <p:scale>
          <a:sx n="108" d="100"/>
          <a:sy n="108" d="100"/>
        </p:scale>
        <p:origin x="880" y="416"/>
      </p:cViewPr>
      <p:guideLst>
        <p:guide orient="horz" pos="2160"/>
        <p:guide pos="3860"/>
        <p:guide pos="1096"/>
        <p:guide orient="horz" pos="595"/>
        <p:guide orient="horz" pos="799"/>
        <p:guide orient="horz" pos="1480"/>
        <p:guide orient="horz" pos="2863"/>
        <p:guide pos="2547"/>
        <p:guide pos="5110"/>
        <p:guide pos="5111"/>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114"/>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7634C-074B-4260-9010-E574428551B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7C4FF-9C5A-4350-A3CE-CE48C6E745E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591C1-7BBD-4BAD-9912-0ADD21A74F0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33780-C451-4576-A162-3E5813E9C1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6"/>
          <p:cNvPicPr>
            <a:picLocks noChangeAspect="1"/>
          </p:cNvPicPr>
          <p:nvPr userDrawn="1"/>
        </p:nvPicPr>
        <p:blipFill>
          <a:blip r:embed="rId2"/>
          <a:stretch>
            <a:fillRect/>
          </a:stretch>
        </p:blipFill>
        <p:spPr>
          <a:xfrm>
            <a:off x="4232" y="0"/>
            <a:ext cx="12196559" cy="6858000"/>
          </a:xfrm>
          <a:prstGeom prst="rect">
            <a:avLst/>
          </a:prstGeom>
          <a:noFill/>
          <a:ln w="9525">
            <a:noFill/>
          </a:ln>
        </p:spPr>
      </p:pic>
      <p:pic>
        <p:nvPicPr>
          <p:cNvPr id="10" name="图片 1"/>
          <p:cNvPicPr>
            <a:picLocks noChangeAspect="1"/>
          </p:cNvPicPr>
          <p:nvPr userDrawn="1"/>
        </p:nvPicPr>
        <p:blipFill>
          <a:blip r:embed="rId3"/>
          <a:stretch>
            <a:fillRect/>
          </a:stretch>
        </p:blipFill>
        <p:spPr>
          <a:xfrm>
            <a:off x="5336557" y="5640180"/>
            <a:ext cx="1531908" cy="565306"/>
          </a:xfrm>
          <a:prstGeom prst="rect">
            <a:avLst/>
          </a:prstGeom>
          <a:noFill/>
          <a:ln w="9525">
            <a:noFill/>
          </a:ln>
        </p:spPr>
      </p:pic>
      <p:sp>
        <p:nvSpPr>
          <p:cNvPr id="11" name="矩形 25"/>
          <p:cNvSpPr/>
          <p:nvPr userDrawn="1"/>
        </p:nvSpPr>
        <p:spPr>
          <a:xfrm>
            <a:off x="4734893" y="6205486"/>
            <a:ext cx="2735236" cy="338554"/>
          </a:xfrm>
          <a:prstGeom prst="rect">
            <a:avLst/>
          </a:prstGeom>
          <a:noFill/>
          <a:ln w="9525">
            <a:noFill/>
          </a:ln>
        </p:spPr>
        <p:txBody>
          <a:bodyPr wrap="none" anchor="t">
            <a:spAutoFit/>
          </a:bodyPr>
          <a:lstStyle/>
          <a:p>
            <a:pPr lvl="0" indent="0" algn="ctr"/>
            <a:r>
              <a:rPr lang="zh-CN" altLang="en-US" sz="1600" b="0" dirty="0">
                <a:latin typeface="微软雅黑" panose="020B0503020204020204" pitchFamily="34" charset="-122"/>
                <a:ea typeface="微软雅黑" panose="020B0503020204020204" pitchFamily="34" charset="-122"/>
                <a:sym typeface="黑体" panose="02010609060101010101" charset="-122"/>
              </a:rPr>
              <a:t>实力</a:t>
            </a:r>
            <a:r>
              <a:rPr lang="en-US" altLang="zh-CN" sz="1600" b="0">
                <a:latin typeface="微软雅黑" panose="020B0503020204020204" pitchFamily="34" charset="-122"/>
                <a:ea typeface="微软雅黑" panose="020B0503020204020204" pitchFamily="34" charset="-122"/>
                <a:sym typeface="黑体" panose="02010609060101010101" charset="-122"/>
              </a:rPr>
              <a:t>IT</a:t>
            </a:r>
            <a:r>
              <a:rPr lang="zh-CN" altLang="en-US" sz="1600" b="0">
                <a:latin typeface="微软雅黑" panose="020B0503020204020204" pitchFamily="34" charset="-122"/>
                <a:ea typeface="微软雅黑" panose="020B0503020204020204" pitchFamily="34" charset="-122"/>
                <a:sym typeface="黑体" panose="02010609060101010101" charset="-122"/>
              </a:rPr>
              <a:t>教育 </a:t>
            </a:r>
            <a:r>
              <a:rPr lang="en-US" altLang="zh-CN" sz="1600" b="0" dirty="0">
                <a:latin typeface="微软雅黑" panose="020B0503020204020204" pitchFamily="34" charset="-122"/>
                <a:ea typeface="微软雅黑" panose="020B0503020204020204" pitchFamily="34" charset="-122"/>
                <a:sym typeface="黑体" panose="02010609060101010101" charset="-122"/>
              </a:rPr>
              <a:t>www.520it.com</a:t>
            </a:r>
            <a:endParaRPr lang="zh-CN" altLang="en-US" sz="1600" b="0" dirty="0">
              <a:latin typeface="微软雅黑" panose="020B0503020204020204" pitchFamily="34" charset="-122"/>
              <a:ea typeface="微软雅黑" panose="020B0503020204020204" pitchFamily="34" charset="-122"/>
              <a:sym typeface="黑体" panose="02010609060101010101" charset="-122"/>
            </a:endParaRPr>
          </a:p>
        </p:txBody>
      </p:sp>
      <p:sp>
        <p:nvSpPr>
          <p:cNvPr id="5" name="标题 1"/>
          <p:cNvSpPr>
            <a:spLocks noGrp="1"/>
          </p:cNvSpPr>
          <p:nvPr>
            <p:ph type="ctrTitle"/>
          </p:nvPr>
        </p:nvSpPr>
        <p:spPr>
          <a:xfrm>
            <a:off x="0" y="2154114"/>
            <a:ext cx="12192000" cy="1011116"/>
          </a:xfrm>
        </p:spPr>
        <p:txBody>
          <a:bodyPr anchor="ctr">
            <a:normAutofit/>
          </a:bodyPr>
          <a:lstStyle>
            <a:lvl1pPr algn="ctr">
              <a:defRPr sz="72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6" name="副标题 2"/>
          <p:cNvSpPr>
            <a:spLocks noGrp="1"/>
          </p:cNvSpPr>
          <p:nvPr>
            <p:ph type="subTitle" idx="1" hasCustomPrompt="1"/>
          </p:nvPr>
        </p:nvSpPr>
        <p:spPr>
          <a:xfrm>
            <a:off x="2932234" y="3417401"/>
            <a:ext cx="6327531" cy="433633"/>
          </a:xfrm>
        </p:spPr>
        <p:txBody>
          <a:bodyPr anchor="ctr">
            <a:normAutofit/>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9" name="图片 5"/>
          <p:cNvPicPr>
            <a:picLocks noChangeAspect="1"/>
          </p:cNvPicPr>
          <p:nvPr userDrawn="1"/>
        </p:nvPicPr>
        <p:blipFill>
          <a:blip r:embed="rId2"/>
          <a:stretch>
            <a:fillRect/>
          </a:stretch>
        </p:blipFill>
        <p:spPr>
          <a:xfrm>
            <a:off x="651" y="-728"/>
            <a:ext cx="12200141" cy="6869113"/>
          </a:xfrm>
          <a:prstGeom prst="rect">
            <a:avLst/>
          </a:prstGeom>
          <a:noFill/>
          <a:ln w="9525">
            <a:noFill/>
          </a:ln>
        </p:spPr>
      </p:pic>
      <p:sp>
        <p:nvSpPr>
          <p:cNvPr id="11" name="矩形 29"/>
          <p:cNvSpPr/>
          <p:nvPr userDrawn="1"/>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2" name="图片 1"/>
          <p:cNvPicPr>
            <a:picLocks noChangeAspect="1"/>
          </p:cNvPicPr>
          <p:nvPr userDrawn="1"/>
        </p:nvPicPr>
        <p:blipFill>
          <a:blip r:embed="rId3"/>
          <a:stretch>
            <a:fillRect/>
          </a:stretch>
        </p:blipFill>
        <p:spPr>
          <a:xfrm>
            <a:off x="191839" y="399965"/>
            <a:ext cx="1531908" cy="565306"/>
          </a:xfrm>
          <a:prstGeom prst="rect">
            <a:avLst/>
          </a:prstGeom>
          <a:noFill/>
          <a:ln w="9525">
            <a:noFill/>
          </a:ln>
        </p:spPr>
      </p:pic>
      <p:sp>
        <p:nvSpPr>
          <p:cNvPr id="8" name="标题占位符 1"/>
          <p:cNvSpPr>
            <a:spLocks noGrp="1"/>
          </p:cNvSpPr>
          <p:nvPr>
            <p:ph type="title"/>
          </p:nvPr>
        </p:nvSpPr>
        <p:spPr>
          <a:xfrm>
            <a:off x="1914935" y="395532"/>
            <a:ext cx="10081824" cy="712181"/>
          </a:xfrm>
          <a:prstGeom prst="rect">
            <a:avLst/>
          </a:prstGeom>
        </p:spPr>
        <p:txBody>
          <a:bodyPr vert="horz" lIns="91440" tIns="45720" rIns="91440" bIns="45720" rtlCol="0" anchor="ctr">
            <a:normAutofit/>
          </a:bodyPr>
          <a:lstStyle>
            <a:lvl1pPr>
              <a:defRPr kumimoji="1" lang="zh-CN" altLang="en-US" sz="3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zh-CN" altLang="en-US"/>
          </a:p>
        </p:txBody>
      </p:sp>
      <p:sp>
        <p:nvSpPr>
          <p:cNvPr id="13" name="内容占位符 2"/>
          <p:cNvSpPr>
            <a:spLocks noGrp="1"/>
          </p:cNvSpPr>
          <p:nvPr>
            <p:ph idx="1" hasCustomPrompt="1"/>
          </p:nvPr>
        </p:nvSpPr>
        <p:spPr>
          <a:xfrm>
            <a:off x="161193" y="1238066"/>
            <a:ext cx="11866684" cy="5444088"/>
          </a:xfrm>
        </p:spPr>
        <p:txBody>
          <a:bodyPr>
            <a:normAutofit/>
          </a:bodyPr>
          <a:lstStyle>
            <a:lvl1pPr marL="228600" indent="-228600">
              <a:lnSpc>
                <a:spcPts val="2000"/>
              </a:lnSpc>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85800" indent="-228600">
              <a:lnSpc>
                <a:spcPts val="2000"/>
              </a:lnSpc>
              <a:buFont typeface="Wingdings" panose="05000000000000000000" pitchFamily="2" charset="2"/>
              <a:buChar char="p"/>
              <a:defRPr sz="1800">
                <a:solidFill>
                  <a:schemeClr val="tx1">
                    <a:lumMod val="65000"/>
                    <a:lumOff val="35000"/>
                  </a:schemeClr>
                </a:solidFill>
                <a:latin typeface="微软雅黑" panose="020B0503020204020204" pitchFamily="34" charset="-122"/>
                <a:ea typeface="微软雅黑" panose="020B0503020204020204" pitchFamily="34" charset="-122"/>
              </a:defRPr>
            </a:lvl2pPr>
            <a:lvl3pPr marL="1143000" indent="-228600">
              <a:lnSpc>
                <a:spcPts val="2000"/>
              </a:lnSpc>
              <a:buFont typeface="Wingdings" panose="05000000000000000000" pitchFamily="2" charset="2"/>
              <a:buChar char="ü"/>
              <a:defRPr sz="1800">
                <a:solidFill>
                  <a:schemeClr val="tx1">
                    <a:lumMod val="65000"/>
                    <a:lumOff val="35000"/>
                  </a:schemeClr>
                </a:solidFill>
                <a:latin typeface="微软雅黑" panose="020B0503020204020204" pitchFamily="34" charset="-122"/>
                <a:ea typeface="微软雅黑" panose="020B0503020204020204" pitchFamily="34" charset="-122"/>
              </a:defRPr>
            </a:lvl3pPr>
            <a:lvl4pPr marL="1600200" indent="-228600">
              <a:lnSpc>
                <a:spcPts val="2000"/>
              </a:lnSpc>
              <a:buFont typeface="Wingdings" panose="05000000000000000000" pitchFamily="2" charset="2"/>
              <a:buChar char="Ø"/>
              <a:defRPr sz="1800">
                <a:solidFill>
                  <a:schemeClr val="tx1">
                    <a:lumMod val="65000"/>
                    <a:lumOff val="35000"/>
                  </a:schemeClr>
                </a:solidFill>
                <a:latin typeface="微软雅黑" panose="020B0503020204020204" pitchFamily="34" charset="-122"/>
                <a:ea typeface="微软雅黑" panose="020B0503020204020204" pitchFamily="34" charset="-122"/>
              </a:defRPr>
            </a:lvl4pPr>
            <a:lvl5pPr marL="2057400" indent="-228600">
              <a:lnSpc>
                <a:spcPts val="2000"/>
              </a:lnSpc>
              <a:buFont typeface="Wingdings" panose="05000000000000000000" pitchFamily="2" charset="2"/>
              <a:buChar char="l"/>
              <a:defRPr sz="18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tinymind/LSUnusedResourc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jetbrains.com/obj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huanxsd/LinkMap" TargetMode="Externa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a:t>性能优化</a:t>
            </a:r>
            <a:endParaRPr lang="zh-CN" altLang="en-US"/>
          </a:p>
        </p:txBody>
      </p:sp>
      <p:sp>
        <p:nvSpPr>
          <p:cNvPr id="3" name="副标题 2"/>
          <p:cNvSpPr>
            <a:spLocks noGrp="1"/>
          </p:cNvSpPr>
          <p:nvPr>
            <p:ph type="subTitle" idx="1"/>
          </p:nvPr>
        </p:nvSpPr>
        <p:spPr/>
        <p:txBody>
          <a:bodyPr>
            <a:normAutofit lnSpcReduction="10000"/>
          </a:bodyPr>
          <a:lstStyle/>
          <a:p>
            <a:r>
              <a:rPr lang="en-US" altLang="zh-CN"/>
              <a:t>@M</a:t>
            </a:r>
            <a:r>
              <a:rPr lang="zh-CN" altLang="en-US"/>
              <a:t>了个</a:t>
            </a:r>
            <a:r>
              <a:rPr lang="en-US" altLang="zh-CN"/>
              <a:t>J</a:t>
            </a:r>
            <a:endParaRPr lang="zh-CN" altLang="en-US"/>
          </a:p>
        </p:txBody>
      </p:sp>
      <p:sp>
        <p:nvSpPr>
          <p:cNvPr id="4" name="副标题 2"/>
          <p:cNvSpPr txBox="1"/>
          <p:nvPr/>
        </p:nvSpPr>
        <p:spPr>
          <a:xfrm>
            <a:off x="2932234" y="4016115"/>
            <a:ext cx="6327531" cy="43363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90204" pitchFamily="34" charset="0"/>
              <a:buNone/>
              <a:defRPr sz="2800" b="1"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r>
              <a:rPr lang="en-US" altLang="zh-CN" sz="1800" b="0"/>
              <a:t>https://github.com/CoderMJLee</a:t>
            </a:r>
            <a:endParaRPr lang="en-US" altLang="zh-CN" sz="1800" b="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卡顿检测</a:t>
            </a:r>
            <a:endParaRPr lang="zh-CN" altLang="en-US"/>
          </a:p>
        </p:txBody>
      </p:sp>
      <p:sp>
        <p:nvSpPr>
          <p:cNvPr id="44" name="文本框 43"/>
          <p:cNvSpPr txBox="1"/>
          <p:nvPr/>
        </p:nvSpPr>
        <p:spPr>
          <a:xfrm>
            <a:off x="343592" y="1203432"/>
            <a:ext cx="11501313" cy="1041004"/>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平时所说的“卡顿”主要是因为在主线程执行了比较耗时的操作</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可以添加</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Observer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到主线程</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RunLoop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中，通过监听</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RunLoop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状态切换的耗时，以达到监控卡顿的目的</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耗电的主要来源</a:t>
            </a:r>
            <a:endParaRPr lang="zh-CN" altLang="en-US"/>
          </a:p>
        </p:txBody>
      </p:sp>
      <p:sp>
        <p:nvSpPr>
          <p:cNvPr id="44" name="文本框 43"/>
          <p:cNvSpPr txBox="1"/>
          <p:nvPr/>
        </p:nvSpPr>
        <p:spPr>
          <a:xfrm>
            <a:off x="495446" y="3085416"/>
            <a:ext cx="11501313" cy="2270355"/>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处理，</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Processing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网络，</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Networking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定位，</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Location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图像，</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Graphics</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95446" y="1256970"/>
            <a:ext cx="5620346" cy="1679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animEffect transition="in" filter="wipe(left)">
                                      <p:cBhvr>
                                        <p:cTn id="11" dur="500"/>
                                        <p:tgtEl>
                                          <p:spTgt spid="4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
                                            <p:txEl>
                                              <p:pRg st="2" end="2"/>
                                            </p:txEl>
                                          </p:spTgt>
                                        </p:tgtEl>
                                        <p:attrNameLst>
                                          <p:attrName>style.visibility</p:attrName>
                                        </p:attrNameLst>
                                      </p:cBhvr>
                                      <p:to>
                                        <p:strVal val="visible"/>
                                      </p:to>
                                    </p:set>
                                    <p:animEffect transition="in" filter="wipe(left)">
                                      <p:cBhvr>
                                        <p:cTn id="16" dur="500"/>
                                        <p:tgtEl>
                                          <p:spTgt spid="4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4">
                                            <p:txEl>
                                              <p:pRg st="4" end="4"/>
                                            </p:txEl>
                                          </p:spTgt>
                                        </p:tgtEl>
                                        <p:attrNameLst>
                                          <p:attrName>style.visibility</p:attrName>
                                        </p:attrNameLst>
                                      </p:cBhvr>
                                      <p:to>
                                        <p:strVal val="visible"/>
                                      </p:to>
                                    </p:set>
                                    <p:animEffect transition="in" filter="wipe(left)">
                                      <p:cBhvr>
                                        <p:cTn id="21" dur="500"/>
                                        <p:tgtEl>
                                          <p:spTgt spid="4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4">
                                            <p:txEl>
                                              <p:pRg st="6" end="6"/>
                                            </p:txEl>
                                          </p:spTgt>
                                        </p:tgtEl>
                                        <p:attrNameLst>
                                          <p:attrName>style.visibility</p:attrName>
                                        </p:attrNameLst>
                                      </p:cBhvr>
                                      <p:to>
                                        <p:strVal val="visible"/>
                                      </p:to>
                                    </p:set>
                                    <p:animEffect transition="in" filter="wipe(left)">
                                      <p:cBhvr>
                                        <p:cTn id="26" dur="500"/>
                                        <p:tgtEl>
                                          <p:spTgt spid="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耗电优化</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尽可能降低</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功耗</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少用定时器</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优化</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操作</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尽量不要频繁写入小数据，最好批量一次性写入</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读写大量重要数据时，考虑用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dispatch_io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，其提供了基于</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GCD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的异步操作文件</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API</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dispatch_io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系统会优化磁盘访问</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数据量比较大的，建议使用数据库（比如</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SQLite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CoreData</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网络优化</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减少、压缩网络数据</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如果多次请求的结果是相同的，尽量使用缓存</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使用断点续传，否则网络不稳定时可能多次传输相同的内容</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网络不可用时，不要尝试执行网络请求</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让用户可以取消长时间运行或者速度很慢的网络操作，设置合适的超时时间</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批量传输，比如，下载视频流时，不要传输很小的数据包，直接下载整个文件或者一大块一大块地下载。如果下载广告，一次性多下载一些，然后再慢慢展示。如果下载电子邮件，一次下载多封，不要一封一封地下载</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animEffect transition="in" filter="wipe(left)">
                                      <p:cBhvr>
                                        <p:cTn id="17" dur="500"/>
                                        <p:tgtEl>
                                          <p:spTgt spid="4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5" end="5"/>
                                            </p:txEl>
                                          </p:spTgt>
                                        </p:tgtEl>
                                        <p:attrNameLst>
                                          <p:attrName>style.visibility</p:attrName>
                                        </p:attrNameLst>
                                      </p:cBhvr>
                                      <p:to>
                                        <p:strVal val="visible"/>
                                      </p:to>
                                    </p:set>
                                    <p:animEffect transition="in" filter="wipe(left)">
                                      <p:cBhvr>
                                        <p:cTn id="22" dur="500"/>
                                        <p:tgtEl>
                                          <p:spTgt spid="4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6" end="6"/>
                                            </p:txEl>
                                          </p:spTgt>
                                        </p:tgtEl>
                                        <p:attrNameLst>
                                          <p:attrName>style.visibility</p:attrName>
                                        </p:attrNameLst>
                                      </p:cBhvr>
                                      <p:to>
                                        <p:strVal val="visible"/>
                                      </p:to>
                                    </p:set>
                                    <p:animEffect transition="in" filter="wipe(left)">
                                      <p:cBhvr>
                                        <p:cTn id="27" dur="500"/>
                                        <p:tgtEl>
                                          <p:spTgt spid="4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7" end="7"/>
                                            </p:txEl>
                                          </p:spTgt>
                                        </p:tgtEl>
                                        <p:attrNameLst>
                                          <p:attrName>style.visibility</p:attrName>
                                        </p:attrNameLst>
                                      </p:cBhvr>
                                      <p:to>
                                        <p:strVal val="visible"/>
                                      </p:to>
                                    </p:set>
                                    <p:animEffect transition="in" filter="wipe(left)">
                                      <p:cBhvr>
                                        <p:cTn id="32" dur="500"/>
                                        <p:tgtEl>
                                          <p:spTgt spid="4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9" end="9"/>
                                            </p:txEl>
                                          </p:spTgt>
                                        </p:tgtEl>
                                        <p:attrNameLst>
                                          <p:attrName>style.visibility</p:attrName>
                                        </p:attrNameLst>
                                      </p:cBhvr>
                                      <p:to>
                                        <p:strVal val="visible"/>
                                      </p:to>
                                    </p:set>
                                    <p:animEffect transition="in" filter="wipe(left)">
                                      <p:cBhvr>
                                        <p:cTn id="37" dur="500"/>
                                        <p:tgtEl>
                                          <p:spTgt spid="4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10" end="10"/>
                                            </p:txEl>
                                          </p:spTgt>
                                        </p:tgtEl>
                                        <p:attrNameLst>
                                          <p:attrName>style.visibility</p:attrName>
                                        </p:attrNameLst>
                                      </p:cBhvr>
                                      <p:to>
                                        <p:strVal val="visible"/>
                                      </p:to>
                                    </p:set>
                                    <p:animEffect transition="in" filter="wipe(left)">
                                      <p:cBhvr>
                                        <p:cTn id="42" dur="500"/>
                                        <p:tgtEl>
                                          <p:spTgt spid="4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1" end="11"/>
                                            </p:txEl>
                                          </p:spTgt>
                                        </p:tgtEl>
                                        <p:attrNameLst>
                                          <p:attrName>style.visibility</p:attrName>
                                        </p:attrNameLst>
                                      </p:cBhvr>
                                      <p:to>
                                        <p:strVal val="visible"/>
                                      </p:to>
                                    </p:set>
                                    <p:animEffect transition="in" filter="wipe(left)">
                                      <p:cBhvr>
                                        <p:cTn id="47" dur="500"/>
                                        <p:tgtEl>
                                          <p:spTgt spid="4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2" end="12"/>
                                            </p:txEl>
                                          </p:spTgt>
                                        </p:tgtEl>
                                        <p:attrNameLst>
                                          <p:attrName>style.visibility</p:attrName>
                                        </p:attrNameLst>
                                      </p:cBhvr>
                                      <p:to>
                                        <p:strVal val="visible"/>
                                      </p:to>
                                    </p:set>
                                    <p:animEffect transition="in" filter="wipe(left)">
                                      <p:cBhvr>
                                        <p:cTn id="52" dur="500"/>
                                        <p:tgtEl>
                                          <p:spTgt spid="44">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
                                            <p:txEl>
                                              <p:pRg st="13" end="13"/>
                                            </p:txEl>
                                          </p:spTgt>
                                        </p:tgtEl>
                                        <p:attrNameLst>
                                          <p:attrName>style.visibility</p:attrName>
                                        </p:attrNameLst>
                                      </p:cBhvr>
                                      <p:to>
                                        <p:strVal val="visible"/>
                                      </p:to>
                                    </p:set>
                                    <p:animEffect transition="in" filter="wipe(left)">
                                      <p:cBhvr>
                                        <p:cTn id="57" dur="500"/>
                                        <p:tgtEl>
                                          <p:spTgt spid="44">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4">
                                            <p:txEl>
                                              <p:pRg st="14" end="14"/>
                                            </p:txEl>
                                          </p:spTgt>
                                        </p:tgtEl>
                                        <p:attrNameLst>
                                          <p:attrName>style.visibility</p:attrName>
                                        </p:attrNameLst>
                                      </p:cBhvr>
                                      <p:to>
                                        <p:strVal val="visible"/>
                                      </p:to>
                                    </p:set>
                                    <p:animEffect transition="in" filter="wipe(left)">
                                      <p:cBhvr>
                                        <p:cTn id="62" dur="500"/>
                                        <p:tgtEl>
                                          <p:spTgt spid="44">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4">
                                            <p:txEl>
                                              <p:pRg st="15" end="15"/>
                                            </p:txEl>
                                          </p:spTgt>
                                        </p:tgtEl>
                                        <p:attrNameLst>
                                          <p:attrName>style.visibility</p:attrName>
                                        </p:attrNameLst>
                                      </p:cBhvr>
                                      <p:to>
                                        <p:strVal val="visible"/>
                                      </p:to>
                                    </p:set>
                                    <p:animEffect transition="in" filter="wipe(left)">
                                      <p:cBhvr>
                                        <p:cTn id="67" dur="500"/>
                                        <p:tgtEl>
                                          <p:spTgt spid="4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耗电优化</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定位优化</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如果只是需要快速确定用户位置，最好用</a:t>
            </a:r>
            <a:r>
              <a:rPr lang="en-US" altLang="zh-CN" sz="1600">
                <a:solidFill>
                  <a:srgbClr val="5C2699"/>
                </a:solidFill>
                <a:latin typeface="Menlo-Regular" panose="020B0609030804020204" charset="0"/>
              </a:rPr>
              <a:t>CLLocationManager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rgbClr val="2E0D6E"/>
                </a:solidFill>
                <a:latin typeface="Menlo-Regular" panose="020B0609030804020204" charset="0"/>
              </a:rPr>
              <a:t>requestLocation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方法。定位完成后，会自动让定位硬件断电</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如果不是导航应用，尽量不要实时更新位置，定位完毕就关掉定位服务</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尽量降低定位精度，比如尽量不要使用精度最高的</a:t>
            </a:r>
            <a:r>
              <a:rPr lang="en-US" altLang="zh-CN" sz="1600">
                <a:solidFill>
                  <a:srgbClr val="5C2699"/>
                </a:solidFill>
                <a:latin typeface="Menlo-Regular" panose="020B0609030804020204" charset="0"/>
              </a:rPr>
              <a:t>kCLLocationAccuracyBest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需要后台定位时，尽量设置</a:t>
            </a:r>
            <a:r>
              <a:rPr lang="en-US" altLang="zh-CN" sz="1600">
                <a:solidFill>
                  <a:srgbClr val="5C2699"/>
                </a:solidFill>
                <a:latin typeface="Menlo-Regular" panose="020B0609030804020204" charset="0"/>
              </a:rPr>
              <a:t>pausesLocationUpdatesAutomatically</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a:solidFill>
                  <a:srgbClr val="AA0D91"/>
                </a:solidFill>
                <a:latin typeface="Menlo-Regular" panose="020B0609030804020204" charset="0"/>
              </a:rPr>
              <a:t>YES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，如果用户不太可能移动的时候系统会自动暂停位置更新</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尽量不要使用</a:t>
            </a:r>
            <a:r>
              <a:rPr lang="en-US" altLang="zh-CN" sz="1600">
                <a:solidFill>
                  <a:srgbClr val="000000"/>
                </a:solidFill>
                <a:latin typeface="Menlo-Regular" panose="020B0609030804020204" charset="0"/>
              </a:rPr>
              <a:t>startMonitoringSignificantLocationChanges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，优先考虑</a:t>
            </a:r>
            <a:r>
              <a:rPr lang="en-US" altLang="zh-CN" sz="1600">
                <a:solidFill>
                  <a:srgbClr val="000000"/>
                </a:solidFill>
                <a:latin typeface="Menlo-Regular" panose="020B0609030804020204" charset="0"/>
              </a:rPr>
              <a:t>startMonitoringForRegion: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硬件检测优化</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用户移动、摇晃、倾斜设备时，会产生动作</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(motion)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事件，这些事件由加速度计、陀螺仪、磁力计等硬件检测。在不需要检测的场合，应该及时关闭这些硬件</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wipe(left)">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7" end="7"/>
                                            </p:txEl>
                                          </p:spTgt>
                                        </p:tgtEl>
                                        <p:attrNameLst>
                                          <p:attrName>style.visibility</p:attrName>
                                        </p:attrNameLst>
                                      </p:cBhvr>
                                      <p:to>
                                        <p:strVal val="visible"/>
                                      </p:to>
                                    </p:set>
                                    <p:animEffect transition="in" filter="wipe(left)">
                                      <p:cBhvr>
                                        <p:cTn id="37" dur="500"/>
                                        <p:tgtEl>
                                          <p:spTgt spid="4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8" end="8"/>
                                            </p:txEl>
                                          </p:spTgt>
                                        </p:tgtEl>
                                        <p:attrNameLst>
                                          <p:attrName>style.visibility</p:attrName>
                                        </p:attrNameLst>
                                      </p:cBhvr>
                                      <p:to>
                                        <p:strVal val="visible"/>
                                      </p:to>
                                    </p:set>
                                    <p:animEffect transition="in" filter="wipe(left)">
                                      <p:cBhvr>
                                        <p:cTn id="42"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a:t>
            </a:r>
            <a:endParaRPr lang="zh-CN" altLang="en-US"/>
          </a:p>
        </p:txBody>
      </p:sp>
      <p:sp>
        <p:nvSpPr>
          <p:cNvPr id="44" name="文本框 43"/>
          <p:cNvSpPr txBox="1"/>
          <p:nvPr/>
        </p:nvSpPr>
        <p:spPr>
          <a:xfrm>
            <a:off x="376692" y="1209116"/>
            <a:ext cx="11501313" cy="2935374"/>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的启动可以分为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种</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冷启动（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Launch</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）：从零开始启动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热启动（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Warm</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Launch</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已经在内存中，在后台存活着，再次点击图标启动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启动时间的优化，主要是针对冷启动进行优化</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通过添加环境变量可以打印出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的启动时间分析（</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Edit scheme -&gt; Run -&gt; Arguments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DYLD_PRINT_STATISTICS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设置为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1</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如果需要更详细的信息，那就将</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DYLD_PRINT_STATISTICS_DETAILS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设置为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1</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6" end="6"/>
                                            </p:txEl>
                                          </p:spTgt>
                                        </p:tgtEl>
                                        <p:attrNameLst>
                                          <p:attrName>style.visibility</p:attrName>
                                        </p:attrNameLst>
                                      </p:cBhvr>
                                      <p:to>
                                        <p:strVal val="visible"/>
                                      </p:to>
                                    </p:set>
                                    <p:animEffect transition="in" filter="wipe(left)">
                                      <p:cBhvr>
                                        <p:cTn id="27" dur="500"/>
                                        <p:tgtEl>
                                          <p:spTgt spid="4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7" end="7"/>
                                            </p:txEl>
                                          </p:spTgt>
                                        </p:tgtEl>
                                        <p:attrNameLst>
                                          <p:attrName>style.visibility</p:attrName>
                                        </p:attrNameLst>
                                      </p:cBhvr>
                                      <p:to>
                                        <p:strVal val="visible"/>
                                      </p:to>
                                    </p:set>
                                    <p:animEffect transition="in" filter="wipe(left)">
                                      <p:cBhvr>
                                        <p:cTn id="32" dur="500"/>
                                        <p:tgtEl>
                                          <p:spTgt spid="4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8" end="8"/>
                                            </p:txEl>
                                          </p:spTgt>
                                        </p:tgtEl>
                                        <p:attrNameLst>
                                          <p:attrName>style.visibility</p:attrName>
                                        </p:attrNameLst>
                                      </p:cBhvr>
                                      <p:to>
                                        <p:strVal val="visible"/>
                                      </p:to>
                                    </p:set>
                                    <p:animEffect transition="in" filter="wipe(left)">
                                      <p:cBhvr>
                                        <p:cTn id="37"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a:t>
            </a:r>
            <a:endParaRPr lang="zh-CN" altLang="en-US"/>
          </a:p>
        </p:txBody>
      </p:sp>
      <p:sp>
        <p:nvSpPr>
          <p:cNvPr id="44" name="文本框 43"/>
          <p:cNvSpPr txBox="1"/>
          <p:nvPr/>
        </p:nvSpPr>
        <p:spPr>
          <a:xfrm>
            <a:off x="376692" y="1209116"/>
            <a:ext cx="11501313" cy="1284702"/>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的冷启动可以概括为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大阶段</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main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850408"/>
            <a:ext cx="12192000" cy="35465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 </a:t>
            </a:r>
            <a:r>
              <a:rPr lang="en-US" altLang="zh-CN"/>
              <a:t>-</a:t>
            </a:r>
            <a:r>
              <a:rPr lang="zh-CN" altLang="en-US"/>
              <a:t> </a:t>
            </a:r>
            <a:r>
              <a:rPr lang="en-US" altLang="zh-CN"/>
              <a:t>dyld</a:t>
            </a:r>
            <a:endParaRPr lang="zh-CN" altLang="en-US"/>
          </a:p>
        </p:txBody>
      </p:sp>
      <p:sp>
        <p:nvSpPr>
          <p:cNvPr id="44" name="文本框 43"/>
          <p:cNvSpPr txBox="1"/>
          <p:nvPr/>
        </p:nvSpPr>
        <p:spPr>
          <a:xfrm>
            <a:off x="376692" y="1209116"/>
            <a:ext cx="11501313" cy="2935374"/>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dynamic link editor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Apple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的动态链接器，可以用来装载</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Mach-O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文件（可执行文件、动态库等）</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时，</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所做的事情有</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装载</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的可执行文件，同时会递归加载所有依赖的动态库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当</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把可执行文件、动态库都装载完毕后，会通知</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进行下一步的处理</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 </a:t>
            </a:r>
            <a:r>
              <a:rPr lang="en-US" altLang="zh-CN"/>
              <a:t>-</a:t>
            </a:r>
            <a:r>
              <a:rPr lang="zh-CN" altLang="en-US"/>
              <a:t> </a:t>
            </a:r>
            <a:r>
              <a:rPr lang="en-US" altLang="zh-CN"/>
              <a:t>runtime</a:t>
            </a:r>
            <a:endParaRPr lang="zh-CN" altLang="en-US"/>
          </a:p>
        </p:txBody>
      </p:sp>
      <p:sp>
        <p:nvSpPr>
          <p:cNvPr id="44" name="文本框 43"/>
          <p:cNvSpPr txBox="1"/>
          <p:nvPr/>
        </p:nvSpPr>
        <p:spPr>
          <a:xfrm>
            <a:off x="376692" y="1209116"/>
            <a:ext cx="11501313" cy="2935374"/>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启动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时，</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所做的事情有</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调用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map_images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进行可执行文件内容的解析和处理</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load_images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中调用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call_load_methods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，调用所有</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Class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Category</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+load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方法</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进行各种</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结构的初始化（注册</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类 、初始化类对象等等）</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调用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静态初始化器和</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__attribute__((constructor))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修饰的函数</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到此为止，可执行文件和动态库中所有的符号</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(Class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Protocol</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Selector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IMP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都已经按格式成功加载到内存中，被</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 </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所管理</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wipe(left)">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0" end="0"/>
                                            </p:txEl>
                                          </p:spTgt>
                                        </p:tgtEl>
                                        <p:attrNameLst>
                                          <p:attrName>style.visibility</p:attrName>
                                        </p:attrNameLst>
                                      </p:cBhvr>
                                      <p:to>
                                        <p:strVal val="visible"/>
                                      </p:to>
                                    </p:set>
                                    <p:animEffect transition="in" filter="wipe(left)">
                                      <p:cBhvr>
                                        <p:cTn id="17" dur="500"/>
                                        <p:tgtEl>
                                          <p:spTgt spid="4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6" end="6"/>
                                            </p:txEl>
                                          </p:spTgt>
                                        </p:tgtEl>
                                        <p:attrNameLst>
                                          <p:attrName>style.visibility</p:attrName>
                                        </p:attrNameLst>
                                      </p:cBhvr>
                                      <p:to>
                                        <p:strVal val="visible"/>
                                      </p:to>
                                    </p:set>
                                    <p:animEffect transition="in" filter="wipe(left)">
                                      <p:cBhvr>
                                        <p:cTn id="32" dur="500"/>
                                        <p:tgtEl>
                                          <p:spTgt spid="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 </a:t>
            </a:r>
            <a:r>
              <a:rPr lang="en-US" altLang="zh-CN"/>
              <a:t>-</a:t>
            </a:r>
            <a:r>
              <a:rPr lang="zh-CN" altLang="en-US"/>
              <a:t> </a:t>
            </a:r>
            <a:r>
              <a:rPr lang="en-US" altLang="zh-CN"/>
              <a:t>main</a:t>
            </a:r>
            <a:endParaRPr lang="zh-CN" altLang="en-US"/>
          </a:p>
        </p:txBody>
      </p:sp>
      <p:sp>
        <p:nvSpPr>
          <p:cNvPr id="44" name="文本框 43"/>
          <p:cNvSpPr txBox="1"/>
          <p:nvPr/>
        </p:nvSpPr>
        <p:spPr>
          <a:xfrm>
            <a:off x="376692" y="1209116"/>
            <a:ext cx="11501313" cy="2935374"/>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总结一下</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的启动由</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主导，将可执行文件加载到内存，顺便加载所有依赖的动态库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并由</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负责加载成</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定义的结构</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所有初始化工作结束后，</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就会调用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main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函数</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接下来就是</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UIApplicationMain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AppDelegate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application:didFinishLaunchingWithOptions: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方法</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wipe(left)">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0" end="0"/>
                                            </p:txEl>
                                          </p:spTgt>
                                        </p:tgtEl>
                                        <p:attrNameLst>
                                          <p:attrName>style.visibility</p:attrName>
                                        </p:attrNameLst>
                                      </p:cBhvr>
                                      <p:to>
                                        <p:strVal val="visible"/>
                                      </p:to>
                                    </p:set>
                                    <p:animEffect transition="in" filter="wipe(left)">
                                      <p:cBhvr>
                                        <p:cTn id="2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的启动优化</a:t>
            </a:r>
            <a:endParaRPr lang="zh-CN" altLang="en-US"/>
          </a:p>
        </p:txBody>
      </p:sp>
      <p:sp>
        <p:nvSpPr>
          <p:cNvPr id="44" name="文本框 43"/>
          <p:cNvSpPr txBox="1"/>
          <p:nvPr/>
        </p:nvSpPr>
        <p:spPr>
          <a:xfrm>
            <a:off x="376692" y="1209115"/>
            <a:ext cx="11501313" cy="5251061"/>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按照不同的阶段</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dyld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减少动态库、合并一些动态库（定期清理不必要的动态库）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类、分类的数量、减少</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Selector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数量（定期清理不必要的类、分类）</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虚函数数量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Swift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尽量使用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struct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runtime</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+initialize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方法和</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dispatch_once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取代所有的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__attribute__((constructor))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静态构造器、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+load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main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在不影响用户体验的前提下，尽可能将一些操作延迟，不要全部都放在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finishLaunching</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方法中</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按需加载</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wipe(left)">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7" end="7"/>
                                            </p:txEl>
                                          </p:spTgt>
                                        </p:tgtEl>
                                        <p:attrNameLst>
                                          <p:attrName>style.visibility</p:attrName>
                                        </p:attrNameLst>
                                      </p:cBhvr>
                                      <p:to>
                                        <p:strVal val="visible"/>
                                      </p:to>
                                    </p:set>
                                    <p:animEffect transition="in" filter="wipe(left)">
                                      <p:cBhvr>
                                        <p:cTn id="37" dur="500"/>
                                        <p:tgtEl>
                                          <p:spTgt spid="4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8" end="8"/>
                                            </p:txEl>
                                          </p:spTgt>
                                        </p:tgtEl>
                                        <p:attrNameLst>
                                          <p:attrName>style.visibility</p:attrName>
                                        </p:attrNameLst>
                                      </p:cBhvr>
                                      <p:to>
                                        <p:strVal val="visible"/>
                                      </p:to>
                                    </p:set>
                                    <p:animEffect transition="in" filter="wipe(left)">
                                      <p:cBhvr>
                                        <p:cTn id="42" dur="500"/>
                                        <p:tgtEl>
                                          <p:spTgt spid="4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0" end="10"/>
                                            </p:txEl>
                                          </p:spTgt>
                                        </p:tgtEl>
                                        <p:attrNameLst>
                                          <p:attrName>style.visibility</p:attrName>
                                        </p:attrNameLst>
                                      </p:cBhvr>
                                      <p:to>
                                        <p:strVal val="visible"/>
                                      </p:to>
                                    </p:set>
                                    <p:animEffect transition="in" filter="wipe(left)">
                                      <p:cBhvr>
                                        <p:cTn id="47" dur="500"/>
                                        <p:tgtEl>
                                          <p:spTgt spid="4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1" end="11"/>
                                            </p:txEl>
                                          </p:spTgt>
                                        </p:tgtEl>
                                        <p:attrNameLst>
                                          <p:attrName>style.visibility</p:attrName>
                                        </p:attrNameLst>
                                      </p:cBhvr>
                                      <p:to>
                                        <p:strVal val="visible"/>
                                      </p:to>
                                    </p:set>
                                    <p:animEffect transition="in" filter="wipe(left)">
                                      <p:cBhvr>
                                        <p:cTn id="52" dur="500"/>
                                        <p:tgtEl>
                                          <p:spTgt spid="4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
                                            <p:txEl>
                                              <p:pRg st="12" end="12"/>
                                            </p:txEl>
                                          </p:spTgt>
                                        </p:tgtEl>
                                        <p:attrNameLst>
                                          <p:attrName>style.visibility</p:attrName>
                                        </p:attrNameLst>
                                      </p:cBhvr>
                                      <p:to>
                                        <p:strVal val="visible"/>
                                      </p:to>
                                    </p:set>
                                    <p:animEffect transition="in" filter="wipe(left)">
                                      <p:cBhvr>
                                        <p:cTn id="57" dur="500"/>
                                        <p:tgtEl>
                                          <p:spTgt spid="4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面试题</a:t>
            </a:r>
            <a:endParaRPr lang="zh-CN" altLang="en-US"/>
          </a:p>
        </p:txBody>
      </p:sp>
      <p:sp>
        <p:nvSpPr>
          <p:cNvPr id="44" name="文本框 43"/>
          <p:cNvSpPr txBox="1"/>
          <p:nvPr/>
        </p:nvSpPr>
        <p:spPr>
          <a:xfrm>
            <a:off x="343592" y="1203432"/>
            <a:ext cx="11501313" cy="5090490"/>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你在项目中是怎么优化内存的？</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优化你是从哪几方面着手？</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列表卡顿的原因可能有哪些？你平时是怎么优化的？</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遇到</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tableView</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卡顿嘛？会造成卡顿的原因大致有哪些？</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https://juejin.cn/post/6864492188404088846</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animEffect transition="in" filter="wipe(left)">
                                      <p:cBhvr>
                                        <p:cTn id="17" dur="500"/>
                                        <p:tgtEl>
                                          <p:spTgt spid="4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6" end="6"/>
                                            </p:txEl>
                                          </p:spTgt>
                                        </p:tgtEl>
                                        <p:attrNameLst>
                                          <p:attrName>style.visibility</p:attrName>
                                        </p:attrNameLst>
                                      </p:cBhvr>
                                      <p:to>
                                        <p:strVal val="visible"/>
                                      </p:to>
                                    </p:set>
                                    <p:animEffect transition="in" filter="wipe(left)">
                                      <p:cBhvr>
                                        <p:cTn id="22" dur="500"/>
                                        <p:tgtEl>
                                          <p:spTgt spid="4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9" end="9"/>
                                            </p:txEl>
                                          </p:spTgt>
                                        </p:tgtEl>
                                        <p:attrNameLst>
                                          <p:attrName>style.visibility</p:attrName>
                                        </p:attrNameLst>
                                      </p:cBhvr>
                                      <p:to>
                                        <p:strVal val="visible"/>
                                      </p:to>
                                    </p:set>
                                    <p:animEffect transition="in" filter="wipe(left)">
                                      <p:cBhvr>
                                        <p:cTn id="2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的启动优化</a:t>
            </a:r>
            <a:endParaRPr lang="zh-CN" altLang="en-US"/>
          </a:p>
        </p:txBody>
      </p:sp>
      <p:sp>
        <p:nvSpPr>
          <p:cNvPr id="44" name="文本框 43"/>
          <p:cNvSpPr txBox="1"/>
          <p:nvPr/>
        </p:nvSpPr>
        <p:spPr>
          <a:xfrm>
            <a:off x="376692" y="1209115"/>
            <a:ext cx="11501313" cy="5251061"/>
          </a:xfrm>
          <a:prstGeom prst="rect">
            <a:avLst/>
          </a:prstGeom>
          <a:noFill/>
        </p:spPr>
        <p:txBody>
          <a:bodyPr wrap="square" rtlCol="0">
            <a:noAutofit/>
          </a:bodyPr>
          <a:lstStyle/>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抖音品质建设 - iOS启动优化《原理篇》</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https://mp.weixin.qq.com/s/3-Sbqe9gxdV6eI1f435BDg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抖音品质建设 - iOS启动优化《实战篇》</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https://mp.weixin.qq.com/s?__biz=MzI1MzYzMjE0MQ==&amp;mid=2247487757&amp;idx=1&amp;sn=a52c11f6a6f217bd0d3283de9b00c8bc&amp;chksm=e9d0daefdea753f954cfcb15d5d0f90302a9f45ba06968377644ffe9e5757a69c5b0132d2c8b&amp;scene=178&amp;cur_album_id=1590407423234719749#rd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APP</a:t>
            </a:r>
            <a:r>
              <a:rPr lang="zh-CN" altLang="en-US"/>
              <a:t>的内存优化</a:t>
            </a:r>
            <a:endParaRPr lang="zh-CN" altLang="en-US"/>
          </a:p>
        </p:txBody>
      </p:sp>
      <p:sp>
        <p:nvSpPr>
          <p:cNvPr id="44" name="文本框 43"/>
          <p:cNvSpPr txBox="1"/>
          <p:nvPr/>
        </p:nvSpPr>
        <p:spPr>
          <a:xfrm>
            <a:off x="376555" y="1112520"/>
            <a:ext cx="11501755" cy="5698490"/>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iOS性能优化实践：头条抖音如何实现OOM崩溃率下降50%+</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https://mp.weixin.qq.com/s/4-4M9E8NziAgshlwB7Sc6g</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深入探索 iOS 内存优化</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https://juejin.cn/post/6864492188404088846</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常用</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避免检测内存泄漏</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野指针</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图片内存</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图片读取方式</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图片格式</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缩放图片：将大图片加载到小空间时， UIImage （UIImage.contentsOfFile）需要先解压整个图像再渲染，会产生内存峰值，用 ImageIO框架 替代 UIImage 可避免图像峰值，ImageIO框架（CGImageSourceCreateWithURL）可以直接指定加载到内存的图像尺寸和信息，省去了解压缩的过程。</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当应用切入后台时，图像默认还在内存中 ，可以在退到后台或view消失时从内存中移除图片，进入前台或view出现时再加载图片 （通过监听系统通知) 。</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构建缓存：构建缓存时使用 NSCache 替代 NSMutableDictionary</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(NSCache 是线程安全的，当内存不足时会自动释放内存（取数据时需要先判空），并且可以通过 countLimit 和 totalCostLimit 属性设置上限，另外对存在 Compressed Memory 情况下的内存警告也做了优化，这些都是 NSDictionary 不具备的。</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6" end="6"/>
                                            </p:txEl>
                                          </p:spTgt>
                                        </p:tgtEl>
                                        <p:attrNameLst>
                                          <p:attrName>style.visibility</p:attrName>
                                        </p:attrNameLst>
                                      </p:cBhvr>
                                      <p:to>
                                        <p:strVal val="visible"/>
                                      </p:to>
                                    </p:set>
                                    <p:animEffect transition="in" filter="wipe(left)">
                                      <p:cBhvr>
                                        <p:cTn id="27" dur="500"/>
                                        <p:tgtEl>
                                          <p:spTgt spid="4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7" end="7"/>
                                            </p:txEl>
                                          </p:spTgt>
                                        </p:tgtEl>
                                        <p:attrNameLst>
                                          <p:attrName>style.visibility</p:attrName>
                                        </p:attrNameLst>
                                      </p:cBhvr>
                                      <p:to>
                                        <p:strVal val="visible"/>
                                      </p:to>
                                    </p:set>
                                    <p:animEffect transition="in" filter="wipe(left)">
                                      <p:cBhvr>
                                        <p:cTn id="32" dur="500"/>
                                        <p:tgtEl>
                                          <p:spTgt spid="4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8" end="8"/>
                                            </p:txEl>
                                          </p:spTgt>
                                        </p:tgtEl>
                                        <p:attrNameLst>
                                          <p:attrName>style.visibility</p:attrName>
                                        </p:attrNameLst>
                                      </p:cBhvr>
                                      <p:to>
                                        <p:strVal val="visible"/>
                                      </p:to>
                                    </p:set>
                                    <p:animEffect transition="in" filter="wipe(left)">
                                      <p:cBhvr>
                                        <p:cTn id="37" dur="500"/>
                                        <p:tgtEl>
                                          <p:spTgt spid="4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9" end="9"/>
                                            </p:txEl>
                                          </p:spTgt>
                                        </p:tgtEl>
                                        <p:attrNameLst>
                                          <p:attrName>style.visibility</p:attrName>
                                        </p:attrNameLst>
                                      </p:cBhvr>
                                      <p:to>
                                        <p:strVal val="visible"/>
                                      </p:to>
                                    </p:set>
                                    <p:animEffect transition="in" filter="wipe(left)">
                                      <p:cBhvr>
                                        <p:cTn id="42" dur="500"/>
                                        <p:tgtEl>
                                          <p:spTgt spid="4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0" end="10"/>
                                            </p:txEl>
                                          </p:spTgt>
                                        </p:tgtEl>
                                        <p:attrNameLst>
                                          <p:attrName>style.visibility</p:attrName>
                                        </p:attrNameLst>
                                      </p:cBhvr>
                                      <p:to>
                                        <p:strVal val="visible"/>
                                      </p:to>
                                    </p:set>
                                    <p:animEffect transition="in" filter="wipe(left)">
                                      <p:cBhvr>
                                        <p:cTn id="47" dur="500"/>
                                        <p:tgtEl>
                                          <p:spTgt spid="4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1" end="11"/>
                                            </p:txEl>
                                          </p:spTgt>
                                        </p:tgtEl>
                                        <p:attrNameLst>
                                          <p:attrName>style.visibility</p:attrName>
                                        </p:attrNameLst>
                                      </p:cBhvr>
                                      <p:to>
                                        <p:strVal val="visible"/>
                                      </p:to>
                                    </p:set>
                                    <p:animEffect transition="in" filter="wipe(left)">
                                      <p:cBhvr>
                                        <p:cTn id="52" dur="500"/>
                                        <p:tgtEl>
                                          <p:spTgt spid="4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
                                            <p:txEl>
                                              <p:pRg st="12" end="12"/>
                                            </p:txEl>
                                          </p:spTgt>
                                        </p:tgtEl>
                                        <p:attrNameLst>
                                          <p:attrName>style.visibility</p:attrName>
                                        </p:attrNameLst>
                                      </p:cBhvr>
                                      <p:to>
                                        <p:strVal val="visible"/>
                                      </p:to>
                                    </p:set>
                                    <p:animEffect transition="in" filter="wipe(left)">
                                      <p:cBhvr>
                                        <p:cTn id="57" dur="500"/>
                                        <p:tgtEl>
                                          <p:spTgt spid="4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4">
                                            <p:txEl>
                                              <p:pRg st="13" end="13"/>
                                            </p:txEl>
                                          </p:spTgt>
                                        </p:tgtEl>
                                        <p:attrNameLst>
                                          <p:attrName>style.visibility</p:attrName>
                                        </p:attrNameLst>
                                      </p:cBhvr>
                                      <p:to>
                                        <p:strVal val="visible"/>
                                      </p:to>
                                    </p:set>
                                    <p:animEffect transition="in" filter="wipe(left)">
                                      <p:cBhvr>
                                        <p:cTn id="62" dur="500"/>
                                        <p:tgtEl>
                                          <p:spTgt spid="44">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4">
                                            <p:txEl>
                                              <p:pRg st="14" end="14"/>
                                            </p:txEl>
                                          </p:spTgt>
                                        </p:tgtEl>
                                        <p:attrNameLst>
                                          <p:attrName>style.visibility</p:attrName>
                                        </p:attrNameLst>
                                      </p:cBhvr>
                                      <p:to>
                                        <p:strVal val="visible"/>
                                      </p:to>
                                    </p:set>
                                    <p:animEffect transition="in" filter="wipe(left)">
                                      <p:cBhvr>
                                        <p:cTn id="67" dur="500"/>
                                        <p:tgtEl>
                                          <p:spTgt spid="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安装包（</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IPA</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）主要由可执行文件、资源组成</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资源（图片、音频、视频等）</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采取无损压缩：</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ImageOptim、pngquant命令、tinypng ，</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webp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也能减少</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25%</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，可以使用 cwebp 进行格式压缩转换</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语法 cwebp [options] input_file -o output_file.webp  // 无损压缩 cwebp -lossless original.png -o new.webp”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，还可以使用工具iSparta 进行批量转换；</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Xcode 本身也提供压缩图片的编译选项</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714500" lvl="3"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Compress PNG Files：打包的时候基于 pngcrush 工具自动对图片进行无损压缩，如果我们已自行对图片进行压缩，该选项最好关闭。</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714500" lvl="3"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Remove Text Medadata From PNG Files：移除 PNG 资源的文本字符，比如图像名称、作者、版权、创作时间、注释等信息。</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去除没有用到的资源：</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hlinkClick r:id="rId1"/>
              </a:rPr>
              <a:t>https://github.com/tinymind/LSUnusedResources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hlinkClick r:id="rId1"/>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删除重复文件</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hlinkClick r:id="rId1"/>
              </a:rPr>
              <a: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通过校验所有资源的 MD5，筛选出项目中的重复资源，推荐使用 fdupes 工具进行重复文件扫描，fdupes 是 Linux 平台的一个开源工具，由 C 语言编写 ，文件比较顺序是大小对比 &gt; 部分 MD5 签名对比 &gt; 完整 MD5 签名对比 &gt; 逐字节对比。安装：</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“brew install fdupes”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，查找：</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“fdupes -Sr 文件夹 &gt; 输出地址.txt  // 将信息输出到txt文件中”https://github.com/adrianlopezroche/fdupes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animEffect transition="in" filter="wipe(left)">
                                      <p:cBhvr>
                                        <p:cTn id="27" dur="500"/>
                                        <p:tgtEl>
                                          <p:spTgt spid="4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6" end="6"/>
                                            </p:txEl>
                                          </p:spTgt>
                                        </p:tgtEl>
                                        <p:attrNameLst>
                                          <p:attrName>style.visibility</p:attrName>
                                        </p:attrNameLst>
                                      </p:cBhvr>
                                      <p:to>
                                        <p:strVal val="visible"/>
                                      </p:to>
                                    </p:set>
                                    <p:animEffect transition="in" filter="wipe(left)">
                                      <p:cBhvr>
                                        <p:cTn id="32" dur="500"/>
                                        <p:tgtEl>
                                          <p:spTgt spid="4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7" end="7"/>
                                            </p:txEl>
                                          </p:spTgt>
                                        </p:tgtEl>
                                        <p:attrNameLst>
                                          <p:attrName>style.visibility</p:attrName>
                                        </p:attrNameLst>
                                      </p:cBhvr>
                                      <p:to>
                                        <p:strVal val="visible"/>
                                      </p:to>
                                    </p:set>
                                    <p:animEffect transition="in" filter="wipe(left)">
                                      <p:cBhvr>
                                        <p:cTn id="37" dur="500"/>
                                        <p:tgtEl>
                                          <p:spTgt spid="4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8" end="8"/>
                                            </p:txEl>
                                          </p:spTgt>
                                        </p:tgtEl>
                                        <p:attrNameLst>
                                          <p:attrName>style.visibility</p:attrName>
                                        </p:attrNameLst>
                                      </p:cBhvr>
                                      <p:to>
                                        <p:strVal val="visible"/>
                                      </p:to>
                                    </p:set>
                                    <p:animEffect transition="in" filter="wipe(left)">
                                      <p:cBhvr>
                                        <p:cTn id="42" dur="500"/>
                                        <p:tgtEl>
                                          <p:spTgt spid="4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9" end="9"/>
                                            </p:txEl>
                                          </p:spTgt>
                                        </p:tgtEl>
                                        <p:attrNameLst>
                                          <p:attrName>style.visibility</p:attrName>
                                        </p:attrNameLst>
                                      </p:cBhvr>
                                      <p:to>
                                        <p:strVal val="visible"/>
                                      </p:to>
                                    </p:set>
                                    <p:animEffect transition="in" filter="wipe(left)">
                                      <p:cBhvr>
                                        <p:cTn id="47" dur="500"/>
                                        <p:tgtEl>
                                          <p:spTgt spid="4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0" end="10"/>
                                            </p:txEl>
                                          </p:spTgt>
                                        </p:tgtEl>
                                        <p:attrNameLst>
                                          <p:attrName>style.visibility</p:attrName>
                                        </p:attrNameLst>
                                      </p:cBhvr>
                                      <p:to>
                                        <p:strVal val="visible"/>
                                      </p:to>
                                    </p:set>
                                    <p:animEffect transition="in" filter="wipe(left)">
                                      <p:cBhvr>
                                        <p:cTn id="52" dur="500"/>
                                        <p:tgtEl>
                                          <p:spTgt spid="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indent="0">
              <a:lnSpc>
                <a:spcPts val="2200"/>
              </a:lnSpc>
              <a:buFont typeface="Wingdings" panose="05000000000000000000" pitchFamily="2" charset="2"/>
              <a:buNone/>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图片资源放入.xcassets：</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尽量将图片资源放入 Images.xcassets 中，包括 pod 库的图片。 Images.xcassets 中的图片加载后会有缓存，提升加载速度，并且在最终打包时会自动进行压缩（Compress PNG Files），再根据最终运行设备进行 2x 和 3x 分发。</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p"/>
            </a:pPr>
            <a:r>
              <a:rPr sz="1600">
                <a:solidFill>
                  <a:schemeClr val="tx1">
                    <a:lumMod val="65000"/>
                    <a:lumOff val="35000"/>
                  </a:schemeClr>
                </a:solidFill>
                <a:latin typeface="微软雅黑" panose="020B0503020204020204" pitchFamily="34" charset="-122"/>
                <a:ea typeface="微软雅黑" panose="020B0503020204020204" pitchFamily="34" charset="-122"/>
              </a:rPr>
              <a:t>对于内部 Pod 库中的资源文件，我们可以在 Pod 库里面的 Resources 目录下新建 Asset Catalog 文件，命名为 Images.xcassets，移入所有图片文件，接着手动修改该 SDK 的 podspec 文件指定使用该 Images.xcassets。</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sz="1600">
                <a:solidFill>
                  <a:schemeClr val="tx1">
                    <a:lumMod val="65000"/>
                    <a:lumOff val="35000"/>
                  </a:schemeClr>
                </a:solidFill>
                <a:latin typeface="微软雅黑" panose="020B0503020204020204" pitchFamily="34" charset="-122"/>
                <a:ea typeface="微软雅黑" panose="020B0503020204020204" pitchFamily="34" charset="-122"/>
              </a:rPr>
              <a:t>部分大资源文件通过运行下载</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wipe(left)">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285750"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可执行文件瘦身</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编译器优化</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ü"/>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Strip Linked Product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Make Strings Read-Only</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Symbols Hidden by Default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设置为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YES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去掉异常支持，</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Enable C++ Exceptions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Enable Objective-C Exceptions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设置为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NO</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Other C Flags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添加</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-fno-exceptions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利用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AppCode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hlinkClick r:id="rId1"/>
              </a:rPr>
              <a:t>https://www.jetbrains.com/objc/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）检测未使用的代码：菜单栏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Code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Inspect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Code</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编写</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LLVM</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插件检测出重复代码、未被调用的代码</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LinkMap 结合 Mach-O: LinkMap 的 Symbols 中会列出所有方法、类、block及它们的大小，通过获取 LinkMap 即可以获得方法和类的全集；再通过 MachOView 获得使用过的方法和类，两者的差值就是我们要找寻的未使用代码。</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App Thinning: 严格来说App Thinning不会让安装包变小，但用户安装应用时，苹果会根据用户的机型自动选择合适的资源和对应CPU架构的二进制执行文件（也就是说用户本地可执行文件不会同时存在 armv7 和 arm64），减少下载流量和安装占用空间。</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动态库替代静态库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慎入重复的三方库或比较大的三方库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animEffect transition="in" filter="wipe(left)">
                                      <p:cBhvr>
                                        <p:cTn id="27" dur="500"/>
                                        <p:tgtEl>
                                          <p:spTgt spid="4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7" end="7"/>
                                            </p:txEl>
                                          </p:spTgt>
                                        </p:tgtEl>
                                        <p:attrNameLst>
                                          <p:attrName>style.visibility</p:attrName>
                                        </p:attrNameLst>
                                      </p:cBhvr>
                                      <p:to>
                                        <p:strVal val="visible"/>
                                      </p:to>
                                    </p:set>
                                    <p:animEffect transition="in" filter="wipe(left)">
                                      <p:cBhvr>
                                        <p:cTn id="32" dur="500"/>
                                        <p:tgtEl>
                                          <p:spTgt spid="4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9" end="9"/>
                                            </p:txEl>
                                          </p:spTgt>
                                        </p:tgtEl>
                                        <p:attrNameLst>
                                          <p:attrName>style.visibility</p:attrName>
                                        </p:attrNameLst>
                                      </p:cBhvr>
                                      <p:to>
                                        <p:strVal val="visible"/>
                                      </p:to>
                                    </p:set>
                                    <p:animEffect transition="in" filter="wipe(left)">
                                      <p:cBhvr>
                                        <p:cTn id="37" dur="500"/>
                                        <p:tgtEl>
                                          <p:spTgt spid="4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11" end="11"/>
                                            </p:txEl>
                                          </p:spTgt>
                                        </p:tgtEl>
                                        <p:attrNameLst>
                                          <p:attrName>style.visibility</p:attrName>
                                        </p:attrNameLst>
                                      </p:cBhvr>
                                      <p:to>
                                        <p:strVal val="visible"/>
                                      </p:to>
                                    </p:set>
                                    <p:animEffect transition="in" filter="wipe(left)">
                                      <p:cBhvr>
                                        <p:cTn id="42" dur="500"/>
                                        <p:tgtEl>
                                          <p:spTgt spid="4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2" end="12"/>
                                            </p:txEl>
                                          </p:spTgt>
                                        </p:tgtEl>
                                        <p:attrNameLst>
                                          <p:attrName>style.visibility</p:attrName>
                                        </p:attrNameLst>
                                      </p:cBhvr>
                                      <p:to>
                                        <p:strVal val="visible"/>
                                      </p:to>
                                    </p:set>
                                    <p:animEffect transition="in" filter="wipe(left)">
                                      <p:cBhvr>
                                        <p:cTn id="47" dur="500"/>
                                        <p:tgtEl>
                                          <p:spTgt spid="4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3" end="13"/>
                                            </p:txEl>
                                          </p:spTgt>
                                        </p:tgtEl>
                                        <p:attrNameLst>
                                          <p:attrName>style.visibility</p:attrName>
                                        </p:attrNameLst>
                                      </p:cBhvr>
                                      <p:to>
                                        <p:strVal val="visible"/>
                                      </p:to>
                                    </p:set>
                                    <p:animEffect transition="in" filter="wipe(left)">
                                      <p:cBhvr>
                                        <p:cTn id="52" dur="500"/>
                                        <p:tgtEl>
                                          <p:spTgt spid="4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285750"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删除版本遗留代码</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我们可以通过 Runtime 提供的 isInitialized 方法在运行时检测一个类是否有被使用过，更多代码可查看 objc4-750。</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0"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精简重复代码</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多人开发的项目可能存在大量复制粘贴代码，可以通过 PMD</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（https://pmd.github.io/）</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扫描重复的代码片段，再结合实际逻辑重构代码。</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PMD 是一个代码静态扫描工具，直接通过 brew 命令安装。</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brew install pmd</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pmd cpd --files 扫描文件目录 --minimum-tokens 70 --language objectivec --encoding UTF-8 --format xml &gt; repeat.xml</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其中，--files 用于指定文件目录，--minimum-tokens 用于设置最小重复代码阈值，--format 用于指定输出文件格式，支持 xml/csv/txt 等格式，这里建议使用 xml，方便查看 。</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animEffect transition="in" filter="wipe(left)">
                                      <p:cBhvr>
                                        <p:cTn id="17" dur="500"/>
                                        <p:tgtEl>
                                          <p:spTgt spid="4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animEffect transition="in" filter="wipe(left)">
                                      <p:cBhvr>
                                        <p:cTn id="27" dur="500"/>
                                        <p:tgtEl>
                                          <p:spTgt spid="4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6" end="6"/>
                                            </p:txEl>
                                          </p:spTgt>
                                        </p:tgtEl>
                                        <p:attrNameLst>
                                          <p:attrName>style.visibility</p:attrName>
                                        </p:attrNameLst>
                                      </p:cBhvr>
                                      <p:to>
                                        <p:strVal val="visible"/>
                                      </p:to>
                                    </p:set>
                                    <p:animEffect transition="in" filter="wipe(left)">
                                      <p:cBhvr>
                                        <p:cTn id="32" dur="500"/>
                                        <p:tgtEl>
                                          <p:spTgt spid="4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7" end="7"/>
                                            </p:txEl>
                                          </p:spTgt>
                                        </p:tgtEl>
                                        <p:attrNameLst>
                                          <p:attrName>style.visibility</p:attrName>
                                        </p:attrNameLst>
                                      </p:cBhvr>
                                      <p:to>
                                        <p:strVal val="visible"/>
                                      </p:to>
                                    </p:set>
                                    <p:animEffect transition="in" filter="wipe(left)">
                                      <p:cBhvr>
                                        <p:cTn id="37" dur="500"/>
                                        <p:tgtEl>
                                          <p:spTgt spid="4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8" end="8"/>
                                            </p:txEl>
                                          </p:spTgt>
                                        </p:tgtEl>
                                        <p:attrNameLst>
                                          <p:attrName>style.visibility</p:attrName>
                                        </p:attrNameLst>
                                      </p:cBhvr>
                                      <p:to>
                                        <p:strVal val="visible"/>
                                      </p:to>
                                    </p:set>
                                    <p:animEffect transition="in" filter="wipe(left)">
                                      <p:cBhvr>
                                        <p:cTn id="42"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285750"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与包体积有关的编译选项</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建议修改</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Valid Architectures</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设置编译生成的 ipa 包所支持的架构，不支持32位以及 iOS8 ，可去掉 armv7及之前的架构 ，减小生成的 ipa 包。</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Strip Link Product 和 Deployment Postprocessing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Strip Linked Product 默认为 Yes，Deployment Postprocessing 默认为 No，Strip Linked Product 在 Deployment Postprocessing 设置为 YES 的时候才生效。当Strip Linked Product设为YES的时候，ipa会去除掉symbol符号，运行 App 断点不会中断，在程序中打印[NSThread callStackSymbols]也无法看到类名和方法名。而在程序崩溃时，终端的函数调用栈中也无法看到类名和方法名。但是不会影响正常的崩溃日志生成和解析，依然可以通过符号表来解析崩溃日志，适合线上使用，建议在 release 下都设置为 Yes。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Generate Debug Symbols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默认为 Yes，当设置为 Yes 时，编译生成的 .o 文件会更大，包含了断点信息和符号化的调试信息，方便开发阶段调试，建议在 release 下设置为 No，线上需要获取崩溃信息时搭配编译生成的 dSYM 文件解析符号。</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Enable C++ Exceptions 和 Enable Objective-C Exceptions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默认都为 Yes，用于捕获 C++ 和 OC 的异常，如果项目中使用了 try catch， 可考虑去掉并在 release 下设置为 No，配合在 Other C Flags 添加 -fno-exceptions 和 -fno-rtt ，会有比较明显的体积减小。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wipe(left)">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6" end="6"/>
                                            </p:txEl>
                                          </p:spTgt>
                                        </p:tgtEl>
                                        <p:attrNameLst>
                                          <p:attrName>style.visibility</p:attrName>
                                        </p:attrNameLst>
                                      </p:cBhvr>
                                      <p:to>
                                        <p:strVal val="visible"/>
                                      </p:to>
                                    </p:set>
                                    <p:animEffect transition="in" filter="wipe(left)">
                                      <p:cBhvr>
                                        <p:cTn id="37" dur="500"/>
                                        <p:tgtEl>
                                          <p:spTgt spid="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7" end="7"/>
                                            </p:txEl>
                                          </p:spTgt>
                                        </p:tgtEl>
                                        <p:attrNameLst>
                                          <p:attrName>style.visibility</p:attrName>
                                        </p:attrNameLst>
                                      </p:cBhvr>
                                      <p:to>
                                        <p:strVal val="visible"/>
                                      </p:to>
                                    </p:set>
                                    <p:animEffect transition="in" filter="wipe(left)">
                                      <p:cBhvr>
                                        <p:cTn id="42" dur="500"/>
                                        <p:tgtEl>
                                          <p:spTgt spid="4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8" end="8"/>
                                            </p:txEl>
                                          </p:spTgt>
                                        </p:tgtEl>
                                        <p:attrNameLst>
                                          <p:attrName>style.visibility</p:attrName>
                                        </p:attrNameLst>
                                      </p:cBhvr>
                                      <p:to>
                                        <p:strVal val="visible"/>
                                      </p:to>
                                    </p:set>
                                    <p:animEffect transition="in" filter="wipe(left)">
                                      <p:cBhvr>
                                        <p:cTn id="47"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marL="285750"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与包体积有关的编译选项</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保持不变</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Generate Debug Symbols</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默认为 Yes，用生成dSYM文件，有助于解析崩溃信息。</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Make Strings Read-Only</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默认为 Yes，复用字符串字面量。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Dead Code Stripping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默认为 Yes，去除冗余代码。</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Optimization Level</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Release 下默认为 Fastest, Smalllest[-Os]，自动优化代码。</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Symbols Hidden by Default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Release 下默认为 Yes，会移除符号信息，把所有符号都定义成 private extern。</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Strip Swift Symbols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00150" lvl="2" indent="-285750">
              <a:lnSpc>
                <a:spcPts val="2200"/>
              </a:lnSpc>
              <a:buFont typeface="Wingdings" panose="05000000000000000000" charset="0"/>
              <a:buChar char=""/>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默认为 Yes，移除 Swift 相关的符号表，运行时再从 SWIFT 标准库中获取符号，从而减少应用体积。</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Wingdings" panose="05000000000000000000" charset="0"/>
              <a:buChar char=""/>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wipe(left)">
                                      <p:cBhvr>
                                        <p:cTn id="32" dur="500"/>
                                        <p:tgtEl>
                                          <p:spTgt spid="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6" end="6"/>
                                            </p:txEl>
                                          </p:spTgt>
                                        </p:tgtEl>
                                        <p:attrNameLst>
                                          <p:attrName>style.visibility</p:attrName>
                                        </p:attrNameLst>
                                      </p:cBhvr>
                                      <p:to>
                                        <p:strVal val="visible"/>
                                      </p:to>
                                    </p:set>
                                    <p:animEffect transition="in" filter="wipe(left)">
                                      <p:cBhvr>
                                        <p:cTn id="37" dur="500"/>
                                        <p:tgtEl>
                                          <p:spTgt spid="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7" end="7"/>
                                            </p:txEl>
                                          </p:spTgt>
                                        </p:tgtEl>
                                        <p:attrNameLst>
                                          <p:attrName>style.visibility</p:attrName>
                                        </p:attrNameLst>
                                      </p:cBhvr>
                                      <p:to>
                                        <p:strVal val="visible"/>
                                      </p:to>
                                    </p:set>
                                    <p:animEffect transition="in" filter="wipe(left)">
                                      <p:cBhvr>
                                        <p:cTn id="42" dur="500"/>
                                        <p:tgtEl>
                                          <p:spTgt spid="4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8" end="8"/>
                                            </p:txEl>
                                          </p:spTgt>
                                        </p:tgtEl>
                                        <p:attrNameLst>
                                          <p:attrName>style.visibility</p:attrName>
                                        </p:attrNameLst>
                                      </p:cBhvr>
                                      <p:to>
                                        <p:strVal val="visible"/>
                                      </p:to>
                                    </p:set>
                                    <p:animEffect transition="in" filter="wipe(left)">
                                      <p:cBhvr>
                                        <p:cTn id="47" dur="500"/>
                                        <p:tgtEl>
                                          <p:spTgt spid="4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9" end="9"/>
                                            </p:txEl>
                                          </p:spTgt>
                                        </p:tgtEl>
                                        <p:attrNameLst>
                                          <p:attrName>style.visibility</p:attrName>
                                        </p:attrNameLst>
                                      </p:cBhvr>
                                      <p:to>
                                        <p:strVal val="visible"/>
                                      </p:to>
                                    </p:set>
                                    <p:animEffect transition="in" filter="wipe(left)">
                                      <p:cBhvr>
                                        <p:cTn id="52" dur="500"/>
                                        <p:tgtEl>
                                          <p:spTgt spid="4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
                                            <p:txEl>
                                              <p:pRg st="10" end="10"/>
                                            </p:txEl>
                                          </p:spTgt>
                                        </p:tgtEl>
                                        <p:attrNameLst>
                                          <p:attrName>style.visibility</p:attrName>
                                        </p:attrNameLst>
                                      </p:cBhvr>
                                      <p:to>
                                        <p:strVal val="visible"/>
                                      </p:to>
                                    </p:set>
                                    <p:animEffect transition="in" filter="wipe(left)">
                                      <p:cBhvr>
                                        <p:cTn id="57" dur="500"/>
                                        <p:tgtEl>
                                          <p:spTgt spid="4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4">
                                            <p:txEl>
                                              <p:pRg st="11" end="11"/>
                                            </p:txEl>
                                          </p:spTgt>
                                        </p:tgtEl>
                                        <p:attrNameLst>
                                          <p:attrName>style.visibility</p:attrName>
                                        </p:attrNameLst>
                                      </p:cBhvr>
                                      <p:to>
                                        <p:strVal val="visible"/>
                                      </p:to>
                                    </p:set>
                                    <p:animEffect transition="in" filter="wipe(left)">
                                      <p:cBhvr>
                                        <p:cTn id="62" dur="500"/>
                                        <p:tgtEl>
                                          <p:spTgt spid="4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4">
                                            <p:txEl>
                                              <p:pRg st="12" end="12"/>
                                            </p:txEl>
                                          </p:spTgt>
                                        </p:tgtEl>
                                        <p:attrNameLst>
                                          <p:attrName>style.visibility</p:attrName>
                                        </p:attrNameLst>
                                      </p:cBhvr>
                                      <p:to>
                                        <p:strVal val="visible"/>
                                      </p:to>
                                    </p:set>
                                    <p:animEffect transition="in" filter="wipe(left)">
                                      <p:cBhvr>
                                        <p:cTn id="67" dur="500"/>
                                        <p:tgtEl>
                                          <p:spTgt spid="4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pic>
        <p:nvPicPr>
          <p:cNvPr id="3" name="图片 2"/>
          <p:cNvPicPr>
            <a:picLocks noChangeAspect="1"/>
          </p:cNvPicPr>
          <p:nvPr/>
        </p:nvPicPr>
        <p:blipFill>
          <a:blip r:embed="rId1"/>
          <a:stretch>
            <a:fillRect/>
          </a:stretch>
        </p:blipFill>
        <p:spPr>
          <a:xfrm>
            <a:off x="0" y="1107440"/>
            <a:ext cx="12192000" cy="359727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pic>
        <p:nvPicPr>
          <p:cNvPr id="2" name="图片 1"/>
          <p:cNvPicPr>
            <a:picLocks noChangeAspect="1"/>
          </p:cNvPicPr>
          <p:nvPr/>
        </p:nvPicPr>
        <p:blipFill>
          <a:blip r:embed="rId1"/>
          <a:stretch>
            <a:fillRect/>
          </a:stretch>
        </p:blipFill>
        <p:spPr>
          <a:xfrm>
            <a:off x="5879465" y="3712210"/>
            <a:ext cx="5984240" cy="2831465"/>
          </a:xfrm>
          <a:prstGeom prst="rect">
            <a:avLst/>
          </a:prstGeom>
        </p:spPr>
      </p:pic>
      <p:pic>
        <p:nvPicPr>
          <p:cNvPr id="5" name="图片 4"/>
          <p:cNvPicPr>
            <a:picLocks noChangeAspect="1"/>
          </p:cNvPicPr>
          <p:nvPr/>
        </p:nvPicPr>
        <p:blipFill>
          <a:blip r:embed="rId2"/>
          <a:stretch>
            <a:fillRect/>
          </a:stretch>
        </p:blipFill>
        <p:spPr>
          <a:xfrm>
            <a:off x="702310" y="1183005"/>
            <a:ext cx="6085205" cy="29178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CPU</a:t>
            </a:r>
            <a:r>
              <a:rPr lang="zh-CN" altLang="en-US"/>
              <a:t>和</a:t>
            </a:r>
            <a:r>
              <a:rPr lang="en-US" altLang="zh-CN"/>
              <a:t>GPU</a:t>
            </a:r>
            <a:endParaRPr lang="zh-CN" altLang="en-US"/>
          </a:p>
        </p:txBody>
      </p:sp>
      <p:sp>
        <p:nvSpPr>
          <p:cNvPr id="44" name="文本框 43"/>
          <p:cNvSpPr txBox="1"/>
          <p:nvPr/>
        </p:nvSpPr>
        <p:spPr>
          <a:xfrm>
            <a:off x="166255" y="1203432"/>
            <a:ext cx="11830503" cy="1801026"/>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在屏幕成像的过程中，</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起着至关重要的作用</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Central Processing Unit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，中央处理器）</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对象的创建和销毁、对象属性的调整、布局计算、文本的计算和排版、图片的格式转换和解码、图像的绘制（</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Core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Graphics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Graphics Processing Unit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，图形处理器）</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纹理的渲染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24286" y="3503221"/>
            <a:ext cx="890649" cy="68876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t>CPU</a:t>
            </a:r>
            <a:endParaRPr kumimoji="1" lang="zh-CN" altLang="en-US" sz="2400"/>
          </a:p>
        </p:txBody>
      </p:sp>
      <p:sp>
        <p:nvSpPr>
          <p:cNvPr id="5" name="矩形 4"/>
          <p:cNvSpPr/>
          <p:nvPr/>
        </p:nvSpPr>
        <p:spPr>
          <a:xfrm>
            <a:off x="2815482" y="3503221"/>
            <a:ext cx="890649" cy="6887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a:t>GPU</a:t>
            </a:r>
            <a:endParaRPr kumimoji="1" lang="zh-CN" altLang="en-US" sz="2400"/>
          </a:p>
        </p:txBody>
      </p:sp>
      <p:sp>
        <p:nvSpPr>
          <p:cNvPr id="6" name="矩形 5"/>
          <p:cNvSpPr/>
          <p:nvPr/>
        </p:nvSpPr>
        <p:spPr>
          <a:xfrm>
            <a:off x="4413023" y="3503221"/>
            <a:ext cx="1346510" cy="6887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t>帧缓存</a:t>
            </a:r>
            <a:endParaRPr kumimoji="1" lang="zh-CN" altLang="en-US" sz="2400"/>
          </a:p>
        </p:txBody>
      </p:sp>
      <p:sp>
        <p:nvSpPr>
          <p:cNvPr id="7" name="矩形 6"/>
          <p:cNvSpPr/>
          <p:nvPr/>
        </p:nvSpPr>
        <p:spPr>
          <a:xfrm>
            <a:off x="4413023" y="4690752"/>
            <a:ext cx="1346510" cy="6887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视频控制器</a:t>
            </a:r>
            <a:endParaRPr kumimoji="1" lang="zh-CN" altLang="en-US"/>
          </a:p>
        </p:txBody>
      </p:sp>
      <p:sp>
        <p:nvSpPr>
          <p:cNvPr id="8" name="矩形 7"/>
          <p:cNvSpPr/>
          <p:nvPr/>
        </p:nvSpPr>
        <p:spPr>
          <a:xfrm>
            <a:off x="6603710" y="4690752"/>
            <a:ext cx="890649" cy="688768"/>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t>屏幕</a:t>
            </a:r>
            <a:endParaRPr kumimoji="1" lang="zh-CN" altLang="en-US" sz="2400"/>
          </a:p>
        </p:txBody>
      </p:sp>
      <p:cxnSp>
        <p:nvCxnSpPr>
          <p:cNvPr id="9" name="直线箭头连接符 8"/>
          <p:cNvCxnSpPr>
            <a:stCxn id="2" idx="3"/>
            <a:endCxn id="5" idx="1"/>
          </p:cNvCxnSpPr>
          <p:nvPr/>
        </p:nvCxnSpPr>
        <p:spPr>
          <a:xfrm>
            <a:off x="1914935" y="3847605"/>
            <a:ext cx="9005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5" idx="3"/>
            <a:endCxn id="6" idx="1"/>
          </p:cNvCxnSpPr>
          <p:nvPr/>
        </p:nvCxnSpPr>
        <p:spPr>
          <a:xfrm>
            <a:off x="3706131" y="3847605"/>
            <a:ext cx="7068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stCxn id="6" idx="2"/>
            <a:endCxn id="7" idx="0"/>
          </p:cNvCxnSpPr>
          <p:nvPr/>
        </p:nvCxnSpPr>
        <p:spPr>
          <a:xfrm>
            <a:off x="5086278" y="4191989"/>
            <a:ext cx="0" cy="498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7" idx="3"/>
            <a:endCxn id="8" idx="1"/>
          </p:cNvCxnSpPr>
          <p:nvPr/>
        </p:nvCxnSpPr>
        <p:spPr>
          <a:xfrm>
            <a:off x="5759533" y="5035136"/>
            <a:ext cx="8441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115363" y="4256704"/>
            <a:ext cx="646331" cy="369332"/>
          </a:xfrm>
          <a:prstGeom prst="rect">
            <a:avLst/>
          </a:prstGeom>
          <a:noFill/>
        </p:spPr>
        <p:txBody>
          <a:bodyPr wrap="none" rtlCol="0">
            <a:spAutoFit/>
          </a:bodyPr>
          <a:lstStyle/>
          <a:p>
            <a:r>
              <a:rPr kumimoji="1" lang="zh-CN" altLang="en-US"/>
              <a:t>读取</a:t>
            </a:r>
            <a:endParaRPr kumimoji="1" lang="zh-CN" altLang="en-US"/>
          </a:p>
        </p:txBody>
      </p:sp>
      <p:sp>
        <p:nvSpPr>
          <p:cNvPr id="22" name="文本框 21"/>
          <p:cNvSpPr txBox="1"/>
          <p:nvPr/>
        </p:nvSpPr>
        <p:spPr>
          <a:xfrm>
            <a:off x="3746306" y="3442049"/>
            <a:ext cx="646331" cy="369332"/>
          </a:xfrm>
          <a:prstGeom prst="rect">
            <a:avLst/>
          </a:prstGeom>
          <a:noFill/>
        </p:spPr>
        <p:txBody>
          <a:bodyPr wrap="none" rtlCol="0">
            <a:spAutoFit/>
          </a:bodyPr>
          <a:lstStyle/>
          <a:p>
            <a:r>
              <a:rPr kumimoji="1" lang="zh-CN" altLang="en-US"/>
              <a:t>渲染</a:t>
            </a:r>
            <a:endParaRPr kumimoji="1" lang="zh-CN" altLang="en-US"/>
          </a:p>
        </p:txBody>
      </p:sp>
      <p:sp>
        <p:nvSpPr>
          <p:cNvPr id="23" name="文本框 22"/>
          <p:cNvSpPr txBox="1"/>
          <p:nvPr/>
        </p:nvSpPr>
        <p:spPr>
          <a:xfrm>
            <a:off x="2042043" y="3442049"/>
            <a:ext cx="646331" cy="369332"/>
          </a:xfrm>
          <a:prstGeom prst="rect">
            <a:avLst/>
          </a:prstGeom>
          <a:noFill/>
        </p:spPr>
        <p:txBody>
          <a:bodyPr wrap="none" rtlCol="0">
            <a:spAutoFit/>
          </a:bodyPr>
          <a:lstStyle/>
          <a:p>
            <a:r>
              <a:rPr kumimoji="1" lang="zh-CN" altLang="en-US"/>
              <a:t>计算</a:t>
            </a:r>
            <a:endParaRPr kumimoji="1" lang="zh-CN" altLang="en-US"/>
          </a:p>
        </p:txBody>
      </p:sp>
      <p:sp>
        <p:nvSpPr>
          <p:cNvPr id="24" name="文本框 23"/>
          <p:cNvSpPr txBox="1"/>
          <p:nvPr/>
        </p:nvSpPr>
        <p:spPr>
          <a:xfrm>
            <a:off x="5858455" y="4629581"/>
            <a:ext cx="646331" cy="369332"/>
          </a:xfrm>
          <a:prstGeom prst="rect">
            <a:avLst/>
          </a:prstGeom>
          <a:noFill/>
        </p:spPr>
        <p:txBody>
          <a:bodyPr wrap="none" rtlCol="0">
            <a:spAutoFit/>
          </a:bodyPr>
          <a:lstStyle/>
          <a:p>
            <a:r>
              <a:rPr kumimoji="1" lang="zh-CN" altLang="en-US"/>
              <a:t>显示</a:t>
            </a:r>
            <a:endParaRPr kumimoji="1" lang="zh-CN" altLang="en-US"/>
          </a:p>
        </p:txBody>
      </p:sp>
      <p:sp>
        <p:nvSpPr>
          <p:cNvPr id="25" name="文本框 24"/>
          <p:cNvSpPr txBox="1"/>
          <p:nvPr/>
        </p:nvSpPr>
        <p:spPr>
          <a:xfrm>
            <a:off x="166254" y="5723523"/>
            <a:ext cx="11830503" cy="404145"/>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iOS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中是双缓冲机制，有前帧缓存、后帧缓存</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animEffect transition="in" filter="wipe(left)">
                                      <p:cBhvr>
                                        <p:cTn id="27" dur="500"/>
                                        <p:tgtEl>
                                          <p:spTgt spid="4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5">
                                            <p:txEl>
                                              <p:pRg st="0" end="0"/>
                                            </p:txEl>
                                          </p:spTgt>
                                        </p:tgtEl>
                                        <p:attrNameLst>
                                          <p:attrName>style.visibility</p:attrName>
                                        </p:attrNameLst>
                                      </p:cBhvr>
                                      <p:to>
                                        <p:strVal val="visible"/>
                                      </p:to>
                                    </p:set>
                                    <p:animEffect transition="in" filter="wipe(left)">
                                      <p:cBhvr>
                                        <p:cTn id="84"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20" grpId="0"/>
      <p:bldP spid="22" grpId="0"/>
      <p:bldP spid="23"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LinkMap</a:t>
            </a:r>
            <a:endParaRPr lang="zh-CN" altLang="en-US"/>
          </a:p>
        </p:txBody>
      </p:sp>
      <p:sp>
        <p:nvSpPr>
          <p:cNvPr id="44" name="文本框 43"/>
          <p:cNvSpPr txBox="1"/>
          <p:nvPr/>
        </p:nvSpPr>
        <p:spPr>
          <a:xfrm>
            <a:off x="376692" y="1220991"/>
            <a:ext cx="11501313" cy="465306"/>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生成</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LinkMap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文件，可以查看可执行文件的具体组成</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96536" y="1733797"/>
            <a:ext cx="8420100" cy="2159000"/>
          </a:xfrm>
          <a:prstGeom prst="rect">
            <a:avLst/>
          </a:prstGeom>
          <a:ln>
            <a:solidFill>
              <a:schemeClr val="tx1"/>
            </a:solidFill>
          </a:ln>
        </p:spPr>
      </p:pic>
      <p:sp>
        <p:nvSpPr>
          <p:cNvPr id="5" name="文本框 4"/>
          <p:cNvSpPr txBox="1"/>
          <p:nvPr/>
        </p:nvSpPr>
        <p:spPr>
          <a:xfrm>
            <a:off x="376691" y="4247219"/>
            <a:ext cx="11501313" cy="465306"/>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可借助第三方工具解析</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LinkMap</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文件：</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hlinkClick r:id="rId2"/>
              </a:rPr>
              <a:t>https://github.com/huanxsd/LinkMap</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抖音工程师：iOS 安装包大小优化实践篇</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https://mp.weixin.qq.com/s/gjRJq2s4LdklksiVArfN1Q</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今日头条优化实践： iOS 包大小二进制优化，一行代码减少 60 MB 下载大小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https://mp.weixin.qq.com/s/TnqAqpmuXsGFfpcSUqZ9GQ</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抖音品质建设 - iOS 安装包大小优化实践篇</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https://mp.weixin.qq.com/s/LSP8kC09zjb-sDjgZaikbg</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安装包瘦身</a:t>
            </a:r>
            <a:endParaRPr lang="zh-CN" altLang="en-US"/>
          </a:p>
        </p:txBody>
      </p:sp>
      <p:sp>
        <p:nvSpPr>
          <p:cNvPr id="44" name="文本框 43"/>
          <p:cNvSpPr txBox="1"/>
          <p:nvPr/>
        </p:nvSpPr>
        <p:spPr>
          <a:xfrm>
            <a:off x="376692" y="1268491"/>
            <a:ext cx="11501313" cy="5227312"/>
          </a:xfrm>
          <a:prstGeom prst="rect">
            <a:avLst/>
          </a:prstGeom>
          <a:noFill/>
        </p:spPr>
        <p:txBody>
          <a:bodyPr wrap="square" rtlCol="0">
            <a:noAutofit/>
          </a:bodyPr>
          <a:lstStyle/>
          <a:p>
            <a:pPr indent="0">
              <a:lnSpc>
                <a:spcPts val="2200"/>
              </a:lnSpc>
              <a:buFont typeface="Wingdings" panose="05000000000000000000" pitchFamily="2" charset="2"/>
              <a:buNone/>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OTA</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限制：下载流量限制（目前</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iOS13</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200M</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__TEXT段限制：主二进制 __TEXT 段上限为 60MB；所有架构的总和不超过 500MB。</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ts val="2200"/>
              </a:lnSpc>
              <a:buFont typeface="Wingdings" panose="05000000000000000000" pitchFamily="2" charset="2"/>
              <a:buNone/>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Class Method vs C 函数：</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通常我们对于一些基础和通用的函数会采用工具类的方式对外暴露。使用类方法完成功能。但当我们采用 Class Method, 这种方式在编译的时候需要生成 Class 的类结构。调用的方法会通过 objc_methodSend。如果采用 C 函数的方式可以减小这部分的开销。如果只是自己组件内部使用的私有的功能性函数还是建议使用 C 函数的方式实现。</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0"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Property vs IVAR：</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Objc 对于 Class 的 property，会自动的生成 set、get 方法，比如这个 property 是 Class 的私有属性的时候，我们可以直接使用 ivar 来代替 property。减小这部分的包大小开销。这里需要注意，当我们使用 property 的 getter 实现 LazyLoad 或者 setter 存在一些其他副作用的时候还是需要保留 property 的。</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0"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 Block 的使用：</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我们知道 Block 是一个特殊的 OC 对象。需要占用部分二进制空间来表征一个 Block 对象。所以在非必要使用 Block 的场景。去掉 Block 实现可以优化不少包大小，常见的比如 Masonry 通过 Block 实现的链式调用。</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285750" lvl="0"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缩减方法参数 &amp; 函数参数的个数：</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ts val="2200"/>
              </a:lnSpc>
              <a:buFont typeface="Arial" panose="020B0604020202090204" pitchFamily="34" charset="0"/>
              <a:buChar char="•"/>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我们调用一个函数的时候，传入的参数会存在一个参数列表中。当我们调用的时候传入参数很多的时候会对我们安装包大小有较大的影响，尤其是类似网络请求的的方法，动辄 7、8 个参数，而且调用的地方又很多。所以在对外 API 设计的时候如果参数超过 3 个尝试通过构造对象解决传参问题。</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野指针</a:t>
            </a:r>
            <a:endParaRPr lang="zh-CN" altLang="en-US"/>
          </a:p>
        </p:txBody>
      </p:sp>
      <p:sp>
        <p:nvSpPr>
          <p:cNvPr id="44" name="文本框 43"/>
          <p:cNvSpPr txBox="1"/>
          <p:nvPr/>
        </p:nvSpPr>
        <p:spPr>
          <a:xfrm>
            <a:off x="376555" y="1068705"/>
            <a:ext cx="11501755" cy="5643245"/>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什么是野指针？</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向一个已经删除的对象或未申请访问受限内存区域的指针。而这里的野指针主要是指对象释放后，指针未置空导致的野指针。该类Crash发生比较随机，找出来比较费劲，比较常见的做法是在开发阶段就提高这类Crash的复现率，尽可能的将其发现并解决。</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向OC对象发出release消息，只是标记对象占用的那块内存可以被释放，系统并没有立即收回内存；如果此时还向该对象发送其他消息，可能会发生Crash,也可能没有问题。</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野指针造成的Crash随机性比较大，但是被随机填入的数据是不可访问的情况下，Crash是必现的。</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解决思路是：想办法给野指针指向的内存填写不可访问的数据，让随机的Crash变成必现的Crash。</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定位野指针</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内存涂鸦（Malloc Scribble）：Xcode提供的Malloc Scribble，可以将对象释放后在内存上填上不可访问的数据，将随机发生变成不随机发生的事情，选中Product-&gt;Scheme-&gt;Edit Scheme -&gt;Diagnostics – &gt;勾选 Malloc Scribble项；设置了Enable Scribble，在对象申请内存后在申请的内存上填0xaa，内存释放后在释放的内存上填0x55；如果内存未被初始化就被访问，或者释放后被访问，Crash必现。</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Warning：该方法必须连接Xcode运行代码才能发现，并不适合测试人员使用。</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僵尸对象（NSZombieEnabled）：Xcode提供的NSZombieEnabled，通过生成僵尸对象来替换dealloc的实现，当对象引用计数为0 的时候，将需要dealloc的对象转化为僵尸对象。如果之后再给这个僵尸对象发消息则抛异常。先选中Product -&gt; Scheme -&gt; Edit Scheme -&gt; Diagnostics -&gt; 勾选Zombie Objects 项；然后在Product -&gt; Scheme -&gt; Edit Scheme -&gt; Arguments设置NSZombieEnabled、MallocStackLoggingNoCompact两个变量，且值均为YES。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3" end="3"/>
                                            </p:txEl>
                                          </p:spTgt>
                                        </p:tgtEl>
                                        <p:attrNameLst>
                                          <p:attrName>style.visibility</p:attrName>
                                        </p:attrNameLst>
                                      </p:cBhvr>
                                      <p:to>
                                        <p:strVal val="visible"/>
                                      </p:to>
                                    </p:set>
                                    <p:animEffect transition="in" filter="wipe(left)">
                                      <p:cBhvr>
                                        <p:cTn id="22" dur="500"/>
                                        <p:tgtEl>
                                          <p:spTgt spid="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4" end="4"/>
                                            </p:txEl>
                                          </p:spTgt>
                                        </p:tgtEl>
                                        <p:attrNameLst>
                                          <p:attrName>style.visibility</p:attrName>
                                        </p:attrNameLst>
                                      </p:cBhvr>
                                      <p:to>
                                        <p:strVal val="visible"/>
                                      </p:to>
                                    </p:set>
                                    <p:animEffect transition="in" filter="wipe(left)">
                                      <p:cBhvr>
                                        <p:cTn id="27" dur="500"/>
                                        <p:tgtEl>
                                          <p:spTgt spid="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6" end="6"/>
                                            </p:txEl>
                                          </p:spTgt>
                                        </p:tgtEl>
                                        <p:attrNameLst>
                                          <p:attrName>style.visibility</p:attrName>
                                        </p:attrNameLst>
                                      </p:cBhvr>
                                      <p:to>
                                        <p:strVal val="visible"/>
                                      </p:to>
                                    </p:set>
                                    <p:animEffect transition="in" filter="wipe(left)">
                                      <p:cBhvr>
                                        <p:cTn id="32" dur="500"/>
                                        <p:tgtEl>
                                          <p:spTgt spid="4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7" end="7"/>
                                            </p:txEl>
                                          </p:spTgt>
                                        </p:tgtEl>
                                        <p:attrNameLst>
                                          <p:attrName>style.visibility</p:attrName>
                                        </p:attrNameLst>
                                      </p:cBhvr>
                                      <p:to>
                                        <p:strVal val="visible"/>
                                      </p:to>
                                    </p:set>
                                    <p:animEffect transition="in" filter="wipe(left)">
                                      <p:cBhvr>
                                        <p:cTn id="37" dur="500"/>
                                        <p:tgtEl>
                                          <p:spTgt spid="4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8" end="8"/>
                                            </p:txEl>
                                          </p:spTgt>
                                        </p:tgtEl>
                                        <p:attrNameLst>
                                          <p:attrName>style.visibility</p:attrName>
                                        </p:attrNameLst>
                                      </p:cBhvr>
                                      <p:to>
                                        <p:strVal val="visible"/>
                                      </p:to>
                                    </p:set>
                                    <p:animEffect transition="in" filter="wipe(left)">
                                      <p:cBhvr>
                                        <p:cTn id="42" dur="500"/>
                                        <p:tgtEl>
                                          <p:spTgt spid="4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9" end="9"/>
                                            </p:txEl>
                                          </p:spTgt>
                                        </p:tgtEl>
                                        <p:attrNameLst>
                                          <p:attrName>style.visibility</p:attrName>
                                        </p:attrNameLst>
                                      </p:cBhvr>
                                      <p:to>
                                        <p:strVal val="visible"/>
                                      </p:to>
                                    </p:set>
                                    <p:animEffect transition="in" filter="wipe(left)">
                                      <p:cBhvr>
                                        <p:cTn id="47" dur="500"/>
                                        <p:tgtEl>
                                          <p:spTgt spid="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野指针</a:t>
            </a:r>
            <a:endParaRPr lang="zh-CN" altLang="en-US"/>
          </a:p>
        </p:txBody>
      </p:sp>
      <p:sp>
        <p:nvSpPr>
          <p:cNvPr id="44" name="文本框 43"/>
          <p:cNvSpPr txBox="1"/>
          <p:nvPr/>
        </p:nvSpPr>
        <p:spPr>
          <a:xfrm>
            <a:off x="376555" y="1068705"/>
            <a:ext cx="11501755" cy="5643245"/>
          </a:xfrm>
          <a:prstGeom prst="rect">
            <a:avLst/>
          </a:prstGeom>
          <a:noFill/>
        </p:spPr>
        <p:txBody>
          <a:bodyPr wrap="square" rtlCol="0">
            <a:noAutofit/>
          </a:bodyPr>
          <a:lstStyle/>
          <a:p>
            <a:pPr indent="0">
              <a:lnSpc>
                <a:spcPts val="2200"/>
              </a:lnSpc>
              <a:buFont typeface="Wingdings" panose="05000000000000000000" pitchFamily="2" charset="2"/>
              <a:buNone/>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僵尸对象（NSZombieEnabled）：仅设置Zombie Objects的话，如果Crash发生在当前调用栈，系统可以把崩溃原因定位到具体代码中；但是如果Crash不是发生在当前调用栈，系统仅仅告知崩溃地址，所以需要添加变量。MallocStackLoggingNoCompact，让Xcode记录每个地址alloc的历史，然后通过命令将地址还原出来。</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发版前要将僵尸对象检测这些设置都去掉，否则每次通过指针访问对象时，都去检查指针指向的对象是否为僵尸对象，这就影响效率了。</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参考：</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如何定位Obj-C野指针随机Crash(一)：先提高野指针Crash率</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https://blog.csdn.net/tangaowen/article/details/46829985</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如何定位Obj-C野指针随机Crash(二)：让非必现Crash变成必现</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https://blog.csdn.net/Tencent_Bugly/article/details/46374401</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如何定位Obj-C野指针随机Crash(三)：加点黑科技让Crash自报家门</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https://blog.csdn.net/tangaowen/article/details/46830049</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wipe(left)">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5" end="5"/>
                                            </p:txEl>
                                          </p:spTgt>
                                        </p:tgtEl>
                                        <p:attrNameLst>
                                          <p:attrName>style.visibility</p:attrName>
                                        </p:attrNameLst>
                                      </p:cBhvr>
                                      <p:to>
                                        <p:strVal val="visible"/>
                                      </p:to>
                                    </p:set>
                                    <p:animEffect transition="in" filter="wipe(left)">
                                      <p:cBhvr>
                                        <p:cTn id="17" dur="500"/>
                                        <p:tgtEl>
                                          <p:spTgt spid="4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6" end="6"/>
                                            </p:txEl>
                                          </p:spTgt>
                                        </p:tgtEl>
                                        <p:attrNameLst>
                                          <p:attrName>style.visibility</p:attrName>
                                        </p:attrNameLst>
                                      </p:cBhvr>
                                      <p:to>
                                        <p:strVal val="visible"/>
                                      </p:to>
                                    </p:set>
                                    <p:animEffect transition="in" filter="wipe(left)">
                                      <p:cBhvr>
                                        <p:cTn id="22" dur="500"/>
                                        <p:tgtEl>
                                          <p:spTgt spid="4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7" end="7"/>
                                            </p:txEl>
                                          </p:spTgt>
                                        </p:tgtEl>
                                        <p:attrNameLst>
                                          <p:attrName>style.visibility</p:attrName>
                                        </p:attrNameLst>
                                      </p:cBhvr>
                                      <p:to>
                                        <p:strVal val="visible"/>
                                      </p:to>
                                    </p:set>
                                    <p:animEffect transition="in" filter="wipe(left)">
                                      <p:cBhvr>
                                        <p:cTn id="27" dur="500"/>
                                        <p:tgtEl>
                                          <p:spTgt spid="4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8" end="8"/>
                                            </p:txEl>
                                          </p:spTgt>
                                        </p:tgtEl>
                                        <p:attrNameLst>
                                          <p:attrName>style.visibility</p:attrName>
                                        </p:attrNameLst>
                                      </p:cBhvr>
                                      <p:to>
                                        <p:strVal val="visible"/>
                                      </p:to>
                                    </p:set>
                                    <p:animEffect transition="in" filter="wipe(left)">
                                      <p:cBhvr>
                                        <p:cTn id="32" dur="500"/>
                                        <p:tgtEl>
                                          <p:spTgt spid="4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9" end="9"/>
                                            </p:txEl>
                                          </p:spTgt>
                                        </p:tgtEl>
                                        <p:attrNameLst>
                                          <p:attrName>style.visibility</p:attrName>
                                        </p:attrNameLst>
                                      </p:cBhvr>
                                      <p:to>
                                        <p:strVal val="visible"/>
                                      </p:to>
                                    </p:set>
                                    <p:animEffect transition="in" filter="wipe(left)">
                                      <p:cBhvr>
                                        <p:cTn id="37" dur="500"/>
                                        <p:tgtEl>
                                          <p:spTgt spid="4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10" end="10"/>
                                            </p:txEl>
                                          </p:spTgt>
                                        </p:tgtEl>
                                        <p:attrNameLst>
                                          <p:attrName>style.visibility</p:attrName>
                                        </p:attrNameLst>
                                      </p:cBhvr>
                                      <p:to>
                                        <p:strVal val="visible"/>
                                      </p:to>
                                    </p:set>
                                    <p:animEffect transition="in" filter="wipe(left)">
                                      <p:cBhvr>
                                        <p:cTn id="42" dur="500"/>
                                        <p:tgtEl>
                                          <p:spTgt spid="4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1" end="11"/>
                                            </p:txEl>
                                          </p:spTgt>
                                        </p:tgtEl>
                                        <p:attrNameLst>
                                          <p:attrName>style.visibility</p:attrName>
                                        </p:attrNameLst>
                                      </p:cBhvr>
                                      <p:to>
                                        <p:strVal val="visible"/>
                                      </p:to>
                                    </p:set>
                                    <p:animEffect transition="in" filter="wipe(left)">
                                      <p:cBhvr>
                                        <p:cTn id="47" dur="500"/>
                                        <p:tgtEl>
                                          <p:spTgt spid="4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屏幕成像原理</a:t>
            </a:r>
            <a:endParaRPr lang="zh-CN" altLang="en-US"/>
          </a:p>
        </p:txBody>
      </p:sp>
      <p:sp>
        <p:nvSpPr>
          <p:cNvPr id="2" name="矩形 1"/>
          <p:cNvSpPr/>
          <p:nvPr/>
        </p:nvSpPr>
        <p:spPr>
          <a:xfrm>
            <a:off x="2470068" y="2458192"/>
            <a:ext cx="3966358" cy="142503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 name="直线箭头连接符 4"/>
          <p:cNvCxnSpPr/>
          <p:nvPr/>
        </p:nvCxnSpPr>
        <p:spPr>
          <a:xfrm>
            <a:off x="2470068" y="2612571"/>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p:nvPr/>
        </p:nvCxnSpPr>
        <p:spPr>
          <a:xfrm>
            <a:off x="2470068" y="2848098"/>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p:cNvCxnSpPr/>
          <p:nvPr/>
        </p:nvCxnSpPr>
        <p:spPr>
          <a:xfrm>
            <a:off x="2470068" y="3071750"/>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a:off x="2470068" y="3301339"/>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a:off x="2470068" y="3536866"/>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2470068" y="3760518"/>
            <a:ext cx="39663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83926" y="2422631"/>
            <a:ext cx="2602444" cy="369332"/>
          </a:xfrm>
          <a:prstGeom prst="rect">
            <a:avLst/>
          </a:prstGeom>
          <a:noFill/>
        </p:spPr>
        <p:txBody>
          <a:bodyPr wrap="none" rtlCol="0">
            <a:spAutoFit/>
          </a:bodyPr>
          <a:lstStyle/>
          <a:p>
            <a:r>
              <a:rPr kumimoji="1" lang="zh-CN" altLang="en-US"/>
              <a:t>水平同步信号（</a:t>
            </a:r>
            <a:r>
              <a:rPr kumimoji="1" lang="en-US" altLang="zh-CN"/>
              <a:t>HSync</a:t>
            </a:r>
            <a:r>
              <a:rPr kumimoji="1" lang="zh-CN" altLang="en-US"/>
              <a:t>）</a:t>
            </a:r>
            <a:endParaRPr kumimoji="1" lang="zh-CN" altLang="en-US"/>
          </a:p>
        </p:txBody>
      </p:sp>
      <p:sp>
        <p:nvSpPr>
          <p:cNvPr id="14" name="文本框 13"/>
          <p:cNvSpPr txBox="1"/>
          <p:nvPr/>
        </p:nvSpPr>
        <p:spPr>
          <a:xfrm>
            <a:off x="1686652" y="1938843"/>
            <a:ext cx="2588466" cy="369332"/>
          </a:xfrm>
          <a:prstGeom prst="rect">
            <a:avLst/>
          </a:prstGeom>
          <a:noFill/>
        </p:spPr>
        <p:txBody>
          <a:bodyPr wrap="none" rtlCol="0">
            <a:spAutoFit/>
          </a:bodyPr>
          <a:lstStyle/>
          <a:p>
            <a:r>
              <a:rPr kumimoji="1" lang="zh-CN" altLang="en-US"/>
              <a:t>垂直同步信号（</a:t>
            </a:r>
            <a:r>
              <a:rPr kumimoji="1" lang="en-US" altLang="zh-CN"/>
              <a:t>VSync</a:t>
            </a:r>
            <a:r>
              <a:rPr kumimoji="1" lang="zh-CN" altLang="en-US"/>
              <a:t>）</a:t>
            </a:r>
            <a:endParaRPr kumimoji="1" lang="zh-CN" altLang="en-US"/>
          </a:p>
        </p:txBody>
      </p:sp>
      <p:cxnSp>
        <p:nvCxnSpPr>
          <p:cNvPr id="15" name="直线箭头连接符 14"/>
          <p:cNvCxnSpPr/>
          <p:nvPr/>
        </p:nvCxnSpPr>
        <p:spPr>
          <a:xfrm>
            <a:off x="2339440" y="2458256"/>
            <a:ext cx="0" cy="1460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卡顿产生的原因</a:t>
            </a:r>
            <a:endParaRPr lang="zh-CN" altLang="en-US"/>
          </a:p>
        </p:txBody>
      </p:sp>
      <p:sp>
        <p:nvSpPr>
          <p:cNvPr id="3" name="文本框 2"/>
          <p:cNvSpPr txBox="1"/>
          <p:nvPr/>
        </p:nvSpPr>
        <p:spPr>
          <a:xfrm>
            <a:off x="308758" y="1401289"/>
            <a:ext cx="574196" cy="369332"/>
          </a:xfrm>
          <a:prstGeom prst="rect">
            <a:avLst/>
          </a:prstGeom>
          <a:noFill/>
        </p:spPr>
        <p:txBody>
          <a:bodyPr wrap="none" rtlCol="0">
            <a:spAutoFit/>
          </a:bodyPr>
          <a:lstStyle/>
          <a:p>
            <a:r>
              <a:rPr kumimoji="1" lang="en-US" altLang="zh-CN">
                <a:solidFill>
                  <a:srgbClr val="FF0000"/>
                </a:solidFill>
              </a:rPr>
              <a:t>CPU</a:t>
            </a:r>
            <a:endParaRPr kumimoji="1" lang="zh-CN" altLang="en-US">
              <a:solidFill>
                <a:srgbClr val="FF0000"/>
              </a:solidFill>
            </a:endParaRPr>
          </a:p>
        </p:txBody>
      </p:sp>
      <p:sp>
        <p:nvSpPr>
          <p:cNvPr id="16" name="文本框 15"/>
          <p:cNvSpPr txBox="1"/>
          <p:nvPr/>
        </p:nvSpPr>
        <p:spPr>
          <a:xfrm>
            <a:off x="1221178" y="1401289"/>
            <a:ext cx="596638" cy="369332"/>
          </a:xfrm>
          <a:prstGeom prst="rect">
            <a:avLst/>
          </a:prstGeom>
          <a:noFill/>
        </p:spPr>
        <p:txBody>
          <a:bodyPr wrap="none" rtlCol="0">
            <a:spAutoFit/>
          </a:bodyPr>
          <a:lstStyle/>
          <a:p>
            <a:r>
              <a:rPr kumimoji="1" lang="en-US" altLang="zh-CN">
                <a:solidFill>
                  <a:srgbClr val="00B0F0"/>
                </a:solidFill>
              </a:rPr>
              <a:t>GPU</a:t>
            </a:r>
            <a:endParaRPr kumimoji="1" lang="zh-CN" altLang="en-US">
              <a:solidFill>
                <a:srgbClr val="00B0F0"/>
              </a:solidFill>
            </a:endParaRPr>
          </a:p>
        </p:txBody>
      </p:sp>
      <p:cxnSp>
        <p:nvCxnSpPr>
          <p:cNvPr id="13" name="直线箭头连接符 12"/>
          <p:cNvCxnSpPr/>
          <p:nvPr/>
        </p:nvCxnSpPr>
        <p:spPr>
          <a:xfrm>
            <a:off x="1019297" y="3348842"/>
            <a:ext cx="69375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1713054" y="3346862"/>
            <a:ext cx="693757"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 26"/>
          <p:cNvGrpSpPr/>
          <p:nvPr/>
        </p:nvGrpSpPr>
        <p:grpSpPr>
          <a:xfrm>
            <a:off x="2059932" y="2327629"/>
            <a:ext cx="741806" cy="1339864"/>
            <a:chOff x="2261813" y="1757613"/>
            <a:chExt cx="741806" cy="1339864"/>
          </a:xfrm>
        </p:grpSpPr>
        <p:cxnSp>
          <p:nvCxnSpPr>
            <p:cNvPr id="20" name="直线箭头连接符 19"/>
            <p:cNvCxnSpPr/>
            <p:nvPr/>
          </p:nvCxnSpPr>
          <p:spPr>
            <a:xfrm>
              <a:off x="2628564" y="2254052"/>
              <a:ext cx="1" cy="84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261813" y="1757613"/>
              <a:ext cx="741806" cy="369332"/>
            </a:xfrm>
            <a:prstGeom prst="rect">
              <a:avLst/>
            </a:prstGeom>
            <a:noFill/>
          </p:spPr>
          <p:txBody>
            <a:bodyPr wrap="none" rtlCol="0">
              <a:spAutoFit/>
            </a:bodyPr>
            <a:lstStyle/>
            <a:p>
              <a:r>
                <a:rPr kumimoji="1" lang="en-US" altLang="zh-CN"/>
                <a:t>VSync</a:t>
              </a:r>
              <a:endParaRPr kumimoji="1" lang="en-US" altLang="zh-CN"/>
            </a:p>
          </p:txBody>
        </p:sp>
      </p:grpSp>
      <p:cxnSp>
        <p:nvCxnSpPr>
          <p:cNvPr id="28" name="直线箭头连接符 27"/>
          <p:cNvCxnSpPr/>
          <p:nvPr/>
        </p:nvCxnSpPr>
        <p:spPr>
          <a:xfrm>
            <a:off x="2442984" y="3344884"/>
            <a:ext cx="7682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a:off x="3231117" y="3344884"/>
            <a:ext cx="390857"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 34"/>
          <p:cNvGrpSpPr/>
          <p:nvPr/>
        </p:nvGrpSpPr>
        <p:grpSpPr>
          <a:xfrm>
            <a:off x="3641847" y="2327629"/>
            <a:ext cx="741806" cy="1339864"/>
            <a:chOff x="2261813" y="1757613"/>
            <a:chExt cx="741806" cy="1339864"/>
          </a:xfrm>
        </p:grpSpPr>
        <p:cxnSp>
          <p:nvCxnSpPr>
            <p:cNvPr id="36" name="直线箭头连接符 35"/>
            <p:cNvCxnSpPr/>
            <p:nvPr/>
          </p:nvCxnSpPr>
          <p:spPr>
            <a:xfrm>
              <a:off x="2628564" y="2254052"/>
              <a:ext cx="1" cy="84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261813" y="1757613"/>
              <a:ext cx="741806" cy="369332"/>
            </a:xfrm>
            <a:prstGeom prst="rect">
              <a:avLst/>
            </a:prstGeom>
            <a:noFill/>
          </p:spPr>
          <p:txBody>
            <a:bodyPr wrap="none" rtlCol="0">
              <a:spAutoFit/>
            </a:bodyPr>
            <a:lstStyle/>
            <a:p>
              <a:r>
                <a:rPr kumimoji="1" lang="en-US" altLang="zh-CN"/>
                <a:t>VSync</a:t>
              </a:r>
              <a:endParaRPr kumimoji="1" lang="en-US" altLang="zh-CN"/>
            </a:p>
          </p:txBody>
        </p:sp>
      </p:grpSp>
      <p:cxnSp>
        <p:nvCxnSpPr>
          <p:cNvPr id="38" name="直线箭头连接符 37"/>
          <p:cNvCxnSpPr/>
          <p:nvPr/>
        </p:nvCxnSpPr>
        <p:spPr>
          <a:xfrm>
            <a:off x="4032298" y="3344884"/>
            <a:ext cx="76826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4820431" y="3344884"/>
            <a:ext cx="1022229"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1" name="组 40"/>
          <p:cNvGrpSpPr/>
          <p:nvPr/>
        </p:nvGrpSpPr>
        <p:grpSpPr>
          <a:xfrm>
            <a:off x="5203888" y="2327629"/>
            <a:ext cx="741806" cy="1339864"/>
            <a:chOff x="2261813" y="1757613"/>
            <a:chExt cx="741806" cy="1339864"/>
          </a:xfrm>
        </p:grpSpPr>
        <p:cxnSp>
          <p:nvCxnSpPr>
            <p:cNvPr id="42" name="直线箭头连接符 41"/>
            <p:cNvCxnSpPr/>
            <p:nvPr/>
          </p:nvCxnSpPr>
          <p:spPr>
            <a:xfrm>
              <a:off x="2628564" y="2254052"/>
              <a:ext cx="1" cy="84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261813" y="1757613"/>
              <a:ext cx="741806" cy="369332"/>
            </a:xfrm>
            <a:prstGeom prst="rect">
              <a:avLst/>
            </a:prstGeom>
            <a:noFill/>
          </p:spPr>
          <p:txBody>
            <a:bodyPr wrap="none" rtlCol="0">
              <a:spAutoFit/>
            </a:bodyPr>
            <a:lstStyle/>
            <a:p>
              <a:r>
                <a:rPr kumimoji="1" lang="en-US" altLang="zh-CN"/>
                <a:t>VSync</a:t>
              </a:r>
              <a:endParaRPr kumimoji="1" lang="en-US" altLang="zh-CN"/>
            </a:p>
          </p:txBody>
        </p:sp>
      </p:grpSp>
      <p:grpSp>
        <p:nvGrpSpPr>
          <p:cNvPr id="44" name="组 43"/>
          <p:cNvGrpSpPr/>
          <p:nvPr/>
        </p:nvGrpSpPr>
        <p:grpSpPr>
          <a:xfrm>
            <a:off x="6765929" y="2327629"/>
            <a:ext cx="741806" cy="1339864"/>
            <a:chOff x="2261813" y="1757613"/>
            <a:chExt cx="741806" cy="1339864"/>
          </a:xfrm>
        </p:grpSpPr>
        <p:cxnSp>
          <p:nvCxnSpPr>
            <p:cNvPr id="45" name="直线箭头连接符 44"/>
            <p:cNvCxnSpPr/>
            <p:nvPr/>
          </p:nvCxnSpPr>
          <p:spPr>
            <a:xfrm>
              <a:off x="2628564" y="2254052"/>
              <a:ext cx="1" cy="84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261813" y="1757613"/>
              <a:ext cx="741806" cy="369332"/>
            </a:xfrm>
            <a:prstGeom prst="rect">
              <a:avLst/>
            </a:prstGeom>
            <a:noFill/>
          </p:spPr>
          <p:txBody>
            <a:bodyPr wrap="none" rtlCol="0">
              <a:spAutoFit/>
            </a:bodyPr>
            <a:lstStyle/>
            <a:p>
              <a:r>
                <a:rPr kumimoji="1" lang="en-US" altLang="zh-CN"/>
                <a:t>VSync</a:t>
              </a:r>
              <a:endParaRPr kumimoji="1" lang="en-US" altLang="zh-CN"/>
            </a:p>
          </p:txBody>
        </p:sp>
      </p:grpSp>
      <p:cxnSp>
        <p:nvCxnSpPr>
          <p:cNvPr id="47" name="直线箭头连接符 46"/>
          <p:cNvCxnSpPr/>
          <p:nvPr/>
        </p:nvCxnSpPr>
        <p:spPr>
          <a:xfrm>
            <a:off x="7160856" y="3344884"/>
            <a:ext cx="69375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p:nvPr/>
        </p:nvCxnSpPr>
        <p:spPr>
          <a:xfrm>
            <a:off x="7854613" y="3342904"/>
            <a:ext cx="693757"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a:xfrm>
            <a:off x="8500321" y="2327629"/>
            <a:ext cx="741806" cy="1339864"/>
            <a:chOff x="2261813" y="1757613"/>
            <a:chExt cx="741806" cy="1339864"/>
          </a:xfrm>
        </p:grpSpPr>
        <p:cxnSp>
          <p:nvCxnSpPr>
            <p:cNvPr id="50" name="直线箭头连接符 49"/>
            <p:cNvCxnSpPr/>
            <p:nvPr/>
          </p:nvCxnSpPr>
          <p:spPr>
            <a:xfrm>
              <a:off x="2628564" y="2254052"/>
              <a:ext cx="1" cy="84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261813" y="1757613"/>
              <a:ext cx="741806" cy="369332"/>
            </a:xfrm>
            <a:prstGeom prst="rect">
              <a:avLst/>
            </a:prstGeom>
            <a:noFill/>
          </p:spPr>
          <p:txBody>
            <a:bodyPr wrap="none" rtlCol="0">
              <a:spAutoFit/>
            </a:bodyPr>
            <a:lstStyle/>
            <a:p>
              <a:r>
                <a:rPr kumimoji="1" lang="en-US" altLang="zh-CN"/>
                <a:t>VSync</a:t>
              </a:r>
              <a:endParaRPr kumimoji="1" lang="en-US" altLang="zh-CN"/>
            </a:p>
          </p:txBody>
        </p:sp>
      </p:grpSp>
      <p:sp>
        <p:nvSpPr>
          <p:cNvPr id="52" name="文本框 51"/>
          <p:cNvSpPr txBox="1"/>
          <p:nvPr/>
        </p:nvSpPr>
        <p:spPr>
          <a:xfrm>
            <a:off x="305425" y="4212058"/>
            <a:ext cx="11501313" cy="1879983"/>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卡顿解决的主要思路</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尽可能减少</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资源消耗</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按照</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60FPS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的刷帧率，每隔</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16ms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就会有一次</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VSync</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信号</a:t>
            </a: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2">
                                            <p:txEl>
                                              <p:pRg st="0" end="0"/>
                                            </p:txEl>
                                          </p:spTgt>
                                        </p:tgtEl>
                                        <p:attrNameLst>
                                          <p:attrName>style.visibility</p:attrName>
                                        </p:attrNameLst>
                                      </p:cBhvr>
                                      <p:to>
                                        <p:strVal val="visible"/>
                                      </p:to>
                                    </p:set>
                                    <p:animEffect transition="in" filter="wipe(left)">
                                      <p:cBhvr>
                                        <p:cTn id="67" dur="500"/>
                                        <p:tgtEl>
                                          <p:spTgt spid="5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2">
                                            <p:txEl>
                                              <p:pRg st="1" end="1"/>
                                            </p:txEl>
                                          </p:spTgt>
                                        </p:tgtEl>
                                        <p:attrNameLst>
                                          <p:attrName>style.visibility</p:attrName>
                                        </p:attrNameLst>
                                      </p:cBhvr>
                                      <p:to>
                                        <p:strVal val="visible"/>
                                      </p:to>
                                    </p:set>
                                    <p:animEffect transition="in" filter="wipe(left)">
                                      <p:cBhvr>
                                        <p:cTn id="72" dur="500"/>
                                        <p:tgtEl>
                                          <p:spTgt spid="52">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2">
                                            <p:txEl>
                                              <p:pRg st="3" end="3"/>
                                            </p:txEl>
                                          </p:spTgt>
                                        </p:tgtEl>
                                        <p:attrNameLst>
                                          <p:attrName>style.visibility</p:attrName>
                                        </p:attrNameLst>
                                      </p:cBhvr>
                                      <p:to>
                                        <p:strVal val="visible"/>
                                      </p:to>
                                    </p:set>
                                    <p:animEffect transition="in" filter="wipe(left)">
                                      <p:cBhvr>
                                        <p:cTn id="77" dur="500"/>
                                        <p:tgtEl>
                                          <p:spTgt spid="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卡顿优化 </a:t>
            </a:r>
            <a:r>
              <a:rPr lang="en-US" altLang="zh-CN"/>
              <a:t>-</a:t>
            </a:r>
            <a:r>
              <a:rPr lang="zh-CN" altLang="en-US"/>
              <a:t> </a:t>
            </a:r>
            <a:r>
              <a:rPr lang="en-US" altLang="zh-CN"/>
              <a:t>CPU</a:t>
            </a:r>
            <a:endParaRPr lang="zh-CN" altLang="en-US"/>
          </a:p>
        </p:txBody>
      </p:sp>
      <p:sp>
        <p:nvSpPr>
          <p:cNvPr id="44" name="文本框 43"/>
          <p:cNvSpPr txBox="1"/>
          <p:nvPr/>
        </p:nvSpPr>
        <p:spPr>
          <a:xfrm>
            <a:off x="343592" y="1203431"/>
            <a:ext cx="11501313" cy="5327997"/>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尽量用轻量级的对象，比如用不到事件处理的地方，可以考虑使用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CALayer</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取代</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UIView</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不要频繁地调用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UIView</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的相关属性，比如</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frame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bounds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transform</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等属性，尽量减少不必要的修改</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尽量提前计算好布局，在有需要时一次性调整对应的属性，不要多次修改属性</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Autolayout</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会比直接设置</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frame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消耗更多的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资源</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size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最好刚好跟</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UIImageView</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size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保持一致</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控制一下线程的最大并发数量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尽量把耗时的操作放到子线程</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文本处理（尺寸计算、绘制）</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图片处理（解码、绘制）</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2" end="2"/>
                                            </p:txEl>
                                          </p:spTgt>
                                        </p:tgtEl>
                                        <p:attrNameLst>
                                          <p:attrName>style.visibility</p:attrName>
                                        </p:attrNameLst>
                                      </p:cBhvr>
                                      <p:to>
                                        <p:strVal val="visible"/>
                                      </p:to>
                                    </p:set>
                                    <p:animEffect transition="in" filter="wipe(left)">
                                      <p:cBhvr>
                                        <p:cTn id="12" dur="500"/>
                                        <p:tgtEl>
                                          <p:spTgt spid="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4" end="4"/>
                                            </p:txEl>
                                          </p:spTgt>
                                        </p:tgtEl>
                                        <p:attrNameLst>
                                          <p:attrName>style.visibility</p:attrName>
                                        </p:attrNameLst>
                                      </p:cBhvr>
                                      <p:to>
                                        <p:strVal val="visible"/>
                                      </p:to>
                                    </p:set>
                                    <p:animEffect transition="in" filter="wipe(left)">
                                      <p:cBhvr>
                                        <p:cTn id="17" dur="500"/>
                                        <p:tgtEl>
                                          <p:spTgt spid="4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6" end="6"/>
                                            </p:txEl>
                                          </p:spTgt>
                                        </p:tgtEl>
                                        <p:attrNameLst>
                                          <p:attrName>style.visibility</p:attrName>
                                        </p:attrNameLst>
                                      </p:cBhvr>
                                      <p:to>
                                        <p:strVal val="visible"/>
                                      </p:to>
                                    </p:set>
                                    <p:animEffect transition="in" filter="wipe(left)">
                                      <p:cBhvr>
                                        <p:cTn id="22" dur="500"/>
                                        <p:tgtEl>
                                          <p:spTgt spid="4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8" end="8"/>
                                            </p:txEl>
                                          </p:spTgt>
                                        </p:tgtEl>
                                        <p:attrNameLst>
                                          <p:attrName>style.visibility</p:attrName>
                                        </p:attrNameLst>
                                      </p:cBhvr>
                                      <p:to>
                                        <p:strVal val="visible"/>
                                      </p:to>
                                    </p:set>
                                    <p:animEffect transition="in" filter="wipe(left)">
                                      <p:cBhvr>
                                        <p:cTn id="27" dur="500"/>
                                        <p:tgtEl>
                                          <p:spTgt spid="4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10" end="10"/>
                                            </p:txEl>
                                          </p:spTgt>
                                        </p:tgtEl>
                                        <p:attrNameLst>
                                          <p:attrName>style.visibility</p:attrName>
                                        </p:attrNameLst>
                                      </p:cBhvr>
                                      <p:to>
                                        <p:strVal val="visible"/>
                                      </p:to>
                                    </p:set>
                                    <p:animEffect transition="in" filter="wipe(left)">
                                      <p:cBhvr>
                                        <p:cTn id="32" dur="500"/>
                                        <p:tgtEl>
                                          <p:spTgt spid="4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12" end="12"/>
                                            </p:txEl>
                                          </p:spTgt>
                                        </p:tgtEl>
                                        <p:attrNameLst>
                                          <p:attrName>style.visibility</p:attrName>
                                        </p:attrNameLst>
                                      </p:cBhvr>
                                      <p:to>
                                        <p:strVal val="visible"/>
                                      </p:to>
                                    </p:set>
                                    <p:animEffect transition="in" filter="wipe(left)">
                                      <p:cBhvr>
                                        <p:cTn id="37" dur="500"/>
                                        <p:tgtEl>
                                          <p:spTgt spid="44">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13" end="13"/>
                                            </p:txEl>
                                          </p:spTgt>
                                        </p:tgtEl>
                                        <p:attrNameLst>
                                          <p:attrName>style.visibility</p:attrName>
                                        </p:attrNameLst>
                                      </p:cBhvr>
                                      <p:to>
                                        <p:strVal val="visible"/>
                                      </p:to>
                                    </p:set>
                                    <p:animEffect transition="in" filter="wipe(left)">
                                      <p:cBhvr>
                                        <p:cTn id="42" dur="500"/>
                                        <p:tgtEl>
                                          <p:spTgt spid="44">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4" end="14"/>
                                            </p:txEl>
                                          </p:spTgt>
                                        </p:tgtEl>
                                        <p:attrNameLst>
                                          <p:attrName>style.visibility</p:attrName>
                                        </p:attrNameLst>
                                      </p:cBhvr>
                                      <p:to>
                                        <p:strVal val="visible"/>
                                      </p:to>
                                    </p:set>
                                    <p:animEffect transition="in" filter="wipe(left)">
                                      <p:cBhvr>
                                        <p:cTn id="47" dur="500"/>
                                        <p:tgtEl>
                                          <p:spTgt spid="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卡顿优化 </a:t>
            </a:r>
            <a:r>
              <a:rPr lang="en-US" altLang="zh-CN"/>
              <a:t>-</a:t>
            </a:r>
            <a:r>
              <a:rPr lang="zh-CN" altLang="en-US"/>
              <a:t> </a:t>
            </a:r>
            <a:r>
              <a:rPr lang="en-US" altLang="zh-CN"/>
              <a:t>GPU</a:t>
            </a:r>
            <a:endParaRPr lang="zh-CN" altLang="en-US"/>
          </a:p>
        </p:txBody>
      </p:sp>
      <p:sp>
        <p:nvSpPr>
          <p:cNvPr id="44" name="文本框 43"/>
          <p:cNvSpPr txBox="1"/>
          <p:nvPr/>
        </p:nvSpPr>
        <p:spPr>
          <a:xfrm>
            <a:off x="343592" y="1203431"/>
            <a:ext cx="11501313" cy="5327997"/>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尽量避免短时间内大量图片的显示，尽可能将多张图片合成一张进行显示</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能处理的最大纹理尺寸是</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4096x4096</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，一旦超过这个尺寸，就会占用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资源进行处理，所以纹理尽量不要超过这个尺寸</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尽量减少视图数量和层次</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减少透明的视图（</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alpha&lt;1</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），不透明的就设置</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opaque</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YES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尽量避免出现离屏渲染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4" end="4"/>
                                            </p:txEl>
                                          </p:spTgt>
                                        </p:tgtEl>
                                        <p:attrNameLst>
                                          <p:attrName>style.visibility</p:attrName>
                                        </p:attrNameLst>
                                      </p:cBhvr>
                                      <p:to>
                                        <p:strVal val="visible"/>
                                      </p:to>
                                    </p:set>
                                    <p:animEffect transition="in" filter="wipe(left)">
                                      <p:cBhvr>
                                        <p:cTn id="7" dur="500"/>
                                        <p:tgtEl>
                                          <p:spTgt spid="4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0" end="0"/>
                                            </p:txEl>
                                          </p:spTgt>
                                        </p:tgtEl>
                                        <p:attrNameLst>
                                          <p:attrName>style.visibility</p:attrName>
                                        </p:attrNameLst>
                                      </p:cBhvr>
                                      <p:to>
                                        <p:strVal val="visible"/>
                                      </p:to>
                                    </p:set>
                                    <p:animEffect transition="in" filter="wipe(left)">
                                      <p:cBhvr>
                                        <p:cTn id="12" dur="500"/>
                                        <p:tgtEl>
                                          <p:spTgt spid="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6" end="6"/>
                                            </p:txEl>
                                          </p:spTgt>
                                        </p:tgtEl>
                                        <p:attrNameLst>
                                          <p:attrName>style.visibility</p:attrName>
                                        </p:attrNameLst>
                                      </p:cBhvr>
                                      <p:to>
                                        <p:strVal val="visible"/>
                                      </p:to>
                                    </p:set>
                                    <p:animEffect transition="in" filter="wipe(left)">
                                      <p:cBhvr>
                                        <p:cTn id="22" dur="500"/>
                                        <p:tgtEl>
                                          <p:spTgt spid="4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8" end="8"/>
                                            </p:txEl>
                                          </p:spTgt>
                                        </p:tgtEl>
                                        <p:attrNameLst>
                                          <p:attrName>style.visibility</p:attrName>
                                        </p:attrNameLst>
                                      </p:cBhvr>
                                      <p:to>
                                        <p:strVal val="visible"/>
                                      </p:to>
                                    </p:set>
                                    <p:animEffect transition="in" filter="wipe(left)">
                                      <p:cBhvr>
                                        <p:cTn id="27" dur="500"/>
                                        <p:tgtEl>
                                          <p:spTgt spid="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离屏渲染</a:t>
            </a:r>
            <a:endParaRPr lang="zh-CN" altLang="en-US"/>
          </a:p>
        </p:txBody>
      </p:sp>
      <p:sp>
        <p:nvSpPr>
          <p:cNvPr id="44" name="文本框 43"/>
          <p:cNvSpPr txBox="1"/>
          <p:nvPr/>
        </p:nvSpPr>
        <p:spPr>
          <a:xfrm>
            <a:off x="343592" y="1203431"/>
            <a:ext cx="11501313" cy="5327997"/>
          </a:xfrm>
          <a:prstGeom prst="rect">
            <a:avLst/>
          </a:prstGeom>
          <a:noFill/>
        </p:spPr>
        <p:txBody>
          <a:bodyPr wrap="square" rtlCol="0">
            <a:noAutofit/>
          </a:bodyPr>
          <a:lstStyle/>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OpenGL</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中，</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GPU</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有</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种渲染方式</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On-Screen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Rendering</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：当前屏幕渲染，在当前用于显示的屏幕缓冲区进行渲染操作</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Off-Screen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Rendering</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：离屏渲染，在当前屏幕缓冲区以外新开辟一个缓冲区进行渲染操作</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离屏渲染消耗性能的原因</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需要创建新的缓冲区</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离屏渲染的整个过程，需要多次切换上下文环境，先是从当前屏幕（</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On-Screen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）切换到离屏（</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Off-Screen</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）；等到离屏渲染结束以后，将离屏缓冲区的渲染结果显示到屏幕上，又需要将上下文环境从离屏切换到当前屏幕</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p"/>
            </a:pP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ts val="2200"/>
              </a:lnSpc>
              <a:buFont typeface="Wingdings" panose="05000000000000000000" pitchFamily="2" charset="2"/>
              <a:buChar char="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哪些操作会触发离屏渲染？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光栅化，</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shouldRasterize</a:t>
            </a:r>
            <a:r>
              <a:rPr lang="en-US" altLang="zh-CN" sz="1600">
                <a:solidFill>
                  <a:srgbClr val="000000"/>
                </a:solidFill>
                <a:latin typeface="Menlo-Regular" panose="020B0609030804020204" charset="0"/>
              </a:rPr>
              <a:t> = </a:t>
            </a:r>
            <a:r>
              <a:rPr lang="en-US" altLang="zh-CN" sz="1600">
                <a:solidFill>
                  <a:srgbClr val="AA0D91"/>
                </a:solidFill>
                <a:latin typeface="Menlo-Regular" panose="020B0609030804020204" charset="0"/>
              </a:rPr>
              <a:t>YES</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遮罩，</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mask</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圆角，同时设置</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masksToBounds</a:t>
            </a:r>
            <a:r>
              <a:rPr lang="en-US" altLang="zh-CN" sz="1600">
                <a:solidFill>
                  <a:srgbClr val="000000"/>
                </a:solidFill>
                <a:latin typeface="Menlo-Regular" panose="020B0609030804020204" charset="0"/>
              </a:rPr>
              <a:t> = </a:t>
            </a:r>
            <a:r>
              <a:rPr lang="en-US" altLang="zh-CN" sz="1600">
                <a:solidFill>
                  <a:srgbClr val="AA0D91"/>
                </a:solidFill>
                <a:latin typeface="Menlo-Regular" panose="020B0609030804020204" charset="0"/>
              </a:rPr>
              <a:t>YES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cornerRadius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大于</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0</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考虑通过</a:t>
            </a: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CoreGraphics</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绘制裁剪圆角，或者叫美工提供圆角图片</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ts val="2200"/>
              </a:lnSpc>
              <a:buFont typeface="Wingdings" panose="05000000000000000000" pitchFamily="2" charset="2"/>
              <a:buChar char="p"/>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阴影，</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shadowXXX</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a:p>
            <a:pPr marL="1257300" lvl="2" indent="-342900">
              <a:lnSpc>
                <a:spcPts val="2200"/>
              </a:lnSpc>
              <a:buFont typeface="Wingdings" panose="05000000000000000000" pitchFamily="2" charset="2"/>
              <a:buChar char="ü"/>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如果设置了</a:t>
            </a:r>
            <a:r>
              <a:rPr lang="en-US" altLang="zh-CN" sz="1600">
                <a:solidFill>
                  <a:srgbClr val="5C2699"/>
                </a:solidFill>
                <a:latin typeface="Menlo-Regular" panose="020B0609030804020204" charset="0"/>
              </a:rPr>
              <a:t>layer</a:t>
            </a:r>
            <a:r>
              <a:rPr lang="en-US" altLang="zh-CN" sz="1600">
                <a:solidFill>
                  <a:srgbClr val="000000"/>
                </a:solidFill>
                <a:latin typeface="Menlo-Regular" panose="020B0609030804020204" charset="0"/>
              </a:rPr>
              <a:t>.</a:t>
            </a:r>
            <a:r>
              <a:rPr lang="en-US" altLang="zh-CN" sz="1600">
                <a:solidFill>
                  <a:srgbClr val="5C2699"/>
                </a:solidFill>
                <a:latin typeface="Menlo-Regular" panose="020B0609030804020204" charset="0"/>
              </a:rPr>
              <a:t>shadowPath</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就不会产生离屏渲染</a:t>
            </a:r>
            <a:endParaRPr lang="en-US" altLang="zh-CN"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left)">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left)">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
                                            <p:txEl>
                                              <p:pRg st="4" end="4"/>
                                            </p:txEl>
                                          </p:spTgt>
                                        </p:tgtEl>
                                        <p:attrNameLst>
                                          <p:attrName>style.visibility</p:attrName>
                                        </p:attrNameLst>
                                      </p:cBhvr>
                                      <p:to>
                                        <p:strVal val="visible"/>
                                      </p:to>
                                    </p:set>
                                    <p:animEffect transition="in" filter="wipe(left)">
                                      <p:cBhvr>
                                        <p:cTn id="22" dur="500"/>
                                        <p:tgtEl>
                                          <p:spTgt spid="4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
                                            <p:txEl>
                                              <p:pRg st="5" end="5"/>
                                            </p:txEl>
                                          </p:spTgt>
                                        </p:tgtEl>
                                        <p:attrNameLst>
                                          <p:attrName>style.visibility</p:attrName>
                                        </p:attrNameLst>
                                      </p:cBhvr>
                                      <p:to>
                                        <p:strVal val="visible"/>
                                      </p:to>
                                    </p:set>
                                    <p:animEffect transition="in" filter="wipe(left)">
                                      <p:cBhvr>
                                        <p:cTn id="27" dur="500"/>
                                        <p:tgtEl>
                                          <p:spTgt spid="4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xEl>
                                              <p:pRg st="6" end="6"/>
                                            </p:txEl>
                                          </p:spTgt>
                                        </p:tgtEl>
                                        <p:attrNameLst>
                                          <p:attrName>style.visibility</p:attrName>
                                        </p:attrNameLst>
                                      </p:cBhvr>
                                      <p:to>
                                        <p:strVal val="visible"/>
                                      </p:to>
                                    </p:set>
                                    <p:animEffect transition="in" filter="wipe(left)">
                                      <p:cBhvr>
                                        <p:cTn id="32" dur="500"/>
                                        <p:tgtEl>
                                          <p:spTgt spid="4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
                                            <p:txEl>
                                              <p:pRg st="8" end="8"/>
                                            </p:txEl>
                                          </p:spTgt>
                                        </p:tgtEl>
                                        <p:attrNameLst>
                                          <p:attrName>style.visibility</p:attrName>
                                        </p:attrNameLst>
                                      </p:cBhvr>
                                      <p:to>
                                        <p:strVal val="visible"/>
                                      </p:to>
                                    </p:set>
                                    <p:animEffect transition="in" filter="wipe(left)">
                                      <p:cBhvr>
                                        <p:cTn id="37" dur="500"/>
                                        <p:tgtEl>
                                          <p:spTgt spid="4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xEl>
                                              <p:pRg st="9" end="9"/>
                                            </p:txEl>
                                          </p:spTgt>
                                        </p:tgtEl>
                                        <p:attrNameLst>
                                          <p:attrName>style.visibility</p:attrName>
                                        </p:attrNameLst>
                                      </p:cBhvr>
                                      <p:to>
                                        <p:strVal val="visible"/>
                                      </p:to>
                                    </p:set>
                                    <p:animEffect transition="in" filter="wipe(left)">
                                      <p:cBhvr>
                                        <p:cTn id="42" dur="500"/>
                                        <p:tgtEl>
                                          <p:spTgt spid="4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
                                            <p:txEl>
                                              <p:pRg st="10" end="10"/>
                                            </p:txEl>
                                          </p:spTgt>
                                        </p:tgtEl>
                                        <p:attrNameLst>
                                          <p:attrName>style.visibility</p:attrName>
                                        </p:attrNameLst>
                                      </p:cBhvr>
                                      <p:to>
                                        <p:strVal val="visible"/>
                                      </p:to>
                                    </p:set>
                                    <p:animEffect transition="in" filter="wipe(left)">
                                      <p:cBhvr>
                                        <p:cTn id="47" dur="500"/>
                                        <p:tgtEl>
                                          <p:spTgt spid="4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xEl>
                                              <p:pRg st="11" end="11"/>
                                            </p:txEl>
                                          </p:spTgt>
                                        </p:tgtEl>
                                        <p:attrNameLst>
                                          <p:attrName>style.visibility</p:attrName>
                                        </p:attrNameLst>
                                      </p:cBhvr>
                                      <p:to>
                                        <p:strVal val="visible"/>
                                      </p:to>
                                    </p:set>
                                    <p:animEffect transition="in" filter="wipe(left)">
                                      <p:cBhvr>
                                        <p:cTn id="52" dur="500"/>
                                        <p:tgtEl>
                                          <p:spTgt spid="4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
                                            <p:txEl>
                                              <p:pRg st="12" end="12"/>
                                            </p:txEl>
                                          </p:spTgt>
                                        </p:tgtEl>
                                        <p:attrNameLst>
                                          <p:attrName>style.visibility</p:attrName>
                                        </p:attrNameLst>
                                      </p:cBhvr>
                                      <p:to>
                                        <p:strVal val="visible"/>
                                      </p:to>
                                    </p:set>
                                    <p:animEffect transition="in" filter="wipe(left)">
                                      <p:cBhvr>
                                        <p:cTn id="57" dur="500"/>
                                        <p:tgtEl>
                                          <p:spTgt spid="44">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4">
                                            <p:txEl>
                                              <p:pRg st="13" end="13"/>
                                            </p:txEl>
                                          </p:spTgt>
                                        </p:tgtEl>
                                        <p:attrNameLst>
                                          <p:attrName>style.visibility</p:attrName>
                                        </p:attrNameLst>
                                      </p:cBhvr>
                                      <p:to>
                                        <p:strVal val="visible"/>
                                      </p:to>
                                    </p:set>
                                    <p:animEffect transition="in" filter="wipe(left)">
                                      <p:cBhvr>
                                        <p:cTn id="62" dur="500"/>
                                        <p:tgtEl>
                                          <p:spTgt spid="44">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4">
                                            <p:txEl>
                                              <p:pRg st="14" end="14"/>
                                            </p:txEl>
                                          </p:spTgt>
                                        </p:tgtEl>
                                        <p:attrNameLst>
                                          <p:attrName>style.visibility</p:attrName>
                                        </p:attrNameLst>
                                      </p:cBhvr>
                                      <p:to>
                                        <p:strVal val="visible"/>
                                      </p:to>
                                    </p:set>
                                    <p:animEffect transition="in" filter="wipe(left)">
                                      <p:cBhvr>
                                        <p:cTn id="67" dur="500"/>
                                        <p:tgtEl>
                                          <p:spTgt spid="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异步绘制</a:t>
            </a:r>
            <a:endParaRPr lang="zh-CN" altLang="en-US"/>
          </a:p>
        </p:txBody>
      </p:sp>
      <p:sp>
        <p:nvSpPr>
          <p:cNvPr id="44" name="文本框 43"/>
          <p:cNvSpPr txBox="1"/>
          <p:nvPr/>
        </p:nvSpPr>
        <p:spPr>
          <a:xfrm>
            <a:off x="343592" y="1203432"/>
            <a:ext cx="11501313" cy="1041004"/>
          </a:xfrm>
          <a:prstGeom prst="rect">
            <a:avLst/>
          </a:prstGeom>
          <a:noFill/>
        </p:spPr>
        <p:txBody>
          <a:bodyPr wrap="square" rtlCol="0">
            <a:noAutofit/>
          </a:bodyPr>
          <a:lstStyle/>
          <a:p>
            <a:pPr marL="342900" indent="-342900">
              <a:lnSpc>
                <a:spcPts val="2200"/>
              </a:lnSpc>
              <a:buFont typeface="Wingdings" panose="05000000000000000000" pitchFamily="2" charset="2"/>
              <a:buChar char="n"/>
            </a:pPr>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51180" y="1363980"/>
            <a:ext cx="4749800" cy="5010150"/>
          </a:xfrm>
          <a:prstGeom prst="rect">
            <a:avLst/>
          </a:prstGeom>
        </p:spPr>
      </p:pic>
      <p:pic>
        <p:nvPicPr>
          <p:cNvPr id="3" name="图片 2"/>
          <p:cNvPicPr>
            <a:picLocks noChangeAspect="1"/>
          </p:cNvPicPr>
          <p:nvPr/>
        </p:nvPicPr>
        <p:blipFill>
          <a:blip r:embed="rId2"/>
          <a:stretch>
            <a:fillRect/>
          </a:stretch>
        </p:blipFill>
        <p:spPr>
          <a:xfrm>
            <a:off x="5698490" y="1363980"/>
            <a:ext cx="5633720" cy="5070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00-学前须知</Template>
  <TotalTime>0</TotalTime>
  <Words>10039</Words>
  <Application>WPS 演示</Application>
  <PresentationFormat>宽屏</PresentationFormat>
  <Paragraphs>411</Paragraphs>
  <Slides>34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34</vt:i4>
      </vt:variant>
    </vt:vector>
  </HeadingPairs>
  <TitlesOfParts>
    <vt:vector size="52" baseType="lpstr">
      <vt:lpstr>Arial</vt:lpstr>
      <vt:lpstr>方正书宋_GBK</vt:lpstr>
      <vt:lpstr>Wingdings</vt:lpstr>
      <vt:lpstr>微软雅黑</vt:lpstr>
      <vt:lpstr>汉仪旗黑KW</vt:lpstr>
      <vt:lpstr>黑体</vt:lpstr>
      <vt:lpstr>宋体</vt:lpstr>
      <vt:lpstr>Menlo-Regular</vt:lpstr>
      <vt:lpstr>Wingdings</vt:lpstr>
      <vt:lpstr>宋体</vt:lpstr>
      <vt:lpstr>Arial Unicode MS</vt:lpstr>
      <vt:lpstr>汉仪书宋二KW</vt:lpstr>
      <vt:lpstr>Calibri Light</vt:lpstr>
      <vt:lpstr>Helvetica Neue</vt:lpstr>
      <vt:lpstr>Calibri</vt:lpstr>
      <vt:lpstr>苹方-简</vt:lpstr>
      <vt:lpstr>汉仪中黑KW</vt:lpstr>
      <vt:lpstr>Office 主题</vt:lpstr>
      <vt:lpstr>性能优化</vt:lpstr>
      <vt:lpstr>面试题</vt:lpstr>
      <vt:lpstr>CPU和GPU</vt:lpstr>
      <vt:lpstr>屏幕成像原理</vt:lpstr>
      <vt:lpstr>卡顿产生的原因</vt:lpstr>
      <vt:lpstr>卡顿优化 - CPU</vt:lpstr>
      <vt:lpstr>卡顿优化 - GPU</vt:lpstr>
      <vt:lpstr>离屏渲染</vt:lpstr>
      <vt:lpstr>异步绘制</vt:lpstr>
      <vt:lpstr>卡顿检测</vt:lpstr>
      <vt:lpstr>耗电的主要来源</vt:lpstr>
      <vt:lpstr>耗电优化</vt:lpstr>
      <vt:lpstr>耗电优化</vt:lpstr>
      <vt:lpstr>APP的启动</vt:lpstr>
      <vt:lpstr>APP的启动</vt:lpstr>
      <vt:lpstr>APP的启动 - dyld</vt:lpstr>
      <vt:lpstr>APP的启动 - runtime</vt:lpstr>
      <vt:lpstr>APP的启动 - main</vt:lpstr>
      <vt:lpstr>APP的启动优化</vt:lpstr>
      <vt:lpstr>APP的启动优化</vt:lpstr>
      <vt:lpstr>APP的内存优化</vt:lpstr>
      <vt:lpstr>安装包瘦身</vt:lpstr>
      <vt:lpstr>安装包瘦身</vt:lpstr>
      <vt:lpstr>安装包瘦身</vt:lpstr>
      <vt:lpstr>安装包瘦身</vt:lpstr>
      <vt:lpstr>安装包瘦身</vt:lpstr>
      <vt:lpstr>安装包瘦身</vt:lpstr>
      <vt:lpstr>安装包瘦身</vt:lpstr>
      <vt:lpstr>安装包瘦身</vt:lpstr>
      <vt:lpstr>LinkMap</vt:lpstr>
      <vt:lpstr>安装包瘦身</vt:lpstr>
      <vt:lpstr>安装包瘦身</vt:lpstr>
      <vt:lpstr>野指针</vt:lpstr>
      <vt:lpstr>野指针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李明杰</dc:creator>
  <cp:lastModifiedBy>apple</cp:lastModifiedBy>
  <cp:revision>1020</cp:revision>
  <dcterms:created xsi:type="dcterms:W3CDTF">2021-01-27T07:28:54Z</dcterms:created>
  <dcterms:modified xsi:type="dcterms:W3CDTF">2021-01-27T07:28:54Z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