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2" r:id="rId3"/>
    <p:sldId id="293" r:id="rId4"/>
    <p:sldId id="296" r:id="rId5"/>
    <p:sldId id="295" r:id="rId6"/>
    <p:sldId id="297" r:id="rId7"/>
    <p:sldId id="298" r:id="rId8"/>
    <p:sldId id="299" r:id="rId9"/>
    <p:sldId id="300" r:id="rId10"/>
    <p:sldId id="294" r:id="rId11"/>
    <p:sldId id="301" r:id="rId12"/>
    <p:sldId id="302" r:id="rId13"/>
    <p:sldId id="303" r:id="rId14"/>
    <p:sldId id="304" r:id="rId15"/>
    <p:sldId id="309" r:id="rId16"/>
    <p:sldId id="310" r:id="rId17"/>
    <p:sldId id="311" r:id="rId18"/>
    <p:sldId id="312" r:id="rId19"/>
    <p:sldId id="313" r:id="rId20"/>
    <p:sldId id="325" r:id="rId21"/>
    <p:sldId id="323" r:id="rId22"/>
    <p:sldId id="305" r:id="rId23"/>
    <p:sldId id="317" r:id="rId24"/>
    <p:sldId id="316" r:id="rId25"/>
    <p:sldId id="318" r:id="rId26"/>
    <p:sldId id="314" r:id="rId27"/>
    <p:sldId id="324" r:id="rId28"/>
    <p:sldId id="321" r:id="rId29"/>
    <p:sldId id="32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6"/>
            <p14:sldId id="295"/>
            <p14:sldId id="297"/>
            <p14:sldId id="298"/>
            <p14:sldId id="299"/>
            <p14:sldId id="300"/>
            <p14:sldId id="294"/>
          </p14:sldIdLst>
        </p14:section>
        <p14:section name="耗电优化" id="{574F8290-EA46-6C41-8782-987B3309CACA}">
          <p14:sldIdLst>
            <p14:sldId id="301"/>
            <p14:sldId id="302"/>
            <p14:sldId id="303"/>
          </p14:sldIdLst>
        </p14:section>
        <p14:section name="启动优化" id="{1D62A764-8C60-CF43-B058-B2D1176D9987}">
          <p14:sldIdLst>
            <p14:sldId id="304"/>
            <p14:sldId id="309"/>
            <p14:sldId id="310"/>
            <p14:sldId id="311"/>
            <p14:sldId id="312"/>
            <p14:sldId id="313"/>
            <p14:sldId id="325"/>
          </p14:sldIdLst>
        </p14:section>
        <p14:section name="内存优化" id="{9abbf46f-78ac-42ae-bb60-92545f3ec935}">
          <p14:sldIdLst>
            <p14:sldId id="323"/>
          </p14:sldIdLst>
        </p14:section>
        <p14:section name="安装包优化" id="{5EB51854-2E77-5645-B607-BAB6005E783C}">
          <p14:sldIdLst>
            <p14:sldId id="305"/>
            <p14:sldId id="317"/>
            <p14:sldId id="316"/>
            <p14:sldId id="318"/>
            <p14:sldId id="314"/>
            <p14:sldId id="324"/>
          </p14:sldIdLst>
        </p14:section>
        <p14:section name="平时检测" id="{8143ADF5-FFA2-2044-B309-CF4E8EAA1910}">
          <p14:sldIdLst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416"/>
      </p:cViewPr>
      <p:guideLst>
        <p:guide orient="horz" pos="2160"/>
        <p:guide pos="386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tinymind/LSUnusedResour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jetbrains.com/objc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huanxsd/LinkMap" TargetMode="Externa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性能优化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耗电的主要来源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95446" y="3085416"/>
            <a:ext cx="11501313" cy="2270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Networking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446" y="1256970"/>
            <a:ext cx="5620346" cy="1679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尽可能降低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少用定时器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尽量不要频繁写入小数据，最好批量一次性写入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读写大量重要数据时，考虑用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，其提供了基于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的异步操作文件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系统会优化磁盘访问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数据量比较大的，建议使用数据库（比如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减少、压缩网络数据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如果多次请求的结果是相同的，尽量使用缓存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使用断点续传，否则网络不稳定时可能多次传输相同的内容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网络不可用时，不要尝试执行网络请求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让用户可以取消长时间运行或者速度很慢的网络操作，设置合适的超时时间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传输，比如，下载视频流时，不要传输很小的数据包，直接下载整个文件或者一大块一大块地下载。如果下载广告，一次性多下载一些，然后再慢慢展示。如果下载电子邮件，一次下载多封，不要一封一封地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如果只是需要快速确定用户位置，最好用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CLLocationManager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2E0D6E"/>
                </a:solidFill>
                <a:latin typeface="Menlo-Regular" panose="020B0609030804020204" charset="0"/>
              </a:rPr>
              <a:t>requestLocation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方法。定位完成后，会自动让定位硬件断电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如果不是导航应用，尽量不要实时更新位置，定位完毕就关掉定位服务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尽量降低定位精度，比如尽量不要使用精度最高的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kCLLocationAccuracyBest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需要后台定位时，尽量设置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pausesLocationUpdatesAutomatically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，如果用户不太可能移动的时候系统会自动暂停位置更新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尽量不要使用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startMonitoringSignificantLocationChanges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，优先考虑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startMonitoringForRegion: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硬件检测优化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用户移动、摇晃、倾斜设备时，会产生动作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(motion)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事件，这些事件由加速度计、陀螺仪、磁力计等硬件检测。在不需要检测的场合，应该及时关闭这些硬件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的启动可以分为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）：从零开始启动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已经在内存中，在后台存活着，再次点击图标启动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启动时间的优化，主要是针对冷启动进行优化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通过添加环境变量可以打印出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的启动时间分析（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 scheme -&gt; Run -&gt; Arguments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如果需要更详细的信息，那就将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DYLD_PRINT_STATISTICS_DETAILS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1284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的冷启动可以概括为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408"/>
            <a:ext cx="12192000" cy="3546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dyld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link editor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的动态链接器，可以用来装载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文件（可执行文件、动态库等）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的可执行文件，同时会递归加载所有依赖的动态库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把可执行文件、动态库都装载完毕后，会通知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进行下一步的处理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进行可执行文件内容的解析和处理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call_load_methods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，调用所有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进行各种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结构的初始化（注册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 、初始化类对象等等）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静态初始化器和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到此为止，可执行文件和动态库中所有的符号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都已经按格式成功加载到内存中，被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所管理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main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总结一下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主导，将可执行文件加载到内存，顺便加载所有依赖的动态库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负责加载成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所有初始化工作结束后，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接下来就是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UIApplicationMain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AppDelegate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application:didFinishLaunchingWithOptions: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的启动优化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5"/>
            <a:ext cx="11501313" cy="5251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按照不同的阶段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减少动态库、合并一些动态库（定期清理不必要的动态库）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类、分类的数量、减少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数量（定期清理不必要的类、分类）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+initialize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dispatch_once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静态构造器、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在不影响用户体验的前提下，尽可能将一些操作延迟，不要全部都放在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finishLaunching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按需加载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的启动优化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5"/>
            <a:ext cx="11501313" cy="5251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抖音品质建设 - iOS启动优化《原理篇》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https://mp.weixin.qq.com/s/3-Sbqe9gxdV6eI1f435BDg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你在项目中是怎么优化内存的？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优化你是从哪几方面着手？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列表卡顿的原因可能有哪些？你平时是怎么优化的？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卡顿嘛？会造成卡顿的原因大致有哪些？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的内存优化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555" y="1112520"/>
            <a:ext cx="11501755" cy="5698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iOS性能优化实践：头条抖音如何实现OOM崩溃率下降50%+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https://mp.weixin.qq.com/s/4-4M9E8NziAgshlwB7Sc6g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深入探索 iOS 内存优化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https://juejin.cn/post/6864492188404088846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避免检测内存泄漏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野指针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图片内存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图片读取方式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图片格式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缩放图片：将大图片加载到小空间时， UIImage （UIImage.contentsOfFile）需要先解压整个图像再渲染，会产生内存峰值，用 ImageIO框架 替代 UIImage 可避免图像峰值，ImageIO框架（CGImageSourceCreateWithURL）可以直接指定加载到内存的图像尺寸和信息，省去了解压缩的过程。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当应用切入后台时，图像默认还在内存中 ，可以在退到后台或view消失时从内存中移除图片，进入前台或view出现时再加载图片 （通过监听系统通知) 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构建缓存：构建缓存时使用 NSCache 替代 NSMutableDictionary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(NSCache 是线程安全的，当内存不足时会自动释放内存（取数据时需要先判空），并且可以通过 countLimit 和 totalCostLimit 属性设置上限，另外对存在 Compressed Memory 情况下的内存警告也做了优化，这些都是 NSDictionary 不具备的。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）主要由可执行文件、资源组成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资源（图片、音频、视频等）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采取无损压缩：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ImageOptim、pngquant命令、tinypng ，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也能减少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 cwebp 进行格式压缩转换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“// 语法 cwebp [options] input_file -o output_file.webp  // 无损压缩 cwebp -lossless original.png -o new.webp”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，还可以使用工具iSparta 进行批量转换；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Xcode 本身也提供压缩图片的编译选项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Compress PNG Files：打包的时候基于 pngcrush 工具自动对图片进行无损压缩，如果我们已自行对图片进行压缩，该选项最好关闭。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 Text Medadata From PNG Files：移除 PNG 资源的文本字符，比如图像名称、作者、版权、创作时间、注释等信息。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去除没有用到的资源：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https://github.com/tinymind/LSUnusedResources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1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删除重复文件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通过校验所有资源的 MD5，筛选出项目中的重复资源，推荐使用 fdupes 工具进行重复文件扫描，fdupes 是 Linux 平台的一个开源工具，由 C 语言编写 ，文件比较顺序是大小对比 &gt; 部分 MD5 签名对比 &gt; 完整 MD5 签名对比 &gt; 逐字节对比。安装：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“brew install fdupes”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，查找：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“fdupes -Sr 文件夹 &gt; 输出地址.txt  // 将信息输出到txt文件中”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图片资源放入.xcassets：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尽量将图片资源放入 Images.xcassets 中，包括 pod 库的图片。 Images.xcassets 中的图片加载后会有缓存，提升加载速度，并且在最终打包时会自动进行压缩（Compress PNG Files），再根据最终运行设备进行 2x 和 3x 分发。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对于内部 Pod 库中的资源文件，我们可以在 Pod 库里面的 Resources 目录下新建 Asset Catalog 文件，命名为 Images.xcassets，移入所有图片文件，接着手动修改该 SDK 的 podspec 文件指定使用该 Images.xcassets。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部分大资源文件通过运行下载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charset="0"/>
              <a:buChar char="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可执行文件瘦身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 Linked Product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Strings Read-Only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Symbols Hidden by Default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去掉异常支持，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C++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Objective-C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Other C Flags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-fno-exceptions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https://www.jetbrains.com/objc/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）检测未使用的代码：菜单栏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插件检测出重复代码、未被调用的代码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 结合 Mach-O: LinkMap 的 Symbols 中会列出所有方法、类、block及它们的大小，通过获取 LinkMap 即可以获得方法和类的全集；再通过 MachOView 获得使用过的方法和类，两者的差值就是我们要找寻的未使用代码。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charset="0"/>
              <a:buChar char="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Thinning: 严格来说App Thinning不会让安装包变小，但用户安装应用时，苹果会根据用户的机型自动选择合适的资源和对应CPU架构的二进制执行文件（也就是说用户本地可执行文件不会同时存在 armv7 和 arm64），减少下载流量和安装占用空间。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charset="0"/>
              <a:buChar char="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动态库替代静态库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charset="0"/>
              <a:buChar char="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慎入重复的三方库或比较大的三方库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9465" y="3712210"/>
            <a:ext cx="5984240" cy="2831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1183005"/>
            <a:ext cx="6085205" cy="291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LinkMap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20991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文件，可以查看可执行文件的具体组成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36" y="1733797"/>
            <a:ext cx="8420100" cy="215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76691" y="4247219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可借助第三方工具解析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https://github.com/huanxsd/LinkMap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抖音工程师：iOS 安装包大小优化实践篇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https://mp.weixin.qq.com/s/gjRJq2s4LdklksiVArfN1Q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今日头条优化实践： iOS 包大小二进制优化，一行代码减少 60 MB 下载大小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https://mp.weixin.qq.com/s/TnqAqpmuXsGFfpcSUqZ9GQ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抖音品质建设 - iOS 安装包大小优化实践篇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https://mp.weixin.qq.com/s/LSP8kC09zjb-sDjgZaikbg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野指针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555" y="1068705"/>
            <a:ext cx="11501755" cy="5643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什么是野指针？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一个已经删除的对象或未申请访问受限内存区域的指针。而这里的野指针主要是指对象释放后，指针未置空导致的野指针。该类Crash发生比较随机，找出来比较费劲，比较常见的做法是在开发阶段就提高这类Crash的复现率，尽可能的将其发现并解决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向OC对象发出release消息，只是标记对象占用的那块内存可以被释放，系统并没有立即收回内存；如果此时还向该对象发送其他消息，可能会发生Crash,也可能没有问题。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野指针造成的Crash随机性比较大，但是被随机填入的数据是不可访问的情况下，Crash是必现的。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解决思路是：想办法给野指针指向的内存填写不可访问的数据，让随机的Crash变成必现的Crash。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定位野指针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内存涂鸦（Malloc Scribble）：Xcode提供的Malloc Scribble，可以将对象释放后在内存上填上不可访问的数据，将随机发生变成不随机发生的事情，选中Product-&gt;Scheme-&gt;Edit Scheme -&gt;Diagnostics – &gt;勾选 Malloc Scribble项；设置了Enable Scribble，在对象申请内存后在申请的内存上填0xaa，内存释放后在释放的内存上填0x55；如果内存未被初始化就被访问，或者释放后被访问，Crash必现。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Warning：该方法必须连接Xcode运行代码才能发现，并不适合测试人员使用。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僵尸对象（NSZombieEnabled）：Xcode提供的NSZombieEnabled，通过生成僵尸对象来替换dealloc的实现，当对象引用计数为0 的时候，将需要dealloc的对象转化为僵尸对象。如果之后再给这个僵尸对象发消息则抛异常。先选中Product -&gt; Scheme -&gt; Edit Scheme -&gt; Diagnostics -&gt; 勾选Zombie Objects 项；然后在Product -&gt; Scheme -&gt; Edit Scheme -&gt; Arguments设置NSZombieEnabled、MallocStackLoggingNoCompact两个变量，且值均为YES。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野指针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555" y="1068705"/>
            <a:ext cx="11501755" cy="5643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僵尸对象（NSZombieEnabled）：仅设置Zombie Objects的话，如果Crash发生在当前调用栈，系统可以把崩溃原因定位到具体代码中；但是如果Crash不是发生在当前调用栈，系统仅仅告知崩溃地址，所以需要添加变量。MallocStackLoggingNoCompact，让Xcode记录每个地址alloc的历史，然后通过命令将地址还原出来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发版前要将僵尸对象检测这些设置都去掉，否则每次通过指针访问对象时，都去检查指针指向的对象是否为僵尸对象，这就影响效率了。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如何定位Obj-C野指针随机Crash(一)：先提高野指针Crash率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https://blog.csdn.net/tangaowen/article/details/46829985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如何定位Obj-C野指针随机Crash(二)：让非必现Crash变成必现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https://blog.csdn.net/Tencent_Bugly/article/details/46374401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如何定位Obj-C野指针随机Crash(三)：加点黑科技让Crash自报家门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https://blog.csdn.net/tangaowen/article/details/46830049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66255" y="1203432"/>
            <a:ext cx="11830503" cy="18010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在屏幕成像的过程中，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起着至关重要的作用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，中央处理器）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对象的创建和销毁、对象属性的调整、布局计算、文本的计算和排版、图片的格式转换和解码、图像的绘制（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，图形处理器）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纹理的渲染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4286" y="3503221"/>
            <a:ext cx="890649" cy="6887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CPU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815482" y="3503221"/>
            <a:ext cx="890649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GPU</a:t>
            </a:r>
            <a:endParaRPr kumimoji="1"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4413023" y="3503221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帧缓存</a:t>
            </a:r>
            <a:endParaRPr kumimoji="1"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4413023" y="4690752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视频控制器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03710" y="4690752"/>
            <a:ext cx="890649" cy="68876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屏幕</a:t>
            </a:r>
            <a:endParaRPr kumimoji="1" lang="zh-CN" altLang="en-US" sz="2400"/>
          </a:p>
        </p:txBody>
      </p:sp>
      <p:cxnSp>
        <p:nvCxnSpPr>
          <p:cNvPr id="9" name="直线箭头连接符 8"/>
          <p:cNvCxnSpPr>
            <a:stCxn id="2" idx="3"/>
            <a:endCxn id="5" idx="1"/>
          </p:cNvCxnSpPr>
          <p:nvPr/>
        </p:nvCxnSpPr>
        <p:spPr>
          <a:xfrm>
            <a:off x="1914935" y="3847605"/>
            <a:ext cx="90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6" idx="1"/>
          </p:cNvCxnSpPr>
          <p:nvPr/>
        </p:nvCxnSpPr>
        <p:spPr>
          <a:xfrm>
            <a:off x="3706131" y="3847605"/>
            <a:ext cx="706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  <a:endCxn id="7" idx="0"/>
          </p:cNvCxnSpPr>
          <p:nvPr/>
        </p:nvCxnSpPr>
        <p:spPr>
          <a:xfrm>
            <a:off x="5086278" y="4191989"/>
            <a:ext cx="0" cy="49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3"/>
            <a:endCxn id="8" idx="1"/>
          </p:cNvCxnSpPr>
          <p:nvPr/>
        </p:nvCxnSpPr>
        <p:spPr>
          <a:xfrm>
            <a:off x="5759533" y="5035136"/>
            <a:ext cx="844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15363" y="4256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读取</a:t>
            </a:r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746306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渲染</a:t>
            </a:r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42043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计算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58455" y="4629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显示</a:t>
            </a:r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66254" y="5723523"/>
            <a:ext cx="11830503" cy="404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中是双缓冲机制，有前帧缓存、后帧缓存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20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屏幕成像原理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70068" y="2458192"/>
            <a:ext cx="3966358" cy="14250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2470068" y="2612571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2470068" y="284809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2470068" y="3071750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470068" y="3301339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470068" y="3536866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2470068" y="376051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83926" y="2422631"/>
            <a:ext cx="26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水平同步信号（</a:t>
            </a:r>
            <a:r>
              <a:rPr kumimoji="1" lang="en-US" altLang="zh-CN"/>
              <a:t>HSync</a:t>
            </a:r>
            <a:r>
              <a:rPr kumimoji="1" lang="zh-CN" altLang="en-US"/>
              <a:t>）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86652" y="1938843"/>
            <a:ext cx="25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垂直同步信号（</a:t>
            </a:r>
            <a:r>
              <a:rPr kumimoji="1" lang="en-US" altLang="zh-CN"/>
              <a:t>VSync</a:t>
            </a:r>
            <a:r>
              <a:rPr kumimoji="1" lang="zh-CN" altLang="en-US"/>
              <a:t>）</a:t>
            </a:r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339440" y="2458256"/>
            <a:ext cx="0" cy="146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卡顿产生的原因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8758" y="14012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CPU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21178" y="14012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B0F0"/>
                </a:solidFill>
              </a:rPr>
              <a:t>GPU</a:t>
            </a:r>
            <a:endParaRPr kumimoji="1" lang="zh-CN" altLang="en-US">
              <a:solidFill>
                <a:srgbClr val="00B0F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019297" y="3348842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1713054" y="3346862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 26"/>
          <p:cNvGrpSpPr/>
          <p:nvPr/>
        </p:nvGrpSpPr>
        <p:grpSpPr>
          <a:xfrm>
            <a:off x="2059932" y="2327629"/>
            <a:ext cx="741806" cy="1339864"/>
            <a:chOff x="2261813" y="1757613"/>
            <a:chExt cx="741806" cy="1339864"/>
          </a:xfrm>
        </p:grpSpPr>
        <p:cxnSp>
          <p:nvCxnSpPr>
            <p:cNvPr id="20" name="直线箭头连接符 1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  <a:endParaRPr kumimoji="1" lang="en-US" altLang="zh-CN"/>
            </a:p>
          </p:txBody>
        </p:sp>
      </p:grpSp>
      <p:cxnSp>
        <p:nvCxnSpPr>
          <p:cNvPr id="28" name="直线箭头连接符 27"/>
          <p:cNvCxnSpPr/>
          <p:nvPr/>
        </p:nvCxnSpPr>
        <p:spPr>
          <a:xfrm>
            <a:off x="2442984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3231117" y="3344884"/>
            <a:ext cx="3908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3641847" y="2327629"/>
            <a:ext cx="741806" cy="1339864"/>
            <a:chOff x="2261813" y="1757613"/>
            <a:chExt cx="741806" cy="1339864"/>
          </a:xfrm>
        </p:grpSpPr>
        <p:cxnSp>
          <p:nvCxnSpPr>
            <p:cNvPr id="36" name="直线箭头连接符 35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  <a:endParaRPr kumimoji="1" lang="en-US" altLang="zh-CN"/>
            </a:p>
          </p:txBody>
        </p:sp>
      </p:grpSp>
      <p:cxnSp>
        <p:nvCxnSpPr>
          <p:cNvPr id="38" name="直线箭头连接符 37"/>
          <p:cNvCxnSpPr/>
          <p:nvPr/>
        </p:nvCxnSpPr>
        <p:spPr>
          <a:xfrm>
            <a:off x="4032298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820431" y="3344884"/>
            <a:ext cx="1022229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 40"/>
          <p:cNvGrpSpPr/>
          <p:nvPr/>
        </p:nvGrpSpPr>
        <p:grpSpPr>
          <a:xfrm>
            <a:off x="5203888" y="2327629"/>
            <a:ext cx="741806" cy="1339864"/>
            <a:chOff x="2261813" y="1757613"/>
            <a:chExt cx="741806" cy="1339864"/>
          </a:xfrm>
        </p:grpSpPr>
        <p:cxnSp>
          <p:nvCxnSpPr>
            <p:cNvPr id="42" name="直线箭头连接符 41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  <a:endParaRPr kumimoji="1" lang="en-US" altLang="zh-CN"/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765929" y="2327629"/>
            <a:ext cx="741806" cy="1339864"/>
            <a:chOff x="2261813" y="1757613"/>
            <a:chExt cx="741806" cy="133986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  <a:endParaRPr kumimoji="1" lang="en-US" altLang="zh-CN"/>
            </a:p>
          </p:txBody>
        </p:sp>
      </p:grpSp>
      <p:cxnSp>
        <p:nvCxnSpPr>
          <p:cNvPr id="47" name="直线箭头连接符 46"/>
          <p:cNvCxnSpPr/>
          <p:nvPr/>
        </p:nvCxnSpPr>
        <p:spPr>
          <a:xfrm>
            <a:off x="7160856" y="3344884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7854613" y="3342904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 48"/>
          <p:cNvGrpSpPr/>
          <p:nvPr/>
        </p:nvGrpSpPr>
        <p:grpSpPr>
          <a:xfrm>
            <a:off x="8500321" y="2327629"/>
            <a:ext cx="741806" cy="1339864"/>
            <a:chOff x="2261813" y="1757613"/>
            <a:chExt cx="741806" cy="1339864"/>
          </a:xfrm>
        </p:grpSpPr>
        <p:cxnSp>
          <p:nvCxnSpPr>
            <p:cNvPr id="50" name="直线箭头连接符 4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  <a:endParaRPr kumimoji="1" lang="en-US" altLang="zh-CN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05425" y="4212058"/>
            <a:ext cx="11501313" cy="18799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卡顿解决的主要思路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资源消耗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60FPS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的刷帧率，每隔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16ms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就会有一次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尽量用轻量级的对象，比如用不到事件处理的地方，可以考虑使用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CALayer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不要频繁地调用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的相关属性，比如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等属性，尽量减少不必要的修改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尽量提前计算好布局，在有需要时一次性调整对应的属性，不要多次修改属性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Autolayout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会比直接设置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消耗更多的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最好刚好跟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UIImageView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保持一致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控制一下线程的最大并发数量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尽量把耗时的操作放到子线程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文本处理（尺寸计算、绘制）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图片处理（解码、绘制）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尽量避免短时间内大量图片的显示，尽可能将多张图片合成一张进行显示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能处理的最大纹理尺寸是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4096x4096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，一旦超过这个尺寸，就会占用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资源进行处理，所以纹理尽量不要超过这个尺寸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尽量减少视图数量和层次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减少透明的视图（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alpha&lt;1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），不透明的就设置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opaque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尽量避免出现离屏渲染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离屏渲染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种渲染方式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：当前屏幕渲染，在当前用于显示的屏幕缓冲区进行渲染操作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：离屏渲染，在当前屏幕缓冲区以外新开辟一个缓冲区进行渲染操作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离屏渲染消耗性能的原因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需要创建新的缓冲区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离屏渲染的整个过程，需要多次切换上下文环境，先是从当前屏幕（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）切换到离屏（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）；等到离屏渲染结束以后，将离屏缓冲区的渲染结果显示到屏幕上，又需要将上下文环境从离屏切换到当前屏幕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哪些操作会触发离屏渲染？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光栅化，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shouldRasterize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YES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遮罩，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mask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圆角，同时设置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masksToBounds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cornerRadius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绘制裁剪圆角，或者叫美工提供圆角图片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shadowXXX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如果设置了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shadowPath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就不会产生离屏渲染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卡顿检测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041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平时所说的“卡顿”主要是因为在主线程执行了比较耗时的操作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到主线程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中，通过监听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状态切换的耗时，以达到监控卡顿的目的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7342</Words>
  <Application>WPS 表格</Application>
  <PresentationFormat>宽屏</PresentationFormat>
  <Paragraphs>348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Menlo-Regular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苹方-简</vt:lpstr>
      <vt:lpstr>汉仪中黑KW</vt:lpstr>
      <vt:lpstr>Office 主题</vt:lpstr>
      <vt:lpstr>性能优化</vt:lpstr>
      <vt:lpstr>面试题</vt:lpstr>
      <vt:lpstr>CPU和GPU</vt:lpstr>
      <vt:lpstr>屏幕成像原理</vt:lpstr>
      <vt:lpstr>卡顿产生的原因</vt:lpstr>
      <vt:lpstr>卡顿优化 - CPU</vt:lpstr>
      <vt:lpstr>卡顿优化 - GPU</vt:lpstr>
      <vt:lpstr>离屏渲染</vt:lpstr>
      <vt:lpstr>卡顿检测</vt:lpstr>
      <vt:lpstr>耗电的主要来源</vt:lpstr>
      <vt:lpstr>耗电优化</vt:lpstr>
      <vt:lpstr>耗电优化</vt:lpstr>
      <vt:lpstr>APP的启动</vt:lpstr>
      <vt:lpstr>APP的启动</vt:lpstr>
      <vt:lpstr>APP的启动 - dyld</vt:lpstr>
      <vt:lpstr>APP的启动 - runtime</vt:lpstr>
      <vt:lpstr>APP的启动 - main</vt:lpstr>
      <vt:lpstr>APP的启动优化</vt:lpstr>
      <vt:lpstr>APP的启动优化</vt:lpstr>
      <vt:lpstr>APP的启动优化</vt:lpstr>
      <vt:lpstr>安装包瘦身</vt:lpstr>
      <vt:lpstr>安装包瘦身</vt:lpstr>
      <vt:lpstr>安装包瘦身</vt:lpstr>
      <vt:lpstr>安装包瘦身</vt:lpstr>
      <vt:lpstr>LinkMap</vt:lpstr>
      <vt:lpstr>安装包瘦身</vt:lpstr>
      <vt:lpstr>野指针</vt:lpstr>
      <vt:lpstr>野指针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1009</cp:revision>
  <dcterms:created xsi:type="dcterms:W3CDTF">2021-01-25T12:55:55Z</dcterms:created>
  <dcterms:modified xsi:type="dcterms:W3CDTF">2021-01-25T12:55:55Z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