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8"/>
  </p:handoutMasterIdLst>
  <p:sldIdLst>
    <p:sldId id="292" r:id="rId3"/>
    <p:sldId id="293" r:id="rId4"/>
    <p:sldId id="294" r:id="rId5"/>
    <p:sldId id="301" r:id="rId6"/>
    <p:sldId id="296" r:id="rId7"/>
    <p:sldId id="302" r:id="rId8"/>
    <p:sldId id="303" r:id="rId9"/>
    <p:sldId id="324" r:id="rId10"/>
    <p:sldId id="325" r:id="rId11"/>
    <p:sldId id="326" r:id="rId12"/>
    <p:sldId id="327" r:id="rId13"/>
    <p:sldId id="308" r:id="rId14"/>
    <p:sldId id="323" r:id="rId15"/>
    <p:sldId id="307" r:id="rId16"/>
    <p:sldId id="304" r:id="rId17"/>
    <p:sldId id="295" r:id="rId18"/>
    <p:sldId id="309" r:id="rId19"/>
    <p:sldId id="310" r:id="rId20"/>
    <p:sldId id="311" r:id="rId21"/>
    <p:sldId id="305" r:id="rId22"/>
    <p:sldId id="306" r:id="rId23"/>
    <p:sldId id="297" r:id="rId24"/>
    <p:sldId id="298" r:id="rId25"/>
    <p:sldId id="299" r:id="rId26"/>
    <p:sldId id="300" r:id="rId27"/>
    <p:sldId id="328" r:id="rId28"/>
    <p:sldId id="330" r:id="rId29"/>
    <p:sldId id="331" r:id="rId30"/>
    <p:sldId id="329" r:id="rId31"/>
    <p:sldId id="332" r:id="rId32"/>
    <p:sldId id="333" r:id="rId33"/>
    <p:sldId id="335" r:id="rId34"/>
    <p:sldId id="334" r:id="rId35"/>
    <p:sldId id="33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定时器" id="{34CB32BA-0287-6A4E-9182-6DCF95ED168B}">
          <p14:sldIdLst>
            <p14:sldId id="294"/>
            <p14:sldId id="301"/>
            <p14:sldId id="296"/>
          </p14:sldIdLst>
        </p14:section>
        <p14:section name="内存布局" id="{F4C5C037-00D7-084C-BF08-CA969E32513D}">
          <p14:sldIdLst>
            <p14:sldId id="302"/>
            <p14:sldId id="303"/>
            <p14:sldId id="324"/>
            <p14:sldId id="325"/>
            <p14:sldId id="326"/>
            <p14:sldId id="327"/>
            <p14:sldId id="308"/>
            <p14:sldId id="323"/>
            <p14:sldId id="307"/>
            <p14:sldId id="304"/>
          </p14:sldIdLst>
        </p14:section>
        <p14:section name="对象的内存管理" id="{A90379CA-6188-F34B-8B23-3CF0C54A0B62}">
          <p14:sldIdLst>
            <p14:sldId id="295"/>
            <p14:sldId id="309"/>
            <p14:sldId id="310"/>
            <p14:sldId id="311"/>
            <p14:sldId id="305"/>
            <p14:sldId id="306"/>
          </p14:sldIdLst>
        </p14:section>
        <p14:section name="自动释放池" id="{B2C5700D-4A2C-D849-81EB-DFFCA3B847D6}">
          <p14:sldIdLst>
            <p14:sldId id="297"/>
            <p14:sldId id="298"/>
            <p14:sldId id="299"/>
            <p14:sldId id="300"/>
            <p14:sldId id="328"/>
            <p14:sldId id="330"/>
            <p14:sldId id="331"/>
            <p14:sldId id="329"/>
            <p14:sldId id="332"/>
            <p14:sldId id="333"/>
            <p14:sldId id="335"/>
            <p14:sldId id="334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33"/>
        <p:guide pos="3843"/>
        <p:guide pos="1096"/>
        <p:guide orient="horz" pos="595"/>
        <p:guide orient="horz" pos="822"/>
        <p:guide orient="horz" pos="1480"/>
        <p:guide orient="horz" pos="2832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1290955"/>
            <a:ext cx="7480935" cy="210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0" y="3761105"/>
            <a:ext cx="7798435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214120"/>
            <a:ext cx="7671435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3157220"/>
            <a:ext cx="5677535" cy="362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判断是否为</a:t>
            </a:r>
            <a:r>
              <a:rPr lang="en-US" altLang="zh-CN"/>
              <a:t>Tagged</a:t>
            </a:r>
            <a:r>
              <a:rPr lang="zh-CN" altLang="en-US"/>
              <a:t> </a:t>
            </a:r>
            <a:r>
              <a:rPr lang="en-US" altLang="zh-CN"/>
              <a:t>Pointer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164" y="1349169"/>
            <a:ext cx="50800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5168396"/>
            <a:ext cx="81407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Tagged Pointer 注意点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4015" y="1203325"/>
            <a:ext cx="11608435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我们知道，所有OC对象都有isa指针，而Tagged Pointer并不是真正的对象，它没有isa指针，所以如果你直接访问Tagged Pointer的isa成员的话，在编译时将会有如下警告：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对于Tagged Pointer，应该换成相应的方法调用，如isKindOfClass和object_getClass。只要避免在代码中直接访问Tagged Pointer的isa，即可避免这个问题。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2574925"/>
            <a:ext cx="7016115" cy="3968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319" y="1876299"/>
            <a:ext cx="2090058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0x10001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839" y="1738744"/>
            <a:ext cx="2840182" cy="999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地址：</a:t>
            </a:r>
            <a:r>
              <a:rPr kumimoji="1" lang="en-US" altLang="zh-CN"/>
              <a:t>0x10001</a:t>
            </a:r>
            <a:endParaRPr kumimoji="1" lang="en-US" altLang="zh-CN"/>
          </a:p>
          <a:p>
            <a:pPr algn="ctr"/>
            <a:r>
              <a:rPr kumimoji="1" lang="en-US" altLang="zh-CN"/>
              <a:t>NSNumber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存储值：</a:t>
            </a:r>
            <a:r>
              <a:rPr kumimoji="1" lang="en-US" altLang="zh-CN"/>
              <a:t>10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631377" y="2238497"/>
            <a:ext cx="2432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9" y="1257091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之前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1319" y="3212768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之后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6218" y="3831976"/>
            <a:ext cx="2911434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0xb000a1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9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段代码能发生什么事？有什么区别？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235" y="1698171"/>
            <a:ext cx="7076659" cy="15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3502269"/>
            <a:ext cx="7076072" cy="166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文本框 43"/>
          <p:cNvSpPr txBox="1"/>
          <p:nvPr/>
        </p:nvSpPr>
        <p:spPr>
          <a:xfrm>
            <a:off x="7598410" y="1203325"/>
            <a:ext cx="4566920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第一段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，第二段没有问题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第一段是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对象，涉及到对象的释放，我们异步并发执行setter方法，可能就会有多条线程同时执行[_name release]，连续release两次就会造成对象的过度释放，导致Crash。（解决办法：使用atomic属性关键字；加锁）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第二段代码中的NSString为NSTaggedPointerString类型，在objc_release函数中会判断指针是不是TaggedPointer类型，是的话就不对对象进行release操作，也就避免了因过度释放对象而导致的Crash，因为根本就没执行释放操作。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rPr lang="zh-CN" altLang="en-US"/>
              <a:t>对象的内存管理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38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一个新创建的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对象引用计数默认是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，当引用计数减为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对象就会销毁，释放其占用的内存空间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内存管理的经验总结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mutableCopy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方法返回了一个对象，在不需要这个对象时，要调用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来释放它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想拥有某个对象，就让它的引用计数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；不想再拥有某个对象，就让它的引用计数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可以通过以下私有函数来查看自动释放池的情况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extern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_objc_autoreleasePoolPrint(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);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645730" y="361009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不可变</a:t>
            </a:r>
            <a:endParaRPr kumimoji="1" lang="zh-CN" altLang="en-US" sz="240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3906982" y="3901045"/>
            <a:ext cx="3738748" cy="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8" idx="3"/>
            <a:endCxn id="5" idx="1"/>
          </p:cNvCxnSpPr>
          <p:nvPr/>
        </p:nvCxnSpPr>
        <p:spPr>
          <a:xfrm flipV="1">
            <a:off x="3906982" y="3901045"/>
            <a:ext cx="3738748" cy="116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5730" y="5781304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可变</a:t>
            </a:r>
            <a:endParaRPr kumimoji="1"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cxnSp>
        <p:nvCxnSpPr>
          <p:cNvPr id="14" name="直线箭头连接符 13"/>
          <p:cNvCxnSpPr>
            <a:stCxn id="13" idx="3"/>
            <a:endCxn id="12" idx="1"/>
          </p:cNvCxnSpPr>
          <p:nvPr/>
        </p:nvCxnSpPr>
        <p:spPr>
          <a:xfrm flipV="1">
            <a:off x="3906982" y="6072250"/>
            <a:ext cx="3738748" cy="14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5680" y="1251363"/>
            <a:ext cx="78994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30093" y="464493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不可变</a:t>
            </a:r>
            <a:endParaRPr kumimoji="1" lang="zh-CN" altLang="en-US" sz="2400"/>
          </a:p>
        </p:txBody>
      </p:sp>
      <p:cxnSp>
        <p:nvCxnSpPr>
          <p:cNvPr id="7" name="直线箭头连接符 6"/>
          <p:cNvCxnSpPr>
            <a:stCxn id="4" idx="3"/>
            <a:endCxn id="12" idx="1"/>
          </p:cNvCxnSpPr>
          <p:nvPr/>
        </p:nvCxnSpPr>
        <p:spPr>
          <a:xfrm flipV="1">
            <a:off x="3906982" y="3996046"/>
            <a:ext cx="3323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7230093" y="3705100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可变</a:t>
            </a:r>
            <a:endParaRPr kumimoji="1"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159" y="1276350"/>
            <a:ext cx="96012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线箭头连接符 14"/>
          <p:cNvCxnSpPr>
            <a:stCxn id="8" idx="3"/>
            <a:endCxn id="5" idx="1"/>
          </p:cNvCxnSpPr>
          <p:nvPr/>
        </p:nvCxnSpPr>
        <p:spPr>
          <a:xfrm flipV="1">
            <a:off x="3906982" y="4935885"/>
            <a:ext cx="3323111" cy="12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3" idx="3"/>
            <a:endCxn id="22" idx="1"/>
          </p:cNvCxnSpPr>
          <p:nvPr/>
        </p:nvCxnSpPr>
        <p:spPr>
          <a:xfrm flipV="1">
            <a:off x="3906982" y="6163294"/>
            <a:ext cx="3323111" cy="4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30093" y="5872348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  <a:endParaRPr kumimoji="1" lang="en-US" altLang="zh-CN" sz="2400"/>
          </a:p>
          <a:p>
            <a:pPr algn="ctr"/>
            <a:r>
              <a:rPr kumimoji="1" lang="zh-CN" altLang="en-US" sz="2400"/>
              <a:t>可变</a:t>
            </a:r>
            <a:endParaRPr kumimoji="1"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</a:t>
            </a:r>
            <a:r>
              <a:rPr lang="zh-CN" altLang="en-US"/>
              <a:t>和</a:t>
            </a:r>
            <a:r>
              <a:rPr lang="en-US" altLang="zh-CN"/>
              <a:t>mutableCopy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31356" y="1527187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mutableCopy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有什么注意点？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介绍下内存的几大区域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讲一下你对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内存管理的理解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都帮我们做了什么？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指针的实现原理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对象在什么时机会被调用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方法里有局部对象， 出了方法后会立即释放吗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引用计数的存储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191558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中，引用计数可以直接存储在优化过的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指针中，也可能存储在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95" y="1626920"/>
            <a:ext cx="35814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43592" y="3196509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是一个存放着对象引用计数的散列表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dealloc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4"/>
            <a:ext cx="11501313" cy="1741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当一个对象要释放时，会自动调用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，接下的调用轨迹是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dealloc</a:t>
            </a:r>
            <a:endParaRPr lang="en-US" altLang="zh-CN" sz="1600">
              <a:solidFill>
                <a:srgbClr val="26474B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_objc_rootDealloc</a:t>
            </a:r>
            <a:endParaRPr lang="en-US" altLang="zh-CN" sz="1600">
              <a:solidFill>
                <a:srgbClr val="26474B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rootDealloc</a:t>
            </a:r>
            <a:endParaRPr lang="en-US" altLang="zh-CN" sz="1600">
              <a:solidFill>
                <a:srgbClr val="26474B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object_dispose</a:t>
            </a:r>
            <a:endParaRPr lang="en-US" altLang="zh-CN" sz="1600">
              <a:solidFill>
                <a:srgbClr val="26474B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objc_destructInstance</a:t>
            </a:r>
            <a:r>
              <a:rPr lang="zh-CN" altLang="en-US" sz="1600">
                <a:solidFill>
                  <a:srgbClr val="26474B"/>
                </a:solidFill>
                <a:latin typeface="Menlo-Regular" panose="020B0609030804020204" charset="0"/>
              </a:rPr>
              <a:t>、</a:t>
            </a:r>
            <a:r>
              <a:rPr lang="en-US" altLang="zh-CN" sz="1600">
                <a:solidFill>
                  <a:srgbClr val="26474B"/>
                </a:solidFill>
                <a:latin typeface="Menlo-Regular" panose="020B0609030804020204" charset="0"/>
              </a:rPr>
              <a:t>free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376" y="3063834"/>
            <a:ext cx="6188102" cy="3407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自动释放池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501313" cy="206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自动释放池的主要底层数据结构是：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__AtAutoreleasePool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AutoreleasePoolPage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的对象最终都是通过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对象来管理的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@autoreleasepool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50" y="3361435"/>
            <a:ext cx="52578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88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字节内存，除了用来存放它内部的成员变量，剩下的空间用来存放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对象通过双向链表的形式连接在一起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35033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panose="020B0609030804020204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0" y="2487884"/>
            <a:ext cx="1211282" cy="344384"/>
            <a:chOff x="823065" y="2392878"/>
            <a:chExt cx="1211282" cy="344384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0x1000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119108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panose="020B0609030804020204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003184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magic_t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AA0D91"/>
                          </a:solidFill>
                          <a:latin typeface="Menlo-Regular" panose="020B0609030804020204" charset="0"/>
                        </a:rPr>
                        <a:t>id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pthread_t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3F6E74"/>
                          </a:solidFill>
                          <a:latin typeface="Menlo-Regular" panose="020B0609030804020204" charset="0"/>
                        </a:rPr>
                        <a:t>AutoreleasePoolPage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solidFill>
                            <a:srgbClr val="5C2699"/>
                          </a:solidFill>
                          <a:latin typeface="Menlo-Regular" panose="020B0609030804020204" charset="0"/>
                        </a:rPr>
                        <a:t>uint32_t</a:t>
                      </a:r>
                      <a:r>
                        <a:rPr lang="en-US" altLang="zh-CN" sz="1400" smtClean="0">
                          <a:solidFill>
                            <a:srgbClr val="000000"/>
                          </a:solidFill>
                          <a:latin typeface="Menlo-Regular" panose="020B0609030804020204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0" y="6182386"/>
            <a:ext cx="1211282" cy="344384"/>
            <a:chOff x="823065" y="2392878"/>
            <a:chExt cx="1211282" cy="344384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0x2000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线箭头连接符 25"/>
          <p:cNvCxnSpPr>
            <a:endCxn id="19" idx="1"/>
          </p:cNvCxnSpPr>
          <p:nvPr/>
        </p:nvCxnSpPr>
        <p:spPr>
          <a:xfrm>
            <a:off x="4217750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8101826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 flipV="1">
            <a:off x="4330828" y="3526975"/>
            <a:ext cx="1150055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214902" y="3344489"/>
            <a:ext cx="1150057" cy="491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-1" y="5077982"/>
            <a:ext cx="1211282" cy="344384"/>
            <a:chOff x="823065" y="2392878"/>
            <a:chExt cx="1211282" cy="34438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0x1038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133849" y="6182386"/>
            <a:ext cx="1082468" cy="344384"/>
            <a:chOff x="4359482" y="6324887"/>
            <a:chExt cx="1082468" cy="344384"/>
          </a:xfrm>
        </p:grpSpPr>
        <p:cxnSp>
          <p:nvCxnSpPr>
            <p:cNvPr id="48" name="直线箭头连接符 47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5297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067820" y="5063620"/>
            <a:ext cx="1129968" cy="344384"/>
            <a:chOff x="4359482" y="6324887"/>
            <a:chExt cx="1129968" cy="344384"/>
          </a:xfrm>
        </p:grpSpPr>
        <p:cxnSp>
          <p:nvCxnSpPr>
            <p:cNvPr id="55" name="直线箭头连接符 54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5772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begin()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方法会将一个</a:t>
            </a:r>
            <a:r>
              <a:rPr lang="en-US" altLang="zh-CN" sz="1600">
                <a:solidFill>
                  <a:srgbClr val="643820"/>
                </a:solidFill>
                <a:latin typeface="Menlo-Regular" panose="020B0609030804020204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入栈，并且返回其存放的内存地址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方法时传入一个</a:t>
            </a:r>
            <a:r>
              <a:rPr lang="en-US" altLang="zh-CN" sz="1600">
                <a:solidFill>
                  <a:srgbClr val="643820"/>
                </a:solidFill>
                <a:latin typeface="Menlo-Regular" panose="020B0609030804020204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的内存地址，会从最后一个入栈的对象开始发送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消息，直到遇到这个</a:t>
            </a:r>
            <a:r>
              <a:rPr lang="en-US" altLang="zh-CN" sz="1600">
                <a:solidFill>
                  <a:srgbClr val="643820"/>
                </a:solidFill>
                <a:latin typeface="Menlo-Regular" panose="020B0609030804020204" charset="0"/>
              </a:rPr>
              <a:t>POOL_BOUNDARY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*next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指向了下一个能存放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对象地址的区域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和</a:t>
            </a:r>
            <a:r>
              <a:rPr lang="en-US" altLang="zh-CN"/>
              <a:t>Autorelease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panose="020B0609030804020204" charset="0"/>
              </a:rPr>
              <a:t>kCFRunLoopEntry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objc_autoreleasePoolPush()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panose="020B0609030804020204" charset="0"/>
              </a:rPr>
              <a:t>kCFRunLoopBeforeWaiting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objc_autoreleasePoolPop()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objc_autoreleasePoolPush()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panose="020B0609030804020204" charset="0"/>
              </a:rPr>
              <a:t>kCFRunLoopBeforeExit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objc_autoreleasePoolPop()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3535" y="1203325"/>
            <a:ext cx="5913120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常用编译器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GCC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LVVM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Clang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传统编译器架构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120390"/>
            <a:ext cx="41529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020" y="1231900"/>
            <a:ext cx="7045325" cy="2727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010" y="4181475"/>
            <a:ext cx="11166475" cy="2393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不同的前端后端使用统一的中间代码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LLVM Intermediate 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LVVM 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如果需要支持一种新的编程语言，只需要实现一个前端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如果需要支持一种新的硬件设备，只需要实现一个后端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优化阶段是一个通用阶段，他针对的是一个统一的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LVVM 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，对于新的前端和后端，中间代码不需要修改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GCC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前后端是融合在一起的，扩展性不好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1201420"/>
            <a:ext cx="5740400" cy="326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203325"/>
            <a:ext cx="11501120" cy="350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命令行查看编译过程：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clang -ccc-print-phases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0: input, "main.m", objective-c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1: preprocessor, {0}, objective-c-cpp-output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2: compiler, {1}, ir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3: backend, {2}, assembler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4: assembler, {3}, object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5: linker, {4}, image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6: bind-arch, "x86_64", {5}, image</a:t>
            </a:r>
            <a:endParaRPr lang="en-US" altLang="zh-CN" sz="1600">
              <a:solidFill>
                <a:srgbClr val="000000"/>
              </a:solidFill>
              <a:latin typeface="Menlo-Regular" panose="020B0609030804020204" charset="0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000000"/>
                </a:solidFill>
                <a:latin typeface="Menlo-Regular" panose="020B0609030804020204" charset="0"/>
              </a:rPr>
              <a:t>查看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  <a:sym typeface="+mn-ea"/>
              </a:rPr>
              <a:t>preprocessor</a:t>
            </a:r>
            <a:r>
              <a:rPr lang="zh-CN" altLang="en-US" sz="1600">
                <a:solidFill>
                  <a:srgbClr val="000000"/>
                </a:solidFill>
                <a:latin typeface="Menlo-Regular" panose="020B0609030804020204" charset="0"/>
                <a:sym typeface="+mn-ea"/>
              </a:rPr>
              <a:t>（预处理）的结果：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 clang -E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将头文件导入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替换宏定义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4427220"/>
            <a:ext cx="467360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CADisplayLink</a:t>
            </a:r>
            <a:r>
              <a:rPr lang="zh-CN" altLang="en-US"/>
              <a:t>、</a:t>
            </a:r>
            <a:r>
              <a:rPr lang="en-US" altLang="zh-CN"/>
              <a:t>NSTimer</a:t>
            </a:r>
            <a:r>
              <a:rPr lang="zh-CN" altLang="en-US"/>
              <a:t>使用注意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195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产生强引用，如果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又对它们产生强引用，那么就会引发循环引用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2" y="3705101"/>
            <a:ext cx="11501313" cy="41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NSProxy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549" y="4114923"/>
            <a:ext cx="4286332" cy="26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9" y="2398816"/>
            <a:ext cx="7280938" cy="119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67" y="4114922"/>
            <a:ext cx="6411230" cy="131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35" y="1203325"/>
            <a:ext cx="11501120" cy="193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词法分析，生成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clang -fmodules -E -Xclang -dump-tokens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785" y="1595120"/>
            <a:ext cx="5941695" cy="505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5740" y="1191260"/>
            <a:ext cx="1179068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语法分析，生成语法树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-AST(Abstract Syntax Tree)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clang -fmodules -E -fsyntax-only -Xclang -ast-dump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将词法分析生成的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拼接起来生成语法树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1808480"/>
            <a:ext cx="7014210" cy="490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5740" y="1191260"/>
            <a:ext cx="11790680" cy="3533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静态分析：对语法书进行遍历分析，包括类型检查、实现检查（某个类是否存在某个方法）、变量使用，还会有一些复杂的检查，例如在 Objective-C 中，给某一个对象发送消息（调用某个方法），检查这个对象的类是否声明这个方法（但并不会去检查这个方法是否实现，这个错误是在运行时进行检查的），如果有什么错误就会进行提示。因此可见，Xcode 对 clang 做了非常深度的集成，在编写代码的过程中它就会使用 clang 来对你的代码进行分析，并及时的对你的代码错误进行提示。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5740" y="1191260"/>
            <a:ext cx="11790680" cy="1290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有三种格式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：便于阅读的文本格式，扩展名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”.ll”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，命令行：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clang -S -emit-llvm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memory: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内存格式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bitcode: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二进制格式，扩展名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”.bc”,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 clang -c -emit-llvm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527300"/>
            <a:ext cx="7745730" cy="293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t>源文件编译过程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5740" y="1191260"/>
            <a:ext cx="11790680" cy="5185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 clang -O3 -S -emit-llvm main.m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有些代码是可以被优化以提升执行效率的。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生成汇编代码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，命令行：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 clang -S -o -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.m | open -f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可执行文件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，命令行：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 clang main.m -o main.out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000000"/>
              </a:solidFill>
              <a:latin typeface="Menlo-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2550" y="1947553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NSTimer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7620" y="1043049"/>
            <a:ext cx="3196442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ViewController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timer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>
            <a:endCxn id="14" idx="1"/>
          </p:cNvCxnSpPr>
          <p:nvPr/>
        </p:nvCxnSpPr>
        <p:spPr>
          <a:xfrm>
            <a:off x="3099460" y="3880264"/>
            <a:ext cx="2943100" cy="88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4" idx="3"/>
          </p:cNvCxnSpPr>
          <p:nvPr/>
        </p:nvCxnSpPr>
        <p:spPr>
          <a:xfrm flipH="1">
            <a:off x="4180114" y="2707574"/>
            <a:ext cx="5165766" cy="267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2560" y="3740728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OtherObject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695211" y="3163785"/>
            <a:ext cx="2458192" cy="2235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</a:t>
            </a:r>
            <a:r>
              <a:rPr lang="zh-CN" altLang="en-US"/>
              <a:t>定时器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993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的任务过于繁重，可能会导致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不准时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的定时器会更加准时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45" y="2292654"/>
            <a:ext cx="10157031" cy="3252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程序的内存布局</a:t>
            </a:r>
            <a:endParaRPr lang="zh-CN" altLang="en-US"/>
          </a:p>
        </p:txBody>
      </p:sp>
      <p:cxnSp>
        <p:nvCxnSpPr>
          <p:cNvPr id="3" name="直线箭头连接符 2"/>
          <p:cNvCxnSpPr>
            <a:stCxn id="9" idx="2"/>
            <a:endCxn id="10" idx="0"/>
          </p:cNvCxnSpPr>
          <p:nvPr/>
        </p:nvCxnSpPr>
        <p:spPr>
          <a:xfrm>
            <a:off x="551808" y="1692233"/>
            <a:ext cx="0" cy="4058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43149" y="1692233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保留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965" y="1363748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965" y="5751144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3148" y="2276753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代码段（</a:t>
            </a:r>
            <a:r>
              <a:rPr kumimoji="1" lang="en-US" altLang="zh-CN"/>
              <a:t>__TEXT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3148" y="2858303"/>
            <a:ext cx="1923799" cy="11334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数据段（</a:t>
            </a:r>
            <a:r>
              <a:rPr kumimoji="1" lang="en-US" altLang="zh-CN"/>
              <a:t>__DATA</a:t>
            </a:r>
            <a:r>
              <a:rPr kumimoji="1" lang="zh-CN" altLang="en-US"/>
              <a:t>）</a:t>
            </a:r>
            <a:endParaRPr kumimoji="1" lang="en-US" altLang="zh-CN"/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字符串常量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已初始化数据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未初始化数据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43147" y="402666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堆（</a:t>
            </a:r>
            <a:r>
              <a:rPr kumimoji="1" lang="en-US" altLang="zh-CN"/>
              <a:t>heap</a:t>
            </a:r>
            <a:r>
              <a:rPr kumimoji="1" lang="zh-CN" altLang="en-US"/>
              <a:t>）↓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3145" y="4613809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栈（</a:t>
            </a:r>
            <a:r>
              <a:rPr kumimoji="1" lang="en-US" altLang="zh-CN"/>
              <a:t>stack</a:t>
            </a:r>
            <a:r>
              <a:rPr kumimoji="1" lang="zh-CN" altLang="en-US"/>
              <a:t>）↑</a:t>
            </a: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3144" y="519894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内核区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58282" y="1363749"/>
            <a:ext cx="8793292" cy="4387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：编译之后的代码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@"123"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：未初始化的全局变量、静态变量等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：函数调用开销，比如局部变量。分配的内存空间地址越来越小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等动态分配的空间，分配的内存空间地址越来越大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35" y="1157605"/>
            <a:ext cx="11501120" cy="555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技术，用于优化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等小对象的存储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等对象需要动态分配内存、维护引用计数等，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指针存储的是堆中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指针里面存储的数据变成了：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，也就是将数据直接存储在了指针中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当指针不够存储数据时，才会使用动态分配内存的方式来存储数据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能识别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intValue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方法，直接从指针提取数据，节省了以前的调用开销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如何判断一个指针是否为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平台，最高有效位是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平台，最低有效位是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对象内存对齐是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字节，所以堆空间开辟的对象地址最后一位肯定是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在现在的版本中，为了保证数据安全，苹果对 Tagged Pointer 做了数据混淆，开发者通过打印指针无法判断它是不是一个Tagged Pointer，更无法读取Tagged Pointer的存储数据。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所以在分析Tagged Pointer之前，我们需要先关闭Tagged Pointer的数据混淆，以方便我们调试程序。通过设置环境变量OBJC_DISABLE_TAG_OBFUSCATION为YES。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1450975"/>
            <a:ext cx="7874635" cy="20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455" y="1450975"/>
            <a:ext cx="4038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214120"/>
            <a:ext cx="7671435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3157220"/>
            <a:ext cx="5677535" cy="362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8632ef6-268a-46bd-8d14-479df22270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5277</Words>
  <Application>WPS 演示</Application>
  <PresentationFormat>宽屏</PresentationFormat>
  <Paragraphs>454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Menlo-Regular</vt:lpstr>
      <vt:lpstr>宋体</vt:lpstr>
      <vt:lpstr>Arial Unicode MS</vt:lpstr>
      <vt:lpstr>Calibri</vt:lpstr>
      <vt:lpstr>Helvetica Neue</vt:lpstr>
      <vt:lpstr>汉仪书宋二KW</vt:lpstr>
      <vt:lpstr>汉仪中黑KW</vt:lpstr>
      <vt:lpstr>Office 主题</vt:lpstr>
      <vt:lpstr>内存管理</vt:lpstr>
      <vt:lpstr>面试题</vt:lpstr>
      <vt:lpstr>CADisplayLink、NSTimer使用注意</vt:lpstr>
      <vt:lpstr>PowerPoint 演示文稿</vt:lpstr>
      <vt:lpstr>GCD定时器</vt:lpstr>
      <vt:lpstr>iOS程序的内存布局</vt:lpstr>
      <vt:lpstr>Tagged Pointer</vt:lpstr>
      <vt:lpstr>Tagged Pointer</vt:lpstr>
      <vt:lpstr>Tagged Pointer</vt:lpstr>
      <vt:lpstr>Tagged Pointer</vt:lpstr>
      <vt:lpstr>Tagged Pointer</vt:lpstr>
      <vt:lpstr>判断是否为Tagged Pointer</vt:lpstr>
      <vt:lpstr>判断是否为Tagged Pointer</vt:lpstr>
      <vt:lpstr>PowerPoint 演示文稿</vt:lpstr>
      <vt:lpstr>面试题</vt:lpstr>
      <vt:lpstr>OC对象的内存管理</vt:lpstr>
      <vt:lpstr>PowerPoint 演示文稿</vt:lpstr>
      <vt:lpstr>PowerPoint 演示文稿</vt:lpstr>
      <vt:lpstr>copy和mutableCopy</vt:lpstr>
      <vt:lpstr>引用计数的存储</vt:lpstr>
      <vt:lpstr>dealloc</vt:lpstr>
      <vt:lpstr>自动释放池</vt:lpstr>
      <vt:lpstr>AutoreleasePoolPage的结构</vt:lpstr>
      <vt:lpstr>AutoreleasePoolPage的结构</vt:lpstr>
      <vt:lpstr>Runloop和Autorelease</vt:lpstr>
      <vt:lpstr>Runloop和Autorelease</vt:lpstr>
      <vt:lpstr>LLVM</vt:lpstr>
      <vt:lpstr>LLVM</vt:lpstr>
      <vt:lpstr>LLVM</vt:lpstr>
      <vt:lpstr>OC源文件编译过程</vt:lpstr>
      <vt:lpstr>OC源文件编译过程</vt:lpstr>
      <vt:lpstr>OC源文件编译过程</vt:lpstr>
      <vt:lpstr>OC源文件编译过程</vt:lpstr>
      <vt:lpstr>OC源文件编译过程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wangshichao</cp:lastModifiedBy>
  <cp:revision>862</cp:revision>
  <dcterms:created xsi:type="dcterms:W3CDTF">2020-10-24T07:45:13Z</dcterms:created>
  <dcterms:modified xsi:type="dcterms:W3CDTF">2020-10-24T07:45:13Z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