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2" r:id="rId3"/>
    <p:sldId id="257"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varScale="1">
        <p:scale>
          <a:sx n="82" d="100"/>
          <a:sy n="82" d="100"/>
        </p:scale>
        <p:origin x="662" y="53"/>
      </p:cViewPr>
      <p:guideLst>
        <p:guide orient="horz" pos="2160"/>
        <p:guide pos="3840"/>
        <p:guide pos="39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273B34B-DDF5-4D93-8F0B-F4E4A586572C}" type="datetimeFigureOut">
              <a:rPr lang="en-US" smtClean="0"/>
              <a:t>9/27/2018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319322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2793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557671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0689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4117237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273B34B-DDF5-4D93-8F0B-F4E4A586572C}" type="datetimeFigureOut">
              <a:rPr lang="en-US" smtClean="0"/>
              <a:t>9/27/2018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639141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273B34B-DDF5-4D93-8F0B-F4E4A586572C}" type="datetimeFigureOut">
              <a:rPr lang="en-US" smtClean="0"/>
              <a:t>9/27/2018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972212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3B34B-DDF5-4D93-8F0B-F4E4A586572C}"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118735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3B34B-DDF5-4D93-8F0B-F4E4A586572C}"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155679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73B34B-DDF5-4D93-8F0B-F4E4A586572C}"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91290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73B34B-DDF5-4D93-8F0B-F4E4A586572C}" type="datetimeFigureOut">
              <a:rPr lang="en-US" smtClean="0"/>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31027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73B34B-DDF5-4D93-8F0B-F4E4A586572C}"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4231544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73B34B-DDF5-4D93-8F0B-F4E4A586572C}" type="datetimeFigureOut">
              <a:rPr lang="en-US" smtClean="0"/>
              <a:t>9/27/2018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68393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73B34B-DDF5-4D93-8F0B-F4E4A586572C}" type="datetimeFigureOut">
              <a:rPr lang="en-US" smtClean="0"/>
              <a:t>9/27/2018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56953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3B34B-DDF5-4D93-8F0B-F4E4A586572C}" type="datetimeFigureOut">
              <a:rPr lang="en-US" smtClean="0"/>
              <a:t>9/27/2018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182007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9394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73B34B-DDF5-4D93-8F0B-F4E4A586572C}" type="datetimeFigureOut">
              <a:rPr lang="en-US" smtClean="0"/>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928D0-BFA3-4509-A894-C30042C9622A}" type="slidenum">
              <a:rPr lang="en-US" smtClean="0"/>
              <a:t>‹#›</a:t>
            </a:fld>
            <a:endParaRPr lang="en-US"/>
          </a:p>
        </p:txBody>
      </p:sp>
    </p:spTree>
    <p:extLst>
      <p:ext uri="{BB962C8B-B14F-4D97-AF65-F5344CB8AC3E}">
        <p14:creationId xmlns:p14="http://schemas.microsoft.com/office/powerpoint/2010/main" val="265951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73B34B-DDF5-4D93-8F0B-F4E4A586572C}" type="datetimeFigureOut">
              <a:rPr lang="en-US" smtClean="0"/>
              <a:t>9/27/2018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5928D0-BFA3-4509-A894-C30042C9622A}" type="slidenum">
              <a:rPr lang="en-US" smtClean="0"/>
              <a:t>‹#›</a:t>
            </a:fld>
            <a:endParaRPr lang="en-US"/>
          </a:p>
        </p:txBody>
      </p:sp>
    </p:spTree>
    <p:extLst>
      <p:ext uri="{BB962C8B-B14F-4D97-AF65-F5344CB8AC3E}">
        <p14:creationId xmlns:p14="http://schemas.microsoft.com/office/powerpoint/2010/main" val="268591170"/>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open?id=1HOh3iAts050_gTrf6zec3_pCDCdW7gT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65" y="1905000"/>
            <a:ext cx="9912219" cy="1200636"/>
          </a:xfrm>
        </p:spPr>
        <p:txBody>
          <a:bodyPr anchor="ctr"/>
          <a:lstStyle/>
          <a:p>
            <a:pPr algn="ctr">
              <a:tabLst>
                <a:tab pos="4516438" algn="l"/>
              </a:tabLst>
            </a:pPr>
            <a:r>
              <a:rPr lang="en-US" dirty="0" smtClean="0"/>
              <a:t>MINI PROJECT 1</a:t>
            </a:r>
            <a:br>
              <a:rPr lang="en-US" dirty="0" smtClean="0"/>
            </a:br>
            <a:r>
              <a:rPr lang="en-US" sz="2800" dirty="0" smtClean="0"/>
              <a:t>Embedded I/O – Graphics LCD &amp; periodic timer interrupts</a:t>
            </a:r>
            <a:endParaRPr lang="en-US" sz="2800" dirty="0"/>
          </a:p>
        </p:txBody>
      </p:sp>
      <p:sp>
        <p:nvSpPr>
          <p:cNvPr id="3" name="Subtitle 2"/>
          <p:cNvSpPr>
            <a:spLocks noGrp="1"/>
          </p:cNvSpPr>
          <p:nvPr>
            <p:ph type="subTitle" idx="1"/>
          </p:nvPr>
        </p:nvSpPr>
        <p:spPr>
          <a:xfrm>
            <a:off x="1759788" y="3592708"/>
            <a:ext cx="8791575" cy="447448"/>
          </a:xfrm>
        </p:spPr>
        <p:txBody>
          <a:bodyPr anchor="ctr">
            <a:normAutofit lnSpcReduction="10000"/>
          </a:bodyPr>
          <a:lstStyle/>
          <a:p>
            <a:pPr algn="ctr"/>
            <a:r>
              <a:rPr lang="en-US" dirty="0" smtClean="0"/>
              <a:t>William Trace LaCour (WTL6C)</a:t>
            </a:r>
            <a:endParaRPr lang="en-US" dirty="0"/>
          </a:p>
        </p:txBody>
      </p:sp>
    </p:spTree>
    <p:extLst>
      <p:ext uri="{BB962C8B-B14F-4D97-AF65-F5344CB8AC3E}">
        <p14:creationId xmlns:p14="http://schemas.microsoft.com/office/powerpoint/2010/main" val="3080061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319" y="228600"/>
            <a:ext cx="8391362" cy="578270"/>
          </a:xfrm>
        </p:spPr>
        <p:txBody>
          <a:bodyPr>
            <a:normAutofit fontScale="90000"/>
          </a:bodyPr>
          <a:lstStyle/>
          <a:p>
            <a:pPr algn="ctr"/>
            <a:r>
              <a:rPr lang="en-US" dirty="0" smtClean="0"/>
              <a:t>Deliverables for part 2 - calculations</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447800" y="457200"/>
                <a:ext cx="9296400" cy="5334000"/>
              </a:xfrm>
              <a:prstGeom prst="rect">
                <a:avLst/>
              </a:prstGeom>
              <a:noFill/>
            </p:spPr>
            <p:txBody>
              <a:bodyPr wrap="square" rtlCol="0">
                <a:noAutofit/>
              </a:bodyPr>
              <a:lstStyle/>
              <a:p>
                <a:pPr marL="342900" indent="-342900">
                  <a:buFont typeface="+mj-lt"/>
                  <a:buAutoNum type="arabicPeriod"/>
                </a:pPr>
                <a:endParaRPr lang="en-US" dirty="0" smtClean="0"/>
              </a:p>
              <a:p>
                <a:pPr marL="342900" indent="-342900">
                  <a:buFont typeface="+mj-lt"/>
                  <a:buAutoNum type="arabicPeriod"/>
                </a:pPr>
                <a:r>
                  <a:rPr lang="en-US" dirty="0" smtClean="0"/>
                  <a:t>On line 15 in </a:t>
                </a:r>
                <a:r>
                  <a:rPr lang="en-US" dirty="0" err="1" smtClean="0"/>
                  <a:t>OS.h</a:t>
                </a:r>
                <a:r>
                  <a:rPr lang="en-US" dirty="0" smtClean="0"/>
                  <a:t> I found that 1 </a:t>
                </a:r>
                <a:r>
                  <a:rPr lang="en-US" dirty="0" err="1" smtClean="0"/>
                  <a:t>ms</a:t>
                </a:r>
                <a:r>
                  <a:rPr lang="en-US" dirty="0" smtClean="0"/>
                  <a:t> was equal to 80,000 system ticks. This is clock dependent.</a:t>
                </a:r>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r>
                  <a:rPr lang="en-US" dirty="0" smtClean="0"/>
                  <a:t>The PERIOD macro needed to be set so that the timer frequency was 20 Hz (Twice as fast as the heart beat signal measured on the logic analyzer). I used the following calculation to help find my macro value. </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𝑃𝑒𝑟𝑖𝑜𝑑</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𝑚𝑠</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𝑓𝑟𝑒𝑞𝑢𝑒𝑛𝑐𝑦</m:t>
                          </m:r>
                          <m:r>
                            <a:rPr lang="en-US" i="1">
                              <a:latin typeface="Cambria Math" panose="02040503050406030204" pitchFamily="18" charset="0"/>
                            </a:rPr>
                            <m:t> (</m:t>
                          </m:r>
                          <m:r>
                            <a:rPr lang="en-US" i="1">
                              <a:latin typeface="Cambria Math" panose="02040503050406030204" pitchFamily="18" charset="0"/>
                            </a:rPr>
                            <m:t>𝐻𝑧</m:t>
                          </m:r>
                          <m:r>
                            <a:rPr lang="en-US" i="1">
                              <a:latin typeface="Cambria Math" panose="02040503050406030204" pitchFamily="18" charset="0"/>
                            </a:rPr>
                            <m:t>)</m:t>
                          </m:r>
                        </m:den>
                      </m:f>
                      <m:r>
                        <a:rPr lang="en-US">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20</m:t>
                          </m:r>
                        </m:den>
                      </m:f>
                      <m:r>
                        <a:rPr lang="en-US" i="1">
                          <a:latin typeface="Cambria Math" panose="02040503050406030204" pitchFamily="18" charset="0"/>
                        </a:rPr>
                        <m:t>=50 </m:t>
                      </m:r>
                      <m:r>
                        <a:rPr lang="en-US" i="1">
                          <a:latin typeface="Cambria Math" panose="02040503050406030204" pitchFamily="18" charset="0"/>
                        </a:rPr>
                        <m:t>𝑚𝑠</m:t>
                      </m:r>
                    </m:oMath>
                  </m:oMathPara>
                </a14:m>
                <a:endParaRPr lang="en-US" dirty="0" smtClean="0"/>
              </a:p>
              <a:p>
                <a:pPr marL="342900" indent="-342900">
                  <a:buFont typeface="+mj-lt"/>
                  <a:buAutoNum type="arabicPeriod"/>
                </a:pPr>
                <a:endParaRPr lang="en-US" dirty="0"/>
              </a:p>
              <a:p>
                <a:pPr marL="342900" indent="-342900">
                  <a:buFont typeface="+mj-lt"/>
                  <a:buAutoNum type="arabicPeriod" startAt="3"/>
                </a:pPr>
                <a:r>
                  <a:rPr lang="en-US" dirty="0" smtClean="0"/>
                  <a:t>After finding that the required timer period was 50 </a:t>
                </a:r>
                <a:r>
                  <a:rPr lang="en-US" dirty="0" err="1" smtClean="0"/>
                  <a:t>ms</a:t>
                </a:r>
                <a:r>
                  <a:rPr lang="en-US" dirty="0" smtClean="0"/>
                  <a:t> I multiplied it by 80000 (1 </a:t>
                </a:r>
                <a:r>
                  <a:rPr lang="en-US" dirty="0" err="1" smtClean="0"/>
                  <a:t>ms</a:t>
                </a:r>
                <a:r>
                  <a:rPr lang="en-US" dirty="0" smtClean="0"/>
                  <a:t>). I knew that since every time the producer ran it would only toggle the heartbeat signal which means it would take two cycles of the timer to produce one cycle of the heartbeat signal. The following slide shows the time for half a cycle of the heartbeat signal which I used to verify my timer frequency of 20Hz. I adjusted the PERIOD macro to get as close as I could to 50ms but the closest I could get was 50.21 </a:t>
                </a:r>
                <a:r>
                  <a:rPr lang="en-US" dirty="0" err="1" smtClean="0"/>
                  <a:t>ms.</a:t>
                </a:r>
                <a:endParaRPr lang="en-US" dirty="0" smtClean="0"/>
              </a:p>
              <a:p>
                <a:pPr algn="ctr"/>
                <a:endParaRPr lang="en-US" dirty="0" smtClean="0"/>
              </a:p>
              <a:p>
                <a:pPr algn="ctr"/>
                <a:r>
                  <a:rPr lang="en-US" dirty="0" smtClean="0"/>
                  <a:t>PERIOD = 50 * 80000 = 4,000,000</a:t>
                </a:r>
              </a:p>
              <a:p>
                <a:r>
                  <a:rPr lang="en-US" dirty="0" smtClean="0"/>
                  <a:t> </a:t>
                </a:r>
              </a:p>
              <a:p>
                <a:pPr lvl="2"/>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447800" y="457200"/>
                <a:ext cx="9296400" cy="5334000"/>
              </a:xfrm>
              <a:prstGeom prst="rect">
                <a:avLst/>
              </a:prstGeom>
              <a:blipFill rotWithShape="0">
                <a:blip r:embed="rId2"/>
                <a:stretch>
                  <a:fillRect l="-459" r="-656" b="-6743"/>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2604" t="8658" r="1047"/>
          <a:stretch/>
        </p:blipFill>
        <p:spPr>
          <a:xfrm>
            <a:off x="4686300" y="1219200"/>
            <a:ext cx="2819400" cy="80394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200" y="6203530"/>
            <a:ext cx="5319221" cy="487722"/>
          </a:xfrm>
          <a:prstGeom prst="rect">
            <a:avLst/>
          </a:prstGeom>
        </p:spPr>
      </p:pic>
    </p:spTree>
    <p:extLst>
      <p:ext uri="{BB962C8B-B14F-4D97-AF65-F5344CB8AC3E}">
        <p14:creationId xmlns:p14="http://schemas.microsoft.com/office/powerpoint/2010/main" val="75355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37879" t="19653" r="43182" b="42218"/>
          <a:stretch/>
        </p:blipFill>
        <p:spPr>
          <a:xfrm>
            <a:off x="8001000" y="1942207"/>
            <a:ext cx="3371967" cy="364172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1942207"/>
            <a:ext cx="6788458" cy="3641725"/>
          </a:xfrm>
          <a:prstGeom prst="rect">
            <a:avLst/>
          </a:prstGeom>
        </p:spPr>
      </p:pic>
      <p:sp>
        <p:nvSpPr>
          <p:cNvPr id="2" name="Title 1"/>
          <p:cNvSpPr>
            <a:spLocks noGrp="1"/>
          </p:cNvSpPr>
          <p:nvPr>
            <p:ph type="title"/>
          </p:nvPr>
        </p:nvSpPr>
        <p:spPr>
          <a:xfrm>
            <a:off x="1900319" y="560661"/>
            <a:ext cx="8391362" cy="578270"/>
          </a:xfrm>
        </p:spPr>
        <p:txBody>
          <a:bodyPr>
            <a:normAutofit fontScale="90000"/>
          </a:bodyPr>
          <a:lstStyle/>
          <a:p>
            <a:pPr algn="ctr"/>
            <a:r>
              <a:rPr lang="en-US" dirty="0" smtClean="0"/>
              <a:t>Deliverables for part 2 – Logic Analyzer</a:t>
            </a:r>
            <a:endParaRPr lang="en-US" dirty="0"/>
          </a:p>
        </p:txBody>
      </p:sp>
      <p:sp>
        <p:nvSpPr>
          <p:cNvPr id="8" name="Rectangle 7"/>
          <p:cNvSpPr/>
          <p:nvPr/>
        </p:nvSpPr>
        <p:spPr>
          <a:xfrm>
            <a:off x="3429000" y="2667000"/>
            <a:ext cx="1371600" cy="1371600"/>
          </a:xfrm>
          <a:prstGeom prst="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 name="Straight Arrow Connector 9"/>
          <p:cNvCxnSpPr>
            <a:stCxn id="8" idx="3"/>
          </p:cNvCxnSpPr>
          <p:nvPr/>
        </p:nvCxnSpPr>
        <p:spPr>
          <a:xfrm>
            <a:off x="4800600" y="3352800"/>
            <a:ext cx="3124200" cy="228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604293" y="5084068"/>
            <a:ext cx="1749507" cy="478532"/>
          </a:xfrm>
          <a:prstGeom prst="rect">
            <a:avLst/>
          </a:prstGeom>
          <a:noFill/>
          <a:ln w="38100">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3737005" y="5929304"/>
            <a:ext cx="4879975" cy="700096"/>
          </a:xfrm>
          <a:prstGeom prst="rect">
            <a:avLst/>
          </a:prstGeom>
          <a:noFill/>
          <a:ln w="38100">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p:cNvSpPr txBox="1"/>
              <p:nvPr/>
            </p:nvSpPr>
            <p:spPr>
              <a:xfrm>
                <a:off x="3659063" y="5946071"/>
                <a:ext cx="5035858" cy="61279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𝐹𝑟𝑒𝑞𝑢𝑒𝑛𝑐𝑦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50.211 </m:t>
                          </m:r>
                          <m:r>
                            <a:rPr lang="en-US" b="0" i="1" smtClean="0">
                              <a:latin typeface="Cambria Math" panose="02040503050406030204" pitchFamily="18" charset="0"/>
                            </a:rPr>
                            <m:t>𝑚𝑠</m:t>
                          </m:r>
                        </m:den>
                      </m:f>
                      <m:r>
                        <a:rPr lang="en-US" b="0" i="1" smtClean="0">
                          <a:latin typeface="Cambria Math" panose="02040503050406030204" pitchFamily="18" charset="0"/>
                        </a:rPr>
                        <m:t>=19.92 </m:t>
                      </m:r>
                      <m:r>
                        <a:rPr lang="en-US" b="0" i="1" smtClean="0">
                          <a:latin typeface="Cambria Math" panose="02040503050406030204" pitchFamily="18" charset="0"/>
                        </a:rPr>
                        <m:t>𝐻𝑧</m:t>
                      </m:r>
                      <m:r>
                        <a:rPr lang="en-US" b="0" i="1" smtClean="0">
                          <a:latin typeface="Cambria Math" panose="02040503050406030204" pitchFamily="18" charset="0"/>
                        </a:rPr>
                        <m:t>  20 </m:t>
                      </m:r>
                      <m:r>
                        <a:rPr lang="en-US" b="0" i="1" smtClean="0">
                          <a:latin typeface="Cambria Math" panose="02040503050406030204" pitchFamily="18" charset="0"/>
                          <a:sym typeface="Symbol" panose="05050102010706020507" pitchFamily="18" charset="2"/>
                        </a:rPr>
                        <m:t>𝐻𝑧</m:t>
                      </m:r>
                    </m:oMath>
                  </m:oMathPara>
                </a14:m>
                <a:endParaRPr lang="en-US" dirty="0" smtClean="0"/>
              </a:p>
            </p:txBody>
          </p:sp>
        </mc:Choice>
        <mc:Fallback>
          <p:sp>
            <p:nvSpPr>
              <p:cNvPr id="15" name="TextBox 14"/>
              <p:cNvSpPr txBox="1">
                <a:spLocks noRot="1" noChangeAspect="1" noMove="1" noResize="1" noEditPoints="1" noAdjustHandles="1" noChangeArrowheads="1" noChangeShapeType="1" noTextEdit="1"/>
              </p:cNvSpPr>
              <p:nvPr/>
            </p:nvSpPr>
            <p:spPr>
              <a:xfrm>
                <a:off x="3659063" y="5946071"/>
                <a:ext cx="5035858" cy="612796"/>
              </a:xfrm>
              <a:prstGeom prst="rect">
                <a:avLst/>
              </a:prstGeom>
              <a:blipFill rotWithShape="0">
                <a:blip r:embed="rId4"/>
                <a:stretch>
                  <a:fillRect/>
                </a:stretch>
              </a:blipFill>
            </p:spPr>
            <p:txBody>
              <a:bodyPr/>
              <a:lstStyle/>
              <a:p>
                <a:r>
                  <a:rPr lang="en-US">
                    <a:noFill/>
                  </a:rPr>
                  <a:t> </a:t>
                </a:r>
              </a:p>
            </p:txBody>
          </p:sp>
        </mc:Fallback>
      </mc:AlternateContent>
      <p:cxnSp>
        <p:nvCxnSpPr>
          <p:cNvPr id="19" name="Straight Arrow Connector 18"/>
          <p:cNvCxnSpPr>
            <a:endCxn id="15" idx="3"/>
          </p:cNvCxnSpPr>
          <p:nvPr/>
        </p:nvCxnSpPr>
        <p:spPr>
          <a:xfrm flipH="1">
            <a:off x="8694921" y="5583932"/>
            <a:ext cx="1363479" cy="668537"/>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001001" y="1942207"/>
            <a:ext cx="3352799" cy="3641725"/>
          </a:xfrm>
          <a:prstGeom prst="rect">
            <a:avLst/>
          </a:prstGeom>
          <a:noFill/>
          <a:ln w="3810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74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319" y="560661"/>
            <a:ext cx="8391362" cy="578270"/>
          </a:xfrm>
        </p:spPr>
        <p:txBody>
          <a:bodyPr>
            <a:normAutofit fontScale="90000"/>
          </a:bodyPr>
          <a:lstStyle/>
          <a:p>
            <a:pPr algn="ctr"/>
            <a:r>
              <a:rPr lang="en-US" dirty="0" smtClean="0"/>
              <a:t>Deliverables for part 4 – Video</a:t>
            </a:r>
            <a:endParaRPr lang="en-US" dirty="0"/>
          </a:p>
        </p:txBody>
      </p:sp>
      <p:sp>
        <p:nvSpPr>
          <p:cNvPr id="3" name="TextBox 2"/>
          <p:cNvSpPr txBox="1"/>
          <p:nvPr/>
        </p:nvSpPr>
        <p:spPr>
          <a:xfrm>
            <a:off x="1066800" y="2590800"/>
            <a:ext cx="10058400" cy="2308324"/>
          </a:xfrm>
          <a:prstGeom prst="rect">
            <a:avLst/>
          </a:prstGeom>
          <a:noFill/>
        </p:spPr>
        <p:txBody>
          <a:bodyPr wrap="square" rtlCol="0">
            <a:spAutoFit/>
          </a:bodyPr>
          <a:lstStyle/>
          <a:p>
            <a:r>
              <a:rPr lang="en-US" sz="2400" dirty="0">
                <a:hlinkClick r:id="rId2"/>
              </a:rPr>
              <a:t>https://</a:t>
            </a:r>
            <a:r>
              <a:rPr lang="en-US" sz="2400" dirty="0" smtClean="0">
                <a:hlinkClick r:id="rId2"/>
              </a:rPr>
              <a:t>drive.google.com/open?id=1HOh3iAts050_gTrf6zec3_pCDCdW7gTO</a:t>
            </a:r>
            <a:endParaRPr lang="en-US" sz="2400" dirty="0" smtClean="0"/>
          </a:p>
          <a:p>
            <a:endParaRPr lang="en-US" sz="2400" dirty="0"/>
          </a:p>
          <a:p>
            <a:r>
              <a:rPr lang="en-US" sz="2400" dirty="0" smtClean="0"/>
              <a:t>I made it so that anyone with a UVA email can access this video. I hope this works for you. If it does not I included a file called VIDEO_LINK.txt in my </a:t>
            </a:r>
            <a:r>
              <a:rPr lang="en-US" sz="2400" dirty="0" err="1" smtClean="0"/>
              <a:t>github</a:t>
            </a:r>
            <a:r>
              <a:rPr lang="en-US" sz="2400" dirty="0" smtClean="0"/>
              <a:t> that you can copy and paste into your browser.</a:t>
            </a:r>
          </a:p>
          <a:p>
            <a:endParaRPr lang="en-US" sz="2400" dirty="0"/>
          </a:p>
        </p:txBody>
      </p:sp>
    </p:spTree>
    <p:extLst>
      <p:ext uri="{BB962C8B-B14F-4D97-AF65-F5344CB8AC3E}">
        <p14:creationId xmlns:p14="http://schemas.microsoft.com/office/powerpoint/2010/main" val="2164266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319" y="560661"/>
            <a:ext cx="8391362" cy="578270"/>
          </a:xfrm>
        </p:spPr>
        <p:txBody>
          <a:bodyPr>
            <a:normAutofit fontScale="90000"/>
          </a:bodyPr>
          <a:lstStyle/>
          <a:p>
            <a:pPr algn="ctr"/>
            <a:r>
              <a:rPr lang="en-US" dirty="0" smtClean="0"/>
              <a:t>Survey screenshot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219200"/>
            <a:ext cx="10058400" cy="5395912"/>
          </a:xfrm>
          <a:prstGeom prst="rect">
            <a:avLst/>
          </a:prstGeom>
        </p:spPr>
      </p:pic>
    </p:spTree>
    <p:extLst>
      <p:ext uri="{BB962C8B-B14F-4D97-AF65-F5344CB8AC3E}">
        <p14:creationId xmlns:p14="http://schemas.microsoft.com/office/powerpoint/2010/main" val="3611113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190</TotalTime>
  <Words>147</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Cambria Math</vt:lpstr>
      <vt:lpstr>Symbol</vt:lpstr>
      <vt:lpstr>Trebuchet MS</vt:lpstr>
      <vt:lpstr>Tw Cen MT</vt:lpstr>
      <vt:lpstr>Circuit</vt:lpstr>
      <vt:lpstr>MINI PROJECT 1 Embedded I/O – Graphics LCD &amp; periodic timer interrupts</vt:lpstr>
      <vt:lpstr>Deliverables for part 2 - calculations</vt:lpstr>
      <vt:lpstr>Deliverables for part 2 – Logic Analyzer</vt:lpstr>
      <vt:lpstr>Deliverables for part 4 – Video</vt:lpstr>
      <vt:lpstr>Survey screenshot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0</dc:title>
  <dc:creator>William LaCour</dc:creator>
  <cp:lastModifiedBy>William LaCour</cp:lastModifiedBy>
  <cp:revision>20</cp:revision>
  <dcterms:created xsi:type="dcterms:W3CDTF">2018-09-07T18:54:27Z</dcterms:created>
  <dcterms:modified xsi:type="dcterms:W3CDTF">2018-09-27T07:27:04Z</dcterms:modified>
</cp:coreProperties>
</file>