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sldIdLst>
    <p:sldId id="256" r:id="rId2"/>
    <p:sldId id="262" r:id="rId3"/>
    <p:sldId id="257" r:id="rId4"/>
    <p:sldId id="275" r:id="rId5"/>
    <p:sldId id="272" r:id="rId6"/>
    <p:sldId id="273" r:id="rId7"/>
    <p:sldId id="276" r:id="rId8"/>
    <p:sldId id="264"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pos="39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7" autoAdjust="0"/>
    <p:restoredTop sz="94660"/>
  </p:normalViewPr>
  <p:slideViewPr>
    <p:cSldViewPr>
      <p:cViewPr varScale="1">
        <p:scale>
          <a:sx n="82" d="100"/>
          <a:sy n="82" d="100"/>
        </p:scale>
        <p:origin x="662" y="53"/>
      </p:cViewPr>
      <p:guideLst>
        <p:guide orient="horz" pos="2160"/>
        <p:guide pos="3840"/>
        <p:guide pos="39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9273B34B-DDF5-4D93-8F0B-F4E4A586572C}" type="datetimeFigureOut">
              <a:rPr lang="en-US" smtClean="0"/>
              <a:t>10/27/2018</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EE5928D0-BFA3-4509-A894-C30042C9622A}" type="slidenum">
              <a:rPr lang="en-US" smtClean="0"/>
              <a:t>‹#›</a:t>
            </a:fld>
            <a:endParaRPr lang="en-US"/>
          </a:p>
        </p:txBody>
      </p:sp>
    </p:spTree>
    <p:extLst>
      <p:ext uri="{BB962C8B-B14F-4D97-AF65-F5344CB8AC3E}">
        <p14:creationId xmlns:p14="http://schemas.microsoft.com/office/powerpoint/2010/main" val="31932247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273B34B-DDF5-4D93-8F0B-F4E4A586572C}" type="datetimeFigureOut">
              <a:rPr lang="en-US" smtClean="0"/>
              <a:t>10/27/2018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5928D0-BFA3-4509-A894-C30042C9622A}" type="slidenum">
              <a:rPr lang="en-US" smtClean="0"/>
              <a:t>‹#›</a:t>
            </a:fld>
            <a:endParaRPr lang="en-US"/>
          </a:p>
        </p:txBody>
      </p:sp>
    </p:spTree>
    <p:extLst>
      <p:ext uri="{BB962C8B-B14F-4D97-AF65-F5344CB8AC3E}">
        <p14:creationId xmlns:p14="http://schemas.microsoft.com/office/powerpoint/2010/main" val="22793579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273B34B-DDF5-4D93-8F0B-F4E4A586572C}" type="datetimeFigureOut">
              <a:rPr lang="en-US" smtClean="0"/>
              <a:t>10/27/2018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5928D0-BFA3-4509-A894-C30042C9622A}" type="slidenum">
              <a:rPr lang="en-US" smtClean="0"/>
              <a:t>‹#›</a:t>
            </a:fld>
            <a:endParaRPr lang="en-US"/>
          </a:p>
        </p:txBody>
      </p:sp>
    </p:spTree>
    <p:extLst>
      <p:ext uri="{BB962C8B-B14F-4D97-AF65-F5344CB8AC3E}">
        <p14:creationId xmlns:p14="http://schemas.microsoft.com/office/powerpoint/2010/main" val="25576713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273B34B-DDF5-4D93-8F0B-F4E4A586572C}" type="datetimeFigureOut">
              <a:rPr lang="en-US" smtClean="0"/>
              <a:t>10/27/2018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5928D0-BFA3-4509-A894-C30042C9622A}"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6306899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273B34B-DDF5-4D93-8F0B-F4E4A586572C}" type="datetimeFigureOut">
              <a:rPr lang="en-US" smtClean="0"/>
              <a:t>10/27/2018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5928D0-BFA3-4509-A894-C30042C9622A}" type="slidenum">
              <a:rPr lang="en-US" smtClean="0"/>
              <a:t>‹#›</a:t>
            </a:fld>
            <a:endParaRPr lang="en-US"/>
          </a:p>
        </p:txBody>
      </p:sp>
    </p:spTree>
    <p:extLst>
      <p:ext uri="{BB962C8B-B14F-4D97-AF65-F5344CB8AC3E}">
        <p14:creationId xmlns:p14="http://schemas.microsoft.com/office/powerpoint/2010/main" val="41172374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9273B34B-DDF5-4D93-8F0B-F4E4A586572C}" type="datetimeFigureOut">
              <a:rPr lang="en-US" smtClean="0"/>
              <a:t>10/27/2018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E5928D0-BFA3-4509-A894-C30042C9622A}" type="slidenum">
              <a:rPr lang="en-US" smtClean="0"/>
              <a:t>‹#›</a:t>
            </a:fld>
            <a:endParaRPr lang="en-US"/>
          </a:p>
        </p:txBody>
      </p:sp>
    </p:spTree>
    <p:extLst>
      <p:ext uri="{BB962C8B-B14F-4D97-AF65-F5344CB8AC3E}">
        <p14:creationId xmlns:p14="http://schemas.microsoft.com/office/powerpoint/2010/main" val="6391412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9273B34B-DDF5-4D93-8F0B-F4E4A586572C}" type="datetimeFigureOut">
              <a:rPr lang="en-US" smtClean="0"/>
              <a:t>10/27/2018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E5928D0-BFA3-4509-A894-C30042C9622A}" type="slidenum">
              <a:rPr lang="en-US" smtClean="0"/>
              <a:t>‹#›</a:t>
            </a:fld>
            <a:endParaRPr lang="en-US"/>
          </a:p>
        </p:txBody>
      </p:sp>
    </p:spTree>
    <p:extLst>
      <p:ext uri="{BB962C8B-B14F-4D97-AF65-F5344CB8AC3E}">
        <p14:creationId xmlns:p14="http://schemas.microsoft.com/office/powerpoint/2010/main" val="29722129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273B34B-DDF5-4D93-8F0B-F4E4A586572C}" type="datetimeFigureOut">
              <a:rPr lang="en-US" smtClean="0"/>
              <a:t>10/27/2018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5928D0-BFA3-4509-A894-C30042C9622A}" type="slidenum">
              <a:rPr lang="en-US" smtClean="0"/>
              <a:t>‹#›</a:t>
            </a:fld>
            <a:endParaRPr lang="en-US"/>
          </a:p>
        </p:txBody>
      </p:sp>
    </p:spTree>
    <p:extLst>
      <p:ext uri="{BB962C8B-B14F-4D97-AF65-F5344CB8AC3E}">
        <p14:creationId xmlns:p14="http://schemas.microsoft.com/office/powerpoint/2010/main" val="11873530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273B34B-DDF5-4D93-8F0B-F4E4A586572C}" type="datetimeFigureOut">
              <a:rPr lang="en-US" smtClean="0"/>
              <a:t>10/27/2018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5928D0-BFA3-4509-A894-C30042C9622A}" type="slidenum">
              <a:rPr lang="en-US" smtClean="0"/>
              <a:t>‹#›</a:t>
            </a:fld>
            <a:endParaRPr lang="en-US"/>
          </a:p>
        </p:txBody>
      </p:sp>
    </p:spTree>
    <p:extLst>
      <p:ext uri="{BB962C8B-B14F-4D97-AF65-F5344CB8AC3E}">
        <p14:creationId xmlns:p14="http://schemas.microsoft.com/office/powerpoint/2010/main" val="15567934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273B34B-DDF5-4D93-8F0B-F4E4A586572C}" type="datetimeFigureOut">
              <a:rPr lang="en-US" smtClean="0"/>
              <a:t>10/27/2018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5928D0-BFA3-4509-A894-C30042C9622A}" type="slidenum">
              <a:rPr lang="en-US" smtClean="0"/>
              <a:t>‹#›</a:t>
            </a:fld>
            <a:endParaRPr lang="en-US"/>
          </a:p>
        </p:txBody>
      </p:sp>
    </p:spTree>
    <p:extLst>
      <p:ext uri="{BB962C8B-B14F-4D97-AF65-F5344CB8AC3E}">
        <p14:creationId xmlns:p14="http://schemas.microsoft.com/office/powerpoint/2010/main" val="29129052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273B34B-DDF5-4D93-8F0B-F4E4A586572C}" type="datetimeFigureOut">
              <a:rPr lang="en-US" smtClean="0"/>
              <a:t>10/27/2018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5928D0-BFA3-4509-A894-C30042C9622A}" type="slidenum">
              <a:rPr lang="en-US" smtClean="0"/>
              <a:t>‹#›</a:t>
            </a:fld>
            <a:endParaRPr lang="en-US"/>
          </a:p>
        </p:txBody>
      </p:sp>
    </p:spTree>
    <p:extLst>
      <p:ext uri="{BB962C8B-B14F-4D97-AF65-F5344CB8AC3E}">
        <p14:creationId xmlns:p14="http://schemas.microsoft.com/office/powerpoint/2010/main" val="310275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273B34B-DDF5-4D93-8F0B-F4E4A586572C}" type="datetimeFigureOut">
              <a:rPr lang="en-US" smtClean="0"/>
              <a:t>10/27/2018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5928D0-BFA3-4509-A894-C30042C9622A}" type="slidenum">
              <a:rPr lang="en-US" smtClean="0"/>
              <a:t>‹#›</a:t>
            </a:fld>
            <a:endParaRPr lang="en-US"/>
          </a:p>
        </p:txBody>
      </p:sp>
    </p:spTree>
    <p:extLst>
      <p:ext uri="{BB962C8B-B14F-4D97-AF65-F5344CB8AC3E}">
        <p14:creationId xmlns:p14="http://schemas.microsoft.com/office/powerpoint/2010/main" val="42315443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273B34B-DDF5-4D93-8F0B-F4E4A586572C}" type="datetimeFigureOut">
              <a:rPr lang="en-US" smtClean="0"/>
              <a:t>10/27/2018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E5928D0-BFA3-4509-A894-C30042C9622A}" type="slidenum">
              <a:rPr lang="en-US" smtClean="0"/>
              <a:t>‹#›</a:t>
            </a:fld>
            <a:endParaRPr lang="en-US"/>
          </a:p>
        </p:txBody>
      </p:sp>
    </p:spTree>
    <p:extLst>
      <p:ext uri="{BB962C8B-B14F-4D97-AF65-F5344CB8AC3E}">
        <p14:creationId xmlns:p14="http://schemas.microsoft.com/office/powerpoint/2010/main" val="26839365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273B34B-DDF5-4D93-8F0B-F4E4A586572C}" type="datetimeFigureOut">
              <a:rPr lang="en-US" smtClean="0"/>
              <a:t>10/27/2018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E5928D0-BFA3-4509-A894-C30042C9622A}" type="slidenum">
              <a:rPr lang="en-US" smtClean="0"/>
              <a:t>‹#›</a:t>
            </a:fld>
            <a:endParaRPr lang="en-US"/>
          </a:p>
        </p:txBody>
      </p:sp>
    </p:spTree>
    <p:extLst>
      <p:ext uri="{BB962C8B-B14F-4D97-AF65-F5344CB8AC3E}">
        <p14:creationId xmlns:p14="http://schemas.microsoft.com/office/powerpoint/2010/main" val="25695335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73B34B-DDF5-4D93-8F0B-F4E4A586572C}" type="datetimeFigureOut">
              <a:rPr lang="en-US" smtClean="0"/>
              <a:t>10/27/2018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E5928D0-BFA3-4509-A894-C30042C9622A}" type="slidenum">
              <a:rPr lang="en-US" smtClean="0"/>
              <a:t>‹#›</a:t>
            </a:fld>
            <a:endParaRPr lang="en-US"/>
          </a:p>
        </p:txBody>
      </p:sp>
    </p:spTree>
    <p:extLst>
      <p:ext uri="{BB962C8B-B14F-4D97-AF65-F5344CB8AC3E}">
        <p14:creationId xmlns:p14="http://schemas.microsoft.com/office/powerpoint/2010/main" val="18200726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273B34B-DDF5-4D93-8F0B-F4E4A586572C}" type="datetimeFigureOut">
              <a:rPr lang="en-US" smtClean="0"/>
              <a:t>10/27/2018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5928D0-BFA3-4509-A894-C30042C9622A}" type="slidenum">
              <a:rPr lang="en-US" smtClean="0"/>
              <a:t>‹#›</a:t>
            </a:fld>
            <a:endParaRPr lang="en-US"/>
          </a:p>
        </p:txBody>
      </p:sp>
    </p:spTree>
    <p:extLst>
      <p:ext uri="{BB962C8B-B14F-4D97-AF65-F5344CB8AC3E}">
        <p14:creationId xmlns:p14="http://schemas.microsoft.com/office/powerpoint/2010/main" val="939456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273B34B-DDF5-4D93-8F0B-F4E4A586572C}" type="datetimeFigureOut">
              <a:rPr lang="en-US" smtClean="0"/>
              <a:t>10/27/2018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5928D0-BFA3-4509-A894-C30042C9622A}" type="slidenum">
              <a:rPr lang="en-US" smtClean="0"/>
              <a:t>‹#›</a:t>
            </a:fld>
            <a:endParaRPr lang="en-US"/>
          </a:p>
        </p:txBody>
      </p:sp>
    </p:spTree>
    <p:extLst>
      <p:ext uri="{BB962C8B-B14F-4D97-AF65-F5344CB8AC3E}">
        <p14:creationId xmlns:p14="http://schemas.microsoft.com/office/powerpoint/2010/main" val="26595174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273B34B-DDF5-4D93-8F0B-F4E4A586572C}" type="datetimeFigureOut">
              <a:rPr lang="en-US" smtClean="0"/>
              <a:t>10/27/2018</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E5928D0-BFA3-4509-A894-C30042C9622A}" type="slidenum">
              <a:rPr lang="en-US" smtClean="0"/>
              <a:t>‹#›</a:t>
            </a:fld>
            <a:endParaRPr lang="en-US"/>
          </a:p>
        </p:txBody>
      </p:sp>
    </p:spTree>
    <p:extLst>
      <p:ext uri="{BB962C8B-B14F-4D97-AF65-F5344CB8AC3E}">
        <p14:creationId xmlns:p14="http://schemas.microsoft.com/office/powerpoint/2010/main" val="268591170"/>
      </p:ext>
    </p:extLst>
  </p:cSld>
  <p:clrMap bg1="dk1" tx1="lt1" bg2="dk2" tx2="lt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 id="2147483726" r:id="rId14"/>
    <p:sldLayoutId id="2147483727" r:id="rId15"/>
    <p:sldLayoutId id="2147483728" r:id="rId16"/>
    <p:sldLayoutId id="214748372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99465" y="1905000"/>
            <a:ext cx="9912219" cy="1200636"/>
          </a:xfrm>
        </p:spPr>
        <p:txBody>
          <a:bodyPr anchor="ctr">
            <a:normAutofit/>
          </a:bodyPr>
          <a:lstStyle/>
          <a:p>
            <a:pPr algn="ctr">
              <a:tabLst>
                <a:tab pos="4516438" algn="l"/>
              </a:tabLst>
            </a:pPr>
            <a:r>
              <a:rPr lang="en-US" dirty="0" smtClean="0"/>
              <a:t>MINI PROJECT </a:t>
            </a:r>
            <a:r>
              <a:rPr lang="en-US" dirty="0" smtClean="0"/>
              <a:t>3</a:t>
            </a:r>
            <a:r>
              <a:rPr lang="en-US" dirty="0" smtClean="0"/>
              <a:t/>
            </a:r>
            <a:br>
              <a:rPr lang="en-US" dirty="0" smtClean="0"/>
            </a:br>
            <a:r>
              <a:rPr lang="en-US" sz="2800" dirty="0" smtClean="0"/>
              <a:t>Spinlock Semaphores &amp; </a:t>
            </a:r>
            <a:r>
              <a:rPr lang="en-US" sz="2800" dirty="0"/>
              <a:t>Sleep Functionality</a:t>
            </a:r>
            <a:endParaRPr lang="en-US" sz="2800" dirty="0"/>
          </a:p>
        </p:txBody>
      </p:sp>
      <p:sp>
        <p:nvSpPr>
          <p:cNvPr id="3" name="Subtitle 2"/>
          <p:cNvSpPr>
            <a:spLocks noGrp="1"/>
          </p:cNvSpPr>
          <p:nvPr>
            <p:ph type="subTitle" idx="1"/>
          </p:nvPr>
        </p:nvSpPr>
        <p:spPr>
          <a:xfrm>
            <a:off x="1759788" y="3592708"/>
            <a:ext cx="8791575" cy="447448"/>
          </a:xfrm>
        </p:spPr>
        <p:txBody>
          <a:bodyPr anchor="ctr">
            <a:normAutofit lnSpcReduction="10000"/>
          </a:bodyPr>
          <a:lstStyle/>
          <a:p>
            <a:pPr algn="ctr"/>
            <a:r>
              <a:rPr lang="en-US" dirty="0" smtClean="0"/>
              <a:t>William Trace LaCour (WTL6C)</a:t>
            </a:r>
            <a:endParaRPr lang="en-US" dirty="0"/>
          </a:p>
        </p:txBody>
      </p:sp>
    </p:spTree>
    <p:extLst>
      <p:ext uri="{BB962C8B-B14F-4D97-AF65-F5344CB8AC3E}">
        <p14:creationId xmlns:p14="http://schemas.microsoft.com/office/powerpoint/2010/main" val="308006133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0319" y="532965"/>
            <a:ext cx="8391362" cy="578270"/>
          </a:xfrm>
        </p:spPr>
        <p:txBody>
          <a:bodyPr>
            <a:normAutofit fontScale="90000"/>
          </a:bodyPr>
          <a:lstStyle/>
          <a:p>
            <a:pPr algn="ctr"/>
            <a:r>
              <a:rPr lang="en-US" dirty="0" smtClean="0"/>
              <a:t>part 1 </a:t>
            </a:r>
            <a:r>
              <a:rPr lang="en-US" dirty="0" smtClean="0"/>
              <a:t>– </a:t>
            </a:r>
            <a:r>
              <a:rPr lang="en-US" dirty="0" smtClean="0"/>
              <a:t>Question</a:t>
            </a:r>
            <a:endParaRPr lang="en-US" dirty="0"/>
          </a:p>
        </p:txBody>
      </p:sp>
      <p:sp>
        <p:nvSpPr>
          <p:cNvPr id="8" name="TextBox 7"/>
          <p:cNvSpPr txBox="1"/>
          <p:nvPr/>
        </p:nvSpPr>
        <p:spPr>
          <a:xfrm>
            <a:off x="1886324" y="4724400"/>
            <a:ext cx="8419353" cy="1938992"/>
          </a:xfrm>
          <a:prstGeom prst="rect">
            <a:avLst/>
          </a:prstGeom>
          <a:noFill/>
        </p:spPr>
        <p:txBody>
          <a:bodyPr wrap="square" rtlCol="0">
            <a:spAutoFit/>
          </a:bodyPr>
          <a:lstStyle/>
          <a:p>
            <a:r>
              <a:rPr lang="en-US" sz="1500" dirty="0" smtClean="0"/>
              <a:t>The Consumer function calls </a:t>
            </a:r>
            <a:r>
              <a:rPr lang="en-US" sz="1500" dirty="0" err="1" smtClean="0"/>
              <a:t>OS_bWait</a:t>
            </a:r>
            <a:r>
              <a:rPr lang="en-US" sz="1500" dirty="0" smtClean="0"/>
              <a:t>(&amp;</a:t>
            </a:r>
            <a:r>
              <a:rPr lang="en-US" sz="1500" dirty="0" err="1" smtClean="0"/>
              <a:t>LCDFree</a:t>
            </a:r>
            <a:r>
              <a:rPr lang="en-US" sz="1500" dirty="0" smtClean="0"/>
              <a:t>) once entered. This is to check and make that the </a:t>
            </a:r>
            <a:r>
              <a:rPr lang="en-US" sz="1500" dirty="0" err="1" smtClean="0"/>
              <a:t>LCDFree</a:t>
            </a:r>
            <a:r>
              <a:rPr lang="en-US" sz="1500" dirty="0" smtClean="0"/>
              <a:t> binary semaphore is available for use and if it is not available, wait until it is. This ensures that when you’re writing to the LCD screen that no else can have access to this section and do the same. Access to a section where writing or reading for that matter takes place, will result in faulty data. </a:t>
            </a:r>
            <a:r>
              <a:rPr lang="en-US" sz="1500" dirty="0" err="1" smtClean="0"/>
              <a:t>OS_bSignal</a:t>
            </a:r>
            <a:r>
              <a:rPr lang="en-US" sz="1500" dirty="0" smtClean="0"/>
              <a:t>(&amp;</a:t>
            </a:r>
            <a:r>
              <a:rPr lang="en-US" sz="1500" dirty="0" err="1" smtClean="0"/>
              <a:t>LCDFree</a:t>
            </a:r>
            <a:r>
              <a:rPr lang="en-US" sz="1500" dirty="0" smtClean="0"/>
              <a:t>) functions allows for the semaphore to be signaled and the next thread waiting on this section can now have access. Overall this is a good practice for both protection and predictable data output. Using Wait and Signal allows for safe and reliable code. This </a:t>
            </a:r>
            <a:r>
              <a:rPr lang="en-US" sz="1500" dirty="0" smtClean="0"/>
              <a:t>is a excellent example of mutual exclusion and should be used during a critical section that should only have one thread running within it at a time.</a:t>
            </a:r>
            <a:endParaRPr lang="en-US" sz="1500" dirty="0"/>
          </a:p>
        </p:txBody>
      </p:sp>
      <p:sp>
        <p:nvSpPr>
          <p:cNvPr id="9" name="Rectangle 8"/>
          <p:cNvSpPr/>
          <p:nvPr/>
        </p:nvSpPr>
        <p:spPr>
          <a:xfrm>
            <a:off x="1886324" y="4724400"/>
            <a:ext cx="8386697" cy="19050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l="15029" t="36818" r="44491" b="29290"/>
          <a:stretch/>
        </p:blipFill>
        <p:spPr>
          <a:xfrm>
            <a:off x="2504163" y="1382215"/>
            <a:ext cx="7183675" cy="3226611"/>
          </a:xfrm>
          <a:prstGeom prst="rect">
            <a:avLst/>
          </a:prstGeom>
        </p:spPr>
      </p:pic>
      <p:sp>
        <p:nvSpPr>
          <p:cNvPr id="10" name="Rectangle 9"/>
          <p:cNvSpPr/>
          <p:nvPr/>
        </p:nvSpPr>
        <p:spPr>
          <a:xfrm>
            <a:off x="2819400" y="2133600"/>
            <a:ext cx="1828800" cy="2286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2819400" y="3429000"/>
            <a:ext cx="2057400" cy="2286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535596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3400" y="2133600"/>
            <a:ext cx="5548419" cy="2335600"/>
          </a:xfrm>
          <a:prstGeom prst="rect">
            <a:avLst/>
          </a:prstGeom>
        </p:spPr>
      </p:pic>
      <p:sp>
        <p:nvSpPr>
          <p:cNvPr id="2" name="Title 1"/>
          <p:cNvSpPr>
            <a:spLocks noGrp="1"/>
          </p:cNvSpPr>
          <p:nvPr>
            <p:ph type="title"/>
          </p:nvPr>
        </p:nvSpPr>
        <p:spPr>
          <a:xfrm>
            <a:off x="1900319" y="560661"/>
            <a:ext cx="8391362" cy="578270"/>
          </a:xfrm>
        </p:spPr>
        <p:txBody>
          <a:bodyPr>
            <a:normAutofit fontScale="90000"/>
          </a:bodyPr>
          <a:lstStyle/>
          <a:p>
            <a:pPr algn="ctr"/>
            <a:r>
              <a:rPr lang="en-US" dirty="0" smtClean="0"/>
              <a:t>Part 4</a:t>
            </a:r>
            <a:r>
              <a:rPr lang="en-US" dirty="0" smtClean="0"/>
              <a:t> </a:t>
            </a:r>
            <a:r>
              <a:rPr lang="en-US" dirty="0" smtClean="0"/>
              <a:t>– </a:t>
            </a:r>
            <a:r>
              <a:rPr lang="en-US" dirty="0" smtClean="0"/>
              <a:t>testmain3</a:t>
            </a:r>
            <a:endParaRPr lang="en-US" dirty="0"/>
          </a:p>
        </p:txBody>
      </p:sp>
      <p:sp>
        <p:nvSpPr>
          <p:cNvPr id="18" name="Rectangle 17"/>
          <p:cNvSpPr/>
          <p:nvPr/>
        </p:nvSpPr>
        <p:spPr>
          <a:xfrm>
            <a:off x="1066801" y="3873322"/>
            <a:ext cx="3124200" cy="270252"/>
          </a:xfrm>
          <a:prstGeom prst="rect">
            <a:avLst/>
          </a:prstGeom>
          <a:noFill/>
          <a:ln w="38100">
            <a:solidFill>
              <a:schemeClr val="accent3">
                <a:lumMod val="7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6" name="Rectangle 15"/>
          <p:cNvSpPr/>
          <p:nvPr/>
        </p:nvSpPr>
        <p:spPr>
          <a:xfrm>
            <a:off x="1066801" y="3047475"/>
            <a:ext cx="3124200" cy="257899"/>
          </a:xfrm>
          <a:prstGeom prst="rect">
            <a:avLst/>
          </a:prstGeom>
          <a:noFill/>
          <a:ln w="38100">
            <a:solidFill>
              <a:srgbClr val="FF000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7" name="Rectangle 16"/>
          <p:cNvSpPr/>
          <p:nvPr/>
        </p:nvSpPr>
        <p:spPr>
          <a:xfrm>
            <a:off x="1066801" y="2763501"/>
            <a:ext cx="3124200" cy="257899"/>
          </a:xfrm>
          <a:prstGeom prst="rect">
            <a:avLst/>
          </a:prstGeom>
          <a:noFill/>
          <a:ln w="38100">
            <a:solidFill>
              <a:srgbClr val="FFC00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9" name="Rectangle 18"/>
          <p:cNvSpPr/>
          <p:nvPr/>
        </p:nvSpPr>
        <p:spPr>
          <a:xfrm>
            <a:off x="1066801" y="3319096"/>
            <a:ext cx="3124200" cy="270252"/>
          </a:xfrm>
          <a:prstGeom prst="rect">
            <a:avLst/>
          </a:prstGeom>
          <a:noFill/>
          <a:ln w="38100">
            <a:solidFill>
              <a:srgbClr val="7030A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0" name="Rectangle 19"/>
          <p:cNvSpPr/>
          <p:nvPr/>
        </p:nvSpPr>
        <p:spPr>
          <a:xfrm>
            <a:off x="1066801" y="3569927"/>
            <a:ext cx="3124200" cy="270252"/>
          </a:xfrm>
          <a:prstGeom prst="rect">
            <a:avLst/>
          </a:prstGeom>
          <a:noFill/>
          <a:ln w="38100">
            <a:solidFill>
              <a:srgbClr val="00B05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8" name="Straight Arrow Connector 7"/>
          <p:cNvCxnSpPr>
            <a:stCxn id="17" idx="3"/>
          </p:cNvCxnSpPr>
          <p:nvPr/>
        </p:nvCxnSpPr>
        <p:spPr>
          <a:xfrm flipV="1">
            <a:off x="4191001" y="1800509"/>
            <a:ext cx="3047999" cy="1091942"/>
          </a:xfrm>
          <a:prstGeom prst="straightConnector1">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6" idx="3"/>
          </p:cNvCxnSpPr>
          <p:nvPr/>
        </p:nvCxnSpPr>
        <p:spPr>
          <a:xfrm flipV="1">
            <a:off x="4191001" y="3060720"/>
            <a:ext cx="3124199" cy="115705"/>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19" idx="3"/>
          </p:cNvCxnSpPr>
          <p:nvPr/>
        </p:nvCxnSpPr>
        <p:spPr>
          <a:xfrm>
            <a:off x="4191001" y="3454222"/>
            <a:ext cx="3047999" cy="636788"/>
          </a:xfrm>
          <a:prstGeom prst="straightConnector1">
            <a:avLst/>
          </a:prstGeom>
          <a:ln w="1905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20" idx="3"/>
          </p:cNvCxnSpPr>
          <p:nvPr/>
        </p:nvCxnSpPr>
        <p:spPr>
          <a:xfrm>
            <a:off x="4191001" y="3705053"/>
            <a:ext cx="3047999" cy="1394048"/>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18" idx="3"/>
          </p:cNvCxnSpPr>
          <p:nvPr/>
        </p:nvCxnSpPr>
        <p:spPr>
          <a:xfrm>
            <a:off x="4191001" y="4008448"/>
            <a:ext cx="3047999" cy="1935152"/>
          </a:xfrm>
          <a:prstGeom prst="straightConnector1">
            <a:avLst/>
          </a:prstGeom>
          <a:ln w="19050">
            <a:solidFill>
              <a:schemeClr val="accent3">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7405396" y="1371600"/>
            <a:ext cx="3124200" cy="1134042"/>
          </a:xfrm>
          <a:prstGeom prst="rect">
            <a:avLst/>
          </a:prstGeom>
          <a:noFill/>
          <a:ln w="38100">
            <a:solidFill>
              <a:srgbClr val="FFC00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9" name="Rectangle 28"/>
          <p:cNvSpPr/>
          <p:nvPr/>
        </p:nvSpPr>
        <p:spPr>
          <a:xfrm>
            <a:off x="7405396" y="2710542"/>
            <a:ext cx="3124200" cy="735806"/>
          </a:xfrm>
          <a:prstGeom prst="rect">
            <a:avLst/>
          </a:prstGeom>
          <a:noFill/>
          <a:ln w="38100">
            <a:solidFill>
              <a:srgbClr val="FF000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0" name="Rectangle 29"/>
          <p:cNvSpPr/>
          <p:nvPr/>
        </p:nvSpPr>
        <p:spPr>
          <a:xfrm>
            <a:off x="7405396" y="3658090"/>
            <a:ext cx="3124200" cy="895206"/>
          </a:xfrm>
          <a:prstGeom prst="rect">
            <a:avLst/>
          </a:prstGeom>
          <a:noFill/>
          <a:ln w="38100">
            <a:solidFill>
              <a:srgbClr val="7030A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1" name="Rectangle 30"/>
          <p:cNvSpPr/>
          <p:nvPr/>
        </p:nvSpPr>
        <p:spPr>
          <a:xfrm>
            <a:off x="7406951" y="4765038"/>
            <a:ext cx="3124200" cy="680608"/>
          </a:xfrm>
          <a:prstGeom prst="rect">
            <a:avLst/>
          </a:prstGeom>
          <a:noFill/>
          <a:ln w="38100">
            <a:solidFill>
              <a:srgbClr val="00B05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3" name="Rectangle 32"/>
          <p:cNvSpPr/>
          <p:nvPr/>
        </p:nvSpPr>
        <p:spPr>
          <a:xfrm>
            <a:off x="7405396" y="5665644"/>
            <a:ext cx="3124200" cy="658956"/>
          </a:xfrm>
          <a:prstGeom prst="rect">
            <a:avLst/>
          </a:prstGeom>
          <a:noFill/>
          <a:ln w="38100">
            <a:solidFill>
              <a:schemeClr val="accent3">
                <a:lumMod val="7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55" name="TextBox 54"/>
          <p:cNvSpPr txBox="1"/>
          <p:nvPr/>
        </p:nvSpPr>
        <p:spPr>
          <a:xfrm>
            <a:off x="7405396" y="1371600"/>
            <a:ext cx="3124200" cy="1200329"/>
          </a:xfrm>
          <a:prstGeom prst="rect">
            <a:avLst/>
          </a:prstGeom>
          <a:noFill/>
        </p:spPr>
        <p:txBody>
          <a:bodyPr wrap="square" rtlCol="0">
            <a:spAutoFit/>
          </a:bodyPr>
          <a:lstStyle/>
          <a:p>
            <a:r>
              <a:rPr lang="en-US" dirty="0" smtClean="0"/>
              <a:t>Count1 increments every time a signal is called. This will be the sum of both Count 5 and Count2.</a:t>
            </a:r>
            <a:endParaRPr lang="en-US" dirty="0"/>
          </a:p>
        </p:txBody>
      </p:sp>
      <p:sp>
        <p:nvSpPr>
          <p:cNvPr id="56" name="TextBox 55"/>
          <p:cNvSpPr txBox="1"/>
          <p:nvPr/>
        </p:nvSpPr>
        <p:spPr>
          <a:xfrm>
            <a:off x="7405396" y="2710608"/>
            <a:ext cx="3124200" cy="646331"/>
          </a:xfrm>
          <a:prstGeom prst="rect">
            <a:avLst/>
          </a:prstGeom>
          <a:noFill/>
        </p:spPr>
        <p:txBody>
          <a:bodyPr wrap="square" rtlCol="0">
            <a:spAutoFit/>
          </a:bodyPr>
          <a:lstStyle/>
          <a:p>
            <a:r>
              <a:rPr lang="en-US" dirty="0" smtClean="0"/>
              <a:t>Count2 increments every time that (*</a:t>
            </a:r>
            <a:r>
              <a:rPr lang="en-US" dirty="0" err="1" smtClean="0"/>
              <a:t>semaPt</a:t>
            </a:r>
            <a:r>
              <a:rPr lang="en-US" dirty="0" smtClean="0"/>
              <a:t>).value = 0;</a:t>
            </a:r>
            <a:endParaRPr lang="en-US" dirty="0"/>
          </a:p>
        </p:txBody>
      </p:sp>
      <p:sp>
        <p:nvSpPr>
          <p:cNvPr id="57" name="TextBox 56"/>
          <p:cNvSpPr txBox="1"/>
          <p:nvPr/>
        </p:nvSpPr>
        <p:spPr>
          <a:xfrm>
            <a:off x="7405396" y="3622224"/>
            <a:ext cx="3124200" cy="923330"/>
          </a:xfrm>
          <a:prstGeom prst="rect">
            <a:avLst/>
          </a:prstGeom>
          <a:noFill/>
        </p:spPr>
        <p:txBody>
          <a:bodyPr wrap="square" rtlCol="0">
            <a:spAutoFit/>
          </a:bodyPr>
          <a:lstStyle/>
          <a:p>
            <a:r>
              <a:rPr lang="en-US" dirty="0" smtClean="0"/>
              <a:t>Count3 increments every time no other thread needs to run, this is why the value is so high.</a:t>
            </a:r>
            <a:endParaRPr lang="en-US" dirty="0"/>
          </a:p>
        </p:txBody>
      </p:sp>
      <p:sp>
        <p:nvSpPr>
          <p:cNvPr id="58" name="TextBox 57"/>
          <p:cNvSpPr txBox="1"/>
          <p:nvPr/>
        </p:nvSpPr>
        <p:spPr>
          <a:xfrm>
            <a:off x="7391400" y="4785992"/>
            <a:ext cx="3124200" cy="646331"/>
          </a:xfrm>
          <a:prstGeom prst="rect">
            <a:avLst/>
          </a:prstGeom>
          <a:noFill/>
        </p:spPr>
        <p:txBody>
          <a:bodyPr wrap="square" rtlCol="0">
            <a:spAutoFit/>
          </a:bodyPr>
          <a:lstStyle/>
          <a:p>
            <a:r>
              <a:rPr lang="en-US" dirty="0" smtClean="0"/>
              <a:t>Count4 increments by 64 every time that SW1 is pressed.</a:t>
            </a:r>
            <a:endParaRPr lang="en-US" dirty="0"/>
          </a:p>
        </p:txBody>
      </p:sp>
      <p:sp>
        <p:nvSpPr>
          <p:cNvPr id="59" name="TextBox 58"/>
          <p:cNvSpPr txBox="1"/>
          <p:nvPr/>
        </p:nvSpPr>
        <p:spPr>
          <a:xfrm>
            <a:off x="7405396" y="5665644"/>
            <a:ext cx="3124200" cy="646331"/>
          </a:xfrm>
          <a:prstGeom prst="rect">
            <a:avLst/>
          </a:prstGeom>
          <a:noFill/>
        </p:spPr>
        <p:txBody>
          <a:bodyPr wrap="square" rtlCol="0">
            <a:spAutoFit/>
          </a:bodyPr>
          <a:lstStyle/>
          <a:p>
            <a:r>
              <a:rPr lang="en-US" dirty="0" smtClean="0"/>
              <a:t>Count5 increments every time that (*</a:t>
            </a:r>
            <a:r>
              <a:rPr lang="en-US" dirty="0" err="1" smtClean="0"/>
              <a:t>semaPt</a:t>
            </a:r>
            <a:r>
              <a:rPr lang="en-US" dirty="0" smtClean="0"/>
              <a:t>).value &gt; 0.</a:t>
            </a:r>
            <a:endParaRPr lang="en-US" dirty="0"/>
          </a:p>
        </p:txBody>
      </p:sp>
      <p:sp>
        <p:nvSpPr>
          <p:cNvPr id="73" name="Rectangle 72"/>
          <p:cNvSpPr/>
          <p:nvPr/>
        </p:nvSpPr>
        <p:spPr>
          <a:xfrm>
            <a:off x="1524000" y="4724400"/>
            <a:ext cx="3352800" cy="700096"/>
          </a:xfrm>
          <a:prstGeom prst="rect">
            <a:avLst/>
          </a:prstGeom>
          <a:noFill/>
          <a:ln w="38100">
            <a:solidFill>
              <a:schemeClr val="bg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74" name="TextBox 73"/>
          <p:cNvSpPr txBox="1"/>
          <p:nvPr/>
        </p:nvSpPr>
        <p:spPr>
          <a:xfrm>
            <a:off x="1524000" y="4751282"/>
            <a:ext cx="3352800" cy="646331"/>
          </a:xfrm>
          <a:prstGeom prst="rect">
            <a:avLst/>
          </a:prstGeom>
          <a:noFill/>
        </p:spPr>
        <p:txBody>
          <a:bodyPr wrap="square" rtlCol="0">
            <a:spAutoFit/>
          </a:bodyPr>
          <a:lstStyle/>
          <a:p>
            <a:pPr algn="ctr"/>
            <a:r>
              <a:rPr lang="en-US" dirty="0">
                <a:solidFill>
                  <a:srgbClr val="FF0000"/>
                </a:solidFill>
              </a:rPr>
              <a:t>Count2 </a:t>
            </a:r>
            <a:r>
              <a:rPr lang="en-US" dirty="0" smtClean="0"/>
              <a:t>+</a:t>
            </a:r>
            <a:r>
              <a:rPr lang="en-US" dirty="0" smtClean="0">
                <a:solidFill>
                  <a:srgbClr val="FF0000"/>
                </a:solidFill>
              </a:rPr>
              <a:t> </a:t>
            </a:r>
            <a:r>
              <a:rPr lang="en-US" dirty="0" smtClean="0">
                <a:solidFill>
                  <a:schemeClr val="accent3">
                    <a:lumMod val="75000"/>
                  </a:schemeClr>
                </a:solidFill>
              </a:rPr>
              <a:t>Count5 </a:t>
            </a:r>
            <a:r>
              <a:rPr lang="en-US" dirty="0"/>
              <a:t>= </a:t>
            </a:r>
            <a:r>
              <a:rPr lang="en-US" dirty="0" smtClean="0">
                <a:solidFill>
                  <a:srgbClr val="FFC000"/>
                </a:solidFill>
              </a:rPr>
              <a:t>Count1</a:t>
            </a:r>
          </a:p>
          <a:p>
            <a:pPr algn="ctr"/>
            <a:r>
              <a:rPr lang="en-US" dirty="0" smtClean="0">
                <a:solidFill>
                  <a:srgbClr val="FF0000"/>
                </a:solidFill>
              </a:rPr>
              <a:t>39 </a:t>
            </a:r>
            <a:r>
              <a:rPr lang="en-US" dirty="0"/>
              <a:t>+</a:t>
            </a:r>
            <a:r>
              <a:rPr lang="en-US" dirty="0">
                <a:solidFill>
                  <a:srgbClr val="FF0000"/>
                </a:solidFill>
              </a:rPr>
              <a:t> </a:t>
            </a:r>
            <a:r>
              <a:rPr lang="en-US" dirty="0" smtClean="0">
                <a:solidFill>
                  <a:schemeClr val="accent3">
                    <a:lumMod val="75000"/>
                  </a:schemeClr>
                </a:solidFill>
              </a:rPr>
              <a:t>46279 </a:t>
            </a:r>
            <a:r>
              <a:rPr lang="en-US" dirty="0"/>
              <a:t>= </a:t>
            </a:r>
            <a:r>
              <a:rPr lang="en-US" dirty="0" smtClean="0">
                <a:solidFill>
                  <a:srgbClr val="FFC000"/>
                </a:solidFill>
              </a:rPr>
              <a:t>46318</a:t>
            </a:r>
            <a:endParaRPr lang="en-US" dirty="0">
              <a:solidFill>
                <a:srgbClr val="FFC000"/>
              </a:solidFill>
            </a:endParaRPr>
          </a:p>
        </p:txBody>
      </p:sp>
    </p:spTree>
    <p:extLst>
      <p:ext uri="{BB962C8B-B14F-4D97-AF65-F5344CB8AC3E}">
        <p14:creationId xmlns:p14="http://schemas.microsoft.com/office/powerpoint/2010/main" val="7477443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8260" y="609600"/>
            <a:ext cx="10215481" cy="578270"/>
          </a:xfrm>
        </p:spPr>
        <p:txBody>
          <a:bodyPr>
            <a:normAutofit fontScale="90000"/>
          </a:bodyPr>
          <a:lstStyle/>
          <a:p>
            <a:pPr algn="ctr"/>
            <a:r>
              <a:rPr lang="en-US" dirty="0" smtClean="0"/>
              <a:t>part 4 – testmain4</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7200" y="2130806"/>
            <a:ext cx="5770205" cy="2517394"/>
          </a:xfrm>
          <a:prstGeom prst="rect">
            <a:avLst/>
          </a:prstGeom>
        </p:spPr>
      </p:pic>
      <p:sp>
        <p:nvSpPr>
          <p:cNvPr id="8" name="Rectangle 7"/>
          <p:cNvSpPr/>
          <p:nvPr/>
        </p:nvSpPr>
        <p:spPr>
          <a:xfrm>
            <a:off x="2438400" y="5167304"/>
            <a:ext cx="1752600" cy="700096"/>
          </a:xfrm>
          <a:prstGeom prst="rect">
            <a:avLst/>
          </a:prstGeom>
          <a:noFill/>
          <a:ln w="38100">
            <a:solidFill>
              <a:schemeClr val="bg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3" name="TextBox 12"/>
          <p:cNvSpPr txBox="1"/>
          <p:nvPr/>
        </p:nvSpPr>
        <p:spPr>
          <a:xfrm>
            <a:off x="2438400" y="5194186"/>
            <a:ext cx="1752600" cy="646331"/>
          </a:xfrm>
          <a:prstGeom prst="rect">
            <a:avLst/>
          </a:prstGeom>
          <a:noFill/>
        </p:spPr>
        <p:txBody>
          <a:bodyPr wrap="square" rtlCol="0">
            <a:spAutoFit/>
          </a:bodyPr>
          <a:lstStyle/>
          <a:p>
            <a:pPr algn="ctr"/>
            <a:r>
              <a:rPr lang="en-US" dirty="0">
                <a:solidFill>
                  <a:srgbClr val="FFC000"/>
                </a:solidFill>
              </a:rPr>
              <a:t>Count1 </a:t>
            </a:r>
            <a:r>
              <a:rPr lang="en-US" dirty="0"/>
              <a:t>=</a:t>
            </a:r>
            <a:r>
              <a:rPr lang="en-US" dirty="0" smtClean="0">
                <a:solidFill>
                  <a:srgbClr val="FF0000"/>
                </a:solidFill>
              </a:rPr>
              <a:t> Count2</a:t>
            </a:r>
            <a:endParaRPr lang="en-US" dirty="0" smtClean="0">
              <a:solidFill>
                <a:srgbClr val="FFC000"/>
              </a:solidFill>
            </a:endParaRPr>
          </a:p>
          <a:p>
            <a:pPr algn="ctr"/>
            <a:r>
              <a:rPr lang="en-US" dirty="0">
                <a:solidFill>
                  <a:srgbClr val="FFC000"/>
                </a:solidFill>
              </a:rPr>
              <a:t>5</a:t>
            </a:r>
            <a:r>
              <a:rPr lang="en-US" dirty="0" smtClean="0">
                <a:solidFill>
                  <a:srgbClr val="FFC000"/>
                </a:solidFill>
              </a:rPr>
              <a:t>1 </a:t>
            </a:r>
            <a:r>
              <a:rPr lang="en-US" dirty="0"/>
              <a:t>=</a:t>
            </a:r>
            <a:r>
              <a:rPr lang="en-US" dirty="0">
                <a:solidFill>
                  <a:srgbClr val="FF0000"/>
                </a:solidFill>
              </a:rPr>
              <a:t> </a:t>
            </a:r>
            <a:r>
              <a:rPr lang="en-US" dirty="0" smtClean="0">
                <a:solidFill>
                  <a:srgbClr val="FF0000"/>
                </a:solidFill>
              </a:rPr>
              <a:t>51</a:t>
            </a:r>
            <a:endParaRPr lang="en-US" dirty="0">
              <a:solidFill>
                <a:srgbClr val="FFC000"/>
              </a:solidFill>
            </a:endParaRPr>
          </a:p>
        </p:txBody>
      </p:sp>
      <p:sp>
        <p:nvSpPr>
          <p:cNvPr id="14" name="Rectangle 13"/>
          <p:cNvSpPr/>
          <p:nvPr/>
        </p:nvSpPr>
        <p:spPr>
          <a:xfrm>
            <a:off x="1066801" y="3949522"/>
            <a:ext cx="3124200" cy="270252"/>
          </a:xfrm>
          <a:prstGeom prst="rect">
            <a:avLst/>
          </a:prstGeom>
          <a:noFill/>
          <a:ln w="38100">
            <a:solidFill>
              <a:schemeClr val="accent3">
                <a:lumMod val="7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5" name="Rectangle 14"/>
          <p:cNvSpPr/>
          <p:nvPr/>
        </p:nvSpPr>
        <p:spPr>
          <a:xfrm>
            <a:off x="1066801" y="3123675"/>
            <a:ext cx="3124200" cy="257899"/>
          </a:xfrm>
          <a:prstGeom prst="rect">
            <a:avLst/>
          </a:prstGeom>
          <a:noFill/>
          <a:ln w="38100">
            <a:solidFill>
              <a:srgbClr val="FF000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6" name="Rectangle 15"/>
          <p:cNvSpPr/>
          <p:nvPr/>
        </p:nvSpPr>
        <p:spPr>
          <a:xfrm>
            <a:off x="1066801" y="2839701"/>
            <a:ext cx="3124200" cy="257899"/>
          </a:xfrm>
          <a:prstGeom prst="rect">
            <a:avLst/>
          </a:prstGeom>
          <a:noFill/>
          <a:ln w="38100">
            <a:solidFill>
              <a:srgbClr val="FFC00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7" name="Rectangle 16"/>
          <p:cNvSpPr/>
          <p:nvPr/>
        </p:nvSpPr>
        <p:spPr>
          <a:xfrm>
            <a:off x="1066801" y="3395296"/>
            <a:ext cx="3124200" cy="270252"/>
          </a:xfrm>
          <a:prstGeom prst="rect">
            <a:avLst/>
          </a:prstGeom>
          <a:noFill/>
          <a:ln w="38100">
            <a:solidFill>
              <a:srgbClr val="7030A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8" name="Rectangle 17"/>
          <p:cNvSpPr/>
          <p:nvPr/>
        </p:nvSpPr>
        <p:spPr>
          <a:xfrm>
            <a:off x="1066801" y="3646127"/>
            <a:ext cx="3124200" cy="270252"/>
          </a:xfrm>
          <a:prstGeom prst="rect">
            <a:avLst/>
          </a:prstGeom>
          <a:noFill/>
          <a:ln w="38100">
            <a:solidFill>
              <a:srgbClr val="00B05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19" name="Straight Arrow Connector 18"/>
          <p:cNvCxnSpPr>
            <a:stCxn id="16" idx="3"/>
          </p:cNvCxnSpPr>
          <p:nvPr/>
        </p:nvCxnSpPr>
        <p:spPr>
          <a:xfrm flipV="1">
            <a:off x="4191001" y="1876709"/>
            <a:ext cx="3047999" cy="1091942"/>
          </a:xfrm>
          <a:prstGeom prst="straightConnector1">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5" idx="3"/>
          </p:cNvCxnSpPr>
          <p:nvPr/>
        </p:nvCxnSpPr>
        <p:spPr>
          <a:xfrm flipV="1">
            <a:off x="4191001" y="3044683"/>
            <a:ext cx="3047999" cy="207942"/>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4191001" y="3538123"/>
            <a:ext cx="3047999" cy="440590"/>
          </a:xfrm>
          <a:prstGeom prst="straightConnector1">
            <a:avLst/>
          </a:prstGeom>
          <a:ln w="1905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8" idx="3"/>
          </p:cNvCxnSpPr>
          <p:nvPr/>
        </p:nvCxnSpPr>
        <p:spPr>
          <a:xfrm>
            <a:off x="4191001" y="3781253"/>
            <a:ext cx="3047999" cy="1208231"/>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4156789" y="4084648"/>
            <a:ext cx="3082211" cy="1824594"/>
          </a:xfrm>
          <a:prstGeom prst="straightConnector1">
            <a:avLst/>
          </a:prstGeom>
          <a:ln w="19050">
            <a:solidFill>
              <a:schemeClr val="accent3">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7405396" y="1489188"/>
            <a:ext cx="3124200" cy="923330"/>
          </a:xfrm>
          <a:prstGeom prst="rect">
            <a:avLst/>
          </a:prstGeom>
          <a:noFill/>
          <a:ln w="38100">
            <a:solidFill>
              <a:srgbClr val="FFC00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5" name="Rectangle 24"/>
          <p:cNvSpPr/>
          <p:nvPr/>
        </p:nvSpPr>
        <p:spPr>
          <a:xfrm>
            <a:off x="7405396" y="2590800"/>
            <a:ext cx="3124200" cy="923396"/>
          </a:xfrm>
          <a:prstGeom prst="rect">
            <a:avLst/>
          </a:prstGeom>
          <a:noFill/>
          <a:ln w="38100">
            <a:solidFill>
              <a:srgbClr val="FF000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6" name="Rectangle 25"/>
          <p:cNvSpPr/>
          <p:nvPr/>
        </p:nvSpPr>
        <p:spPr>
          <a:xfrm>
            <a:off x="7405396" y="3672662"/>
            <a:ext cx="3124200" cy="684662"/>
          </a:xfrm>
          <a:prstGeom prst="rect">
            <a:avLst/>
          </a:prstGeom>
          <a:noFill/>
          <a:ln w="38100">
            <a:solidFill>
              <a:srgbClr val="7030A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7" name="Rectangle 26"/>
          <p:cNvSpPr/>
          <p:nvPr/>
        </p:nvSpPr>
        <p:spPr>
          <a:xfrm>
            <a:off x="7405396" y="4495800"/>
            <a:ext cx="3124200" cy="944284"/>
          </a:xfrm>
          <a:prstGeom prst="rect">
            <a:avLst/>
          </a:prstGeom>
          <a:noFill/>
          <a:ln w="38100">
            <a:solidFill>
              <a:srgbClr val="00B05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8" name="Rectangle 27"/>
          <p:cNvSpPr/>
          <p:nvPr/>
        </p:nvSpPr>
        <p:spPr>
          <a:xfrm>
            <a:off x="7405396" y="5628913"/>
            <a:ext cx="3124200" cy="658956"/>
          </a:xfrm>
          <a:prstGeom prst="rect">
            <a:avLst/>
          </a:prstGeom>
          <a:noFill/>
          <a:ln w="38100">
            <a:solidFill>
              <a:schemeClr val="accent3">
                <a:lumMod val="7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9" name="TextBox 28"/>
          <p:cNvSpPr txBox="1"/>
          <p:nvPr/>
        </p:nvSpPr>
        <p:spPr>
          <a:xfrm>
            <a:off x="7405396" y="1489188"/>
            <a:ext cx="3124200" cy="923330"/>
          </a:xfrm>
          <a:prstGeom prst="rect">
            <a:avLst/>
          </a:prstGeom>
          <a:noFill/>
        </p:spPr>
        <p:txBody>
          <a:bodyPr wrap="square" rtlCol="0">
            <a:spAutoFit/>
          </a:bodyPr>
          <a:lstStyle/>
          <a:p>
            <a:r>
              <a:rPr lang="en-US" dirty="0" smtClean="0"/>
              <a:t>Count1 increments every 50ms and is acknowledged in Thread2. Count1 = Count2</a:t>
            </a:r>
            <a:endParaRPr lang="en-US" dirty="0"/>
          </a:p>
        </p:txBody>
      </p:sp>
      <p:sp>
        <p:nvSpPr>
          <p:cNvPr id="30" name="TextBox 29"/>
          <p:cNvSpPr txBox="1"/>
          <p:nvPr/>
        </p:nvSpPr>
        <p:spPr>
          <a:xfrm>
            <a:off x="7405396" y="2590866"/>
            <a:ext cx="3124200" cy="923330"/>
          </a:xfrm>
          <a:prstGeom prst="rect">
            <a:avLst/>
          </a:prstGeom>
          <a:noFill/>
        </p:spPr>
        <p:txBody>
          <a:bodyPr wrap="square" rtlCol="0">
            <a:spAutoFit/>
          </a:bodyPr>
          <a:lstStyle/>
          <a:p>
            <a:r>
              <a:rPr lang="en-US" dirty="0" smtClean="0"/>
              <a:t>Count2 increments every time it receives a signal from Thread1. Thread1 signals every 50ms.</a:t>
            </a:r>
            <a:endParaRPr lang="en-US" dirty="0"/>
          </a:p>
        </p:txBody>
      </p:sp>
      <p:sp>
        <p:nvSpPr>
          <p:cNvPr id="31" name="TextBox 30"/>
          <p:cNvSpPr txBox="1"/>
          <p:nvPr/>
        </p:nvSpPr>
        <p:spPr>
          <a:xfrm>
            <a:off x="7394510" y="3697069"/>
            <a:ext cx="3124200" cy="646331"/>
          </a:xfrm>
          <a:prstGeom prst="rect">
            <a:avLst/>
          </a:prstGeom>
          <a:noFill/>
        </p:spPr>
        <p:txBody>
          <a:bodyPr wrap="square" rtlCol="0">
            <a:spAutoFit/>
          </a:bodyPr>
          <a:lstStyle/>
          <a:p>
            <a:r>
              <a:rPr lang="en-US" dirty="0" smtClean="0"/>
              <a:t>Count3 increments every time there is no other thread to run.</a:t>
            </a:r>
            <a:endParaRPr lang="en-US" dirty="0"/>
          </a:p>
        </p:txBody>
      </p:sp>
      <p:sp>
        <p:nvSpPr>
          <p:cNvPr id="32" name="TextBox 31"/>
          <p:cNvSpPr txBox="1"/>
          <p:nvPr/>
        </p:nvSpPr>
        <p:spPr>
          <a:xfrm>
            <a:off x="7391400" y="4516754"/>
            <a:ext cx="3124200" cy="923330"/>
          </a:xfrm>
          <a:prstGeom prst="rect">
            <a:avLst/>
          </a:prstGeom>
          <a:noFill/>
        </p:spPr>
        <p:txBody>
          <a:bodyPr wrap="square" rtlCol="0">
            <a:spAutoFit/>
          </a:bodyPr>
          <a:lstStyle/>
          <a:p>
            <a:r>
              <a:rPr lang="en-US" dirty="0" smtClean="0"/>
              <a:t>Count4 increments by 640 every time that the SW1 is pressed.</a:t>
            </a:r>
            <a:endParaRPr lang="en-US" dirty="0"/>
          </a:p>
        </p:txBody>
      </p:sp>
      <p:sp>
        <p:nvSpPr>
          <p:cNvPr id="33" name="TextBox 32"/>
          <p:cNvSpPr txBox="1"/>
          <p:nvPr/>
        </p:nvSpPr>
        <p:spPr>
          <a:xfrm>
            <a:off x="7405396" y="5638800"/>
            <a:ext cx="3124200" cy="646331"/>
          </a:xfrm>
          <a:prstGeom prst="rect">
            <a:avLst/>
          </a:prstGeom>
          <a:noFill/>
        </p:spPr>
        <p:txBody>
          <a:bodyPr wrap="square" rtlCol="0">
            <a:spAutoFit/>
          </a:bodyPr>
          <a:lstStyle/>
          <a:p>
            <a:r>
              <a:rPr lang="en-US" dirty="0" smtClean="0"/>
              <a:t>Count5 is not used in TESTMAIN4</a:t>
            </a:r>
            <a:endParaRPr lang="en-US" dirty="0"/>
          </a:p>
        </p:txBody>
      </p:sp>
    </p:spTree>
    <p:extLst>
      <p:ext uri="{BB962C8B-B14F-4D97-AF65-F5344CB8AC3E}">
        <p14:creationId xmlns:p14="http://schemas.microsoft.com/office/powerpoint/2010/main" val="282182599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0319" y="542958"/>
            <a:ext cx="8391362" cy="578270"/>
          </a:xfrm>
        </p:spPr>
        <p:txBody>
          <a:bodyPr>
            <a:normAutofit fontScale="90000"/>
          </a:bodyPr>
          <a:lstStyle/>
          <a:p>
            <a:pPr algn="ctr"/>
            <a:r>
              <a:rPr lang="en-US" dirty="0" smtClean="0"/>
              <a:t>Part 5 – fifo sync flowchart</a:t>
            </a:r>
            <a:endParaRPr lang="en-US" dirty="0"/>
          </a:p>
        </p:txBody>
      </p:sp>
      <p:sp>
        <p:nvSpPr>
          <p:cNvPr id="8" name="TextBox 7"/>
          <p:cNvSpPr txBox="1"/>
          <p:nvPr/>
        </p:nvSpPr>
        <p:spPr>
          <a:xfrm>
            <a:off x="4993797" y="1578429"/>
            <a:ext cx="1927397" cy="326571"/>
          </a:xfrm>
          <a:prstGeom prst="rect">
            <a:avLst/>
          </a:prstGeom>
          <a:noFill/>
        </p:spPr>
        <p:txBody>
          <a:bodyPr wrap="square" rtlCol="0">
            <a:spAutoFit/>
          </a:bodyPr>
          <a:lstStyle/>
          <a:p>
            <a:r>
              <a:rPr lang="en-US" sz="1500" dirty="0" smtClean="0"/>
              <a:t>Lecture 12 </a:t>
            </a:r>
            <a:r>
              <a:rPr lang="en-US" sz="1500" dirty="0" smtClean="0">
                <a:sym typeface="Wingdings" panose="05000000000000000000" pitchFamily="2" charset="2"/>
              </a:rPr>
              <a:t> </a:t>
            </a:r>
            <a:r>
              <a:rPr lang="en-US" sz="1500" dirty="0" smtClean="0"/>
              <a:t>Slide 21</a:t>
            </a:r>
            <a:endParaRPr lang="en-US" sz="1500" dirty="0"/>
          </a:p>
        </p:txBody>
      </p:sp>
      <p:sp>
        <p:nvSpPr>
          <p:cNvPr id="9" name="Rectangle 8"/>
          <p:cNvSpPr/>
          <p:nvPr/>
        </p:nvSpPr>
        <p:spPr>
          <a:xfrm>
            <a:off x="5018290" y="1589315"/>
            <a:ext cx="1828174" cy="3048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00319" y="2180652"/>
            <a:ext cx="3071126" cy="3299746"/>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937326" y="2188029"/>
            <a:ext cx="3352800" cy="3284991"/>
          </a:xfrm>
          <a:prstGeom prst="rect">
            <a:avLst/>
          </a:prstGeom>
        </p:spPr>
      </p:pic>
      <p:sp>
        <p:nvSpPr>
          <p:cNvPr id="10" name="TextBox 9"/>
          <p:cNvSpPr txBox="1"/>
          <p:nvPr/>
        </p:nvSpPr>
        <p:spPr>
          <a:xfrm>
            <a:off x="2490107" y="5529944"/>
            <a:ext cx="1852667" cy="326571"/>
          </a:xfrm>
          <a:prstGeom prst="rect">
            <a:avLst/>
          </a:prstGeom>
          <a:noFill/>
        </p:spPr>
        <p:txBody>
          <a:bodyPr wrap="square" rtlCol="0">
            <a:spAutoFit/>
          </a:bodyPr>
          <a:lstStyle/>
          <a:p>
            <a:pPr algn="ctr"/>
            <a:r>
              <a:rPr lang="en-US" sz="1500" dirty="0" smtClean="0"/>
              <a:t>Consumer Flowchart</a:t>
            </a:r>
            <a:endParaRPr lang="en-US" sz="1500" dirty="0"/>
          </a:p>
        </p:txBody>
      </p:sp>
      <p:sp>
        <p:nvSpPr>
          <p:cNvPr id="11" name="Rectangle 10"/>
          <p:cNvSpPr/>
          <p:nvPr/>
        </p:nvSpPr>
        <p:spPr>
          <a:xfrm>
            <a:off x="2514600" y="5540830"/>
            <a:ext cx="1828174" cy="3048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7671707" y="5540829"/>
            <a:ext cx="1852667" cy="326571"/>
          </a:xfrm>
          <a:prstGeom prst="rect">
            <a:avLst/>
          </a:prstGeom>
          <a:noFill/>
        </p:spPr>
        <p:txBody>
          <a:bodyPr wrap="square" rtlCol="0">
            <a:spAutoFit/>
          </a:bodyPr>
          <a:lstStyle/>
          <a:p>
            <a:pPr algn="ctr"/>
            <a:r>
              <a:rPr lang="en-US" sz="1500" dirty="0" smtClean="0"/>
              <a:t>Producer Flowchart</a:t>
            </a:r>
            <a:endParaRPr lang="en-US" sz="1500" dirty="0"/>
          </a:p>
        </p:txBody>
      </p:sp>
      <p:sp>
        <p:nvSpPr>
          <p:cNvPr id="13" name="Rectangle 12"/>
          <p:cNvSpPr/>
          <p:nvPr/>
        </p:nvSpPr>
        <p:spPr>
          <a:xfrm>
            <a:off x="7696200" y="5551715"/>
            <a:ext cx="1828174" cy="3048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642954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0319" y="586258"/>
            <a:ext cx="8391362" cy="578270"/>
          </a:xfrm>
        </p:spPr>
        <p:txBody>
          <a:bodyPr>
            <a:normAutofit fontScale="90000"/>
          </a:bodyPr>
          <a:lstStyle/>
          <a:p>
            <a:pPr algn="ctr"/>
            <a:r>
              <a:rPr lang="en-US" dirty="0" smtClean="0"/>
              <a:t>Part 5</a:t>
            </a:r>
            <a:r>
              <a:rPr lang="en-US" dirty="0" smtClean="0"/>
              <a:t> </a:t>
            </a:r>
            <a:r>
              <a:rPr lang="en-US" dirty="0" smtClean="0"/>
              <a:t>– </a:t>
            </a:r>
            <a:r>
              <a:rPr lang="en-US" dirty="0" smtClean="0"/>
              <a:t>table</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1305952284"/>
              </p:ext>
            </p:extLst>
          </p:nvPr>
        </p:nvGraphicFramePr>
        <p:xfrm>
          <a:off x="2032000" y="1524000"/>
          <a:ext cx="8128000" cy="2225040"/>
        </p:xfrm>
        <a:graphic>
          <a:graphicData uri="http://schemas.openxmlformats.org/drawingml/2006/table">
            <a:tbl>
              <a:tblPr firstRow="1" bandRow="1">
                <a:tableStyleId>{5C22544A-7EE6-4342-B048-85BDC9FD1C3A}</a:tableStyleId>
              </a:tblPr>
              <a:tblGrid>
                <a:gridCol w="1625600"/>
                <a:gridCol w="1625600"/>
                <a:gridCol w="1625600"/>
                <a:gridCol w="1625600"/>
                <a:gridCol w="1625600"/>
              </a:tblGrid>
              <a:tr h="370840">
                <a:tc>
                  <a:txBody>
                    <a:bodyPr/>
                    <a:lstStyle/>
                    <a:p>
                      <a:pPr algn="ctr"/>
                      <a:r>
                        <a:rPr lang="en-US" dirty="0" smtClean="0"/>
                        <a:t>FifoSize</a:t>
                      </a:r>
                      <a:endParaRPr lang="en-US" dirty="0"/>
                    </a:p>
                  </a:txBody>
                  <a:tcPr/>
                </a:tc>
                <a:tc>
                  <a:txBody>
                    <a:bodyPr/>
                    <a:lstStyle/>
                    <a:p>
                      <a:pPr algn="ctr"/>
                      <a:r>
                        <a:rPr lang="en-US" dirty="0" smtClean="0"/>
                        <a:t>TimeSlice</a:t>
                      </a:r>
                      <a:endParaRPr lang="en-US" dirty="0"/>
                    </a:p>
                  </a:txBody>
                  <a:tcPr/>
                </a:tc>
                <a:tc>
                  <a:txBody>
                    <a:bodyPr/>
                    <a:lstStyle/>
                    <a:p>
                      <a:pPr algn="ctr"/>
                      <a:r>
                        <a:rPr lang="en-US" dirty="0" smtClean="0"/>
                        <a:t>DataLost</a:t>
                      </a:r>
                      <a:endParaRPr lang="en-US" dirty="0"/>
                    </a:p>
                  </a:txBody>
                  <a:tcPr/>
                </a:tc>
                <a:tc>
                  <a:txBody>
                    <a:bodyPr/>
                    <a:lstStyle/>
                    <a:p>
                      <a:pPr algn="ctr"/>
                      <a:r>
                        <a:rPr lang="en-US" dirty="0" smtClean="0"/>
                        <a:t>Jitter</a:t>
                      </a:r>
                      <a:endParaRPr lang="en-US" dirty="0"/>
                    </a:p>
                  </a:txBody>
                  <a:tcPr/>
                </a:tc>
                <a:tc>
                  <a:txBody>
                    <a:bodyPr/>
                    <a:lstStyle/>
                    <a:p>
                      <a:pPr algn="ctr"/>
                      <a:r>
                        <a:rPr lang="en-US" dirty="0" smtClean="0"/>
                        <a:t>Calculations</a:t>
                      </a:r>
                      <a:endParaRPr lang="en-US" dirty="0"/>
                    </a:p>
                  </a:txBody>
                  <a:tcPr/>
                </a:tc>
              </a:tr>
              <a:tr h="370840">
                <a:tc>
                  <a:txBody>
                    <a:bodyPr/>
                    <a:lstStyle/>
                    <a:p>
                      <a:pPr algn="ctr"/>
                      <a:r>
                        <a:rPr lang="en-US" dirty="0" smtClean="0"/>
                        <a:t>8</a:t>
                      </a:r>
                      <a:endParaRPr lang="en-US" dirty="0"/>
                    </a:p>
                  </a:txBody>
                  <a:tcPr/>
                </a:tc>
                <a:tc>
                  <a:txBody>
                    <a:bodyPr/>
                    <a:lstStyle/>
                    <a:p>
                      <a:pPr algn="ctr"/>
                      <a:r>
                        <a:rPr lang="en-US" dirty="0" smtClean="0"/>
                        <a:t>2ms</a:t>
                      </a:r>
                      <a:endParaRPr lang="en-US" dirty="0"/>
                    </a:p>
                  </a:txBody>
                  <a:tcPr/>
                </a:tc>
                <a:tc>
                  <a:txBody>
                    <a:bodyPr/>
                    <a:lstStyle/>
                    <a:p>
                      <a:pPr algn="ctr"/>
                      <a:r>
                        <a:rPr lang="en-US" dirty="0" smtClean="0"/>
                        <a:t>140</a:t>
                      </a:r>
                      <a:endParaRPr lang="en-US" dirty="0"/>
                    </a:p>
                  </a:txBody>
                  <a:tcPr/>
                </a:tc>
                <a:tc>
                  <a:txBody>
                    <a:bodyPr/>
                    <a:lstStyle/>
                    <a:p>
                      <a:pPr algn="ctr"/>
                      <a:r>
                        <a:rPr lang="en-US" dirty="0" smtClean="0"/>
                        <a:t>8</a:t>
                      </a:r>
                      <a:endParaRPr lang="en-US" dirty="0"/>
                    </a:p>
                  </a:txBody>
                  <a:tcPr/>
                </a:tc>
                <a:tc>
                  <a:txBody>
                    <a:bodyPr/>
                    <a:lstStyle/>
                    <a:p>
                      <a:pPr algn="ctr"/>
                      <a:r>
                        <a:rPr lang="en-US" dirty="0" smtClean="0"/>
                        <a:t>35911954</a:t>
                      </a:r>
                      <a:endParaRPr lang="en-US" dirty="0"/>
                    </a:p>
                  </a:txBody>
                  <a:tcPr/>
                </a:tc>
              </a:tr>
              <a:tr h="370840">
                <a:tc>
                  <a:txBody>
                    <a:bodyPr/>
                    <a:lstStyle/>
                    <a:p>
                      <a:pPr algn="ctr"/>
                      <a:r>
                        <a:rPr lang="en-US" dirty="0" smtClean="0"/>
                        <a:t>32</a:t>
                      </a:r>
                      <a:endParaRPr lang="en-US" dirty="0"/>
                    </a:p>
                  </a:txBody>
                  <a:tcPr/>
                </a:tc>
                <a:tc>
                  <a:txBody>
                    <a:bodyPr/>
                    <a:lstStyle/>
                    <a:p>
                      <a:pPr algn="ctr"/>
                      <a:r>
                        <a:rPr lang="en-US" dirty="0" smtClean="0"/>
                        <a:t>2ms</a:t>
                      </a:r>
                      <a:endParaRPr lang="en-US" dirty="0"/>
                    </a:p>
                  </a:txBody>
                  <a:tcPr/>
                </a:tc>
                <a:tc>
                  <a:txBody>
                    <a:bodyPr/>
                    <a:lstStyle/>
                    <a:p>
                      <a:pPr algn="ctr"/>
                      <a:r>
                        <a:rPr lang="en-US" dirty="0" smtClean="0"/>
                        <a:t>0</a:t>
                      </a:r>
                      <a:endParaRPr lang="en-US" dirty="0"/>
                    </a:p>
                  </a:txBody>
                  <a:tcPr/>
                </a:tc>
                <a:tc>
                  <a:txBody>
                    <a:bodyPr/>
                    <a:lstStyle/>
                    <a:p>
                      <a:pPr algn="ctr"/>
                      <a:r>
                        <a:rPr lang="en-US" dirty="0" smtClean="0"/>
                        <a:t>3</a:t>
                      </a:r>
                      <a:endParaRPr lang="en-US" dirty="0"/>
                    </a:p>
                  </a:txBody>
                  <a:tcPr/>
                </a:tc>
                <a:tc>
                  <a:txBody>
                    <a:bodyPr/>
                    <a:lstStyle/>
                    <a:p>
                      <a:pPr algn="ctr"/>
                      <a:r>
                        <a:rPr lang="en-US" dirty="0" smtClean="0"/>
                        <a:t>34306531</a:t>
                      </a:r>
                      <a:endParaRPr lang="en-US" dirty="0"/>
                    </a:p>
                  </a:txBody>
                  <a:tcPr/>
                </a:tc>
              </a:tr>
              <a:tr h="370840">
                <a:tc>
                  <a:txBody>
                    <a:bodyPr/>
                    <a:lstStyle/>
                    <a:p>
                      <a:pPr algn="ctr"/>
                      <a:r>
                        <a:rPr lang="en-US" dirty="0" smtClean="0"/>
                        <a:t>64</a:t>
                      </a:r>
                      <a:endParaRPr lang="en-US" dirty="0"/>
                    </a:p>
                  </a:txBody>
                  <a:tcPr/>
                </a:tc>
                <a:tc>
                  <a:txBody>
                    <a:bodyPr/>
                    <a:lstStyle/>
                    <a:p>
                      <a:pPr algn="ctr"/>
                      <a:r>
                        <a:rPr lang="en-US" dirty="0" smtClean="0"/>
                        <a:t>2ms</a:t>
                      </a:r>
                      <a:endParaRPr lang="en-US" dirty="0"/>
                    </a:p>
                  </a:txBody>
                  <a:tcPr/>
                </a:tc>
                <a:tc>
                  <a:txBody>
                    <a:bodyPr/>
                    <a:lstStyle/>
                    <a:p>
                      <a:pPr algn="ctr"/>
                      <a:r>
                        <a:rPr lang="en-US" dirty="0" smtClean="0"/>
                        <a:t>0</a:t>
                      </a:r>
                      <a:endParaRPr lang="en-US" dirty="0"/>
                    </a:p>
                  </a:txBody>
                  <a:tcPr/>
                </a:tc>
                <a:tc>
                  <a:txBody>
                    <a:bodyPr/>
                    <a:lstStyle/>
                    <a:p>
                      <a:pPr algn="ctr"/>
                      <a:r>
                        <a:rPr lang="en-US" dirty="0" smtClean="0"/>
                        <a:t>3</a:t>
                      </a:r>
                      <a:endParaRPr lang="en-US" dirty="0"/>
                    </a:p>
                  </a:txBody>
                  <a:tcPr/>
                </a:tc>
                <a:tc>
                  <a:txBody>
                    <a:bodyPr/>
                    <a:lstStyle/>
                    <a:p>
                      <a:pPr algn="ctr"/>
                      <a:r>
                        <a:rPr lang="en-US" dirty="0" smtClean="0"/>
                        <a:t>34271876</a:t>
                      </a:r>
                      <a:endParaRPr lang="en-US" dirty="0"/>
                    </a:p>
                  </a:txBody>
                  <a:tcPr/>
                </a:tc>
              </a:tr>
              <a:tr h="370840">
                <a:tc>
                  <a:txBody>
                    <a:bodyPr/>
                    <a:lstStyle/>
                    <a:p>
                      <a:pPr algn="ctr"/>
                      <a:r>
                        <a:rPr lang="en-US" dirty="0" smtClean="0"/>
                        <a:t>64</a:t>
                      </a:r>
                      <a:endParaRPr lang="en-US" dirty="0"/>
                    </a:p>
                  </a:txBody>
                  <a:tcPr/>
                </a:tc>
                <a:tc>
                  <a:txBody>
                    <a:bodyPr/>
                    <a:lstStyle/>
                    <a:p>
                      <a:pPr algn="ctr"/>
                      <a:r>
                        <a:rPr lang="en-US" dirty="0" smtClean="0"/>
                        <a:t>1ms</a:t>
                      </a:r>
                      <a:endParaRPr lang="en-US" dirty="0"/>
                    </a:p>
                  </a:txBody>
                  <a:tcPr/>
                </a:tc>
                <a:tc>
                  <a:txBody>
                    <a:bodyPr/>
                    <a:lstStyle/>
                    <a:p>
                      <a:pPr algn="ctr"/>
                      <a:r>
                        <a:rPr lang="en-US" dirty="0" smtClean="0"/>
                        <a:t>0</a:t>
                      </a:r>
                      <a:endParaRPr lang="en-US" dirty="0"/>
                    </a:p>
                  </a:txBody>
                  <a:tcPr/>
                </a:tc>
                <a:tc>
                  <a:txBody>
                    <a:bodyPr/>
                    <a:lstStyle/>
                    <a:p>
                      <a:pPr algn="ctr"/>
                      <a:r>
                        <a:rPr lang="en-US" dirty="0" smtClean="0"/>
                        <a:t>6</a:t>
                      </a:r>
                      <a:endParaRPr lang="en-US" dirty="0"/>
                    </a:p>
                  </a:txBody>
                  <a:tcPr/>
                </a:tc>
                <a:tc>
                  <a:txBody>
                    <a:bodyPr/>
                    <a:lstStyle/>
                    <a:p>
                      <a:pPr algn="ctr"/>
                      <a:r>
                        <a:rPr lang="en-US" dirty="0" smtClean="0"/>
                        <a:t>33077368</a:t>
                      </a:r>
                      <a:endParaRPr lang="en-US" dirty="0"/>
                    </a:p>
                  </a:txBody>
                  <a:tcPr/>
                </a:tc>
              </a:tr>
              <a:tr h="370840">
                <a:tc>
                  <a:txBody>
                    <a:bodyPr/>
                    <a:lstStyle/>
                    <a:p>
                      <a:pPr algn="ctr"/>
                      <a:r>
                        <a:rPr lang="en-US" dirty="0" smtClean="0"/>
                        <a:t>64</a:t>
                      </a:r>
                      <a:endParaRPr lang="en-US" dirty="0"/>
                    </a:p>
                  </a:txBody>
                  <a:tcPr/>
                </a:tc>
                <a:tc>
                  <a:txBody>
                    <a:bodyPr/>
                    <a:lstStyle/>
                    <a:p>
                      <a:pPr algn="ctr"/>
                      <a:r>
                        <a:rPr lang="en-US" dirty="0" smtClean="0"/>
                        <a:t>10ms</a:t>
                      </a:r>
                      <a:endParaRPr lang="en-US" dirty="0"/>
                    </a:p>
                  </a:txBody>
                  <a:tcPr/>
                </a:tc>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34336876</a:t>
                      </a:r>
                      <a:endParaRPr lang="en-US" dirty="0"/>
                    </a:p>
                  </a:txBody>
                  <a:tcPr/>
                </a:tc>
              </a:tr>
            </a:tbl>
          </a:graphicData>
        </a:graphic>
      </p:graphicFrame>
      <p:sp>
        <p:nvSpPr>
          <p:cNvPr id="7" name="TextBox 6"/>
          <p:cNvSpPr txBox="1"/>
          <p:nvPr/>
        </p:nvSpPr>
        <p:spPr>
          <a:xfrm>
            <a:off x="2032001" y="3997910"/>
            <a:ext cx="8128000" cy="2631490"/>
          </a:xfrm>
          <a:prstGeom prst="rect">
            <a:avLst/>
          </a:prstGeom>
          <a:noFill/>
        </p:spPr>
        <p:txBody>
          <a:bodyPr wrap="square" rtlCol="0">
            <a:spAutoFit/>
          </a:bodyPr>
          <a:lstStyle/>
          <a:p>
            <a:r>
              <a:rPr lang="en-US" sz="1500" dirty="0" smtClean="0"/>
              <a:t>I started with a fifo size of 8 but lost way to much data. I moved to a size of 32 and I didn’t lose data at first but after repeated the test the data lost seemed random. At this point I moved to a fifo size of 64 and consistently lost 0 data. At this point I started to look at the Jitter and was different every time for the current 2ms time slice. I reduced the time slice to see if it got worse but it actually got better. I tried 10ms and was not as consistent as 1ms. The trend that I saw was that an increased fifo size decreased the amount of data lost and eventually approached zero data lost. The jitter on the other hand was very sporadic. I talked to other students and no one seemed to have that problem. I picked the values for fifo size and time slice based on the lowest value of jitter that I could get. The jitter did seem to be related to the amount of calculations that were made as well as the amount of threads created using the push button. The longer the time slice seemed to also make the jitter decrease as long as no data was lost because losing data also increased jitter (not seen in the table).</a:t>
            </a:r>
            <a:endParaRPr lang="en-US" sz="1500" dirty="0"/>
          </a:p>
        </p:txBody>
      </p:sp>
      <p:sp>
        <p:nvSpPr>
          <p:cNvPr id="8" name="Rectangle 7"/>
          <p:cNvSpPr/>
          <p:nvPr/>
        </p:nvSpPr>
        <p:spPr>
          <a:xfrm>
            <a:off x="2048329" y="3997909"/>
            <a:ext cx="8111672" cy="263149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2032000" y="2987350"/>
            <a:ext cx="8128000" cy="38255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4014104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0319" y="793330"/>
            <a:ext cx="8391362" cy="578270"/>
          </a:xfrm>
        </p:spPr>
        <p:txBody>
          <a:bodyPr>
            <a:normAutofit fontScale="90000"/>
          </a:bodyPr>
          <a:lstStyle/>
          <a:p>
            <a:pPr algn="ctr"/>
            <a:r>
              <a:rPr lang="en-US" dirty="0" smtClean="0"/>
              <a:t>Video </a:t>
            </a:r>
            <a:endParaRPr lang="en-US" dirty="0"/>
          </a:p>
        </p:txBody>
      </p:sp>
      <p:sp>
        <p:nvSpPr>
          <p:cNvPr id="5" name="Title 1"/>
          <p:cNvSpPr txBox="1">
            <a:spLocks/>
          </p:cNvSpPr>
          <p:nvPr/>
        </p:nvSpPr>
        <p:spPr>
          <a:xfrm>
            <a:off x="1900319" y="3048000"/>
            <a:ext cx="8391362" cy="578270"/>
          </a:xfrm>
          <a:prstGeom prst="rect">
            <a:avLst/>
          </a:prstGeom>
        </p:spPr>
        <p:txBody>
          <a:bodyPr vert="horz" lIns="91440" tIns="45720" rIns="91440" bIns="45720" rtlCol="0" anchor="ctr">
            <a:normAutofit fontScale="67500" lnSpcReduction="20000"/>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gn="ctr"/>
            <a:r>
              <a:rPr lang="en-US" dirty="0" smtClean="0"/>
              <a:t>Check github for the videolink.txt file for the video </a:t>
            </a:r>
            <a:endParaRPr lang="en-US" dirty="0"/>
          </a:p>
        </p:txBody>
      </p:sp>
    </p:spTree>
    <p:extLst>
      <p:ext uri="{BB962C8B-B14F-4D97-AF65-F5344CB8AC3E}">
        <p14:creationId xmlns:p14="http://schemas.microsoft.com/office/powerpoint/2010/main" val="207325009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0319" y="560661"/>
            <a:ext cx="8391362" cy="578270"/>
          </a:xfrm>
        </p:spPr>
        <p:txBody>
          <a:bodyPr>
            <a:normAutofit fontScale="90000"/>
          </a:bodyPr>
          <a:lstStyle/>
          <a:p>
            <a:pPr algn="ctr"/>
            <a:r>
              <a:rPr lang="en-US" dirty="0" smtClean="0"/>
              <a:t>Survey screenshot</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59820" y="1219200"/>
            <a:ext cx="4872361" cy="5227637"/>
          </a:xfrm>
          <a:prstGeom prst="rect">
            <a:avLst/>
          </a:prstGeom>
        </p:spPr>
      </p:pic>
    </p:spTree>
    <p:extLst>
      <p:ext uri="{BB962C8B-B14F-4D97-AF65-F5344CB8AC3E}">
        <p14:creationId xmlns:p14="http://schemas.microsoft.com/office/powerpoint/2010/main" val="361111353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698</TotalTime>
  <Words>631</Words>
  <Application>Microsoft Office PowerPoint</Application>
  <PresentationFormat>Widescreen</PresentationFormat>
  <Paragraphs>59</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Trebuchet MS</vt:lpstr>
      <vt:lpstr>Tw Cen MT</vt:lpstr>
      <vt:lpstr>Wingdings</vt:lpstr>
      <vt:lpstr>Circuit</vt:lpstr>
      <vt:lpstr>MINI PROJECT 3 Spinlock Semaphores &amp; Sleep Functionality</vt:lpstr>
      <vt:lpstr>part 1 – Question</vt:lpstr>
      <vt:lpstr>Part 4 – testmain3</vt:lpstr>
      <vt:lpstr>part 4 – testmain4</vt:lpstr>
      <vt:lpstr>Part 5 – fifo sync flowchart</vt:lpstr>
      <vt:lpstr>Part 5 – table</vt:lpstr>
      <vt:lpstr>Video </vt:lpstr>
      <vt:lpstr>Survey screenshot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 PROJECT 0</dc:title>
  <dc:creator>William LaCour</dc:creator>
  <cp:lastModifiedBy>William LaCour</cp:lastModifiedBy>
  <cp:revision>74</cp:revision>
  <dcterms:created xsi:type="dcterms:W3CDTF">2018-09-07T18:54:27Z</dcterms:created>
  <dcterms:modified xsi:type="dcterms:W3CDTF">2018-10-28T01:44:57Z</dcterms:modified>
</cp:coreProperties>
</file>