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1" r:id="rId2"/>
    <p:sldId id="257" r:id="rId3"/>
    <p:sldId id="259" r:id="rId4"/>
    <p:sldId id="282" r:id="rId5"/>
    <p:sldId id="285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0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4" autoAdjust="0"/>
    <p:restoredTop sz="94709" autoAdjust="0"/>
  </p:normalViewPr>
  <p:slideViewPr>
    <p:cSldViewPr>
      <p:cViewPr>
        <p:scale>
          <a:sx n="66" d="100"/>
          <a:sy n="66" d="100"/>
        </p:scale>
        <p:origin x="-642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10ACE-C7A3-4DEE-A2F2-18BD9D5E2DCF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91369-41B7-42DC-883A-DE21697E7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91369-41B7-42DC-883A-DE21697E7C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91369-41B7-42DC-883A-DE21697E7C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91369-41B7-42DC-883A-DE21697E7C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213-B8F8-481F-840B-A78DE3B4A481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153F-444B-4FED-A8E7-961E242FF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213-B8F8-481F-840B-A78DE3B4A481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153F-444B-4FED-A8E7-961E242FF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213-B8F8-481F-840B-A78DE3B4A481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153F-444B-4FED-A8E7-961E242FF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213-B8F8-481F-840B-A78DE3B4A481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153F-444B-4FED-A8E7-961E242FF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213-B8F8-481F-840B-A78DE3B4A481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153F-444B-4FED-A8E7-961E242FF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213-B8F8-481F-840B-A78DE3B4A481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153F-444B-4FED-A8E7-961E242FF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213-B8F8-481F-840B-A78DE3B4A481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153F-444B-4FED-A8E7-961E242FF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213-B8F8-481F-840B-A78DE3B4A481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153F-444B-4FED-A8E7-961E242FF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213-B8F8-481F-840B-A78DE3B4A481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153F-444B-4FED-A8E7-961E242FF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213-B8F8-481F-840B-A78DE3B4A481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153F-444B-4FED-A8E7-961E242FF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213-B8F8-481F-840B-A78DE3B4A481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153F-444B-4FED-A8E7-961E242FF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000">
              <a:schemeClr val="tx1"/>
            </a:gs>
            <a:gs pos="99000">
              <a:schemeClr val="bg1">
                <a:lumMod val="65000"/>
                <a:alpha val="86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49213-B8F8-481F-840B-A78DE3B4A481}" type="datetimeFigureOut">
              <a:rPr lang="en-US" smtClean="0"/>
              <a:pPr/>
              <a:t>5/29/2008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153F-444B-4FED-A8E7-961E242FF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3200" y="199138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Security Door Using RFID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29819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Present by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3617893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Mr.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Mahannop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Pattaraporn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  PSU</a:t>
            </a:r>
          </a:p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Mr.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Nattapong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 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Jaroonruang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 KMUTNB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122938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solidFill>
                  <a:schemeClr val="bg1"/>
                </a:solidFill>
              </a:rPr>
              <a:t>E-block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6" name="Picture 2" descr="C:\Users\Lek\Desktop\tesa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5486400"/>
            <a:ext cx="1163230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3" descr="C:\Users\Lek\Documents\n\Work\Psu\Hyper Camp\project\logoge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791200"/>
            <a:ext cx="3214710" cy="601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295400"/>
            <a:ext cx="4581525" cy="4791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685800" y="6096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Hardware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219200"/>
            <a:ext cx="4600575" cy="5010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685800" y="6096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Hardware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219200"/>
            <a:ext cx="4600575" cy="5000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685800" y="6096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Hardware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57200"/>
            <a:ext cx="4505325" cy="567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685800" y="6096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Hardware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91200" y="6096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Software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5162550" cy="5286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91200" y="6096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Software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4600575" cy="5534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91200" y="6096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Software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4600575" cy="547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91200" y="6096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Software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4600575" cy="565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91200" y="6096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Software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4591050" cy="5667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ผลสรุปการใช้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E-Block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09600"/>
            <a:ext cx="7696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ข้อดี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- 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ง่าย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ต้องการสร้าง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application 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ใหม่เมื่อมี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module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พร้อมอยู่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แล้ว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- 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เมื่อ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เกิด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bug 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ขึ้นใน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ระบบ การ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debug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สามารถทำได้ง่ายเพราะ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สามารถถอดส่วนที่เป็นปัญหา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ได้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- 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ความผิดพลาดจะน้อยลง 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เมื่อมีการใช้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งานมากขึ้น ซึ่ง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ทำให้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คนอื่น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ที่นำไปใช้ต่อไปเกิดปัญหาน้อยลงเรื่อยๆ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- 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เกิด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ขยะน้อยลง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เนื่องจากหลังจาก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พัฒนา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application 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เสร็จแล้ว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เรายัง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สามารถนำ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E-Block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นั้นมาใช้ต่อได้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- 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ประสิทธิภาพของ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Module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จะดี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ขึ้นเรื่อยๆเมื่อมีคนใช้มากขึ้น เนื่องจากเป็น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   open source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เมื่อ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มีผู้พัฒนา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software module 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นั้นได้ดีกว่า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software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   module 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เดิม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ก็จะ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พัฒนาให้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software module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 นั้นมี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ประสิทธิภาพมากยิ่งขึ้น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-  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ประหยัดเวลา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ในการหา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source code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และข้อมูลที่ต้องใช้ในการการทำงาน เนื่องจากแต่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ละ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module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มีทฤษฏี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ในการทำงานและมี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source code 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ให้อยู่แล้ว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0" y="9144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 smtClean="0">
                <a:solidFill>
                  <a:schemeClr val="bg1">
                    <a:lumMod val="95000"/>
                  </a:schemeClr>
                </a:solidFill>
              </a:rPr>
              <a:t>จุดประสงค์ของโครงการ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2286000"/>
            <a:ext cx="617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Tx/>
              <a:buChar char="-"/>
            </a:pPr>
            <a:r>
              <a:rPr lang="th-TH" sz="2800" dirty="0" smtClean="0">
                <a:solidFill>
                  <a:schemeClr val="bg1">
                    <a:lumMod val="95000"/>
                  </a:schemeClr>
                </a:solidFill>
              </a:rPr>
              <a:t> ประยุกต์การใช้งาน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E-Block </a:t>
            </a:r>
            <a:r>
              <a:rPr lang="th-TH" sz="2800" dirty="0" smtClean="0">
                <a:solidFill>
                  <a:schemeClr val="bg1">
                    <a:lumMod val="95000"/>
                  </a:schemeClr>
                </a:solidFill>
              </a:rPr>
              <a:t>กับ ระบบเปิด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th-TH" sz="2800" dirty="0" smtClean="0">
                <a:solidFill>
                  <a:schemeClr val="bg1">
                    <a:lumMod val="95000"/>
                  </a:schemeClr>
                </a:solidFill>
              </a:rPr>
              <a:t>ปิด ประตู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h-TH" sz="2800" dirty="0" smtClean="0">
                <a:solidFill>
                  <a:schemeClr val="bg1">
                    <a:lumMod val="95000"/>
                  </a:schemeClr>
                </a:solidFill>
              </a:rPr>
              <a:t>  โดยใช้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RFID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1676400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th-TH" sz="2800" dirty="0" smtClean="0">
                <a:solidFill>
                  <a:schemeClr val="bg1">
                    <a:lumMod val="95000"/>
                  </a:schemeClr>
                </a:solidFill>
              </a:rPr>
              <a:t>พัฒนา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E-Block module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ผลสรุปการใช้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E-Block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0668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ข้อเสีย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 มีข้อจำกัดในการเลือกใช้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pin</a:t>
            </a:r>
          </a:p>
          <a:p>
            <a:pPr lvl="0"/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ต้องใช้เวลาศึกษาในการศึกษา รูปแบบ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E-block</a:t>
            </a:r>
          </a:p>
          <a:p>
            <a:pPr lvl="0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Security Door using RFID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Lek\Documents\ภาพ002.jpg"/>
          <p:cNvPicPr>
            <a:picLocks noChangeAspect="1" noChangeArrowheads="1"/>
          </p:cNvPicPr>
          <p:nvPr/>
        </p:nvPicPr>
        <p:blipFill>
          <a:blip r:embed="rId2"/>
          <a:srcRect l="12109" t="5273" r="22706"/>
          <a:stretch>
            <a:fillRect/>
          </a:stretch>
        </p:blipFill>
        <p:spPr bwMode="auto">
          <a:xfrm rot="16200000">
            <a:off x="2427827" y="10574"/>
            <a:ext cx="4267201" cy="7751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Security Door using RFID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1524000"/>
            <a:ext cx="6324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th-TH" sz="2400" dirty="0" smtClean="0">
                <a:solidFill>
                  <a:schemeClr val="bg1"/>
                </a:solidFill>
              </a:rPr>
              <a:t>สามารถตรวจสอบได้ว่ามี</a:t>
            </a:r>
            <a:r>
              <a:rPr lang="en-US" sz="2400" dirty="0" smtClean="0">
                <a:solidFill>
                  <a:schemeClr val="bg1"/>
                </a:solidFill>
              </a:rPr>
              <a:t> RFID card </a:t>
            </a:r>
            <a:r>
              <a:rPr lang="th-TH" sz="2400" dirty="0" smtClean="0">
                <a:solidFill>
                  <a:schemeClr val="bg1"/>
                </a:solidFill>
              </a:rPr>
              <a:t>ที่นำมา</a:t>
            </a:r>
            <a:r>
              <a:rPr lang="en-US" sz="2400" dirty="0" smtClean="0">
                <a:solidFill>
                  <a:schemeClr val="bg1"/>
                </a:solidFill>
              </a:rPr>
              <a:t> stamp </a:t>
            </a:r>
            <a:r>
              <a:rPr lang="th-TH" sz="2400" dirty="0" smtClean="0">
                <a:solidFill>
                  <a:schemeClr val="bg1"/>
                </a:solidFill>
              </a:rPr>
              <a:t>เหมือนหรือต่างกับ ข้อมูล</a:t>
            </a:r>
            <a:r>
              <a:rPr lang="en-US" sz="2400" dirty="0" smtClean="0">
                <a:solidFill>
                  <a:schemeClr val="bg1"/>
                </a:solidFill>
              </a:rPr>
              <a:t> RFID card </a:t>
            </a:r>
            <a:r>
              <a:rPr lang="th-TH" sz="2400" dirty="0" smtClean="0">
                <a:solidFill>
                  <a:schemeClr val="bg1"/>
                </a:solidFill>
              </a:rPr>
              <a:t>ที่เก็บอยู่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th-TH" sz="2400" dirty="0" smtClean="0">
                <a:solidFill>
                  <a:schemeClr val="bg1"/>
                </a:solidFill>
              </a:rPr>
              <a:t>สามารถเก็บ รหัส</a:t>
            </a:r>
            <a:r>
              <a:rPr lang="en-US" sz="2400" dirty="0" smtClean="0">
                <a:solidFill>
                  <a:schemeClr val="bg1"/>
                </a:solidFill>
              </a:rPr>
              <a:t> RFID card </a:t>
            </a:r>
            <a:r>
              <a:rPr lang="th-TH" sz="2400" dirty="0" smtClean="0">
                <a:solidFill>
                  <a:schemeClr val="bg1"/>
                </a:solidFill>
              </a:rPr>
              <a:t>เข้าสู่ระบบได้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th-TH" sz="2400" dirty="0" smtClean="0">
                <a:solidFill>
                  <a:schemeClr val="bg1"/>
                </a:solidFill>
              </a:rPr>
              <a:t>สามารถลบ รหัส</a:t>
            </a:r>
            <a:r>
              <a:rPr lang="en-US" sz="2400" dirty="0" smtClean="0">
                <a:solidFill>
                  <a:schemeClr val="bg1"/>
                </a:solidFill>
              </a:rPr>
              <a:t> RFID card </a:t>
            </a:r>
            <a:r>
              <a:rPr lang="th-TH" sz="2400" dirty="0" smtClean="0">
                <a:solidFill>
                  <a:schemeClr val="bg1"/>
                </a:solidFill>
              </a:rPr>
              <a:t>ออกจากระบบได้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th-TH" sz="2400" dirty="0" smtClean="0">
                <a:solidFill>
                  <a:schemeClr val="bg1"/>
                </a:solidFill>
              </a:rPr>
              <a:t>สามารถเก็บเวลาที่มีการนำ</a:t>
            </a:r>
            <a:r>
              <a:rPr lang="en-US" sz="2400" dirty="0" smtClean="0">
                <a:solidFill>
                  <a:schemeClr val="bg1"/>
                </a:solidFill>
              </a:rPr>
              <a:t> RFID card </a:t>
            </a:r>
            <a:r>
              <a:rPr lang="th-TH" sz="2400" dirty="0" smtClean="0">
                <a:solidFill>
                  <a:schemeClr val="bg1"/>
                </a:solidFill>
              </a:rPr>
              <a:t>มาทำการ</a:t>
            </a:r>
            <a:r>
              <a:rPr lang="en-US" sz="2400" dirty="0" smtClean="0">
                <a:solidFill>
                  <a:schemeClr val="bg1"/>
                </a:solidFill>
              </a:rPr>
              <a:t> stamp</a:t>
            </a:r>
            <a:r>
              <a:rPr lang="th-TH" sz="2400" dirty="0" smtClean="0">
                <a:solidFill>
                  <a:schemeClr val="bg1"/>
                </a:solidFill>
              </a:rPr>
              <a:t>ได้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th-TH" sz="2400" dirty="0" smtClean="0">
                <a:solidFill>
                  <a:schemeClr val="bg1"/>
                </a:solidFill>
              </a:rPr>
              <a:t>สามารถใช้</a:t>
            </a:r>
            <a:r>
              <a:rPr lang="en-US" sz="2400" dirty="0" smtClean="0">
                <a:solidFill>
                  <a:schemeClr val="bg1"/>
                </a:solidFill>
              </a:rPr>
              <a:t> RFID </a:t>
            </a:r>
            <a:r>
              <a:rPr lang="th-TH" sz="2400" dirty="0" smtClean="0">
                <a:solidFill>
                  <a:schemeClr val="bg1"/>
                </a:solidFill>
              </a:rPr>
              <a:t>เชื่อมต่อแบบ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Wiegand</a:t>
            </a:r>
            <a:r>
              <a:rPr lang="en-US" sz="2400" dirty="0" smtClean="0">
                <a:solidFill>
                  <a:schemeClr val="bg1"/>
                </a:solidFill>
              </a:rPr>
              <a:t> interface </a:t>
            </a:r>
            <a:r>
              <a:rPr lang="th-TH" sz="2400" dirty="0" smtClean="0">
                <a:solidFill>
                  <a:schemeClr val="bg1"/>
                </a:solidFill>
              </a:rPr>
              <a:t>ได้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th-TH" sz="2400" dirty="0" smtClean="0">
                <a:solidFill>
                  <a:schemeClr val="bg1"/>
                </a:solidFill>
              </a:rPr>
              <a:t>สามารถใช้รหัสผ่านในการเปิดประตู แทน</a:t>
            </a:r>
            <a:r>
              <a:rPr lang="en-US" sz="2400" dirty="0" smtClean="0">
                <a:solidFill>
                  <a:schemeClr val="bg1"/>
                </a:solidFill>
              </a:rPr>
              <a:t> RFID card </a:t>
            </a:r>
            <a:r>
              <a:rPr lang="th-TH" sz="2400" dirty="0" smtClean="0">
                <a:solidFill>
                  <a:schemeClr val="bg1"/>
                </a:solidFill>
              </a:rPr>
              <a:t>ได้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th-TH" sz="2400" dirty="0" smtClean="0">
                <a:solidFill>
                  <a:schemeClr val="bg1"/>
                </a:solidFill>
              </a:rPr>
              <a:t>สามารถเก็บข้อมูลลงใน</a:t>
            </a:r>
            <a:r>
              <a:rPr lang="en-US" sz="2400" dirty="0" smtClean="0">
                <a:solidFill>
                  <a:schemeClr val="bg1"/>
                </a:solidFill>
              </a:rPr>
              <a:t> SD/MMC Card </a:t>
            </a:r>
            <a:r>
              <a:rPr lang="th-TH" sz="2400" dirty="0" smtClean="0">
                <a:solidFill>
                  <a:schemeClr val="bg1"/>
                </a:solidFill>
              </a:rPr>
              <a:t>ได้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th-TH" sz="2400" dirty="0" smtClean="0">
                <a:solidFill>
                  <a:schemeClr val="bg1"/>
                </a:solidFill>
              </a:rPr>
              <a:t>สามารถแสดงผลผ่าน</a:t>
            </a:r>
            <a:r>
              <a:rPr lang="en-US" sz="2400" dirty="0" smtClean="0">
                <a:solidFill>
                  <a:schemeClr val="bg1"/>
                </a:solidFill>
              </a:rPr>
              <a:t> GLCD </a:t>
            </a:r>
            <a:r>
              <a:rPr lang="th-TH" sz="2400" dirty="0" smtClean="0">
                <a:solidFill>
                  <a:schemeClr val="bg1"/>
                </a:solidFill>
              </a:rPr>
              <a:t>ได้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th-TH" sz="2400" dirty="0" smtClean="0">
                <a:solidFill>
                  <a:schemeClr val="bg1"/>
                </a:solidFill>
              </a:rPr>
              <a:t>สามารถนับเวลาได้แม้จะไม่มีการจ่ายไฟให้กับระบบ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572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 smtClean="0">
                <a:solidFill>
                  <a:schemeClr val="bg1">
                    <a:lumMod val="95000"/>
                  </a:schemeClr>
                </a:solidFill>
              </a:rPr>
              <a:t>หลักการทำงาน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77073"/>
            <a:ext cx="5943600" cy="6376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0" y="1828800"/>
            <a:ext cx="266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Question ? </a:t>
            </a:r>
          </a:p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&amp;</a:t>
            </a:r>
          </a:p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Demo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Software Module</a:t>
            </a:r>
            <a:endParaRPr lang="th-TH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226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1726"/>
                <a:gridCol w="5757874"/>
              </a:tblGrid>
              <a:tr h="709601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 marL="38100" marR="38100" marT="38100" marB="38100" anchor="ctr" anchorCtr="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/>
                        <a:t>Responsibility</a:t>
                      </a:r>
                      <a:endParaRPr lang="en-US" sz="2400" dirty="0"/>
                    </a:p>
                  </a:txBody>
                  <a:tcPr marL="38100" marR="38100" marT="38100" marB="38100" anchor="ctr" anchorCtr="1"/>
                </a:tc>
              </a:tr>
              <a:tr h="485503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E_ARM7_Keypad</a:t>
                      </a:r>
                    </a:p>
                  </a:txBody>
                  <a:tcPr marL="38100" marR="38100" marT="38100" marB="381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nop</a:t>
                      </a:r>
                      <a:endParaRPr lang="th-TH" sz="2000" b="0" kern="1200" dirty="0" smtClean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 anchorCtr="1"/>
                </a:tc>
              </a:tr>
              <a:tr h="485503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E_ARM7_SD/MMC</a:t>
                      </a:r>
                    </a:p>
                  </a:txBody>
                  <a:tcPr marL="38100" marR="38100" marT="38100" marB="381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nop</a:t>
                      </a:r>
                      <a:endParaRPr lang="th-TH" sz="2000" b="0" kern="1200" dirty="0" smtClean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 anchorCtr="1"/>
                </a:tc>
              </a:tr>
              <a:tr h="485503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E_ARM7_SPI</a:t>
                      </a:r>
                    </a:p>
                  </a:txBody>
                  <a:tcPr marL="38100" marR="38100" marT="38100" marB="381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nop</a:t>
                      </a:r>
                      <a:endParaRPr lang="th-TH" sz="2000" b="0" kern="1200" dirty="0" smtClean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 anchorCtr="1"/>
                </a:tc>
              </a:tr>
              <a:tr h="485503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E_ARM7_GLCD</a:t>
                      </a:r>
                    </a:p>
                  </a:txBody>
                  <a:tcPr marL="38100" marR="38100" marT="38100" marB="381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deaw</a:t>
                      </a:r>
                      <a:endParaRPr lang="th-TH" sz="2000" b="0" kern="1200" dirty="0" smtClean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 anchorCtr="1"/>
                </a:tc>
              </a:tr>
              <a:tr h="485503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E_ARM7_RFID</a:t>
                      </a:r>
                    </a:p>
                  </a:txBody>
                  <a:tcPr marL="38100" marR="38100" marT="38100" marB="381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deaw</a:t>
                      </a:r>
                      <a:endParaRPr lang="th-TH" sz="2000" b="0" kern="1200" dirty="0" smtClean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 anchorCtr="1"/>
                </a:tc>
              </a:tr>
              <a:tr h="485503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E_ARM7_Time</a:t>
                      </a:r>
                    </a:p>
                  </a:txBody>
                  <a:tcPr marL="38100" marR="38100" marT="38100" marB="381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deaw</a:t>
                      </a:r>
                      <a:endParaRPr lang="th-TH" sz="2000" b="0" kern="1200" dirty="0" smtClean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Hardware Block</a:t>
            </a:r>
            <a:endParaRPr lang="th-TH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71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1726"/>
                <a:gridCol w="5757874"/>
              </a:tblGrid>
              <a:tr h="709601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 marL="38100" marR="38100" marT="38100" marB="38100" anchor="ctr" anchorCtr="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/>
                        <a:t>Responsibility</a:t>
                      </a:r>
                      <a:endParaRPr lang="en-US" sz="2400" dirty="0"/>
                    </a:p>
                  </a:txBody>
                  <a:tcPr marL="38100" marR="38100" marT="38100" marB="38100" anchor="ctr" anchorCtr="1"/>
                </a:tc>
              </a:tr>
              <a:tr h="485503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E_Keypad</a:t>
                      </a:r>
                      <a:endParaRPr lang="en-US" sz="2000" b="0" kern="1200" dirty="0" smtClean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nop</a:t>
                      </a:r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deaw</a:t>
                      </a:r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 (update)</a:t>
                      </a:r>
                      <a:endParaRPr lang="th-TH" sz="2000" b="0" kern="1200" dirty="0" smtClean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 anchorCtr="1"/>
                </a:tc>
              </a:tr>
              <a:tr h="485503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E_SD/MMC</a:t>
                      </a:r>
                    </a:p>
                  </a:txBody>
                  <a:tcPr marL="38100" marR="38100" marT="38100" marB="3810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nop</a:t>
                      </a:r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deaw</a:t>
                      </a:r>
                      <a:endParaRPr lang="th-TH" sz="2000" b="0" kern="1200" dirty="0" smtClean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 anchorCtr="1"/>
                </a:tc>
              </a:tr>
              <a:tr h="485503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E_GLCD</a:t>
                      </a:r>
                    </a:p>
                  </a:txBody>
                  <a:tcPr marL="38100" marR="38100" marT="38100" marB="3810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nop</a:t>
                      </a:r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deaw</a:t>
                      </a:r>
                      <a:endParaRPr lang="th-TH" sz="2000" b="0" kern="1200" dirty="0" smtClean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 anchorCtr="1"/>
                </a:tc>
              </a:tr>
              <a:tr h="485503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E_RFID</a:t>
                      </a:r>
                    </a:p>
                  </a:txBody>
                  <a:tcPr marL="38100" marR="38100" marT="38100" marB="3810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nop</a:t>
                      </a:r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deaw</a:t>
                      </a:r>
                      <a:endParaRPr lang="th-TH" sz="2000" b="0" kern="1200" dirty="0" smtClean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 anchorCtr="1"/>
                </a:tc>
              </a:tr>
              <a:tr h="485503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E_ARM7</a:t>
                      </a:r>
                    </a:p>
                  </a:txBody>
                  <a:tcPr marL="38100" marR="38100" marT="38100" marB="381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nop</a:t>
                      </a:r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deaw</a:t>
                      </a:r>
                      <a:r>
                        <a:rPr lang="en-US" sz="2000" b="0" kern="1200" dirty="0" smtClean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 (update)</a:t>
                      </a:r>
                      <a:endParaRPr lang="th-TH" sz="2000" b="0" kern="1200" dirty="0" smtClean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chemeClr val="bg1"/>
                </a:solidFill>
              </a:rPr>
              <a:t>งานที่ต้องส่งมอบ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solidFill>
                  <a:schemeClr val="bg1"/>
                </a:solidFill>
              </a:rPr>
              <a:t>ระบบ </a:t>
            </a:r>
            <a:r>
              <a:rPr lang="en-US" sz="2000" dirty="0" smtClean="0">
                <a:solidFill>
                  <a:schemeClr val="bg1"/>
                </a:solidFill>
              </a:rPr>
              <a:t>Security Door Using RFID</a:t>
            </a:r>
            <a:r>
              <a:rPr lang="th-TH" dirty="0" smtClean="0">
                <a:solidFill>
                  <a:schemeClr val="bg1"/>
                </a:solidFill>
              </a:rPr>
              <a:t> ในรูปแบบของ </a:t>
            </a:r>
            <a:r>
              <a:rPr lang="en-US" sz="2000" dirty="0" smtClean="0">
                <a:solidFill>
                  <a:schemeClr val="bg1"/>
                </a:solidFill>
              </a:rPr>
              <a:t>E-block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th-TH" dirty="0" smtClean="0">
                <a:solidFill>
                  <a:schemeClr val="bg1"/>
                </a:solidFill>
              </a:rPr>
              <a:t>ประกอบด้วย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ARM 2138</a:t>
            </a:r>
            <a:r>
              <a:rPr lang="th-TH" sz="1800" dirty="0" smtClean="0">
                <a:solidFill>
                  <a:schemeClr val="bg1"/>
                </a:solidFill>
              </a:rPr>
              <a:t> 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RFID Reader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Keypad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SD/MMC Module 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LCD Nokia 5110</a:t>
            </a:r>
            <a:endParaRPr lang="th-TH" sz="1800" dirty="0" smtClean="0">
              <a:solidFill>
                <a:schemeClr val="bg1"/>
              </a:solidFill>
            </a:endParaRPr>
          </a:p>
          <a:p>
            <a:r>
              <a:rPr lang="th-TH" dirty="0" smtClean="0">
                <a:solidFill>
                  <a:schemeClr val="bg1"/>
                </a:solidFill>
              </a:rPr>
              <a:t>เอกสารตามรูปแบบของ </a:t>
            </a:r>
            <a:r>
              <a:rPr lang="en-US" sz="2000" dirty="0" smtClean="0">
                <a:solidFill>
                  <a:schemeClr val="bg1"/>
                </a:solidFill>
              </a:rPr>
              <a:t>E-block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th-TH" dirty="0" smtClean="0">
                <a:solidFill>
                  <a:schemeClr val="bg1"/>
                </a:solidFill>
              </a:rPr>
              <a:t>ประกอบด้วย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H/W Specification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S/W Specification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Resource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Product</a:t>
            </a:r>
          </a:p>
          <a:p>
            <a:endParaRPr lang="th-TH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ek\Documents\n\Work\Psu\Hyper Camp\pic\IMGP0275.JPG"/>
          <p:cNvPicPr>
            <a:picLocks noChangeAspect="1" noChangeArrowheads="1"/>
          </p:cNvPicPr>
          <p:nvPr/>
        </p:nvPicPr>
        <p:blipFill>
          <a:blip r:embed="rId3"/>
          <a:srcRect l="25581" t="15504" r="33721" b="8526"/>
          <a:stretch>
            <a:fillRect/>
          </a:stretch>
        </p:blipFill>
        <p:spPr bwMode="auto">
          <a:xfrm>
            <a:off x="-3429000" y="2457419"/>
            <a:ext cx="3143272" cy="4400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4343400" y="685800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E-Block ?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1295400"/>
            <a:ext cx="426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Embedded System Block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 คือชุด</a:t>
            </a:r>
            <a:b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   พัฒนา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Embedded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System 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โดย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ยึด  </a:t>
            </a:r>
            <a:b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   หลักการ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พัฒนา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เป็นส่วนๆ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(Block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และนำ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แต่</a:t>
            </a:r>
            <a:b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   ละ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ส่วน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(Block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มาประกอบ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กันเป็น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โครงงาน</a:t>
            </a:r>
            <a:b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   ต่างๆ 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โดยผ่าน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ข้อกำหนด มาตรฐานทางด้าน</a:t>
            </a:r>
            <a:b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   การ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เชื่อมต่อและการเรียกฟังก์ชั่นคอล </a:t>
            </a: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จาก</a:t>
            </a:r>
            <a:b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th-TH" sz="2400" dirty="0" smtClean="0">
                <a:solidFill>
                  <a:schemeClr val="bg1">
                    <a:lumMod val="95000"/>
                  </a:schemeClr>
                </a:solidFill>
              </a:rPr>
              <a:t>   ไลบารี่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</a:rPr>
              <a:t>ของบล๊อกนั้นๆ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096 L 0.42396 -0.15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" y="-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96 -0.15676 L -0.02188 -0.4120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" y="-12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53340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 smtClean="0">
                <a:solidFill>
                  <a:schemeClr val="bg1">
                    <a:lumMod val="95000"/>
                  </a:schemeClr>
                </a:solidFill>
              </a:rPr>
              <a:t>ทำไมต้อง พัฒนา </a:t>
            </a: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E-Block module</a:t>
            </a:r>
            <a:r>
              <a:rPr lang="th-TH" sz="4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724400"/>
            <a:ext cx="14478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E_RFID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3657600"/>
            <a:ext cx="14478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E_SD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3657600"/>
            <a:ext cx="14478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E_LAN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52600" y="4724400"/>
            <a:ext cx="14478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E_Wireless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00400" y="4724400"/>
            <a:ext cx="14478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E_LCD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3657600"/>
            <a:ext cx="14478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E_Keypad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" y="2590800"/>
            <a:ext cx="14478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E_temSensor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52600" y="2590800"/>
            <a:ext cx="14478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E_BSensor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400" y="2590800"/>
            <a:ext cx="14478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E_Relay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524000"/>
            <a:ext cx="14478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E_CSensor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52600" y="1524000"/>
            <a:ext cx="14478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E_DSensor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0400" y="1524000"/>
            <a:ext cx="14478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E_FSensor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1676401"/>
            <a:ext cx="419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h-TH" sz="2800" dirty="0" smtClean="0">
                <a:solidFill>
                  <a:schemeClr val="bg1">
                    <a:lumMod val="95000"/>
                  </a:schemeClr>
                </a:solidFill>
              </a:rPr>
              <a:t>ลดเวลาในการพัฒนา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application</a:t>
            </a:r>
          </a:p>
          <a:p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3000" y="2362200"/>
            <a:ext cx="419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h-TH" sz="2800" dirty="0" smtClean="0">
                <a:solidFill>
                  <a:schemeClr val="bg1">
                    <a:lumMod val="95000"/>
                  </a:schemeClr>
                </a:solidFill>
              </a:rPr>
              <a:t>ลดความผิดพลาด ในแต่ละ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block </a:t>
            </a:r>
          </a:p>
          <a:p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3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ขอบเขต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th-TH" dirty="0" smtClean="0">
                <a:solidFill>
                  <a:schemeClr val="bg1"/>
                </a:solidFill>
              </a:rPr>
              <a:t>สามารถตรวจสอบได้ว่ามี</a:t>
            </a:r>
            <a:r>
              <a:rPr lang="en-US" dirty="0" smtClean="0">
                <a:solidFill>
                  <a:schemeClr val="bg1"/>
                </a:solidFill>
              </a:rPr>
              <a:t> RFID card </a:t>
            </a:r>
            <a:r>
              <a:rPr lang="th-TH" dirty="0" smtClean="0">
                <a:solidFill>
                  <a:schemeClr val="bg1"/>
                </a:solidFill>
              </a:rPr>
              <a:t>ที่นำมา</a:t>
            </a:r>
            <a:r>
              <a:rPr lang="en-US" dirty="0" smtClean="0">
                <a:solidFill>
                  <a:schemeClr val="bg1"/>
                </a:solidFill>
              </a:rPr>
              <a:t> stamp </a:t>
            </a:r>
            <a:r>
              <a:rPr lang="th-TH" dirty="0" smtClean="0">
                <a:solidFill>
                  <a:schemeClr val="bg1"/>
                </a:solidFill>
              </a:rPr>
              <a:t>เหมือนหรือต่างกับ ข้อมูล</a:t>
            </a:r>
            <a:r>
              <a:rPr lang="en-US" dirty="0" smtClean="0">
                <a:solidFill>
                  <a:schemeClr val="bg1"/>
                </a:solidFill>
              </a:rPr>
              <a:t> RFID card </a:t>
            </a:r>
            <a:r>
              <a:rPr lang="th-TH" dirty="0" smtClean="0">
                <a:solidFill>
                  <a:schemeClr val="bg1"/>
                </a:solidFill>
              </a:rPr>
              <a:t>ที่เก็บอยู่</a:t>
            </a:r>
            <a:endParaRPr lang="en-US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th-TH" dirty="0" smtClean="0">
                <a:solidFill>
                  <a:schemeClr val="bg1"/>
                </a:solidFill>
              </a:rPr>
              <a:t>สามารถเก็บ รหัส</a:t>
            </a:r>
            <a:r>
              <a:rPr lang="en-US" dirty="0" smtClean="0">
                <a:solidFill>
                  <a:schemeClr val="bg1"/>
                </a:solidFill>
              </a:rPr>
              <a:t> RFID card </a:t>
            </a:r>
            <a:r>
              <a:rPr lang="th-TH" dirty="0" smtClean="0">
                <a:solidFill>
                  <a:schemeClr val="bg1"/>
                </a:solidFill>
              </a:rPr>
              <a:t>เข้าสู่ระบบได้</a:t>
            </a:r>
            <a:endParaRPr lang="en-US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th-TH" dirty="0" smtClean="0">
                <a:solidFill>
                  <a:schemeClr val="bg1"/>
                </a:solidFill>
              </a:rPr>
              <a:t>สามารถลบ รหัส</a:t>
            </a:r>
            <a:r>
              <a:rPr lang="en-US" dirty="0" smtClean="0">
                <a:solidFill>
                  <a:schemeClr val="bg1"/>
                </a:solidFill>
              </a:rPr>
              <a:t> RFID card </a:t>
            </a:r>
            <a:r>
              <a:rPr lang="th-TH" dirty="0" smtClean="0">
                <a:solidFill>
                  <a:schemeClr val="bg1"/>
                </a:solidFill>
              </a:rPr>
              <a:t>ออกจากระบบได้</a:t>
            </a:r>
            <a:endParaRPr lang="en-US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th-TH" dirty="0" smtClean="0">
                <a:solidFill>
                  <a:schemeClr val="bg1"/>
                </a:solidFill>
              </a:rPr>
              <a:t>สามารถเก็บเวลาที่มีการนำ</a:t>
            </a:r>
            <a:r>
              <a:rPr lang="en-US" dirty="0" smtClean="0">
                <a:solidFill>
                  <a:schemeClr val="bg1"/>
                </a:solidFill>
              </a:rPr>
              <a:t> RFID card </a:t>
            </a:r>
            <a:r>
              <a:rPr lang="th-TH" dirty="0" smtClean="0">
                <a:solidFill>
                  <a:schemeClr val="bg1"/>
                </a:solidFill>
              </a:rPr>
              <a:t>มาทำการ</a:t>
            </a:r>
            <a:r>
              <a:rPr lang="en-US" dirty="0" smtClean="0">
                <a:solidFill>
                  <a:schemeClr val="bg1"/>
                </a:solidFill>
              </a:rPr>
              <a:t> stamp</a:t>
            </a:r>
            <a:r>
              <a:rPr lang="th-TH" dirty="0" smtClean="0">
                <a:solidFill>
                  <a:schemeClr val="bg1"/>
                </a:solidFill>
              </a:rPr>
              <a:t>ได้</a:t>
            </a:r>
            <a:endParaRPr lang="en-US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th-TH" dirty="0" smtClean="0">
                <a:solidFill>
                  <a:schemeClr val="bg1"/>
                </a:solidFill>
              </a:rPr>
              <a:t>สามารถใช้</a:t>
            </a:r>
            <a:r>
              <a:rPr lang="en-US" dirty="0" smtClean="0">
                <a:solidFill>
                  <a:schemeClr val="bg1"/>
                </a:solidFill>
              </a:rPr>
              <a:t> RFID </a:t>
            </a:r>
            <a:r>
              <a:rPr lang="th-TH" dirty="0" smtClean="0">
                <a:solidFill>
                  <a:schemeClr val="bg1"/>
                </a:solidFill>
              </a:rPr>
              <a:t>เชื่อมต่อแบบ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Wiegand</a:t>
            </a:r>
            <a:r>
              <a:rPr lang="en-US" dirty="0" smtClean="0">
                <a:solidFill>
                  <a:schemeClr val="bg1"/>
                </a:solidFill>
              </a:rPr>
              <a:t> interface </a:t>
            </a:r>
            <a:r>
              <a:rPr lang="th-TH" dirty="0" smtClean="0">
                <a:solidFill>
                  <a:schemeClr val="bg1"/>
                </a:solidFill>
              </a:rPr>
              <a:t>ได้</a:t>
            </a:r>
            <a:endParaRPr lang="en-US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th-TH" dirty="0" smtClean="0">
                <a:solidFill>
                  <a:schemeClr val="bg1"/>
                </a:solidFill>
              </a:rPr>
              <a:t>สามารถใช้รหัสผ่านในการเปิดประตู แทน</a:t>
            </a:r>
            <a:r>
              <a:rPr lang="en-US" dirty="0" smtClean="0">
                <a:solidFill>
                  <a:schemeClr val="bg1"/>
                </a:solidFill>
              </a:rPr>
              <a:t> RFID card </a:t>
            </a:r>
            <a:r>
              <a:rPr lang="th-TH" dirty="0" smtClean="0">
                <a:solidFill>
                  <a:schemeClr val="bg1"/>
                </a:solidFill>
              </a:rPr>
              <a:t>ได้</a:t>
            </a:r>
            <a:endParaRPr lang="en-US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th-TH" dirty="0" smtClean="0">
                <a:solidFill>
                  <a:schemeClr val="bg1"/>
                </a:solidFill>
              </a:rPr>
              <a:t>สามารถเก็บข้อมูลลงใน</a:t>
            </a:r>
            <a:r>
              <a:rPr lang="en-US" dirty="0" smtClean="0">
                <a:solidFill>
                  <a:schemeClr val="bg1"/>
                </a:solidFill>
              </a:rPr>
              <a:t> SD/MMC Card </a:t>
            </a:r>
            <a:r>
              <a:rPr lang="th-TH" dirty="0" smtClean="0">
                <a:solidFill>
                  <a:schemeClr val="bg1"/>
                </a:solidFill>
              </a:rPr>
              <a:t>ได้</a:t>
            </a:r>
            <a:endParaRPr lang="en-US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th-TH" dirty="0" smtClean="0">
                <a:solidFill>
                  <a:schemeClr val="bg1"/>
                </a:solidFill>
              </a:rPr>
              <a:t>สามารถแสดงผลผ่าน</a:t>
            </a:r>
            <a:r>
              <a:rPr lang="en-US" dirty="0" smtClean="0">
                <a:solidFill>
                  <a:schemeClr val="bg1"/>
                </a:solidFill>
              </a:rPr>
              <a:t> GLCD </a:t>
            </a:r>
            <a:r>
              <a:rPr lang="th-TH" dirty="0" smtClean="0">
                <a:solidFill>
                  <a:schemeClr val="bg1"/>
                </a:solidFill>
              </a:rPr>
              <a:t>ได้</a:t>
            </a:r>
            <a:endParaRPr lang="en-US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th-TH" dirty="0" smtClean="0">
                <a:solidFill>
                  <a:schemeClr val="bg1"/>
                </a:solidFill>
              </a:rPr>
              <a:t>สามารถนับเวลาได้แม้จะไม่มีการจ่ายไฟให้กับระบบ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6096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Hardware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5" descr="C:\Users\Lek\Documents\n\Work\Psu\Hyper Camp\pic\ภาพ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828800"/>
            <a:ext cx="3429024" cy="428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457200"/>
            <a:ext cx="4610100" cy="5857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685800" y="6096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Hardware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762000"/>
            <a:ext cx="4600575" cy="547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685800" y="6096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Hardware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914400"/>
            <a:ext cx="4591050" cy="521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685800" y="6096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Hardware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660</TotalTime>
  <Words>530</Words>
  <Application>Microsoft Office PowerPoint</Application>
  <PresentationFormat>On-screen Show (4:3)</PresentationFormat>
  <Paragraphs>124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ขอบเขต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ผลสรุปการใช้ E-Block</vt:lpstr>
      <vt:lpstr>ผลสรุปการใช้ E-Block</vt:lpstr>
      <vt:lpstr>Slide 21</vt:lpstr>
      <vt:lpstr>Slide 22</vt:lpstr>
      <vt:lpstr>Slide 23</vt:lpstr>
      <vt:lpstr>Slide 24</vt:lpstr>
      <vt:lpstr>Software Module</vt:lpstr>
      <vt:lpstr>Hardware Block</vt:lpstr>
      <vt:lpstr>งานที่ต้องส่งมอบ</vt:lpstr>
    </vt:vector>
  </TitlesOfParts>
  <Company>Software Engineer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Deaw</dc:creator>
  <cp:lastModifiedBy>Lek</cp:lastModifiedBy>
  <cp:revision>70</cp:revision>
  <dcterms:created xsi:type="dcterms:W3CDTF">2008-05-29T11:31:09Z</dcterms:created>
  <dcterms:modified xsi:type="dcterms:W3CDTF">2008-05-29T10:50:16Z</dcterms:modified>
</cp:coreProperties>
</file>