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8" r:id="rId17"/>
    <p:sldId id="267" r:id="rId18"/>
    <p:sldId id="273" r:id="rId19"/>
    <p:sldId id="274" r:id="rId20"/>
    <p:sldId id="269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A2723-B86E-416B-B5A1-10B1F5F3F1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C4D4AF6-8862-4F4A-A470-217A08E29C2E}">
      <dgm:prSet phldrT="[文字]"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區塊鏈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 (Blockchain)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8B846-50CA-4D8D-9795-120038121BB6}" type="par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43603F-60A4-40D3-BA0B-06B35BBDABBA}" type="sib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3A75-8EA9-4DF7-9214-9B896EA4A3D4}">
      <dgm:prSet phldrT="[文字]"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比特幣 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BitCoin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4C08E7-8F1A-4D15-A037-BD954F8D8F4B}" type="par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F2ECF6-02C5-420E-ADAC-B25897C9BA67}" type="sib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144C53-EA0F-4811-AB66-BA3600E2576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以太坊 </a:t>
          </a:r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(Ethereum)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2E2C59-693D-4A16-9FA3-BBC622D8564C}" type="par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9EB4C6-431C-4CCD-A7FA-EA3D99E07F89}" type="sib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4442B7-E30F-4376-BF17-70E662AC132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 </a:t>
          </a:r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(Smart Contract)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942F-0BA3-4CF8-AD6E-0457BC5063A8}" type="par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25243-E85F-4DFF-936D-5877EA6F70FA}" type="sib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27943-33B3-453A-B25B-6894971CFC44}">
      <dgm:prSet phldrT="[文字]"/>
      <dgm:spPr/>
      <dgm:t>
        <a:bodyPr/>
        <a:lstStyle/>
        <a:p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solidity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語言</a:t>
          </a:r>
        </a:p>
      </dgm:t>
    </dgm:pt>
    <dgm:pt modelId="{1901E1E8-EF7E-420C-97B1-6ED7841B92E0}" type="par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4173A-BC80-4AA6-84B1-72B36A31A2A0}" type="sib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E75A39-A88A-4A06-972A-EA1061DF11BC}" type="pres">
      <dgm:prSet presAssocID="{9FEA2723-B86E-416B-B5A1-10B1F5F3F15A}" presName="Name0" presStyleCnt="0">
        <dgm:presLayoutVars>
          <dgm:chMax val="7"/>
          <dgm:chPref val="7"/>
          <dgm:dir/>
        </dgm:presLayoutVars>
      </dgm:prSet>
      <dgm:spPr/>
    </dgm:pt>
    <dgm:pt modelId="{0231C425-063B-4075-A04E-E9CA32357FDC}" type="pres">
      <dgm:prSet presAssocID="{9FEA2723-B86E-416B-B5A1-10B1F5F3F15A}" presName="Name1" presStyleCnt="0"/>
      <dgm:spPr/>
    </dgm:pt>
    <dgm:pt modelId="{22B421AE-7FCC-4CCA-A6E4-1A0D22CE47D0}" type="pres">
      <dgm:prSet presAssocID="{9FEA2723-B86E-416B-B5A1-10B1F5F3F15A}" presName="cycle" presStyleCnt="0"/>
      <dgm:spPr/>
    </dgm:pt>
    <dgm:pt modelId="{6EC29775-2146-4DEE-9B77-FBA4113B9095}" type="pres">
      <dgm:prSet presAssocID="{9FEA2723-B86E-416B-B5A1-10B1F5F3F15A}" presName="srcNode" presStyleLbl="node1" presStyleIdx="0" presStyleCnt="5"/>
      <dgm:spPr/>
    </dgm:pt>
    <dgm:pt modelId="{A87F46F4-07E6-4159-B262-D364D24DD875}" type="pres">
      <dgm:prSet presAssocID="{9FEA2723-B86E-416B-B5A1-10B1F5F3F15A}" presName="conn" presStyleLbl="parChTrans1D2" presStyleIdx="0" presStyleCnt="1"/>
      <dgm:spPr/>
    </dgm:pt>
    <dgm:pt modelId="{72ED0318-056D-4DE8-A5E0-4F12CEE3615A}" type="pres">
      <dgm:prSet presAssocID="{9FEA2723-B86E-416B-B5A1-10B1F5F3F15A}" presName="extraNode" presStyleLbl="node1" presStyleIdx="0" presStyleCnt="5"/>
      <dgm:spPr/>
    </dgm:pt>
    <dgm:pt modelId="{80EB9922-E74C-4E4E-8E95-C38C3F8E1B4E}" type="pres">
      <dgm:prSet presAssocID="{9FEA2723-B86E-416B-B5A1-10B1F5F3F15A}" presName="dstNode" presStyleLbl="node1" presStyleIdx="0" presStyleCnt="5"/>
      <dgm:spPr/>
    </dgm:pt>
    <dgm:pt modelId="{E7E04DFD-1299-42FD-994A-0B2E11365B05}" type="pres">
      <dgm:prSet presAssocID="{5C4D4AF6-8862-4F4A-A470-217A08E29C2E}" presName="text_1" presStyleLbl="node1" presStyleIdx="0" presStyleCnt="5">
        <dgm:presLayoutVars>
          <dgm:bulletEnabled val="1"/>
        </dgm:presLayoutVars>
      </dgm:prSet>
      <dgm:spPr/>
    </dgm:pt>
    <dgm:pt modelId="{32C9F7FC-B36C-4533-B149-5EBF30A5B7CA}" type="pres">
      <dgm:prSet presAssocID="{5C4D4AF6-8862-4F4A-A470-217A08E29C2E}" presName="accent_1" presStyleCnt="0"/>
      <dgm:spPr/>
    </dgm:pt>
    <dgm:pt modelId="{3EC578F7-C7CC-4C26-A63A-EF9E03D3106E}" type="pres">
      <dgm:prSet presAssocID="{5C4D4AF6-8862-4F4A-A470-217A08E29C2E}" presName="accentRepeatNode" presStyleLbl="solidFgAcc1" presStyleIdx="0" presStyleCnt="5"/>
      <dgm:spPr/>
    </dgm:pt>
    <dgm:pt modelId="{F0427D9B-D412-4537-A7B0-0BBA3A799E43}" type="pres">
      <dgm:prSet presAssocID="{50B33A75-8EA9-4DF7-9214-9B896EA4A3D4}" presName="text_2" presStyleLbl="node1" presStyleIdx="1" presStyleCnt="5">
        <dgm:presLayoutVars>
          <dgm:bulletEnabled val="1"/>
        </dgm:presLayoutVars>
      </dgm:prSet>
      <dgm:spPr/>
    </dgm:pt>
    <dgm:pt modelId="{D8D8CD27-CF5E-40CB-9BC9-9C4BA9549F05}" type="pres">
      <dgm:prSet presAssocID="{50B33A75-8EA9-4DF7-9214-9B896EA4A3D4}" presName="accent_2" presStyleCnt="0"/>
      <dgm:spPr/>
    </dgm:pt>
    <dgm:pt modelId="{FF818B22-C5C8-4785-9A72-A19F3351109E}" type="pres">
      <dgm:prSet presAssocID="{50B33A75-8EA9-4DF7-9214-9B896EA4A3D4}" presName="accentRepeatNode" presStyleLbl="solidFgAcc1" presStyleIdx="1" presStyleCnt="5"/>
      <dgm:spPr/>
    </dgm:pt>
    <dgm:pt modelId="{0D57FD4B-492F-4127-8814-01CFE646C303}" type="pres">
      <dgm:prSet presAssocID="{22144C53-EA0F-4811-AB66-BA3600E25766}" presName="text_3" presStyleLbl="node1" presStyleIdx="2" presStyleCnt="5">
        <dgm:presLayoutVars>
          <dgm:bulletEnabled val="1"/>
        </dgm:presLayoutVars>
      </dgm:prSet>
      <dgm:spPr/>
    </dgm:pt>
    <dgm:pt modelId="{50EB027F-DE91-4D0C-9B84-32A278321E72}" type="pres">
      <dgm:prSet presAssocID="{22144C53-EA0F-4811-AB66-BA3600E25766}" presName="accent_3" presStyleCnt="0"/>
      <dgm:spPr/>
    </dgm:pt>
    <dgm:pt modelId="{47C6E7A6-F43D-4FF2-B9C9-B9E9BA573CCE}" type="pres">
      <dgm:prSet presAssocID="{22144C53-EA0F-4811-AB66-BA3600E25766}" presName="accentRepeatNode" presStyleLbl="solidFgAcc1" presStyleIdx="2" presStyleCnt="5"/>
      <dgm:spPr/>
    </dgm:pt>
    <dgm:pt modelId="{29950CCB-62EC-4516-9B93-ACBA24414AC1}" type="pres">
      <dgm:prSet presAssocID="{8B4442B7-E30F-4376-BF17-70E662AC1321}" presName="text_4" presStyleLbl="node1" presStyleIdx="3" presStyleCnt="5">
        <dgm:presLayoutVars>
          <dgm:bulletEnabled val="1"/>
        </dgm:presLayoutVars>
      </dgm:prSet>
      <dgm:spPr/>
    </dgm:pt>
    <dgm:pt modelId="{7ACFDCF2-6AB3-498B-9552-CF67662662BF}" type="pres">
      <dgm:prSet presAssocID="{8B4442B7-E30F-4376-BF17-70E662AC1321}" presName="accent_4" presStyleCnt="0"/>
      <dgm:spPr/>
    </dgm:pt>
    <dgm:pt modelId="{0940A1A0-45AE-4EB4-96FE-31EFE86EFBF5}" type="pres">
      <dgm:prSet presAssocID="{8B4442B7-E30F-4376-BF17-70E662AC1321}" presName="accentRepeatNode" presStyleLbl="solidFgAcc1" presStyleIdx="3" presStyleCnt="5"/>
      <dgm:spPr/>
    </dgm:pt>
    <dgm:pt modelId="{218360FA-16D2-4160-99F5-A98F33F23594}" type="pres">
      <dgm:prSet presAssocID="{64C27943-33B3-453A-B25B-6894971CFC44}" presName="text_5" presStyleLbl="node1" presStyleIdx="4" presStyleCnt="5">
        <dgm:presLayoutVars>
          <dgm:bulletEnabled val="1"/>
        </dgm:presLayoutVars>
      </dgm:prSet>
      <dgm:spPr/>
    </dgm:pt>
    <dgm:pt modelId="{182D13E6-DD49-48E8-A650-28613CCD683F}" type="pres">
      <dgm:prSet presAssocID="{64C27943-33B3-453A-B25B-6894971CFC44}" presName="accent_5" presStyleCnt="0"/>
      <dgm:spPr/>
    </dgm:pt>
    <dgm:pt modelId="{77996491-3D26-4933-A52E-6F061E0CC717}" type="pres">
      <dgm:prSet presAssocID="{64C27943-33B3-453A-B25B-6894971CFC44}" presName="accentRepeatNode" presStyleLbl="solidFgAcc1" presStyleIdx="4" presStyleCnt="5"/>
      <dgm:spPr/>
    </dgm:pt>
  </dgm:ptLst>
  <dgm:cxnLst>
    <dgm:cxn modelId="{51B29201-055F-438D-B139-5800B0ADE820}" srcId="{9FEA2723-B86E-416B-B5A1-10B1F5F3F15A}" destId="{50B33A75-8EA9-4DF7-9214-9B896EA4A3D4}" srcOrd="1" destOrd="0" parTransId="{204C08E7-8F1A-4D15-A037-BD954F8D8F4B}" sibTransId="{E4F2ECF6-02C5-420E-ADAC-B25897C9BA67}"/>
    <dgm:cxn modelId="{691B361D-9EA5-414E-BFB5-D20A347F8FE0}" type="presOf" srcId="{0843603F-60A4-40D3-BA0B-06B35BBDABBA}" destId="{A87F46F4-07E6-4159-B262-D364D24DD875}" srcOrd="0" destOrd="0" presId="urn:microsoft.com/office/officeart/2008/layout/VerticalCurvedList"/>
    <dgm:cxn modelId="{3680026A-77E5-4383-A3FF-8E8CE3421FC0}" type="presOf" srcId="{8B4442B7-E30F-4376-BF17-70E662AC1321}" destId="{29950CCB-62EC-4516-9B93-ACBA24414AC1}" srcOrd="0" destOrd="0" presId="urn:microsoft.com/office/officeart/2008/layout/VerticalCurvedList"/>
    <dgm:cxn modelId="{9EE29C53-25B9-4F69-97F6-9D9B82523C04}" srcId="{9FEA2723-B86E-416B-B5A1-10B1F5F3F15A}" destId="{5C4D4AF6-8862-4F4A-A470-217A08E29C2E}" srcOrd="0" destOrd="0" parTransId="{F7A8B846-50CA-4D8D-9795-120038121BB6}" sibTransId="{0843603F-60A4-40D3-BA0B-06B35BBDABBA}"/>
    <dgm:cxn modelId="{075154A8-8BD0-48B9-B728-BC3BA5DE06BA}" type="presOf" srcId="{9FEA2723-B86E-416B-B5A1-10B1F5F3F15A}" destId="{9DE75A39-A88A-4A06-972A-EA1061DF11BC}" srcOrd="0" destOrd="0" presId="urn:microsoft.com/office/officeart/2008/layout/VerticalCurvedList"/>
    <dgm:cxn modelId="{1E5385B4-D668-4065-8520-DC45DA2E962C}" type="presOf" srcId="{5C4D4AF6-8862-4F4A-A470-217A08E29C2E}" destId="{E7E04DFD-1299-42FD-994A-0B2E11365B05}" srcOrd="0" destOrd="0" presId="urn:microsoft.com/office/officeart/2008/layout/VerticalCurvedList"/>
    <dgm:cxn modelId="{3B3477BB-C3E2-41F8-98B4-FD9F265FA372}" type="presOf" srcId="{64C27943-33B3-453A-B25B-6894971CFC44}" destId="{218360FA-16D2-4160-99F5-A98F33F23594}" srcOrd="0" destOrd="0" presId="urn:microsoft.com/office/officeart/2008/layout/VerticalCurvedList"/>
    <dgm:cxn modelId="{585BE5D0-9802-4FF8-9943-974F62310D69}" type="presOf" srcId="{50B33A75-8EA9-4DF7-9214-9B896EA4A3D4}" destId="{F0427D9B-D412-4537-A7B0-0BBA3A799E43}" srcOrd="0" destOrd="0" presId="urn:microsoft.com/office/officeart/2008/layout/VerticalCurvedList"/>
    <dgm:cxn modelId="{0C59C4DA-2933-49AC-BC0E-7F2BD58C6743}" srcId="{9FEA2723-B86E-416B-B5A1-10B1F5F3F15A}" destId="{8B4442B7-E30F-4376-BF17-70E662AC1321}" srcOrd="3" destOrd="0" parTransId="{F666942F-0BA3-4CF8-AD6E-0457BC5063A8}" sibTransId="{B7E25243-E85F-4DFF-936D-5877EA6F70FA}"/>
    <dgm:cxn modelId="{95F17AEF-DBD2-4CDC-8904-96DA05524379}" srcId="{9FEA2723-B86E-416B-B5A1-10B1F5F3F15A}" destId="{22144C53-EA0F-4811-AB66-BA3600E25766}" srcOrd="2" destOrd="0" parTransId="{6C2E2C59-693D-4A16-9FA3-BBC622D8564C}" sibTransId="{179EB4C6-431C-4CCD-A7FA-EA3D99E07F89}"/>
    <dgm:cxn modelId="{E3ACB4FB-1C3F-4452-A68E-2BEEB0A2CB33}" srcId="{9FEA2723-B86E-416B-B5A1-10B1F5F3F15A}" destId="{64C27943-33B3-453A-B25B-6894971CFC44}" srcOrd="4" destOrd="0" parTransId="{1901E1E8-EF7E-420C-97B1-6ED7841B92E0}" sibTransId="{7A14173A-BC80-4AA6-84B1-72B36A31A2A0}"/>
    <dgm:cxn modelId="{D4E929FC-9136-4E4D-81CE-5EF3109D5E34}" type="presOf" srcId="{22144C53-EA0F-4811-AB66-BA3600E25766}" destId="{0D57FD4B-492F-4127-8814-01CFE646C303}" srcOrd="0" destOrd="0" presId="urn:microsoft.com/office/officeart/2008/layout/VerticalCurvedList"/>
    <dgm:cxn modelId="{9537E7E9-DD5B-422F-9759-6DF525814CA9}" type="presParOf" srcId="{9DE75A39-A88A-4A06-972A-EA1061DF11BC}" destId="{0231C425-063B-4075-A04E-E9CA32357FDC}" srcOrd="0" destOrd="0" presId="urn:microsoft.com/office/officeart/2008/layout/VerticalCurvedList"/>
    <dgm:cxn modelId="{B0B38C67-C6DA-4DBD-AE73-1B83EEE90A78}" type="presParOf" srcId="{0231C425-063B-4075-A04E-E9CA32357FDC}" destId="{22B421AE-7FCC-4CCA-A6E4-1A0D22CE47D0}" srcOrd="0" destOrd="0" presId="urn:microsoft.com/office/officeart/2008/layout/VerticalCurvedList"/>
    <dgm:cxn modelId="{F48F5891-2134-4F4D-9036-6794C29E2BFD}" type="presParOf" srcId="{22B421AE-7FCC-4CCA-A6E4-1A0D22CE47D0}" destId="{6EC29775-2146-4DEE-9B77-FBA4113B9095}" srcOrd="0" destOrd="0" presId="urn:microsoft.com/office/officeart/2008/layout/VerticalCurvedList"/>
    <dgm:cxn modelId="{D95EFC2A-F454-4C68-9079-5162997F3A6F}" type="presParOf" srcId="{22B421AE-7FCC-4CCA-A6E4-1A0D22CE47D0}" destId="{A87F46F4-07E6-4159-B262-D364D24DD875}" srcOrd="1" destOrd="0" presId="urn:microsoft.com/office/officeart/2008/layout/VerticalCurvedList"/>
    <dgm:cxn modelId="{BDDFA9C0-BCF8-4C3F-A25A-0F041CA544C5}" type="presParOf" srcId="{22B421AE-7FCC-4CCA-A6E4-1A0D22CE47D0}" destId="{72ED0318-056D-4DE8-A5E0-4F12CEE3615A}" srcOrd="2" destOrd="0" presId="urn:microsoft.com/office/officeart/2008/layout/VerticalCurvedList"/>
    <dgm:cxn modelId="{7AF7A3DC-C203-4122-A093-42C5D3036BC9}" type="presParOf" srcId="{22B421AE-7FCC-4CCA-A6E4-1A0D22CE47D0}" destId="{80EB9922-E74C-4E4E-8E95-C38C3F8E1B4E}" srcOrd="3" destOrd="0" presId="urn:microsoft.com/office/officeart/2008/layout/VerticalCurvedList"/>
    <dgm:cxn modelId="{0D36C921-DF8F-43CE-8FCE-8DF7D9E54D39}" type="presParOf" srcId="{0231C425-063B-4075-A04E-E9CA32357FDC}" destId="{E7E04DFD-1299-42FD-994A-0B2E11365B05}" srcOrd="1" destOrd="0" presId="urn:microsoft.com/office/officeart/2008/layout/VerticalCurvedList"/>
    <dgm:cxn modelId="{38145E71-E029-4BA3-9A05-EC0191EBD78B}" type="presParOf" srcId="{0231C425-063B-4075-A04E-E9CA32357FDC}" destId="{32C9F7FC-B36C-4533-B149-5EBF30A5B7CA}" srcOrd="2" destOrd="0" presId="urn:microsoft.com/office/officeart/2008/layout/VerticalCurvedList"/>
    <dgm:cxn modelId="{E80AA100-C3B6-47D8-88BF-E48E6CF22CB6}" type="presParOf" srcId="{32C9F7FC-B36C-4533-B149-5EBF30A5B7CA}" destId="{3EC578F7-C7CC-4C26-A63A-EF9E03D3106E}" srcOrd="0" destOrd="0" presId="urn:microsoft.com/office/officeart/2008/layout/VerticalCurvedList"/>
    <dgm:cxn modelId="{6ABBF4A4-50B5-4306-A158-34978AA154C0}" type="presParOf" srcId="{0231C425-063B-4075-A04E-E9CA32357FDC}" destId="{F0427D9B-D412-4537-A7B0-0BBA3A799E43}" srcOrd="3" destOrd="0" presId="urn:microsoft.com/office/officeart/2008/layout/VerticalCurvedList"/>
    <dgm:cxn modelId="{E2F5ED27-207A-4EC0-94BC-012277CDE9E1}" type="presParOf" srcId="{0231C425-063B-4075-A04E-E9CA32357FDC}" destId="{D8D8CD27-CF5E-40CB-9BC9-9C4BA9549F05}" srcOrd="4" destOrd="0" presId="urn:microsoft.com/office/officeart/2008/layout/VerticalCurvedList"/>
    <dgm:cxn modelId="{33600744-CBD1-4E3F-9F52-D24AA14F2095}" type="presParOf" srcId="{D8D8CD27-CF5E-40CB-9BC9-9C4BA9549F05}" destId="{FF818B22-C5C8-4785-9A72-A19F3351109E}" srcOrd="0" destOrd="0" presId="urn:microsoft.com/office/officeart/2008/layout/VerticalCurvedList"/>
    <dgm:cxn modelId="{FCB85D6E-19DC-4492-A436-88D63C7804AD}" type="presParOf" srcId="{0231C425-063B-4075-A04E-E9CA32357FDC}" destId="{0D57FD4B-492F-4127-8814-01CFE646C303}" srcOrd="5" destOrd="0" presId="urn:microsoft.com/office/officeart/2008/layout/VerticalCurvedList"/>
    <dgm:cxn modelId="{985BA197-29B9-4DB4-9E5A-C7C1F3F0348C}" type="presParOf" srcId="{0231C425-063B-4075-A04E-E9CA32357FDC}" destId="{50EB027F-DE91-4D0C-9B84-32A278321E72}" srcOrd="6" destOrd="0" presId="urn:microsoft.com/office/officeart/2008/layout/VerticalCurvedList"/>
    <dgm:cxn modelId="{8C48BAD0-A8D6-4A5C-8036-3FD01E418D3A}" type="presParOf" srcId="{50EB027F-DE91-4D0C-9B84-32A278321E72}" destId="{47C6E7A6-F43D-4FF2-B9C9-B9E9BA573CCE}" srcOrd="0" destOrd="0" presId="urn:microsoft.com/office/officeart/2008/layout/VerticalCurvedList"/>
    <dgm:cxn modelId="{7B6EB340-39A0-470B-A95B-E6D1C11A7950}" type="presParOf" srcId="{0231C425-063B-4075-A04E-E9CA32357FDC}" destId="{29950CCB-62EC-4516-9B93-ACBA24414AC1}" srcOrd="7" destOrd="0" presId="urn:microsoft.com/office/officeart/2008/layout/VerticalCurvedList"/>
    <dgm:cxn modelId="{9343D671-10A4-4582-966C-E0AD326254C9}" type="presParOf" srcId="{0231C425-063B-4075-A04E-E9CA32357FDC}" destId="{7ACFDCF2-6AB3-498B-9552-CF67662662BF}" srcOrd="8" destOrd="0" presId="urn:microsoft.com/office/officeart/2008/layout/VerticalCurvedList"/>
    <dgm:cxn modelId="{B737B542-703F-492E-86B8-5C19D6E94D67}" type="presParOf" srcId="{7ACFDCF2-6AB3-498B-9552-CF67662662BF}" destId="{0940A1A0-45AE-4EB4-96FE-31EFE86EFBF5}" srcOrd="0" destOrd="0" presId="urn:microsoft.com/office/officeart/2008/layout/VerticalCurvedList"/>
    <dgm:cxn modelId="{6FC75700-CD7A-418A-9E6D-E03DA1033B9E}" type="presParOf" srcId="{0231C425-063B-4075-A04E-E9CA32357FDC}" destId="{218360FA-16D2-4160-99F5-A98F33F23594}" srcOrd="9" destOrd="0" presId="urn:microsoft.com/office/officeart/2008/layout/VerticalCurvedList"/>
    <dgm:cxn modelId="{5C1EB95F-F522-4116-B6DC-B3A720E2076D}" type="presParOf" srcId="{0231C425-063B-4075-A04E-E9CA32357FDC}" destId="{182D13E6-DD49-48E8-A650-28613CCD683F}" srcOrd="10" destOrd="0" presId="urn:microsoft.com/office/officeart/2008/layout/VerticalCurvedList"/>
    <dgm:cxn modelId="{53103784-AABE-4562-AF68-D92A9F23830E}" type="presParOf" srcId="{182D13E6-DD49-48E8-A650-28613CCD683F}" destId="{77996491-3D26-4933-A52E-6F061E0CC7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A2723-B86E-416B-B5A1-10B1F5F3F1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C4D4AF6-8862-4F4A-A470-217A08E29C2E}">
      <dgm:prSet phldrT="[文字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Remix </a:t>
          </a:r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編寫智能合約 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8B846-50CA-4D8D-9795-120038121BB6}" type="par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43603F-60A4-40D3-BA0B-06B35BBDABBA}" type="sib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3A75-8EA9-4DF7-9214-9B896EA4A3D4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部署智能合約</a:t>
          </a:r>
        </a:p>
      </dgm:t>
    </dgm:pt>
    <dgm:pt modelId="{204C08E7-8F1A-4D15-A037-BD954F8D8F4B}" type="par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F2ECF6-02C5-420E-ADAC-B25897C9BA67}" type="sib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144C53-EA0F-4811-AB66-BA3600E25766}">
      <dgm:prSet phldrT="[文字]"/>
      <dgm:spPr/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MetaMask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錢包</a:t>
          </a:r>
        </a:p>
      </dgm:t>
    </dgm:pt>
    <dgm:pt modelId="{6C2E2C59-693D-4A16-9FA3-BBC622D8564C}" type="par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9EB4C6-431C-4CCD-A7FA-EA3D99E07F89}" type="sib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4442B7-E30F-4376-BF17-70E662AC1321}">
      <dgm:prSet phldrT="[文字]"/>
      <dgm:spPr/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DApp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去中心化應用程式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942F-0BA3-4CF8-AD6E-0457BC5063A8}" type="par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25243-E85F-4DFF-936D-5877EA6F70FA}" type="sib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27943-33B3-453A-B25B-6894971CFC44}">
      <dgm:prSet phldrT="[文字]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Truffle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01E1E8-EF7E-420C-97B1-6ED7841B92E0}" type="par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4173A-BC80-4AA6-84B1-72B36A31A2A0}" type="sib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E75A39-A88A-4A06-972A-EA1061DF11BC}" type="pres">
      <dgm:prSet presAssocID="{9FEA2723-B86E-416B-B5A1-10B1F5F3F15A}" presName="Name0" presStyleCnt="0">
        <dgm:presLayoutVars>
          <dgm:chMax val="7"/>
          <dgm:chPref val="7"/>
          <dgm:dir/>
        </dgm:presLayoutVars>
      </dgm:prSet>
      <dgm:spPr/>
    </dgm:pt>
    <dgm:pt modelId="{0231C425-063B-4075-A04E-E9CA32357FDC}" type="pres">
      <dgm:prSet presAssocID="{9FEA2723-B86E-416B-B5A1-10B1F5F3F15A}" presName="Name1" presStyleCnt="0"/>
      <dgm:spPr/>
    </dgm:pt>
    <dgm:pt modelId="{22B421AE-7FCC-4CCA-A6E4-1A0D22CE47D0}" type="pres">
      <dgm:prSet presAssocID="{9FEA2723-B86E-416B-B5A1-10B1F5F3F15A}" presName="cycle" presStyleCnt="0"/>
      <dgm:spPr/>
    </dgm:pt>
    <dgm:pt modelId="{6EC29775-2146-4DEE-9B77-FBA4113B9095}" type="pres">
      <dgm:prSet presAssocID="{9FEA2723-B86E-416B-B5A1-10B1F5F3F15A}" presName="srcNode" presStyleLbl="node1" presStyleIdx="0" presStyleCnt="5"/>
      <dgm:spPr/>
    </dgm:pt>
    <dgm:pt modelId="{A87F46F4-07E6-4159-B262-D364D24DD875}" type="pres">
      <dgm:prSet presAssocID="{9FEA2723-B86E-416B-B5A1-10B1F5F3F15A}" presName="conn" presStyleLbl="parChTrans1D2" presStyleIdx="0" presStyleCnt="1"/>
      <dgm:spPr/>
    </dgm:pt>
    <dgm:pt modelId="{72ED0318-056D-4DE8-A5E0-4F12CEE3615A}" type="pres">
      <dgm:prSet presAssocID="{9FEA2723-B86E-416B-B5A1-10B1F5F3F15A}" presName="extraNode" presStyleLbl="node1" presStyleIdx="0" presStyleCnt="5"/>
      <dgm:spPr/>
    </dgm:pt>
    <dgm:pt modelId="{80EB9922-E74C-4E4E-8E95-C38C3F8E1B4E}" type="pres">
      <dgm:prSet presAssocID="{9FEA2723-B86E-416B-B5A1-10B1F5F3F15A}" presName="dstNode" presStyleLbl="node1" presStyleIdx="0" presStyleCnt="5"/>
      <dgm:spPr/>
    </dgm:pt>
    <dgm:pt modelId="{E7E04DFD-1299-42FD-994A-0B2E11365B05}" type="pres">
      <dgm:prSet presAssocID="{5C4D4AF6-8862-4F4A-A470-217A08E29C2E}" presName="text_1" presStyleLbl="node1" presStyleIdx="0" presStyleCnt="5">
        <dgm:presLayoutVars>
          <dgm:bulletEnabled val="1"/>
        </dgm:presLayoutVars>
      </dgm:prSet>
      <dgm:spPr/>
    </dgm:pt>
    <dgm:pt modelId="{32C9F7FC-B36C-4533-B149-5EBF30A5B7CA}" type="pres">
      <dgm:prSet presAssocID="{5C4D4AF6-8862-4F4A-A470-217A08E29C2E}" presName="accent_1" presStyleCnt="0"/>
      <dgm:spPr/>
    </dgm:pt>
    <dgm:pt modelId="{3EC578F7-C7CC-4C26-A63A-EF9E03D3106E}" type="pres">
      <dgm:prSet presAssocID="{5C4D4AF6-8862-4F4A-A470-217A08E29C2E}" presName="accentRepeatNode" presStyleLbl="solidFgAcc1" presStyleIdx="0" presStyleCnt="5"/>
      <dgm:spPr/>
    </dgm:pt>
    <dgm:pt modelId="{F0427D9B-D412-4537-A7B0-0BBA3A799E43}" type="pres">
      <dgm:prSet presAssocID="{50B33A75-8EA9-4DF7-9214-9B896EA4A3D4}" presName="text_2" presStyleLbl="node1" presStyleIdx="1" presStyleCnt="5">
        <dgm:presLayoutVars>
          <dgm:bulletEnabled val="1"/>
        </dgm:presLayoutVars>
      </dgm:prSet>
      <dgm:spPr/>
    </dgm:pt>
    <dgm:pt modelId="{D8D8CD27-CF5E-40CB-9BC9-9C4BA9549F05}" type="pres">
      <dgm:prSet presAssocID="{50B33A75-8EA9-4DF7-9214-9B896EA4A3D4}" presName="accent_2" presStyleCnt="0"/>
      <dgm:spPr/>
    </dgm:pt>
    <dgm:pt modelId="{FF818B22-C5C8-4785-9A72-A19F3351109E}" type="pres">
      <dgm:prSet presAssocID="{50B33A75-8EA9-4DF7-9214-9B896EA4A3D4}" presName="accentRepeatNode" presStyleLbl="solidFgAcc1" presStyleIdx="1" presStyleCnt="5"/>
      <dgm:spPr/>
    </dgm:pt>
    <dgm:pt modelId="{0D57FD4B-492F-4127-8814-01CFE646C303}" type="pres">
      <dgm:prSet presAssocID="{22144C53-EA0F-4811-AB66-BA3600E25766}" presName="text_3" presStyleLbl="node1" presStyleIdx="2" presStyleCnt="5">
        <dgm:presLayoutVars>
          <dgm:bulletEnabled val="1"/>
        </dgm:presLayoutVars>
      </dgm:prSet>
      <dgm:spPr/>
    </dgm:pt>
    <dgm:pt modelId="{50EB027F-DE91-4D0C-9B84-32A278321E72}" type="pres">
      <dgm:prSet presAssocID="{22144C53-EA0F-4811-AB66-BA3600E25766}" presName="accent_3" presStyleCnt="0"/>
      <dgm:spPr/>
    </dgm:pt>
    <dgm:pt modelId="{47C6E7A6-F43D-4FF2-B9C9-B9E9BA573CCE}" type="pres">
      <dgm:prSet presAssocID="{22144C53-EA0F-4811-AB66-BA3600E25766}" presName="accentRepeatNode" presStyleLbl="solidFgAcc1" presStyleIdx="2" presStyleCnt="5"/>
      <dgm:spPr/>
    </dgm:pt>
    <dgm:pt modelId="{29950CCB-62EC-4516-9B93-ACBA24414AC1}" type="pres">
      <dgm:prSet presAssocID="{8B4442B7-E30F-4376-BF17-70E662AC1321}" presName="text_4" presStyleLbl="node1" presStyleIdx="3" presStyleCnt="5">
        <dgm:presLayoutVars>
          <dgm:bulletEnabled val="1"/>
        </dgm:presLayoutVars>
      </dgm:prSet>
      <dgm:spPr/>
    </dgm:pt>
    <dgm:pt modelId="{7ACFDCF2-6AB3-498B-9552-CF67662662BF}" type="pres">
      <dgm:prSet presAssocID="{8B4442B7-E30F-4376-BF17-70E662AC1321}" presName="accent_4" presStyleCnt="0"/>
      <dgm:spPr/>
    </dgm:pt>
    <dgm:pt modelId="{0940A1A0-45AE-4EB4-96FE-31EFE86EFBF5}" type="pres">
      <dgm:prSet presAssocID="{8B4442B7-E30F-4376-BF17-70E662AC1321}" presName="accentRepeatNode" presStyleLbl="solidFgAcc1" presStyleIdx="3" presStyleCnt="5"/>
      <dgm:spPr/>
    </dgm:pt>
    <dgm:pt modelId="{218360FA-16D2-4160-99F5-A98F33F23594}" type="pres">
      <dgm:prSet presAssocID="{64C27943-33B3-453A-B25B-6894971CFC44}" presName="text_5" presStyleLbl="node1" presStyleIdx="4" presStyleCnt="5">
        <dgm:presLayoutVars>
          <dgm:bulletEnabled val="1"/>
        </dgm:presLayoutVars>
      </dgm:prSet>
      <dgm:spPr/>
    </dgm:pt>
    <dgm:pt modelId="{182D13E6-DD49-48E8-A650-28613CCD683F}" type="pres">
      <dgm:prSet presAssocID="{64C27943-33B3-453A-B25B-6894971CFC44}" presName="accent_5" presStyleCnt="0"/>
      <dgm:spPr/>
    </dgm:pt>
    <dgm:pt modelId="{77996491-3D26-4933-A52E-6F061E0CC717}" type="pres">
      <dgm:prSet presAssocID="{64C27943-33B3-453A-B25B-6894971CFC44}" presName="accentRepeatNode" presStyleLbl="solidFgAcc1" presStyleIdx="4" presStyleCnt="5"/>
      <dgm:spPr/>
    </dgm:pt>
  </dgm:ptLst>
  <dgm:cxnLst>
    <dgm:cxn modelId="{51B29201-055F-438D-B139-5800B0ADE820}" srcId="{9FEA2723-B86E-416B-B5A1-10B1F5F3F15A}" destId="{50B33A75-8EA9-4DF7-9214-9B896EA4A3D4}" srcOrd="1" destOrd="0" parTransId="{204C08E7-8F1A-4D15-A037-BD954F8D8F4B}" sibTransId="{E4F2ECF6-02C5-420E-ADAC-B25897C9BA67}"/>
    <dgm:cxn modelId="{691B361D-9EA5-414E-BFB5-D20A347F8FE0}" type="presOf" srcId="{0843603F-60A4-40D3-BA0B-06B35BBDABBA}" destId="{A87F46F4-07E6-4159-B262-D364D24DD875}" srcOrd="0" destOrd="0" presId="urn:microsoft.com/office/officeart/2008/layout/VerticalCurvedList"/>
    <dgm:cxn modelId="{3680026A-77E5-4383-A3FF-8E8CE3421FC0}" type="presOf" srcId="{8B4442B7-E30F-4376-BF17-70E662AC1321}" destId="{29950CCB-62EC-4516-9B93-ACBA24414AC1}" srcOrd="0" destOrd="0" presId="urn:microsoft.com/office/officeart/2008/layout/VerticalCurvedList"/>
    <dgm:cxn modelId="{9EE29C53-25B9-4F69-97F6-9D9B82523C04}" srcId="{9FEA2723-B86E-416B-B5A1-10B1F5F3F15A}" destId="{5C4D4AF6-8862-4F4A-A470-217A08E29C2E}" srcOrd="0" destOrd="0" parTransId="{F7A8B846-50CA-4D8D-9795-120038121BB6}" sibTransId="{0843603F-60A4-40D3-BA0B-06B35BBDABBA}"/>
    <dgm:cxn modelId="{075154A8-8BD0-48B9-B728-BC3BA5DE06BA}" type="presOf" srcId="{9FEA2723-B86E-416B-B5A1-10B1F5F3F15A}" destId="{9DE75A39-A88A-4A06-972A-EA1061DF11BC}" srcOrd="0" destOrd="0" presId="urn:microsoft.com/office/officeart/2008/layout/VerticalCurvedList"/>
    <dgm:cxn modelId="{1E5385B4-D668-4065-8520-DC45DA2E962C}" type="presOf" srcId="{5C4D4AF6-8862-4F4A-A470-217A08E29C2E}" destId="{E7E04DFD-1299-42FD-994A-0B2E11365B05}" srcOrd="0" destOrd="0" presId="urn:microsoft.com/office/officeart/2008/layout/VerticalCurvedList"/>
    <dgm:cxn modelId="{3B3477BB-C3E2-41F8-98B4-FD9F265FA372}" type="presOf" srcId="{64C27943-33B3-453A-B25B-6894971CFC44}" destId="{218360FA-16D2-4160-99F5-A98F33F23594}" srcOrd="0" destOrd="0" presId="urn:microsoft.com/office/officeart/2008/layout/VerticalCurvedList"/>
    <dgm:cxn modelId="{585BE5D0-9802-4FF8-9943-974F62310D69}" type="presOf" srcId="{50B33A75-8EA9-4DF7-9214-9B896EA4A3D4}" destId="{F0427D9B-D412-4537-A7B0-0BBA3A799E43}" srcOrd="0" destOrd="0" presId="urn:microsoft.com/office/officeart/2008/layout/VerticalCurvedList"/>
    <dgm:cxn modelId="{0C59C4DA-2933-49AC-BC0E-7F2BD58C6743}" srcId="{9FEA2723-B86E-416B-B5A1-10B1F5F3F15A}" destId="{8B4442B7-E30F-4376-BF17-70E662AC1321}" srcOrd="3" destOrd="0" parTransId="{F666942F-0BA3-4CF8-AD6E-0457BC5063A8}" sibTransId="{B7E25243-E85F-4DFF-936D-5877EA6F70FA}"/>
    <dgm:cxn modelId="{95F17AEF-DBD2-4CDC-8904-96DA05524379}" srcId="{9FEA2723-B86E-416B-B5A1-10B1F5F3F15A}" destId="{22144C53-EA0F-4811-AB66-BA3600E25766}" srcOrd="2" destOrd="0" parTransId="{6C2E2C59-693D-4A16-9FA3-BBC622D8564C}" sibTransId="{179EB4C6-431C-4CCD-A7FA-EA3D99E07F89}"/>
    <dgm:cxn modelId="{E3ACB4FB-1C3F-4452-A68E-2BEEB0A2CB33}" srcId="{9FEA2723-B86E-416B-B5A1-10B1F5F3F15A}" destId="{64C27943-33B3-453A-B25B-6894971CFC44}" srcOrd="4" destOrd="0" parTransId="{1901E1E8-EF7E-420C-97B1-6ED7841B92E0}" sibTransId="{7A14173A-BC80-4AA6-84B1-72B36A31A2A0}"/>
    <dgm:cxn modelId="{D4E929FC-9136-4E4D-81CE-5EF3109D5E34}" type="presOf" srcId="{22144C53-EA0F-4811-AB66-BA3600E25766}" destId="{0D57FD4B-492F-4127-8814-01CFE646C303}" srcOrd="0" destOrd="0" presId="urn:microsoft.com/office/officeart/2008/layout/VerticalCurvedList"/>
    <dgm:cxn modelId="{9537E7E9-DD5B-422F-9759-6DF525814CA9}" type="presParOf" srcId="{9DE75A39-A88A-4A06-972A-EA1061DF11BC}" destId="{0231C425-063B-4075-A04E-E9CA32357FDC}" srcOrd="0" destOrd="0" presId="urn:microsoft.com/office/officeart/2008/layout/VerticalCurvedList"/>
    <dgm:cxn modelId="{B0B38C67-C6DA-4DBD-AE73-1B83EEE90A78}" type="presParOf" srcId="{0231C425-063B-4075-A04E-E9CA32357FDC}" destId="{22B421AE-7FCC-4CCA-A6E4-1A0D22CE47D0}" srcOrd="0" destOrd="0" presId="urn:microsoft.com/office/officeart/2008/layout/VerticalCurvedList"/>
    <dgm:cxn modelId="{F48F5891-2134-4F4D-9036-6794C29E2BFD}" type="presParOf" srcId="{22B421AE-7FCC-4CCA-A6E4-1A0D22CE47D0}" destId="{6EC29775-2146-4DEE-9B77-FBA4113B9095}" srcOrd="0" destOrd="0" presId="urn:microsoft.com/office/officeart/2008/layout/VerticalCurvedList"/>
    <dgm:cxn modelId="{D95EFC2A-F454-4C68-9079-5162997F3A6F}" type="presParOf" srcId="{22B421AE-7FCC-4CCA-A6E4-1A0D22CE47D0}" destId="{A87F46F4-07E6-4159-B262-D364D24DD875}" srcOrd="1" destOrd="0" presId="urn:microsoft.com/office/officeart/2008/layout/VerticalCurvedList"/>
    <dgm:cxn modelId="{BDDFA9C0-BCF8-4C3F-A25A-0F041CA544C5}" type="presParOf" srcId="{22B421AE-7FCC-4CCA-A6E4-1A0D22CE47D0}" destId="{72ED0318-056D-4DE8-A5E0-4F12CEE3615A}" srcOrd="2" destOrd="0" presId="urn:microsoft.com/office/officeart/2008/layout/VerticalCurvedList"/>
    <dgm:cxn modelId="{7AF7A3DC-C203-4122-A093-42C5D3036BC9}" type="presParOf" srcId="{22B421AE-7FCC-4CCA-A6E4-1A0D22CE47D0}" destId="{80EB9922-E74C-4E4E-8E95-C38C3F8E1B4E}" srcOrd="3" destOrd="0" presId="urn:microsoft.com/office/officeart/2008/layout/VerticalCurvedList"/>
    <dgm:cxn modelId="{0D36C921-DF8F-43CE-8FCE-8DF7D9E54D39}" type="presParOf" srcId="{0231C425-063B-4075-A04E-E9CA32357FDC}" destId="{E7E04DFD-1299-42FD-994A-0B2E11365B05}" srcOrd="1" destOrd="0" presId="urn:microsoft.com/office/officeart/2008/layout/VerticalCurvedList"/>
    <dgm:cxn modelId="{38145E71-E029-4BA3-9A05-EC0191EBD78B}" type="presParOf" srcId="{0231C425-063B-4075-A04E-E9CA32357FDC}" destId="{32C9F7FC-B36C-4533-B149-5EBF30A5B7CA}" srcOrd="2" destOrd="0" presId="urn:microsoft.com/office/officeart/2008/layout/VerticalCurvedList"/>
    <dgm:cxn modelId="{E80AA100-C3B6-47D8-88BF-E48E6CF22CB6}" type="presParOf" srcId="{32C9F7FC-B36C-4533-B149-5EBF30A5B7CA}" destId="{3EC578F7-C7CC-4C26-A63A-EF9E03D3106E}" srcOrd="0" destOrd="0" presId="urn:microsoft.com/office/officeart/2008/layout/VerticalCurvedList"/>
    <dgm:cxn modelId="{6ABBF4A4-50B5-4306-A158-34978AA154C0}" type="presParOf" srcId="{0231C425-063B-4075-A04E-E9CA32357FDC}" destId="{F0427D9B-D412-4537-A7B0-0BBA3A799E43}" srcOrd="3" destOrd="0" presId="urn:microsoft.com/office/officeart/2008/layout/VerticalCurvedList"/>
    <dgm:cxn modelId="{E2F5ED27-207A-4EC0-94BC-012277CDE9E1}" type="presParOf" srcId="{0231C425-063B-4075-A04E-E9CA32357FDC}" destId="{D8D8CD27-CF5E-40CB-9BC9-9C4BA9549F05}" srcOrd="4" destOrd="0" presId="urn:microsoft.com/office/officeart/2008/layout/VerticalCurvedList"/>
    <dgm:cxn modelId="{33600744-CBD1-4E3F-9F52-D24AA14F2095}" type="presParOf" srcId="{D8D8CD27-CF5E-40CB-9BC9-9C4BA9549F05}" destId="{FF818B22-C5C8-4785-9A72-A19F3351109E}" srcOrd="0" destOrd="0" presId="urn:microsoft.com/office/officeart/2008/layout/VerticalCurvedList"/>
    <dgm:cxn modelId="{FCB85D6E-19DC-4492-A436-88D63C7804AD}" type="presParOf" srcId="{0231C425-063B-4075-A04E-E9CA32357FDC}" destId="{0D57FD4B-492F-4127-8814-01CFE646C303}" srcOrd="5" destOrd="0" presId="urn:microsoft.com/office/officeart/2008/layout/VerticalCurvedList"/>
    <dgm:cxn modelId="{985BA197-29B9-4DB4-9E5A-C7C1F3F0348C}" type="presParOf" srcId="{0231C425-063B-4075-A04E-E9CA32357FDC}" destId="{50EB027F-DE91-4D0C-9B84-32A278321E72}" srcOrd="6" destOrd="0" presId="urn:microsoft.com/office/officeart/2008/layout/VerticalCurvedList"/>
    <dgm:cxn modelId="{8C48BAD0-A8D6-4A5C-8036-3FD01E418D3A}" type="presParOf" srcId="{50EB027F-DE91-4D0C-9B84-32A278321E72}" destId="{47C6E7A6-F43D-4FF2-B9C9-B9E9BA573CCE}" srcOrd="0" destOrd="0" presId="urn:microsoft.com/office/officeart/2008/layout/VerticalCurvedList"/>
    <dgm:cxn modelId="{7B6EB340-39A0-470B-A95B-E6D1C11A7950}" type="presParOf" srcId="{0231C425-063B-4075-A04E-E9CA32357FDC}" destId="{29950CCB-62EC-4516-9B93-ACBA24414AC1}" srcOrd="7" destOrd="0" presId="urn:microsoft.com/office/officeart/2008/layout/VerticalCurvedList"/>
    <dgm:cxn modelId="{9343D671-10A4-4582-966C-E0AD326254C9}" type="presParOf" srcId="{0231C425-063B-4075-A04E-E9CA32357FDC}" destId="{7ACFDCF2-6AB3-498B-9552-CF67662662BF}" srcOrd="8" destOrd="0" presId="urn:microsoft.com/office/officeart/2008/layout/VerticalCurvedList"/>
    <dgm:cxn modelId="{B737B542-703F-492E-86B8-5C19D6E94D67}" type="presParOf" srcId="{7ACFDCF2-6AB3-498B-9552-CF67662662BF}" destId="{0940A1A0-45AE-4EB4-96FE-31EFE86EFBF5}" srcOrd="0" destOrd="0" presId="urn:microsoft.com/office/officeart/2008/layout/VerticalCurvedList"/>
    <dgm:cxn modelId="{6FC75700-CD7A-418A-9E6D-E03DA1033B9E}" type="presParOf" srcId="{0231C425-063B-4075-A04E-E9CA32357FDC}" destId="{218360FA-16D2-4160-99F5-A98F33F23594}" srcOrd="9" destOrd="0" presId="urn:microsoft.com/office/officeart/2008/layout/VerticalCurvedList"/>
    <dgm:cxn modelId="{5C1EB95F-F522-4116-B6DC-B3A720E2076D}" type="presParOf" srcId="{0231C425-063B-4075-A04E-E9CA32357FDC}" destId="{182D13E6-DD49-48E8-A650-28613CCD683F}" srcOrd="10" destOrd="0" presId="urn:microsoft.com/office/officeart/2008/layout/VerticalCurvedList"/>
    <dgm:cxn modelId="{53103784-AABE-4562-AF68-D92A9F23830E}" type="presParOf" srcId="{182D13E6-DD49-48E8-A650-28613CCD683F}" destId="{77996491-3D26-4933-A52E-6F061E0CC7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46F4-07E6-4159-B262-D364D24DD875}">
      <dsp:nvSpPr>
        <dsp:cNvPr id="0" name=""/>
        <dsp:cNvSpPr/>
      </dsp:nvSpPr>
      <dsp:spPr>
        <a:xfrm>
          <a:off x="-5740227" y="-878613"/>
          <a:ext cx="6834052" cy="683405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4DFD-1299-42FD-994A-0B2E11365B05}">
      <dsp:nvSpPr>
        <dsp:cNvPr id="0" name=""/>
        <dsp:cNvSpPr/>
      </dsp:nvSpPr>
      <dsp:spPr>
        <a:xfrm>
          <a:off x="478129" y="317200"/>
          <a:ext cx="4586249" cy="634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區塊鏈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(Blockchain)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317200"/>
        <a:ext cx="4586249" cy="634806"/>
      </dsp:txXfrm>
    </dsp:sp>
    <dsp:sp modelId="{3EC578F7-C7CC-4C26-A63A-EF9E03D3106E}">
      <dsp:nvSpPr>
        <dsp:cNvPr id="0" name=""/>
        <dsp:cNvSpPr/>
      </dsp:nvSpPr>
      <dsp:spPr>
        <a:xfrm>
          <a:off x="81375" y="237849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7D9B-D412-4537-A7B0-0BBA3A799E43}">
      <dsp:nvSpPr>
        <dsp:cNvPr id="0" name=""/>
        <dsp:cNvSpPr/>
      </dsp:nvSpPr>
      <dsp:spPr>
        <a:xfrm>
          <a:off x="933012" y="1269104"/>
          <a:ext cx="4131366" cy="63480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比特幣 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3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BitCoin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1269104"/>
        <a:ext cx="4131366" cy="634806"/>
      </dsp:txXfrm>
    </dsp:sp>
    <dsp:sp modelId="{FF818B22-C5C8-4785-9A72-A19F3351109E}">
      <dsp:nvSpPr>
        <dsp:cNvPr id="0" name=""/>
        <dsp:cNvSpPr/>
      </dsp:nvSpPr>
      <dsp:spPr>
        <a:xfrm>
          <a:off x="536259" y="118975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FD4B-492F-4127-8814-01CFE646C303}">
      <dsp:nvSpPr>
        <dsp:cNvPr id="0" name=""/>
        <dsp:cNvSpPr/>
      </dsp:nvSpPr>
      <dsp:spPr>
        <a:xfrm>
          <a:off x="1072625" y="2221009"/>
          <a:ext cx="3991753" cy="63480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以太坊 </a:t>
          </a: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(Ethereum)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72625" y="2221009"/>
        <a:ext cx="3991753" cy="634806"/>
      </dsp:txXfrm>
    </dsp:sp>
    <dsp:sp modelId="{47C6E7A6-F43D-4FF2-B9C9-B9E9BA573CCE}">
      <dsp:nvSpPr>
        <dsp:cNvPr id="0" name=""/>
        <dsp:cNvSpPr/>
      </dsp:nvSpPr>
      <dsp:spPr>
        <a:xfrm>
          <a:off x="675871" y="214165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0CCB-62EC-4516-9B93-ACBA24414AC1}">
      <dsp:nvSpPr>
        <dsp:cNvPr id="0" name=""/>
        <dsp:cNvSpPr/>
      </dsp:nvSpPr>
      <dsp:spPr>
        <a:xfrm>
          <a:off x="933012" y="3172914"/>
          <a:ext cx="4131366" cy="63480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 </a:t>
          </a: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(Smart Contract)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3172914"/>
        <a:ext cx="4131366" cy="634806"/>
      </dsp:txXfrm>
    </dsp:sp>
    <dsp:sp modelId="{0940A1A0-45AE-4EB4-96FE-31EFE86EFBF5}">
      <dsp:nvSpPr>
        <dsp:cNvPr id="0" name=""/>
        <dsp:cNvSpPr/>
      </dsp:nvSpPr>
      <dsp:spPr>
        <a:xfrm>
          <a:off x="536259" y="309356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0FA-16D2-4160-99F5-A98F33F23594}">
      <dsp:nvSpPr>
        <dsp:cNvPr id="0" name=""/>
        <dsp:cNvSpPr/>
      </dsp:nvSpPr>
      <dsp:spPr>
        <a:xfrm>
          <a:off x="478129" y="4124818"/>
          <a:ext cx="4586249" cy="63480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solidity</a:t>
          </a: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語言</a:t>
          </a:r>
        </a:p>
      </dsp:txBody>
      <dsp:txXfrm>
        <a:off x="478129" y="4124818"/>
        <a:ext cx="4586249" cy="634806"/>
      </dsp:txXfrm>
    </dsp:sp>
    <dsp:sp modelId="{77996491-3D26-4933-A52E-6F061E0CC717}">
      <dsp:nvSpPr>
        <dsp:cNvPr id="0" name=""/>
        <dsp:cNvSpPr/>
      </dsp:nvSpPr>
      <dsp:spPr>
        <a:xfrm>
          <a:off x="81375" y="404546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46F4-07E6-4159-B262-D364D24DD875}">
      <dsp:nvSpPr>
        <dsp:cNvPr id="0" name=""/>
        <dsp:cNvSpPr/>
      </dsp:nvSpPr>
      <dsp:spPr>
        <a:xfrm>
          <a:off x="-5740227" y="-878613"/>
          <a:ext cx="6834052" cy="683405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4DFD-1299-42FD-994A-0B2E11365B05}">
      <dsp:nvSpPr>
        <dsp:cNvPr id="0" name=""/>
        <dsp:cNvSpPr/>
      </dsp:nvSpPr>
      <dsp:spPr>
        <a:xfrm>
          <a:off x="478129" y="317200"/>
          <a:ext cx="4586249" cy="634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Remix </a:t>
          </a:r>
          <a:r>
            <a:rPr lang="zh-TW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編寫智能合約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317200"/>
        <a:ext cx="4586249" cy="634806"/>
      </dsp:txXfrm>
    </dsp:sp>
    <dsp:sp modelId="{3EC578F7-C7CC-4C26-A63A-EF9E03D3106E}">
      <dsp:nvSpPr>
        <dsp:cNvPr id="0" name=""/>
        <dsp:cNvSpPr/>
      </dsp:nvSpPr>
      <dsp:spPr>
        <a:xfrm>
          <a:off x="81375" y="237849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7D9B-D412-4537-A7B0-0BBA3A799E43}">
      <dsp:nvSpPr>
        <dsp:cNvPr id="0" name=""/>
        <dsp:cNvSpPr/>
      </dsp:nvSpPr>
      <dsp:spPr>
        <a:xfrm>
          <a:off x="933012" y="1269104"/>
          <a:ext cx="4131366" cy="63480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部署智能合約</a:t>
          </a:r>
        </a:p>
      </dsp:txBody>
      <dsp:txXfrm>
        <a:off x="933012" y="1269104"/>
        <a:ext cx="4131366" cy="634806"/>
      </dsp:txXfrm>
    </dsp:sp>
    <dsp:sp modelId="{FF818B22-C5C8-4785-9A72-A19F3351109E}">
      <dsp:nvSpPr>
        <dsp:cNvPr id="0" name=""/>
        <dsp:cNvSpPr/>
      </dsp:nvSpPr>
      <dsp:spPr>
        <a:xfrm>
          <a:off x="536259" y="118975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FD4B-492F-4127-8814-01CFE646C303}">
      <dsp:nvSpPr>
        <dsp:cNvPr id="0" name=""/>
        <dsp:cNvSpPr/>
      </dsp:nvSpPr>
      <dsp:spPr>
        <a:xfrm>
          <a:off x="1072625" y="2221009"/>
          <a:ext cx="3991753" cy="63480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MetaMask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錢包</a:t>
          </a:r>
        </a:p>
      </dsp:txBody>
      <dsp:txXfrm>
        <a:off x="1072625" y="2221009"/>
        <a:ext cx="3991753" cy="634806"/>
      </dsp:txXfrm>
    </dsp:sp>
    <dsp:sp modelId="{47C6E7A6-F43D-4FF2-B9C9-B9E9BA573CCE}">
      <dsp:nvSpPr>
        <dsp:cNvPr id="0" name=""/>
        <dsp:cNvSpPr/>
      </dsp:nvSpPr>
      <dsp:spPr>
        <a:xfrm>
          <a:off x="675871" y="214165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0CCB-62EC-4516-9B93-ACBA24414AC1}">
      <dsp:nvSpPr>
        <dsp:cNvPr id="0" name=""/>
        <dsp:cNvSpPr/>
      </dsp:nvSpPr>
      <dsp:spPr>
        <a:xfrm>
          <a:off x="933012" y="3172914"/>
          <a:ext cx="4131366" cy="63480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DApp</a:t>
          </a: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去中心化應用程式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3172914"/>
        <a:ext cx="4131366" cy="634806"/>
      </dsp:txXfrm>
    </dsp:sp>
    <dsp:sp modelId="{0940A1A0-45AE-4EB4-96FE-31EFE86EFBF5}">
      <dsp:nvSpPr>
        <dsp:cNvPr id="0" name=""/>
        <dsp:cNvSpPr/>
      </dsp:nvSpPr>
      <dsp:spPr>
        <a:xfrm>
          <a:off x="536259" y="309356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0FA-16D2-4160-99F5-A98F33F23594}">
      <dsp:nvSpPr>
        <dsp:cNvPr id="0" name=""/>
        <dsp:cNvSpPr/>
      </dsp:nvSpPr>
      <dsp:spPr>
        <a:xfrm>
          <a:off x="478129" y="4124818"/>
          <a:ext cx="4586249" cy="63480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Truffle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</a:t>
          </a:r>
          <a:r>
            <a:rPr 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4124818"/>
        <a:ext cx="4586249" cy="634806"/>
      </dsp:txXfrm>
    </dsp:sp>
    <dsp:sp modelId="{77996491-3D26-4933-A52E-6F061E0CC717}">
      <dsp:nvSpPr>
        <dsp:cNvPr id="0" name=""/>
        <dsp:cNvSpPr/>
      </dsp:nvSpPr>
      <dsp:spPr>
        <a:xfrm>
          <a:off x="81375" y="404546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23976"/>
            <a:ext cx="8946541" cy="49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57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zh-tw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users/20119338/ironman/2150?page=1" TargetMode="External"/><Relationship Id="rId3" Type="http://schemas.openxmlformats.org/officeDocument/2006/relationships/hyperlink" Target="https://gasolin.gitbooks.io/learn-ethereum-dapp/content/" TargetMode="External"/><Relationship Id="rId7" Type="http://schemas.openxmlformats.org/officeDocument/2006/relationships/hyperlink" Target="https://vocus.cc/article/61cae393fd89780001f12da7" TargetMode="External"/><Relationship Id="rId2" Type="http://schemas.openxmlformats.org/officeDocument/2006/relationships/hyperlink" Target="https://ithelp.ithome.com.tw/users/20119982/ironman/2255?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ol3c.com/article/162263" TargetMode="External"/><Relationship Id="rId5" Type="http://schemas.openxmlformats.org/officeDocument/2006/relationships/hyperlink" Target="https://www.taichung.gov.tw/8868/8872/1024778/post" TargetMode="External"/><Relationship Id="rId4" Type="http://schemas.openxmlformats.org/officeDocument/2006/relationships/hyperlink" Target="https://gist.github.com/Ankarrr/561fb3e49bd22847780fb93f0e382f59" TargetMode="External"/><Relationship Id="rId9" Type="http://schemas.openxmlformats.org/officeDocument/2006/relationships/hyperlink" Target="https://segmentfault.com/a/119000001531096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spectrum/%E9%86%AB%E7%99%82%E5%8D%80%E5%A1%8A%E9%8F%88-%E4%B8%8A-%E6%B7%BA%E8%AB%87%E5%8D%80%E5%A1%8A%E9%8F%88%E4%B8%89%E5%A4%A7%E7%89%B9%E9%BB%9E-%E4%BE%86%E7%90%86%E8%A7%A3%E9%86%AB%E7%99%82%E4%B8%8A%E7%9A%84%E6%87%89%E7%94%A8-bdf236c5f74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chung.gov.tw/8868/8872/1024778/po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5ACDA-5195-4909-8111-94C64B11C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區塊鏈</a:t>
            </a:r>
            <a:br>
              <a:rPr lang="en-US" altLang="zh-TW" dirty="0">
                <a:latin typeface="華康儷中黑" panose="020B0509000000000000" pitchFamily="49" charset="-120"/>
                <a:ea typeface="華康儷中黑" panose="020B0509000000000000" pitchFamily="49" charset="-120"/>
              </a:rPr>
            </a:br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─智能合約實作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238D69-EB3F-43D2-BF90-E1C12E202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白文宗</a:t>
            </a:r>
            <a:endParaRPr lang="en-US" altLang="zh-TW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  <a:p>
            <a:pPr algn="r"/>
            <a:r>
              <a:rPr lang="en-US" altLang="zh-TW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2022/10/15</a:t>
            </a:r>
            <a:endParaRPr lang="zh-TW" altLang="en-US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6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(1)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36257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合約結構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100" dirty="0"/>
              <a:t>pragma solidity ^0.8.7; </a:t>
            </a:r>
            <a:r>
              <a:rPr lang="zh-TW" altLang="en-US" sz="2100" dirty="0"/>
              <a:t>或 </a:t>
            </a:r>
            <a:r>
              <a:rPr lang="en-US" altLang="zh-TW" sz="2100" dirty="0"/>
              <a:t>pragma solidity &gt;=0.4.22 &lt;0.9.0 //</a:t>
            </a:r>
            <a:r>
              <a:rPr lang="zh-TW" altLang="en-US" sz="2100" dirty="0"/>
              <a:t>編譯合約的版本</a:t>
            </a:r>
          </a:p>
          <a:p>
            <a:pPr marL="0" indent="0">
              <a:buNone/>
            </a:pPr>
            <a:r>
              <a:rPr lang="en-US" altLang="zh-TW" sz="2100" dirty="0"/>
              <a:t>contract Example {</a:t>
            </a:r>
          </a:p>
          <a:p>
            <a:pPr marL="0" indent="0">
              <a:buNone/>
            </a:pPr>
            <a:r>
              <a:rPr lang="en-US" altLang="zh-TW" sz="2100" dirty="0"/>
              <a:t>  string name;</a:t>
            </a:r>
            <a:r>
              <a:rPr lang="zh-TW" altLang="zh-TW" sz="2100" dirty="0"/>
              <a:t> </a:t>
            </a:r>
            <a:r>
              <a:rPr lang="zh-TW" altLang="en-US" sz="2100" dirty="0"/>
              <a:t>  </a:t>
            </a:r>
            <a:r>
              <a:rPr lang="en-US" altLang="zh-TW" sz="2100" dirty="0"/>
              <a:t>// </a:t>
            </a:r>
            <a:r>
              <a:rPr lang="zh-TW" altLang="zh-TW" sz="2100" dirty="0"/>
              <a:t>狀態變數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/>
              <a:t>  constructor(string _name) public {  //</a:t>
            </a:r>
            <a:r>
              <a:rPr lang="zh-TW" altLang="en-US" sz="2100" dirty="0"/>
              <a:t>建構子</a:t>
            </a:r>
          </a:p>
          <a:p>
            <a:pPr marL="0" indent="0">
              <a:buNone/>
            </a:pPr>
            <a:r>
              <a:rPr lang="zh-TW" altLang="en-US" sz="2100" dirty="0"/>
              <a:t>    </a:t>
            </a:r>
            <a:r>
              <a:rPr lang="en-US" altLang="zh-TW" sz="2100" dirty="0"/>
              <a:t>name = _name;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zh-TW" altLang="en-US" sz="2100" dirty="0"/>
              <a:t>  </a:t>
            </a:r>
            <a:r>
              <a:rPr lang="en-US" altLang="zh-TW" sz="2100" dirty="0"/>
              <a:t> function set(</a:t>
            </a:r>
            <a:r>
              <a:rPr lang="en-US" altLang="zh-TW" sz="2100" dirty="0" err="1"/>
              <a:t>uint</a:t>
            </a:r>
            <a:r>
              <a:rPr lang="en-US" altLang="zh-TW" sz="2100" dirty="0"/>
              <a:t> x) public {  //</a:t>
            </a:r>
            <a:r>
              <a:rPr lang="zh-TW" altLang="en-US" sz="2100" dirty="0"/>
              <a:t>函式</a:t>
            </a:r>
          </a:p>
          <a:p>
            <a:pPr marL="0" indent="0">
              <a:buNone/>
            </a:pPr>
            <a:r>
              <a:rPr lang="zh-TW" altLang="en-US" sz="2100" dirty="0"/>
              <a:t>      </a:t>
            </a:r>
            <a:r>
              <a:rPr lang="en-US" altLang="zh-TW" sz="2100" dirty="0"/>
              <a:t>name = x;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zh-TW" altLang="en-US" sz="2100" dirty="0"/>
              <a:t>  </a:t>
            </a:r>
            <a:r>
              <a:rPr lang="en-US" altLang="zh-TW" sz="2100" dirty="0"/>
              <a:t>function get() public </a:t>
            </a:r>
            <a:r>
              <a:rPr lang="en-US" altLang="zh-TW" sz="2100" dirty="0">
                <a:solidFill>
                  <a:srgbClr val="FF0000"/>
                </a:solidFill>
              </a:rPr>
              <a:t>view</a:t>
            </a:r>
            <a:r>
              <a:rPr lang="en-US" altLang="zh-TW" sz="2100" dirty="0"/>
              <a:t> returns (</a:t>
            </a:r>
            <a:r>
              <a:rPr lang="en-US" altLang="zh-TW" sz="2100" dirty="0" err="1"/>
              <a:t>uint</a:t>
            </a:r>
            <a:r>
              <a:rPr lang="en-US" altLang="zh-TW" sz="2100" dirty="0"/>
              <a:t>) {</a:t>
            </a:r>
            <a:r>
              <a:rPr lang="zh-TW" altLang="en-US" sz="2100" dirty="0"/>
              <a:t>  </a:t>
            </a:r>
            <a:r>
              <a:rPr lang="en-US" altLang="zh-TW" sz="2100" dirty="0"/>
              <a:t>//</a:t>
            </a:r>
            <a:r>
              <a:rPr lang="zh-TW" altLang="en-US" sz="2100" dirty="0"/>
              <a:t>函式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/>
              <a:t>      return name;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en-US" altLang="zh-TW" sz="2100" dirty="0"/>
              <a:t>}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62339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(2)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764838" cy="55340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Solidity </a:t>
            </a:r>
            <a:r>
              <a:rPr lang="zh-TW" altLang="en-US" sz="2400" dirty="0"/>
              <a:t>型別</a:t>
            </a:r>
            <a:endParaRPr lang="en-US" altLang="zh-TW" sz="2100" dirty="0"/>
          </a:p>
          <a:p>
            <a:pPr lvl="1"/>
            <a:r>
              <a:rPr lang="zh-TW" altLang="en-US" sz="2000" dirty="0"/>
              <a:t>布林 </a:t>
            </a:r>
            <a:r>
              <a:rPr lang="en-US" altLang="zh-TW" sz="2000" dirty="0"/>
              <a:t>(Boolean)</a:t>
            </a:r>
            <a:r>
              <a:rPr lang="zh-TW" altLang="en-US" sz="2000" dirty="0"/>
              <a:t>：</a:t>
            </a:r>
            <a:r>
              <a:rPr lang="en-US" altLang="zh-TW" sz="2000" dirty="0"/>
              <a:t>bool valid = true;</a:t>
            </a:r>
          </a:p>
          <a:p>
            <a:pPr lvl="1"/>
            <a:r>
              <a:rPr lang="zh-TW" altLang="en-US" sz="2000" dirty="0"/>
              <a:t>整數 </a:t>
            </a:r>
            <a:r>
              <a:rPr lang="en-US" altLang="zh-TW" sz="2000" dirty="0"/>
              <a:t>(Integer)</a:t>
            </a:r>
            <a:r>
              <a:rPr lang="zh-TW" altLang="en-US" sz="2000" dirty="0"/>
              <a:t>：</a:t>
            </a:r>
            <a:r>
              <a:rPr lang="en-US" altLang="zh-TW" sz="2000" dirty="0"/>
              <a:t>int8 amount = 100;  // -127 ~ 127</a:t>
            </a:r>
          </a:p>
          <a:p>
            <a:pPr lvl="1"/>
            <a:r>
              <a:rPr lang="en-US" altLang="zh-TW" sz="2000" dirty="0" err="1"/>
              <a:t>uint</a:t>
            </a:r>
            <a:r>
              <a:rPr lang="en-US" altLang="zh-TW" sz="2000" dirty="0"/>
              <a:t> (</a:t>
            </a:r>
            <a:r>
              <a:rPr lang="zh-TW" altLang="en-US" sz="2000" dirty="0"/>
              <a:t>無符號整數型別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r>
              <a:rPr lang="en-US" altLang="zh-TW" sz="2000" dirty="0"/>
              <a:t>uint8 amount = 100;  // 0 ~ 255 (2^8-1)</a:t>
            </a:r>
          </a:p>
          <a:p>
            <a:pPr lvl="1"/>
            <a:r>
              <a:rPr lang="zh-TW" altLang="en-US" sz="2000" dirty="0"/>
              <a:t>字串 </a:t>
            </a:r>
            <a:r>
              <a:rPr lang="en-US" altLang="zh-TW" sz="2000" dirty="0"/>
              <a:t>(String)</a:t>
            </a:r>
            <a:r>
              <a:rPr lang="zh-TW" altLang="en-US" sz="2000" dirty="0"/>
              <a:t>：</a:t>
            </a:r>
            <a:r>
              <a:rPr lang="en-US" altLang="zh-TW" sz="2000" dirty="0"/>
              <a:t>string </a:t>
            </a:r>
            <a:r>
              <a:rPr lang="en-US" altLang="zh-TW" sz="2000" dirty="0" err="1"/>
              <a:t>nickName</a:t>
            </a:r>
            <a:r>
              <a:rPr lang="en-US" altLang="zh-TW" sz="2000" dirty="0"/>
              <a:t> = "apple";</a:t>
            </a:r>
          </a:p>
          <a:p>
            <a:pPr lvl="1"/>
            <a:r>
              <a:rPr lang="zh-TW" altLang="en-US" sz="2000" dirty="0"/>
              <a:t>地址 </a:t>
            </a:r>
            <a:r>
              <a:rPr lang="en-US" altLang="zh-TW" sz="2000" dirty="0"/>
              <a:t>(Address)</a:t>
            </a:r>
            <a:r>
              <a:rPr lang="zh-TW" altLang="en-US" sz="2000" dirty="0"/>
              <a:t>：</a:t>
            </a:r>
            <a:r>
              <a:rPr lang="en-US" altLang="zh-TW" sz="2000" dirty="0"/>
              <a:t>address </a:t>
            </a:r>
            <a:r>
              <a:rPr lang="en-US" altLang="zh-TW" sz="2000" dirty="0" err="1"/>
              <a:t>addr</a:t>
            </a:r>
            <a:r>
              <a:rPr lang="en-US" altLang="zh-TW" sz="2000" dirty="0"/>
              <a:t> = 0xa77451687Ee77cB3DFf16A24446C54DB76C80222;</a:t>
            </a:r>
          </a:p>
          <a:p>
            <a:pPr lvl="1"/>
            <a:r>
              <a:rPr lang="zh-TW" altLang="en-US" sz="2000" dirty="0"/>
              <a:t>陣列 </a:t>
            </a:r>
            <a:r>
              <a:rPr lang="en-US" altLang="zh-TW" sz="2000" dirty="0"/>
              <a:t>(Arrays)</a:t>
            </a:r>
            <a:r>
              <a:rPr lang="zh-TW" altLang="en-US" sz="2000" dirty="0"/>
              <a:t>：</a:t>
            </a:r>
            <a:r>
              <a:rPr lang="en-US" altLang="zh-TW" sz="2000" dirty="0"/>
              <a:t>int[5] </a:t>
            </a:r>
            <a:r>
              <a:rPr lang="en-US" altLang="zh-TW" sz="2000" dirty="0" err="1"/>
              <a:t>myArray</a:t>
            </a:r>
            <a:r>
              <a:rPr lang="en-US" altLang="zh-TW" sz="2000" dirty="0"/>
              <a:t>;</a:t>
            </a:r>
          </a:p>
          <a:p>
            <a:pPr lvl="1"/>
            <a:r>
              <a:rPr lang="zh-TW" altLang="en-US" sz="2000" dirty="0"/>
              <a:t>結構 </a:t>
            </a:r>
            <a:r>
              <a:rPr lang="en-US" altLang="zh-TW" sz="2000" dirty="0"/>
              <a:t>(Struct)</a:t>
            </a:r>
            <a:r>
              <a:rPr lang="zh-TW" altLang="en-US" sz="2000" dirty="0"/>
              <a:t>：</a:t>
            </a:r>
          </a:p>
          <a:p>
            <a:pPr marL="457200" lvl="1" indent="0">
              <a:buNone/>
            </a:pPr>
            <a:r>
              <a:rPr lang="en-US" altLang="zh-TW" sz="2000" dirty="0"/>
              <a:t>struct Person {</a:t>
            </a:r>
          </a:p>
          <a:p>
            <a:pPr marL="457200" lvl="1" indent="0">
              <a:buNone/>
            </a:pPr>
            <a:r>
              <a:rPr lang="en-US" altLang="zh-TW" sz="2000" dirty="0"/>
              <a:t>  string name;</a:t>
            </a:r>
          </a:p>
          <a:p>
            <a:pPr marL="457200" lvl="1" indent="0">
              <a:buNone/>
            </a:pPr>
            <a:r>
              <a:rPr lang="en-US" altLang="zh-TW" sz="2000" dirty="0"/>
              <a:t>  int height;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</a:p>
          <a:p>
            <a:pPr lvl="1"/>
            <a:endParaRPr lang="zh-TW" altLang="en-US" sz="19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E0632BB-243C-43BF-9E5E-37FDC0990B6C}"/>
              </a:ext>
            </a:extLst>
          </p:cNvPr>
          <p:cNvSpPr txBox="1">
            <a:spLocks/>
          </p:cNvSpPr>
          <p:nvPr/>
        </p:nvSpPr>
        <p:spPr>
          <a:xfrm>
            <a:off x="4522788" y="4766982"/>
            <a:ext cx="5849938" cy="133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altLang="zh-TW" sz="2000" dirty="0"/>
              <a:t>Mapping  </a:t>
            </a:r>
            <a:r>
              <a:rPr lang="zh-TW" altLang="en-US" sz="2000" dirty="0"/>
              <a:t>映射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1900" dirty="0"/>
              <a:t>mapping(address =&gt; </a:t>
            </a:r>
            <a:r>
              <a:rPr lang="en-US" altLang="zh-TW" sz="1900" dirty="0" err="1"/>
              <a:t>uint</a:t>
            </a:r>
            <a:r>
              <a:rPr lang="en-US" altLang="zh-TW" sz="1900" dirty="0"/>
              <a:t>) balances;</a:t>
            </a:r>
          </a:p>
          <a:p>
            <a:pPr marL="457200" lvl="1" indent="0">
              <a:buNone/>
            </a:pPr>
            <a:r>
              <a:rPr lang="en-US" altLang="zh-TW" sz="1900" dirty="0"/>
              <a:t>balances[</a:t>
            </a:r>
            <a:r>
              <a:rPr lang="en-US" altLang="zh-TW" sz="1900" dirty="0" err="1"/>
              <a:t>msg.sender</a:t>
            </a:r>
            <a:r>
              <a:rPr lang="en-US" altLang="zh-TW" sz="1900" dirty="0"/>
              <a:t>] = amount;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52390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(3)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764838" cy="43338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函式可見性 </a:t>
            </a:r>
            <a:r>
              <a:rPr lang="en-US" altLang="zh-TW" sz="2400" dirty="0"/>
              <a:t>(Function visibility)</a:t>
            </a:r>
          </a:p>
          <a:p>
            <a:pPr lvl="1"/>
            <a:r>
              <a:rPr lang="en-US" altLang="zh-TW" sz="2000" dirty="0"/>
              <a:t>private</a:t>
            </a:r>
            <a:r>
              <a:rPr lang="zh-TW" altLang="en-US" sz="2000" dirty="0"/>
              <a:t>私有的：只有在同一個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內才能引用，繼承的也無法使用。</a:t>
            </a:r>
          </a:p>
          <a:p>
            <a:pPr lvl="1"/>
            <a:r>
              <a:rPr lang="en-US" altLang="zh-TW" sz="2000" dirty="0"/>
              <a:t>internal</a:t>
            </a:r>
            <a:r>
              <a:rPr lang="zh-TW" altLang="en-US" sz="2000" dirty="0"/>
              <a:t>內部的：同一個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內可以使用，繼承也可以使用。</a:t>
            </a:r>
          </a:p>
          <a:p>
            <a:pPr lvl="1"/>
            <a:r>
              <a:rPr lang="en-US" altLang="zh-TW" sz="2000" dirty="0"/>
              <a:t>external</a:t>
            </a:r>
            <a:r>
              <a:rPr lang="zh-TW" altLang="en-US" sz="2000" dirty="0"/>
              <a:t>外部的：同一個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內都不可使用，繼承的也不行，只能由第三方的</a:t>
            </a:r>
            <a:r>
              <a:rPr lang="en-US" altLang="zh-TW" sz="2000" dirty="0"/>
              <a:t>contract</a:t>
            </a:r>
            <a:r>
              <a:rPr lang="zh-TW" altLang="en-US" sz="2000" dirty="0"/>
              <a:t>才能調用。</a:t>
            </a:r>
          </a:p>
          <a:p>
            <a:pPr lvl="1"/>
            <a:r>
              <a:rPr lang="en-US" altLang="zh-TW" sz="2000" dirty="0"/>
              <a:t>public</a:t>
            </a:r>
            <a:r>
              <a:rPr lang="zh-TW" altLang="en-US" sz="2000" dirty="0"/>
              <a:t>公開的：開放的，上面的都可以調用</a:t>
            </a:r>
            <a:endParaRPr lang="en-US" altLang="zh-TW" sz="2000" dirty="0"/>
          </a:p>
          <a:p>
            <a:r>
              <a:rPr lang="zh-TW" altLang="en-US" sz="2400" dirty="0"/>
              <a:t>函式修飾符</a:t>
            </a:r>
            <a:endParaRPr lang="en-US" altLang="zh-TW" sz="2400" dirty="0"/>
          </a:p>
          <a:p>
            <a:pPr lvl="1"/>
            <a:r>
              <a:rPr lang="en-US" altLang="zh-TW" sz="2000" dirty="0"/>
              <a:t>view</a:t>
            </a:r>
            <a:r>
              <a:rPr lang="zh-TW" altLang="en-US" sz="2000" dirty="0"/>
              <a:t>：可讀取合約中的狀態變數，但不能去改變它</a:t>
            </a:r>
          </a:p>
          <a:p>
            <a:pPr lvl="1"/>
            <a:r>
              <a:rPr lang="en-US" altLang="zh-TW" sz="2000" dirty="0"/>
              <a:t>pure</a:t>
            </a:r>
            <a:r>
              <a:rPr lang="zh-TW" altLang="en-US" sz="2000" dirty="0"/>
              <a:t>：不能改變、也不能去讀取狀態變數</a:t>
            </a:r>
          </a:p>
          <a:p>
            <a:pPr lvl="1"/>
            <a:r>
              <a:rPr lang="en-US" altLang="zh-TW" sz="2000" dirty="0"/>
              <a:t>payable</a:t>
            </a:r>
            <a:r>
              <a:rPr lang="zh-TW" altLang="en-US" sz="2000" dirty="0"/>
              <a:t>：讓函式可以接收以太幣</a:t>
            </a:r>
            <a:endParaRPr lang="zh-TW" altLang="en-US" sz="2400" dirty="0"/>
          </a:p>
          <a:p>
            <a:pPr lvl="1"/>
            <a:endParaRPr lang="zh-TW" altLang="en-US" sz="19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283F8E-E5DB-4973-8E7C-65FE640170DF}"/>
              </a:ext>
            </a:extLst>
          </p:cNvPr>
          <p:cNvSpPr txBox="1">
            <a:spLocks/>
          </p:cNvSpPr>
          <p:nvPr/>
        </p:nvSpPr>
        <p:spPr>
          <a:xfrm>
            <a:off x="1103312" y="5761421"/>
            <a:ext cx="5135563" cy="109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TW" sz="1900" dirty="0"/>
              <a:t>function get() public </a:t>
            </a:r>
            <a:r>
              <a:rPr lang="en-US" altLang="zh-TW" sz="1900" dirty="0">
                <a:solidFill>
                  <a:srgbClr val="FF0000"/>
                </a:solidFill>
              </a:rPr>
              <a:t>view</a:t>
            </a:r>
            <a:r>
              <a:rPr lang="en-US" altLang="zh-TW" sz="1900" dirty="0"/>
              <a:t> returns (</a:t>
            </a:r>
            <a:r>
              <a:rPr lang="en-US" altLang="zh-TW" sz="1900" dirty="0" err="1"/>
              <a:t>uint</a:t>
            </a:r>
            <a:r>
              <a:rPr lang="en-US" altLang="zh-TW" sz="1900" dirty="0"/>
              <a:t>) {</a:t>
            </a:r>
          </a:p>
          <a:p>
            <a:pPr marL="457200" lvl="1" indent="0">
              <a:buNone/>
            </a:pPr>
            <a:r>
              <a:rPr lang="en-US" altLang="zh-TW" sz="1900" dirty="0"/>
              <a:t>      return name;</a:t>
            </a:r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0F5314C-369F-4CB5-B584-5BCF17FC08F2}"/>
              </a:ext>
            </a:extLst>
          </p:cNvPr>
          <p:cNvSpPr txBox="1">
            <a:spLocks/>
          </p:cNvSpPr>
          <p:nvPr/>
        </p:nvSpPr>
        <p:spPr>
          <a:xfrm>
            <a:off x="6096000" y="5761421"/>
            <a:ext cx="5135563" cy="109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TW" sz="1900" dirty="0"/>
              <a:t>function receive() public </a:t>
            </a:r>
            <a:r>
              <a:rPr lang="en-US" altLang="zh-TW" sz="1900" dirty="0">
                <a:solidFill>
                  <a:srgbClr val="FF0000"/>
                </a:solidFill>
              </a:rPr>
              <a:t>payable</a:t>
            </a:r>
            <a:r>
              <a:rPr lang="en-US" altLang="zh-TW" sz="1900" dirty="0"/>
              <a:t> {</a:t>
            </a:r>
          </a:p>
          <a:p>
            <a:pPr marL="457200" lvl="1" indent="0">
              <a:buNone/>
            </a:pPr>
            <a:r>
              <a:rPr lang="en-US" altLang="zh-TW" sz="1900" dirty="0"/>
              <a:t>  //</a:t>
            </a:r>
            <a:r>
              <a:rPr lang="zh-TW" altLang="en-US" sz="1900" dirty="0"/>
              <a:t>接收</a:t>
            </a:r>
            <a:r>
              <a:rPr lang="zh-TW" altLang="en-US" dirty="0"/>
              <a:t>以太幣</a:t>
            </a:r>
            <a:endParaRPr lang="zh-TW" altLang="en-US" sz="1900" dirty="0"/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94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B1090-A618-464F-AFB0-64B07F2B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Remix</a:t>
            </a:r>
            <a:r>
              <a:rPr lang="zh-TW" altLang="en-US" dirty="0"/>
              <a:t>編寫合約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A97CC-AACB-457F-BB55-0331EBE1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5081307"/>
          </a:xfrm>
        </p:spPr>
        <p:txBody>
          <a:bodyPr/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contracts</a:t>
            </a:r>
            <a:r>
              <a:rPr lang="zh-TW" altLang="en-US" sz="2400" dirty="0"/>
              <a:t>目錄新增合約：</a:t>
            </a:r>
            <a:r>
              <a:rPr lang="en-US" altLang="zh-TW" sz="2400" dirty="0" err="1"/>
              <a:t>HelloWorld.sol</a:t>
            </a:r>
            <a:endParaRPr lang="en-US" altLang="zh-TW" sz="2400" dirty="0"/>
          </a:p>
          <a:p>
            <a:r>
              <a:rPr lang="zh-TW" altLang="en-US" sz="2400" dirty="0"/>
              <a:t>編譯合約：選擇</a:t>
            </a:r>
            <a:r>
              <a:rPr lang="en-US" altLang="zh-TW" sz="2400" dirty="0"/>
              <a:t>Solidity Compiler</a:t>
            </a:r>
            <a:r>
              <a:rPr lang="zh-TW" altLang="en-US" sz="2400" dirty="0"/>
              <a:t>頁籤，按下</a:t>
            </a:r>
            <a:r>
              <a:rPr lang="en-US" altLang="zh-TW" sz="2400" dirty="0"/>
              <a:t>Compile </a:t>
            </a:r>
            <a:r>
              <a:rPr lang="en-US" altLang="zh-TW" sz="2400" dirty="0" err="1"/>
              <a:t>HelloWorld.sol</a:t>
            </a:r>
            <a:r>
              <a:rPr lang="zh-TW" altLang="en-US" sz="2400" dirty="0"/>
              <a:t>鈕</a:t>
            </a:r>
            <a:endParaRPr lang="en-US" altLang="zh-TW" sz="2400" dirty="0"/>
          </a:p>
          <a:p>
            <a:r>
              <a:rPr lang="zh-TW" altLang="zh-TW" sz="2400" dirty="0"/>
              <a:t>部署合約：選擇</a:t>
            </a:r>
            <a:r>
              <a:rPr lang="en-US" altLang="zh-TW" sz="2400" dirty="0"/>
              <a:t>Deploy &amp; run transactions</a:t>
            </a:r>
            <a:r>
              <a:rPr lang="zh-TW" altLang="zh-TW" sz="2400" dirty="0"/>
              <a:t>頁籤</a:t>
            </a:r>
            <a:endParaRPr lang="en-US" altLang="zh-TW" sz="2400" dirty="0"/>
          </a:p>
          <a:p>
            <a:pPr lvl="1"/>
            <a:r>
              <a:rPr lang="en-US" altLang="zh-TW" sz="2000" dirty="0"/>
              <a:t>Environment</a:t>
            </a:r>
            <a:r>
              <a:rPr lang="zh-TW" altLang="en-US" sz="2000" dirty="0"/>
              <a:t>選擇</a:t>
            </a:r>
            <a:r>
              <a:rPr lang="en-US" altLang="zh-TW" sz="2000" dirty="0"/>
              <a:t>Remix VM (London)</a:t>
            </a:r>
          </a:p>
          <a:p>
            <a:pPr lvl="1"/>
            <a:r>
              <a:rPr lang="zh-TW" altLang="zh-TW" sz="2000" dirty="0"/>
              <a:t>選擇</a:t>
            </a:r>
            <a:r>
              <a:rPr lang="zh-TW" altLang="en-US" sz="2000" dirty="0"/>
              <a:t>帳戶</a:t>
            </a:r>
            <a:r>
              <a:rPr lang="en-US" altLang="zh-TW" sz="2000" dirty="0"/>
              <a:t>Account</a:t>
            </a:r>
            <a:endParaRPr lang="zh-TW" altLang="zh-TW" sz="2000" dirty="0"/>
          </a:p>
          <a:p>
            <a:pPr lvl="1"/>
            <a:r>
              <a:rPr lang="zh-TW" altLang="zh-TW" sz="2000" dirty="0"/>
              <a:t>按下</a:t>
            </a:r>
            <a:r>
              <a:rPr lang="en-US" altLang="zh-TW" sz="2000" dirty="0"/>
              <a:t>Deploy</a:t>
            </a:r>
            <a:r>
              <a:rPr lang="zh-TW" altLang="zh-TW" sz="2000" dirty="0"/>
              <a:t>鈕</a:t>
            </a:r>
            <a:endParaRPr lang="en-US" altLang="zh-TW" sz="2000" dirty="0"/>
          </a:p>
          <a:p>
            <a:r>
              <a:rPr lang="zh-TW" altLang="en-US" sz="2400" dirty="0"/>
              <a:t>測試</a:t>
            </a:r>
          </a:p>
          <a:p>
            <a:pPr lvl="1"/>
            <a:r>
              <a:rPr lang="zh-TW" altLang="en-US" sz="2000" dirty="0"/>
              <a:t>在下方</a:t>
            </a:r>
            <a:r>
              <a:rPr lang="en-US" altLang="zh-TW" sz="2000" dirty="0"/>
              <a:t>Deployed Contracts</a:t>
            </a:r>
            <a:r>
              <a:rPr lang="zh-TW" altLang="en-US" sz="2000" dirty="0"/>
              <a:t>區域選擇部署後的合約</a:t>
            </a:r>
            <a:r>
              <a:rPr lang="en-US" altLang="zh-TW" sz="2000" dirty="0"/>
              <a:t>HELLOWORLD</a:t>
            </a:r>
          </a:p>
          <a:p>
            <a:pPr lvl="1"/>
            <a:r>
              <a:rPr lang="zh-TW" altLang="en-US" sz="2000" dirty="0"/>
              <a:t>在</a:t>
            </a:r>
            <a:r>
              <a:rPr lang="en-US" altLang="zh-TW" sz="2000" dirty="0"/>
              <a:t>string-message</a:t>
            </a:r>
            <a:r>
              <a:rPr lang="zh-TW" altLang="en-US" sz="2000" dirty="0"/>
              <a:t>欄位輸入訊息，按下</a:t>
            </a:r>
            <a:r>
              <a:rPr lang="en-US" altLang="zh-TW" sz="2000" dirty="0" err="1"/>
              <a:t>setMessage</a:t>
            </a:r>
            <a:r>
              <a:rPr lang="zh-TW" altLang="en-US" sz="2000" dirty="0"/>
              <a:t>鈕 </a:t>
            </a:r>
          </a:p>
          <a:p>
            <a:pPr lvl="1"/>
            <a:r>
              <a:rPr lang="zh-TW" altLang="en-US" sz="2000" dirty="0"/>
              <a:t>按下</a:t>
            </a:r>
            <a:r>
              <a:rPr lang="en-US" altLang="zh-TW" sz="2000" dirty="0" err="1"/>
              <a:t>getMessage</a:t>
            </a:r>
            <a:r>
              <a:rPr lang="zh-TW" altLang="en-US" sz="2000" dirty="0"/>
              <a:t>鈕會顯示輸入的訊息</a:t>
            </a:r>
          </a:p>
          <a:p>
            <a:endParaRPr lang="zh-TW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74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05A82-3A4E-48AD-8D0D-B576B09D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部署智能合約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E0C22D-31B3-4EF3-B6AB-4F214741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49815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主網路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mainnet</a:t>
            </a:r>
            <a:r>
              <a:rPr lang="en-US" altLang="zh-TW" sz="2400" dirty="0"/>
              <a:t>)</a:t>
            </a:r>
            <a:r>
              <a:rPr lang="zh-TW" altLang="en-US" sz="2400" dirty="0"/>
              <a:t>：部署合約的正式環境 </a:t>
            </a:r>
            <a:r>
              <a:rPr lang="en-US" altLang="zh-TW" sz="2400" dirty="0"/>
              <a:t>(production)</a:t>
            </a:r>
          </a:p>
          <a:p>
            <a:pPr lvl="1"/>
            <a:r>
              <a:rPr lang="zh-TW" altLang="en-US" sz="2000" dirty="0"/>
              <a:t>比特幣、以太坊</a:t>
            </a:r>
            <a:endParaRPr lang="en-US" altLang="zh-TW" sz="2000" dirty="0"/>
          </a:p>
          <a:p>
            <a:r>
              <a:rPr lang="zh-TW" altLang="en-US" sz="2400" dirty="0"/>
              <a:t>測試網路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testnet</a:t>
            </a:r>
            <a:r>
              <a:rPr lang="en-US" altLang="zh-TW" sz="2400" dirty="0"/>
              <a:t>)</a:t>
            </a:r>
            <a:r>
              <a:rPr lang="zh-TW" altLang="en-US" sz="2400" dirty="0"/>
              <a:t>：跟主網一樣也是位在公開網路，但用於發佈至主網前的最後測試階段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Rposten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Rinkeby</a:t>
            </a:r>
            <a:endParaRPr lang="en-US" altLang="zh-TW" sz="2000" dirty="0"/>
          </a:p>
          <a:p>
            <a:r>
              <a:rPr lang="zh-TW" altLang="en-US" sz="2400" dirty="0"/>
              <a:t>私有網路：</a:t>
            </a:r>
            <a:r>
              <a:rPr lang="en-US" altLang="zh-TW" sz="2400" dirty="0"/>
              <a:t>Ganache</a:t>
            </a:r>
          </a:p>
          <a:p>
            <a:pPr lvl="1"/>
            <a:r>
              <a:rPr lang="zh-TW" altLang="en-US" sz="2000" dirty="0"/>
              <a:t>預設提供</a:t>
            </a:r>
            <a:r>
              <a:rPr lang="en-US" altLang="zh-TW" sz="2000" dirty="0"/>
              <a:t>10</a:t>
            </a:r>
            <a:r>
              <a:rPr lang="zh-TW" altLang="en-US" sz="2000" dirty="0"/>
              <a:t>個虛擬帳戶</a:t>
            </a:r>
            <a:endParaRPr lang="en-US" altLang="zh-TW" sz="2000" dirty="0"/>
          </a:p>
          <a:p>
            <a:pPr lvl="1"/>
            <a:r>
              <a:rPr lang="en-US" altLang="zh-TW" sz="2000" dirty="0"/>
              <a:t>RPC</a:t>
            </a:r>
            <a:r>
              <a:rPr lang="zh-TW" altLang="en-US" sz="2000" dirty="0"/>
              <a:t>服務地址是 </a:t>
            </a:r>
            <a:r>
              <a:rPr lang="en-US" altLang="zh-TW" sz="2000" dirty="0">
                <a:hlinkClick r:id="rId2"/>
              </a:rPr>
              <a:t>http://127.0.0.1:7575</a:t>
            </a:r>
            <a:endParaRPr lang="en-US" altLang="zh-TW" sz="2000" dirty="0"/>
          </a:p>
          <a:p>
            <a:r>
              <a:rPr lang="zh-TW" altLang="en-US" sz="2400" dirty="0"/>
              <a:t>安裝</a:t>
            </a:r>
            <a:r>
              <a:rPr lang="en-US" altLang="zh-TW" sz="2400" dirty="0"/>
              <a:t>Ganache</a:t>
            </a:r>
          </a:p>
          <a:p>
            <a:pPr lvl="1"/>
            <a:r>
              <a:rPr lang="zh-TW" altLang="en-US" sz="1900" dirty="0"/>
              <a:t>官方網站 </a:t>
            </a:r>
            <a:r>
              <a:rPr lang="en-US" altLang="zh-TW" sz="1900" dirty="0"/>
              <a:t>(https://trufflesuite.com/ganache/) </a:t>
            </a:r>
            <a:r>
              <a:rPr lang="zh-TW" altLang="en-US" sz="1900" dirty="0"/>
              <a:t>下載</a:t>
            </a:r>
            <a:r>
              <a:rPr lang="en-US" altLang="zh-TW" sz="1900" dirty="0"/>
              <a:t>Windows</a:t>
            </a:r>
            <a:r>
              <a:rPr lang="zh-TW" altLang="en-US" sz="1900" dirty="0"/>
              <a:t>安裝版本</a:t>
            </a:r>
          </a:p>
          <a:p>
            <a:pPr lvl="1"/>
            <a:r>
              <a:rPr lang="zh-TW" altLang="en-US" sz="1900" dirty="0"/>
              <a:t>安裝完成後，按下</a:t>
            </a:r>
            <a:r>
              <a:rPr lang="en-US" altLang="zh-TW" sz="1900" dirty="0"/>
              <a:t>QUICKSTART</a:t>
            </a:r>
            <a:r>
              <a:rPr lang="zh-TW" altLang="en-US" sz="1900" dirty="0"/>
              <a:t>啟動一個乙太坊私有鏈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97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2D3DF-6CF9-4090-8D7A-59CC427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MetaMask</a:t>
            </a:r>
            <a:r>
              <a:rPr lang="zh-TW" altLang="en-US" dirty="0"/>
              <a:t>錢包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FB6EF-0968-443C-9C7C-540738B8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MetaMask</a:t>
            </a:r>
            <a:r>
              <a:rPr lang="zh-TW" altLang="en-US" sz="2400" dirty="0"/>
              <a:t>（加密貨幣錢包、小狐狸錢包）是目前最熱門的電子錢包</a:t>
            </a:r>
            <a:endParaRPr lang="en-US" altLang="zh-TW" sz="2400" dirty="0"/>
          </a:p>
          <a:p>
            <a:r>
              <a:rPr lang="en-US" altLang="zh-TW" sz="2400" dirty="0" err="1"/>
              <a:t>MetaMask</a:t>
            </a:r>
            <a:r>
              <a:rPr lang="zh-TW" altLang="en-US" sz="2400" dirty="0"/>
              <a:t>錢包讓用戶擁有自己的私鑰進行數位簽章，用於支付或轉帳</a:t>
            </a:r>
            <a:endParaRPr lang="en-US" altLang="zh-TW" sz="2400" dirty="0"/>
          </a:p>
          <a:p>
            <a:r>
              <a:rPr lang="zh-TW" altLang="en-US" sz="2400" dirty="0"/>
              <a:t>申請</a:t>
            </a:r>
            <a:r>
              <a:rPr lang="en-US" altLang="zh-TW" sz="2400" dirty="0" err="1"/>
              <a:t>Metamask</a:t>
            </a:r>
            <a:r>
              <a:rPr lang="zh-TW" altLang="en-US" sz="2400" dirty="0"/>
              <a:t>錢包：</a:t>
            </a:r>
            <a:r>
              <a:rPr lang="en-US" altLang="zh-TW" sz="2400" dirty="0"/>
              <a:t>Chrome</a:t>
            </a:r>
            <a:r>
              <a:rPr lang="zh-TW" altLang="en-US" sz="2400" dirty="0"/>
              <a:t>的擴充套件</a:t>
            </a:r>
            <a:endParaRPr lang="en-US" altLang="zh-TW" sz="2400" dirty="0"/>
          </a:p>
          <a:p>
            <a:pPr lvl="1"/>
            <a:r>
              <a:rPr lang="zh-TW" altLang="en-US" sz="2200" dirty="0"/>
              <a:t>自訂密碼（</a:t>
            </a:r>
            <a:r>
              <a:rPr lang="en-US" altLang="zh-TW" sz="2200" dirty="0"/>
              <a:t>8</a:t>
            </a:r>
            <a:r>
              <a:rPr lang="zh-TW" altLang="en-US" sz="2200" dirty="0"/>
              <a:t>碼以上）</a:t>
            </a:r>
            <a:endParaRPr lang="en-US" altLang="zh-TW" sz="2200" dirty="0"/>
          </a:p>
          <a:p>
            <a:pPr lvl="1"/>
            <a:r>
              <a:rPr lang="zh-TW" altLang="en-US" sz="2200" dirty="0"/>
              <a:t>備份「助記碼」</a:t>
            </a:r>
            <a:endParaRPr lang="en-US" altLang="zh-TW" sz="2200" dirty="0"/>
          </a:p>
          <a:p>
            <a:pPr lvl="1"/>
            <a:r>
              <a:rPr lang="zh-TW" altLang="en-US" sz="2200" dirty="0"/>
              <a:t>可在另一部電腦利用助記碼和密碼重新還原帳戶資訊</a:t>
            </a:r>
            <a:endParaRPr lang="en-US" altLang="zh-TW" sz="2200" dirty="0"/>
          </a:p>
          <a:p>
            <a:r>
              <a:rPr lang="zh-TW" altLang="en-US" sz="2400" dirty="0"/>
              <a:t>匯入</a:t>
            </a:r>
            <a:r>
              <a:rPr lang="en-US" altLang="zh-TW" sz="2400" dirty="0"/>
              <a:t>Ganache</a:t>
            </a:r>
            <a:r>
              <a:rPr lang="zh-TW" altLang="en-US" sz="2400" dirty="0"/>
              <a:t>帳戶</a:t>
            </a:r>
          </a:p>
        </p:txBody>
      </p:sp>
    </p:spTree>
    <p:extLst>
      <p:ext uri="{BB962C8B-B14F-4D97-AF65-F5344CB8AC3E}">
        <p14:creationId xmlns:p14="http://schemas.microsoft.com/office/powerpoint/2010/main" val="34822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D4198-EF25-4430-B29B-7ECB734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Truffle</a:t>
            </a:r>
            <a:r>
              <a:rPr lang="zh-TW" altLang="zh-TW" dirty="0"/>
              <a:t>智能合約開發框架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3CB54-0F01-45EF-9FD8-99D92AB6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Truffle</a:t>
            </a:r>
            <a:r>
              <a:rPr lang="zh-TW" altLang="en-US" sz="2400" dirty="0"/>
              <a:t>：智能合約開發框架，內建編譯、測試、部署與管理智能合約的功能</a:t>
            </a:r>
            <a:endParaRPr lang="en-US" altLang="zh-TW" sz="2400" dirty="0"/>
          </a:p>
          <a:p>
            <a:r>
              <a:rPr lang="en-US" altLang="zh-TW" sz="2400" dirty="0"/>
              <a:t>Truffle</a:t>
            </a:r>
            <a:r>
              <a:rPr lang="zh-TW" altLang="en-US" sz="2400" dirty="0"/>
              <a:t>開發環境及工具</a:t>
            </a:r>
            <a:endParaRPr lang="en-US" altLang="zh-TW" sz="2400" dirty="0"/>
          </a:p>
          <a:p>
            <a:pPr lvl="1"/>
            <a:r>
              <a:rPr lang="zh-TW" altLang="en-US" sz="2200" dirty="0"/>
              <a:t>基礎環境：</a:t>
            </a:r>
            <a:r>
              <a:rPr lang="en-US" altLang="zh-TW" sz="2200" dirty="0"/>
              <a:t>Node.js</a:t>
            </a:r>
            <a:r>
              <a:rPr lang="zh-TW" altLang="en-US" sz="2200" dirty="0"/>
              <a:t>，建議安裝</a:t>
            </a:r>
            <a:r>
              <a:rPr lang="en-US" altLang="zh-TW" sz="2200" dirty="0"/>
              <a:t>LTS</a:t>
            </a:r>
            <a:r>
              <a:rPr lang="zh-TW" altLang="en-US" sz="2200" dirty="0"/>
              <a:t>版本，下載：</a:t>
            </a:r>
            <a:r>
              <a:rPr lang="en-US" altLang="zh-TW" sz="2200" dirty="0">
                <a:hlinkClick r:id="rId2"/>
              </a:rPr>
              <a:t>https://nodejs.org/zh-tw/download/</a:t>
            </a:r>
            <a:endParaRPr lang="en-US" altLang="zh-TW" sz="2200" dirty="0"/>
          </a:p>
          <a:p>
            <a:pPr lvl="1"/>
            <a:r>
              <a:rPr lang="zh-TW" altLang="en-US" sz="2200" dirty="0"/>
              <a:t>編輯器：</a:t>
            </a:r>
            <a:r>
              <a:rPr lang="en-US" altLang="zh-TW" sz="2200" dirty="0"/>
              <a:t>Visual Studio Code</a:t>
            </a:r>
            <a:r>
              <a:rPr lang="zh-TW" altLang="en-US" sz="2200" dirty="0"/>
              <a:t>，下載：</a:t>
            </a:r>
            <a:r>
              <a:rPr lang="en-US" altLang="zh-TW" sz="2200" dirty="0">
                <a:hlinkClick r:id="rId3"/>
              </a:rPr>
              <a:t>https://code.visualstudio.com/download</a:t>
            </a:r>
            <a:endParaRPr lang="en-US" altLang="zh-TW" sz="2200" dirty="0"/>
          </a:p>
          <a:p>
            <a:pPr lvl="1"/>
            <a:r>
              <a:rPr lang="en-US" altLang="zh-TW" sz="2200" dirty="0"/>
              <a:t>Truffle</a:t>
            </a:r>
            <a:r>
              <a:rPr lang="zh-TW" altLang="en-US" sz="2200" dirty="0"/>
              <a:t>安裝：</a:t>
            </a:r>
            <a:r>
              <a:rPr lang="en-US" altLang="zh-TW" sz="2200" dirty="0" err="1"/>
              <a:t>npm</a:t>
            </a:r>
            <a:r>
              <a:rPr lang="en-US" altLang="zh-TW" sz="2200" dirty="0"/>
              <a:t> install -g truffle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29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99142-5E08-42A2-8F37-7929C9D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樣板建立智能合約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C0243-03A3-403F-B939-AF1EDE34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1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範例：使用虛擬貨幣領養狗狗</a:t>
            </a:r>
            <a:endParaRPr lang="en-US" altLang="zh-TW" sz="2400" dirty="0"/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pet-shop</a:t>
            </a:r>
            <a:r>
              <a:rPr lang="zh-TW" altLang="en-US" sz="2400" dirty="0"/>
              <a:t>資料夾，使用</a:t>
            </a:r>
            <a:r>
              <a:rPr lang="en-US" altLang="zh-TW" sz="2400" dirty="0"/>
              <a:t>truffle boxes</a:t>
            </a:r>
            <a:r>
              <a:rPr lang="zh-TW" altLang="en-US" sz="2400" dirty="0"/>
              <a:t>下載</a:t>
            </a:r>
            <a:r>
              <a:rPr lang="en-US" altLang="zh-TW" sz="2400" dirty="0"/>
              <a:t>pet-shop</a:t>
            </a:r>
            <a:r>
              <a:rPr lang="zh-TW" altLang="en-US" sz="2400" dirty="0"/>
              <a:t>範例</a:t>
            </a:r>
            <a:endParaRPr lang="en-US" altLang="zh-TW" sz="2400" dirty="0"/>
          </a:p>
          <a:p>
            <a:pPr lvl="1"/>
            <a:r>
              <a:rPr lang="en-US" altLang="zh-TW" sz="2000" dirty="0"/>
              <a:t>$pet-shop &gt; truffle unbox pet-shop</a:t>
            </a:r>
          </a:p>
          <a:p>
            <a:r>
              <a:rPr lang="zh-TW" altLang="en-US" sz="2400" dirty="0"/>
              <a:t>開啟</a:t>
            </a:r>
            <a:r>
              <a:rPr lang="en-US" altLang="zh-TW" sz="2400" dirty="0"/>
              <a:t>Visual Studio Code</a:t>
            </a:r>
            <a:r>
              <a:rPr lang="zh-TW" altLang="en-US" sz="2400" dirty="0"/>
              <a:t>編輯器：</a:t>
            </a:r>
            <a:r>
              <a:rPr lang="en-US" altLang="zh-TW" sz="2400" dirty="0"/>
              <a:t>$pet-shop &gt; code .</a:t>
            </a:r>
          </a:p>
          <a:p>
            <a:r>
              <a:rPr lang="zh-TW" altLang="en-US" sz="2400" dirty="0"/>
              <a:t>編寫智能合約：在</a:t>
            </a:r>
            <a:r>
              <a:rPr lang="en-US" altLang="zh-TW" sz="2400" dirty="0" err="1"/>
              <a:t>constracts</a:t>
            </a:r>
            <a:r>
              <a:rPr lang="zh-TW" altLang="en-US" sz="2400" dirty="0"/>
              <a:t>目錄新增</a:t>
            </a:r>
            <a:r>
              <a:rPr lang="en-US" altLang="zh-TW" sz="2400" dirty="0" err="1"/>
              <a:t>Adoption.sol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r>
              <a:rPr lang="zh-TW" altLang="en-US" sz="2400" dirty="0"/>
              <a:t>編譯合約： </a:t>
            </a:r>
            <a:r>
              <a:rPr lang="en-US" altLang="zh-TW" sz="2400" dirty="0"/>
              <a:t>$pet-shop &gt; truffle compile</a:t>
            </a:r>
            <a:endParaRPr lang="zh-TW" altLang="en-US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migrations</a:t>
            </a:r>
            <a:r>
              <a:rPr lang="zh-TW" altLang="en-US" sz="2400" dirty="0"/>
              <a:t>目錄新增遷移檔案 </a:t>
            </a:r>
            <a:r>
              <a:rPr lang="en-US" altLang="zh-TW" sz="2400" dirty="0"/>
              <a:t>2_deploy_contracts.js</a:t>
            </a:r>
          </a:p>
          <a:p>
            <a:r>
              <a:rPr lang="zh-TW" altLang="en-US" sz="2400" dirty="0"/>
              <a:t>部署合約： </a:t>
            </a:r>
            <a:r>
              <a:rPr lang="en-US" altLang="zh-TW" sz="2400" dirty="0"/>
              <a:t>$ pet-shop &gt; truffle migrate</a:t>
            </a:r>
          </a:p>
          <a:p>
            <a:r>
              <a:rPr lang="zh-TW" altLang="en-US" sz="2400" dirty="0"/>
              <a:t>執行合約：</a:t>
            </a:r>
            <a:r>
              <a:rPr lang="en-US" altLang="zh-TW" sz="2400" dirty="0"/>
              <a:t>$ pet-shop &gt; </a:t>
            </a:r>
            <a:r>
              <a:rPr lang="en-US" altLang="zh-TW" sz="2400" dirty="0" err="1"/>
              <a:t>npm</a:t>
            </a:r>
            <a:r>
              <a:rPr lang="en-US" altLang="zh-TW" sz="2400" dirty="0"/>
              <a:t> run dev</a:t>
            </a:r>
            <a:r>
              <a:rPr lang="zh-TW" altLang="en-US" sz="2400" dirty="0"/>
              <a:t>，會自動開啟瀏覽器</a:t>
            </a:r>
            <a:r>
              <a:rPr lang="en-US" altLang="zh-TW" sz="2400" dirty="0"/>
              <a:t>http://localhost:3000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32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A2F04-FC09-48E8-A3FD-9976E8B5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Web3.js</a:t>
            </a:r>
            <a:endParaRPr lang="zh-TW" altLang="en-US" dirty="0"/>
          </a:p>
        </p:txBody>
      </p:sp>
      <p:pic>
        <p:nvPicPr>
          <p:cNvPr id="4" name="圖片 3" descr="https://miro.medium.com/max/1400/1*oY3DGHvbHT3MwbDN31G27A.png">
            <a:extLst>
              <a:ext uri="{FF2B5EF4-FFF2-40B4-BE49-F238E27FC236}">
                <a16:creationId xmlns:a16="http://schemas.microsoft.com/office/drawing/2014/main" id="{5FF6514C-E15C-46B7-8F37-52F37DFE51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4" y="1220405"/>
            <a:ext cx="9022770" cy="539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6E25B7-137C-4834-A687-367ABAE0E2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589292"/>
            <a:ext cx="3847375" cy="13158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11EF53-A380-4EBC-A314-DE70B17FDDFD}"/>
              </a:ext>
            </a:extLst>
          </p:cNvPr>
          <p:cNvCxnSpPr>
            <a:cxnSpLocks/>
          </p:cNvCxnSpPr>
          <p:nvPr/>
        </p:nvCxnSpPr>
        <p:spPr>
          <a:xfrm flipH="1">
            <a:off x="6256028" y="1762125"/>
            <a:ext cx="1040122" cy="1063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68D15-82CF-4517-834F-761D99BC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767687"/>
          </a:xfrm>
        </p:spPr>
        <p:txBody>
          <a:bodyPr/>
          <a:lstStyle/>
          <a:p>
            <a:r>
              <a:rPr lang="en-US" altLang="zh-TW" sz="4000" dirty="0" err="1"/>
              <a:t>Dapp</a:t>
            </a:r>
            <a:r>
              <a:rPr lang="en-US" altLang="zh-TW" sz="4000" dirty="0"/>
              <a:t> </a:t>
            </a:r>
            <a:r>
              <a:rPr lang="en-US" altLang="zh-TW" sz="2800" dirty="0"/>
              <a:t>(Decentralized Application</a:t>
            </a:r>
            <a:r>
              <a:rPr lang="zh-TW" altLang="en-US" sz="2800" dirty="0"/>
              <a:t>，去中心化應用程式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17A50-C540-404D-98D0-F1F66612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Dapp</a:t>
            </a:r>
            <a:r>
              <a:rPr lang="zh-TW" altLang="en-US" sz="2400" dirty="0"/>
              <a:t>：開發智能合約的應用程式</a:t>
            </a:r>
            <a:endParaRPr lang="en-US" altLang="zh-TW" sz="2400" dirty="0"/>
          </a:p>
          <a:p>
            <a:pPr lvl="1"/>
            <a:r>
              <a:rPr lang="en-US" altLang="zh-TW" sz="2200" dirty="0"/>
              <a:t>App = frontend + server</a:t>
            </a:r>
          </a:p>
          <a:p>
            <a:pPr lvl="1"/>
            <a:r>
              <a:rPr lang="en-US" altLang="zh-TW" sz="2200" dirty="0" err="1"/>
              <a:t>DApp</a:t>
            </a:r>
            <a:r>
              <a:rPr lang="en-US" altLang="zh-TW" sz="2200" dirty="0"/>
              <a:t> = frontend + contracts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2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C363C-B349-4AF3-978D-C9E85A12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857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Outline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9F07B9E-2B92-4956-867E-F9B16DC7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11980"/>
              </p:ext>
            </p:extLst>
          </p:nvPr>
        </p:nvGraphicFramePr>
        <p:xfrm>
          <a:off x="646111" y="1328457"/>
          <a:ext cx="513556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8FB5788-EBBB-498D-A150-7A4A1DB64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072356"/>
              </p:ext>
            </p:extLst>
          </p:nvPr>
        </p:nvGraphicFramePr>
        <p:xfrm>
          <a:off x="6218236" y="1328457"/>
          <a:ext cx="513556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6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326688" cy="5305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範例：代幣合約，可以創造代幣、轉移代幣</a:t>
            </a:r>
            <a:endParaRPr lang="en-US" altLang="zh-TW" dirty="0"/>
          </a:p>
          <a:p>
            <a:r>
              <a:rPr lang="zh-TW" altLang="en-US" dirty="0"/>
              <a:t>建立專案資料夾 </a:t>
            </a:r>
            <a:r>
              <a:rPr lang="en-US" altLang="zh-TW" dirty="0" err="1"/>
              <a:t>MyToken</a:t>
            </a:r>
            <a:endParaRPr lang="en-US" altLang="zh-TW" dirty="0"/>
          </a:p>
          <a:p>
            <a:r>
              <a:rPr lang="zh-TW" altLang="en-US" dirty="0"/>
              <a:t>初始化專案：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&gt; truffle </a:t>
            </a:r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&gt;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-y   </a:t>
            </a:r>
            <a:r>
              <a:rPr lang="zh-TW" altLang="en-US" dirty="0"/>
              <a:t>產生</a:t>
            </a:r>
            <a:r>
              <a:rPr lang="en-US" altLang="zh-TW" dirty="0" err="1"/>
              <a:t>Packgae.json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/>
              <a:t>Visual Studio Code</a:t>
            </a:r>
            <a:r>
              <a:rPr lang="zh-TW" altLang="en-US" dirty="0"/>
              <a:t>編輯器：</a:t>
            </a:r>
            <a:r>
              <a:rPr lang="en-US" altLang="zh-TW" dirty="0"/>
              <a:t> $</a:t>
            </a:r>
            <a:r>
              <a:rPr lang="en-US" altLang="zh-TW" dirty="0" err="1"/>
              <a:t>MyToken</a:t>
            </a:r>
            <a:r>
              <a:rPr lang="en-US" altLang="zh-TW" dirty="0"/>
              <a:t> &gt; code .</a:t>
            </a:r>
          </a:p>
          <a:p>
            <a:r>
              <a:rPr lang="zh-TW" altLang="en-US" dirty="0"/>
              <a:t>編寫智能合約：在</a:t>
            </a:r>
            <a:r>
              <a:rPr lang="en-US" altLang="zh-TW" dirty="0" err="1"/>
              <a:t>constracts</a:t>
            </a:r>
            <a:r>
              <a:rPr lang="zh-TW" altLang="en-US" dirty="0"/>
              <a:t>目錄新增 </a:t>
            </a:r>
            <a:r>
              <a:rPr lang="en-US" altLang="zh-TW" dirty="0" err="1"/>
              <a:t>MyToken.sol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編譯合約： </a:t>
            </a:r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&gt; truffle compile</a:t>
            </a:r>
            <a:endParaRPr lang="zh-TW" altLang="en-US" dirty="0"/>
          </a:p>
          <a:p>
            <a:r>
              <a:rPr lang="zh-TW" altLang="en-US" dirty="0"/>
              <a:t>在</a:t>
            </a:r>
            <a:r>
              <a:rPr lang="en-US" altLang="zh-TW" dirty="0"/>
              <a:t>migrations</a:t>
            </a:r>
            <a:r>
              <a:rPr lang="zh-TW" altLang="en-US" dirty="0"/>
              <a:t>目錄新增遷移檔案</a:t>
            </a:r>
            <a:r>
              <a:rPr lang="en-US" altLang="zh-TW" dirty="0"/>
              <a:t>(</a:t>
            </a:r>
            <a:r>
              <a:rPr lang="zh-TW" altLang="en-US" dirty="0"/>
              <a:t>合約部署腳本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2_deploy_contracts.js</a:t>
            </a:r>
          </a:p>
          <a:p>
            <a:pPr marL="0" indent="0">
              <a:buNone/>
            </a:pPr>
            <a:r>
              <a:rPr lang="en-US" altLang="zh-TW" dirty="0"/>
              <a:t>const </a:t>
            </a:r>
            <a:r>
              <a:rPr lang="en-US" altLang="zh-TW" dirty="0" err="1"/>
              <a:t>MyToken</a:t>
            </a:r>
            <a:r>
              <a:rPr lang="en-US" altLang="zh-TW" dirty="0"/>
              <a:t> = </a:t>
            </a:r>
            <a:r>
              <a:rPr lang="en-US" altLang="zh-TW" dirty="0" err="1"/>
              <a:t>artifacts.require</a:t>
            </a:r>
            <a:r>
              <a:rPr lang="en-US" altLang="zh-TW" dirty="0"/>
              <a:t>("</a:t>
            </a:r>
            <a:r>
              <a:rPr lang="en-US" altLang="zh-TW" dirty="0" err="1"/>
              <a:t>MyToken</a:t>
            </a:r>
            <a:r>
              <a:rPr lang="en-US" altLang="zh-TW" dirty="0"/>
              <a:t>");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module.exports</a:t>
            </a:r>
            <a:r>
              <a:rPr lang="en-US" altLang="zh-TW" dirty="0"/>
              <a:t> = function(deployer) 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deployer.deploy</a:t>
            </a:r>
            <a:r>
              <a:rPr lang="en-US" altLang="zh-TW" dirty="0"/>
              <a:t>(</a:t>
            </a:r>
            <a:r>
              <a:rPr lang="en-US" altLang="zh-TW" dirty="0" err="1"/>
              <a:t>MyToken</a:t>
            </a:r>
            <a:r>
              <a:rPr lang="en-US" altLang="zh-TW" dirty="0"/>
              <a:t>);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8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440988" cy="492442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truffle-config.js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networks: 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development: 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host: "127.0.0.1",     // Localhost (default: none)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port: 7545,            // Standard Ethereum port (default: none)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network_id</a:t>
            </a:r>
            <a:r>
              <a:rPr lang="en-US" altLang="zh-TW" dirty="0"/>
              <a:t>: "*",       // Any network (default: none)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},</a:t>
            </a:r>
          </a:p>
          <a:p>
            <a:r>
              <a:rPr lang="zh-TW" altLang="en-US" dirty="0"/>
              <a:t>新增前端網頁 </a:t>
            </a:r>
            <a:r>
              <a:rPr lang="en-US" altLang="zh-TW" dirty="0"/>
              <a:t>client &gt; index.html</a:t>
            </a:r>
          </a:p>
          <a:p>
            <a:r>
              <a:rPr lang="zh-TW" altLang="en-US" dirty="0"/>
              <a:t>新增 </a:t>
            </a:r>
            <a:r>
              <a:rPr lang="en-US" altLang="zh-TW" dirty="0"/>
              <a:t>client/index.js</a:t>
            </a:r>
            <a:r>
              <a:rPr lang="zh-TW" altLang="en-US" dirty="0"/>
              <a:t>：從</a:t>
            </a:r>
            <a:r>
              <a:rPr lang="en-US" altLang="zh-TW" dirty="0"/>
              <a:t>build/contracts/</a:t>
            </a:r>
            <a:r>
              <a:rPr lang="en-US" altLang="zh-TW" dirty="0" err="1"/>
              <a:t>MyToken.json</a:t>
            </a:r>
            <a:r>
              <a:rPr lang="zh-TW" altLang="en-US" dirty="0"/>
              <a:t>中複製</a:t>
            </a:r>
            <a:r>
              <a:rPr lang="en-US" altLang="zh-TW" dirty="0" err="1"/>
              <a:t>abi</a:t>
            </a:r>
            <a:r>
              <a:rPr lang="zh-TW" altLang="en-US" dirty="0"/>
              <a:t>和</a:t>
            </a:r>
            <a:r>
              <a:rPr lang="en-US" altLang="zh-TW" dirty="0"/>
              <a:t>address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Web3.js</a:t>
            </a:r>
            <a:r>
              <a:rPr lang="zh-TW" altLang="en-US" dirty="0"/>
              <a:t>、</a:t>
            </a:r>
            <a:r>
              <a:rPr lang="en-US" altLang="zh-TW" dirty="0"/>
              <a:t>lite-server</a:t>
            </a:r>
          </a:p>
          <a:p>
            <a:pPr lvl="1"/>
            <a:r>
              <a:rPr lang="en-US" altLang="zh-TW" dirty="0" err="1"/>
              <a:t>MyToken</a:t>
            </a:r>
            <a:r>
              <a:rPr lang="en-US" altLang="zh-TW" dirty="0"/>
              <a:t> \client &gt; </a:t>
            </a:r>
            <a:r>
              <a:rPr lang="en-US" altLang="zh-TW" dirty="0" err="1"/>
              <a:t>npm</a:t>
            </a:r>
            <a:r>
              <a:rPr lang="en-US" altLang="zh-TW" dirty="0"/>
              <a:t> install web3</a:t>
            </a:r>
          </a:p>
          <a:p>
            <a:pPr lvl="1"/>
            <a:r>
              <a:rPr lang="en-US" altLang="zh-TW" dirty="0" err="1"/>
              <a:t>MyToken</a:t>
            </a:r>
            <a:r>
              <a:rPr lang="en-US" altLang="zh-TW" dirty="0"/>
              <a:t> \client &gt; </a:t>
            </a:r>
            <a:r>
              <a:rPr lang="en-US" altLang="zh-TW" dirty="0" err="1"/>
              <a:t>npm</a:t>
            </a:r>
            <a:r>
              <a:rPr lang="en-US" altLang="zh-TW" dirty="0"/>
              <a:t> install lite-server --save-dev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35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440988" cy="4924424"/>
          </a:xfrm>
        </p:spPr>
        <p:txBody>
          <a:bodyPr>
            <a:norm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package.json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"scripts": {</a:t>
            </a:r>
          </a:p>
          <a:p>
            <a:pPr marL="0" indent="0">
              <a:buNone/>
            </a:pPr>
            <a:r>
              <a:rPr lang="en-US" altLang="zh-TW" dirty="0"/>
              <a:t>    "test": "echo \"Error: no test specified\" &amp;&amp; exit 1",</a:t>
            </a:r>
          </a:p>
          <a:p>
            <a:pPr marL="0" indent="0">
              <a:buNone/>
            </a:pPr>
            <a:r>
              <a:rPr lang="en-US" altLang="zh-TW" dirty="0"/>
              <a:t>    "start": "lite-server"</a:t>
            </a:r>
            <a:r>
              <a:rPr lang="zh-TW" altLang="en-US" dirty="0"/>
              <a:t>或 </a:t>
            </a:r>
            <a:r>
              <a:rPr lang="en-US" altLang="zh-TW" dirty="0"/>
              <a:t>"dev": "lite-server"</a:t>
            </a:r>
          </a:p>
          <a:p>
            <a:pPr marL="0" indent="0">
              <a:buNone/>
            </a:pPr>
            <a:r>
              <a:rPr lang="en-US" altLang="zh-TW" dirty="0"/>
              <a:t> },</a:t>
            </a:r>
          </a:p>
          <a:p>
            <a:r>
              <a:rPr lang="zh-TW" altLang="en-US" dirty="0"/>
              <a:t>新增</a:t>
            </a:r>
            <a:r>
              <a:rPr lang="en-US" altLang="zh-TW" dirty="0"/>
              <a:t>bs-</a:t>
            </a:r>
            <a:r>
              <a:rPr lang="en-US" altLang="zh-TW" dirty="0" err="1"/>
              <a:t>config.json</a:t>
            </a:r>
            <a:endParaRPr lang="en-US" altLang="zh-TW" dirty="0"/>
          </a:p>
          <a:p>
            <a:r>
              <a:rPr lang="en-US" altLang="zh-TW" dirty="0"/>
              <a:t>Run the app</a:t>
            </a:r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\client&gt; </a:t>
            </a:r>
            <a:r>
              <a:rPr lang="en-US" altLang="zh-TW" dirty="0" err="1"/>
              <a:t>npm</a:t>
            </a:r>
            <a:r>
              <a:rPr lang="en-US" altLang="zh-TW" dirty="0"/>
              <a:t> start </a:t>
            </a:r>
            <a:r>
              <a:rPr lang="zh-TW" altLang="en-US" dirty="0"/>
              <a:t>或</a:t>
            </a:r>
            <a:r>
              <a:rPr lang="en-US" altLang="zh-TW" dirty="0" err="1"/>
              <a:t>npm</a:t>
            </a:r>
            <a:r>
              <a:rPr lang="en-US" altLang="zh-TW" dirty="0"/>
              <a:t> run dev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48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C9D9E-E8EB-46DC-917D-C37B415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5DB36-6B95-4E3F-BFB7-70D8BA2D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3877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開始架構區塊鏈 </a:t>
            </a:r>
            <a:r>
              <a:rPr lang="en-US" altLang="zh-TW" dirty="0">
                <a:hlinkClick r:id="rId2"/>
              </a:rPr>
              <a:t>https://ithelp.ithome.com.tw/users/20119982/ironman/2255?page=1</a:t>
            </a:r>
            <a:endParaRPr lang="en-US" altLang="zh-TW" dirty="0"/>
          </a:p>
          <a:p>
            <a:r>
              <a:rPr lang="en-US" altLang="zh-TW" dirty="0"/>
              <a:t>Ethereum</a:t>
            </a:r>
            <a:r>
              <a:rPr lang="zh-TW" altLang="en-US" dirty="0"/>
              <a:t>區塊鏈！智能合約</a:t>
            </a:r>
            <a:r>
              <a:rPr lang="en-US" altLang="zh-TW" dirty="0"/>
              <a:t>(Smart Contract)</a:t>
            </a:r>
            <a:r>
              <a:rPr lang="zh-TW" altLang="en-US" dirty="0"/>
              <a:t>與分散式網頁應用</a:t>
            </a:r>
            <a:r>
              <a:rPr lang="en-US" altLang="zh-TW" dirty="0"/>
              <a:t>(</a:t>
            </a:r>
            <a:r>
              <a:rPr lang="en-US" altLang="zh-TW" dirty="0" err="1"/>
              <a:t>dApp</a:t>
            </a:r>
            <a:r>
              <a:rPr lang="en-US" altLang="zh-TW" dirty="0"/>
              <a:t>)</a:t>
            </a:r>
            <a:r>
              <a:rPr lang="zh-TW" altLang="en-US" dirty="0"/>
              <a:t>入門  </a:t>
            </a:r>
            <a:r>
              <a:rPr lang="en-US" altLang="zh-TW" dirty="0">
                <a:hlinkClick r:id="rId3"/>
              </a:rPr>
              <a:t>https://gasolin.gitbooks.io/learn-ethereum-dapp/content/</a:t>
            </a:r>
            <a:endParaRPr lang="en-US" altLang="zh-TW" dirty="0"/>
          </a:p>
          <a:p>
            <a:r>
              <a:rPr lang="zh-TW" altLang="en-US" dirty="0"/>
              <a:t>編譯和部署合約的第一種姿勢 </a:t>
            </a:r>
            <a:r>
              <a:rPr lang="en-US" altLang="zh-TW" dirty="0"/>
              <a:t>- </a:t>
            </a:r>
            <a:r>
              <a:rPr lang="zh-TW" altLang="en-US" dirty="0"/>
              <a:t>使用 </a:t>
            </a:r>
            <a:r>
              <a:rPr lang="en-US" altLang="zh-TW" dirty="0"/>
              <a:t>Remix  </a:t>
            </a:r>
            <a:r>
              <a:rPr lang="en-US" altLang="zh-TW" dirty="0">
                <a:hlinkClick r:id="rId4"/>
              </a:rPr>
              <a:t>https://gist.github.com/Ankarrr/561fb3e49bd22847780fb93f0e382f59</a:t>
            </a:r>
            <a:endParaRPr lang="en-US" altLang="zh-TW" dirty="0"/>
          </a:p>
          <a:p>
            <a:r>
              <a:rPr lang="zh-TW" altLang="en-US" dirty="0"/>
              <a:t>乙太坊開發實戰學習</a:t>
            </a:r>
            <a:r>
              <a:rPr lang="en-US" altLang="zh-TW" dirty="0"/>
              <a:t>-Solidity</a:t>
            </a:r>
            <a:r>
              <a:rPr lang="zh-TW" altLang="en-US" dirty="0"/>
              <a:t>初學  </a:t>
            </a:r>
            <a:r>
              <a:rPr lang="en-US" altLang="zh-TW" dirty="0">
                <a:hlinkClick r:id="rId5"/>
              </a:rPr>
              <a:t>https://www.taichung.gov.tw/8868/8872/1024778/post</a:t>
            </a:r>
            <a:endParaRPr lang="en-US" altLang="zh-TW" dirty="0"/>
          </a:p>
          <a:p>
            <a:r>
              <a:rPr lang="en-US" altLang="zh-TW" dirty="0"/>
              <a:t>2021</a:t>
            </a:r>
            <a:r>
              <a:rPr lang="zh-TW" altLang="en-US" dirty="0"/>
              <a:t>最新完整</a:t>
            </a:r>
            <a:r>
              <a:rPr lang="en-US" altLang="zh-TW" dirty="0" err="1"/>
              <a:t>Metamask</a:t>
            </a:r>
            <a:r>
              <a:rPr lang="zh-TW" altLang="en-US" dirty="0"/>
              <a:t>錢包教學介紹  </a:t>
            </a:r>
            <a:r>
              <a:rPr lang="en-US" altLang="zh-TW" dirty="0">
                <a:hlinkClick r:id="rId6"/>
              </a:rPr>
              <a:t>https://www.cool3c.com/article/162263</a:t>
            </a:r>
            <a:endParaRPr lang="en-US" altLang="zh-TW" dirty="0"/>
          </a:p>
          <a:p>
            <a:r>
              <a:rPr lang="zh-TW" altLang="en-US" dirty="0"/>
              <a:t>智能合約開發實戰</a:t>
            </a:r>
            <a:br>
              <a:rPr lang="en-US" altLang="zh-TW" dirty="0"/>
            </a:br>
            <a:r>
              <a:rPr lang="en-US" altLang="zh-TW" dirty="0">
                <a:hlinkClick r:id="rId7"/>
              </a:rPr>
              <a:t>https://vocus.cc/article/61cae393fd89780001f12da7</a:t>
            </a:r>
            <a:endParaRPr lang="en-US" altLang="zh-TW" dirty="0"/>
          </a:p>
          <a:p>
            <a:r>
              <a:rPr lang="zh-TW" altLang="en-US" dirty="0"/>
              <a:t>區塊練起來</a:t>
            </a:r>
            <a:r>
              <a:rPr lang="en-US" altLang="zh-TW" dirty="0"/>
              <a:t>-</a:t>
            </a:r>
            <a:r>
              <a:rPr lang="zh-TW" altLang="en-US" dirty="0"/>
              <a:t>智能合約與</a:t>
            </a:r>
            <a:r>
              <a:rPr lang="en-US" altLang="zh-TW" dirty="0" err="1"/>
              <a:t>DApp</a:t>
            </a:r>
            <a:r>
              <a:rPr lang="zh-TW" altLang="en-US" dirty="0"/>
              <a:t>開發  </a:t>
            </a:r>
            <a:r>
              <a:rPr lang="en-US" altLang="zh-TW" dirty="0">
                <a:hlinkClick r:id="rId8"/>
              </a:rPr>
              <a:t>https://ithelp.ithome.com.tw/users/20119338/ironman/2150?page=1</a:t>
            </a:r>
            <a:endParaRPr lang="en-US" altLang="zh-TW" dirty="0"/>
          </a:p>
          <a:p>
            <a:r>
              <a:rPr lang="zh-TW" altLang="en-US" dirty="0"/>
              <a:t>乙太坊開發實戰學習</a:t>
            </a:r>
            <a:r>
              <a:rPr lang="en-US" altLang="zh-TW" dirty="0"/>
              <a:t>-Web3.js  </a:t>
            </a:r>
            <a:r>
              <a:rPr lang="en-US" altLang="zh-TW" dirty="0">
                <a:hlinkClick r:id="rId9"/>
              </a:rPr>
              <a:t>https://segmentfault.com/a/1190000015310963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4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BC98A-2CC9-4ECD-9592-30FDBBA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區塊鏈 </a:t>
            </a:r>
            <a:r>
              <a:rPr lang="en-US" altLang="zh-TW" dirty="0"/>
              <a:t>(Blockchain)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E8A9B-43BC-478A-AE9C-F71B38F0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區塊鏈是建立在網路上的資料儲存系統，使用密碼學確保資料安全，結合點對點（</a:t>
            </a:r>
            <a:r>
              <a:rPr lang="en-US" altLang="zh-TW" sz="2400" dirty="0"/>
              <a:t>peer-to-peer, P2P</a:t>
            </a:r>
            <a:r>
              <a:rPr lang="zh-TW" altLang="en-US" sz="2400" dirty="0"/>
              <a:t>）網路關係，</a:t>
            </a:r>
            <a:r>
              <a:rPr lang="zh-TW" altLang="zh-TW" sz="2400" dirty="0"/>
              <a:t>不需依賴單一中心化機構就能夠運作的分散式系統</a:t>
            </a:r>
            <a:endParaRPr lang="en-US" altLang="zh-TW" sz="2400" dirty="0"/>
          </a:p>
          <a:p>
            <a:r>
              <a:rPr lang="zh-TW" altLang="zh-TW" sz="2400" dirty="0"/>
              <a:t>特點：</a:t>
            </a:r>
            <a:endParaRPr lang="en-US" altLang="zh-TW" sz="2400" dirty="0"/>
          </a:p>
          <a:p>
            <a:pPr lvl="1"/>
            <a:r>
              <a:rPr lang="zh-TW" altLang="en-US" sz="2000" dirty="0"/>
              <a:t>去中心化：不需要第三方機構（中心化機構）就能完成交易</a:t>
            </a:r>
          </a:p>
          <a:p>
            <a:pPr lvl="1"/>
            <a:r>
              <a:rPr lang="zh-TW" altLang="en-US" sz="2000" dirty="0"/>
              <a:t>共享帳本：由所有參與成員（區塊鏈的運算節點）來共同維護帳本</a:t>
            </a:r>
          </a:p>
          <a:p>
            <a:pPr lvl="1"/>
            <a:r>
              <a:rPr lang="zh-TW" altLang="en-US" sz="2000" dirty="0"/>
              <a:t>資料加密：使用密碼學的加密技術防止資料被竄改</a:t>
            </a:r>
          </a:p>
          <a:p>
            <a:pPr lvl="1"/>
            <a:r>
              <a:rPr lang="zh-TW" altLang="en-US" sz="2000" dirty="0"/>
              <a:t>安全隱私：每一筆記錄都由成員確認，交易紀錄難以竄改 </a:t>
            </a:r>
          </a:p>
          <a:p>
            <a:endParaRPr lang="zh-TW" altLang="en-US" dirty="0"/>
          </a:p>
        </p:txBody>
      </p:sp>
      <p:pic>
        <p:nvPicPr>
          <p:cNvPr id="4" name="圖片 3" descr="區塊鏈">
            <a:extLst>
              <a:ext uri="{FF2B5EF4-FFF2-40B4-BE49-F238E27FC236}">
                <a16:creationId xmlns:a16="http://schemas.microsoft.com/office/drawing/2014/main" id="{48F2C371-2D1F-44A5-9A01-11415DAE7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329" r="11033" b="42983"/>
          <a:stretch/>
        </p:blipFill>
        <p:spPr bwMode="auto">
          <a:xfrm>
            <a:off x="1103312" y="4754562"/>
            <a:ext cx="5009515" cy="203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 descr="blockchain introduction">
            <a:extLst>
              <a:ext uri="{FF2B5EF4-FFF2-40B4-BE49-F238E27FC236}">
                <a16:creationId xmlns:a16="http://schemas.microsoft.com/office/drawing/2014/main" id="{D2202BB7-D144-406B-93BF-45BBFF18A2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4754562"/>
            <a:ext cx="4460875" cy="20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2D91-DC68-4CB2-AFE5-9102FD2F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區塊鏈運作流程</a:t>
            </a:r>
            <a:endParaRPr lang="zh-TW" altLang="en-US" dirty="0"/>
          </a:p>
        </p:txBody>
      </p:sp>
      <p:pic>
        <p:nvPicPr>
          <p:cNvPr id="4" name="圖片 3" descr="http://grinews.com/news/wp-content/uploads/2016/07/%E4%B8%80%E6%AC%A1001.jpg">
            <a:extLst>
              <a:ext uri="{FF2B5EF4-FFF2-40B4-BE49-F238E27FC236}">
                <a16:creationId xmlns:a16="http://schemas.microsoft.com/office/drawing/2014/main" id="{3CF22EE4-4459-4DF1-BC55-709ECCC8DD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45" y="1220405"/>
            <a:ext cx="8491453" cy="5389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A48C2AA-4473-4F21-99DE-C0823D67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021" y="6105525"/>
            <a:ext cx="1471930" cy="50482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3"/>
              </a:rPr>
              <a:t>圖片來源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5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01C86-F7DB-4259-B427-2194DDE1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比特幣 </a:t>
            </a:r>
            <a:r>
              <a:rPr lang="en-US" altLang="zh-TW" dirty="0"/>
              <a:t>(</a:t>
            </a:r>
            <a:r>
              <a:rPr lang="en-US" altLang="zh-TW" dirty="0" err="1"/>
              <a:t>BitCoin</a:t>
            </a:r>
            <a:r>
              <a:rPr lang="en-US" altLang="zh-TW" dirty="0"/>
              <a:t>, BTC)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54933-0091-4EA0-94CC-6B6E1412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2008 </a:t>
            </a:r>
            <a:r>
              <a:rPr lang="zh-TW" altLang="en-US" sz="2400" dirty="0"/>
              <a:t>年化名中本聰</a:t>
            </a:r>
            <a:r>
              <a:rPr lang="en-US" altLang="zh-TW" sz="2400" dirty="0"/>
              <a:t> (Satoshi Nakamoto ) </a:t>
            </a:r>
            <a:r>
              <a:rPr lang="zh-TW" altLang="en-US" sz="2400" dirty="0"/>
              <a:t>在</a:t>
            </a:r>
            <a:r>
              <a:rPr lang="en-US" altLang="zh-TW" sz="2400" dirty="0"/>
              <a:t>《</a:t>
            </a:r>
            <a:r>
              <a:rPr lang="zh-TW" altLang="en-US" sz="2400" dirty="0"/>
              <a:t>比特幣：一種對等式的電子現金系統</a:t>
            </a:r>
            <a:r>
              <a:rPr lang="en-US" altLang="zh-TW" sz="2400" dirty="0"/>
              <a:t>》</a:t>
            </a:r>
            <a:r>
              <a:rPr lang="zh-TW" altLang="en-US" sz="2400" dirty="0"/>
              <a:t>（</a:t>
            </a:r>
            <a:r>
              <a:rPr lang="en-US" altLang="zh-TW" sz="2400" dirty="0"/>
              <a:t>Bitcoin: A Peer-to-Peer Electronic Cash System</a:t>
            </a:r>
            <a:r>
              <a:rPr lang="zh-TW" altLang="en-US" sz="2400" dirty="0"/>
              <a:t>）提出的一種數位加密貨幣</a:t>
            </a:r>
            <a:endParaRPr lang="en-US" altLang="zh-TW" sz="2400" dirty="0"/>
          </a:p>
          <a:p>
            <a:r>
              <a:rPr lang="zh-TW" altLang="zh-TW" sz="2400" dirty="0"/>
              <a:t>運用區塊鏈技術，應用在電子貨幣的支付上</a:t>
            </a:r>
            <a:endParaRPr lang="en-US" altLang="zh-TW" sz="2400" dirty="0"/>
          </a:p>
          <a:p>
            <a:r>
              <a:rPr lang="zh-TW" altLang="zh-TW" sz="2400" dirty="0"/>
              <a:t>特點：</a:t>
            </a:r>
            <a:endParaRPr lang="en-US" altLang="zh-TW" sz="2400" dirty="0"/>
          </a:p>
          <a:p>
            <a:pPr lvl="1"/>
            <a:r>
              <a:rPr lang="zh-TW" altLang="en-US" sz="2000" dirty="0"/>
              <a:t>創建去中心化的貨幣發行機制</a:t>
            </a:r>
          </a:p>
          <a:p>
            <a:pPr lvl="1"/>
            <a:r>
              <a:rPr lang="zh-TW" altLang="en-US" sz="2000" dirty="0"/>
              <a:t>發行數量由程式決定，無法隨意修改</a:t>
            </a:r>
          </a:p>
          <a:p>
            <a:pPr lvl="1"/>
            <a:r>
              <a:rPr lang="zh-TW" altLang="en-US" sz="2000" dirty="0"/>
              <a:t>交易帳本完全公開、不可篡改</a:t>
            </a:r>
          </a:p>
          <a:p>
            <a:pPr lvl="1"/>
            <a:r>
              <a:rPr lang="zh-TW" altLang="en-US" sz="2000" dirty="0"/>
              <a:t>使用密碼學理論保證貨幣防偽造、防雙花</a:t>
            </a:r>
          </a:p>
          <a:p>
            <a:pPr lvl="1"/>
            <a:r>
              <a:rPr lang="zh-TW" altLang="en-US" sz="2000" dirty="0"/>
              <a:t>數位簽章機制保證交易完整可信、不可抵賴和撤銷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0C24D-33E9-4181-A696-0E8FA1B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以太坊 </a:t>
            </a:r>
            <a:r>
              <a:rPr lang="en-US" altLang="zh-TW" dirty="0"/>
              <a:t>(Ethereum)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D3AC3-FA3D-457D-AF9B-BF832C31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使用區塊鏈技術實作的智能合約運行平台</a:t>
            </a:r>
            <a:endParaRPr lang="en-US" altLang="zh-TW" sz="2400" dirty="0"/>
          </a:p>
          <a:p>
            <a:r>
              <a:rPr lang="zh-TW" altLang="en-US" sz="2400" dirty="0"/>
              <a:t>乙太坊</a:t>
            </a:r>
            <a:r>
              <a:rPr lang="en-US" altLang="zh-TW" sz="2400" dirty="0"/>
              <a:t>vs.</a:t>
            </a:r>
            <a:r>
              <a:rPr lang="zh-TW" altLang="en-US" sz="2400" dirty="0"/>
              <a:t>比特幣：乙太坊支持智能合約</a:t>
            </a:r>
            <a:endParaRPr lang="en-US" altLang="zh-TW" sz="2400" dirty="0"/>
          </a:p>
          <a:p>
            <a:r>
              <a:rPr lang="zh-TW" altLang="zh-TW" sz="2400" dirty="0"/>
              <a:t>提供以太坊虛擬機（</a:t>
            </a:r>
            <a:r>
              <a:rPr lang="en-US" altLang="zh-TW" sz="2400" dirty="0"/>
              <a:t>Ethereum Virtual Machine, EVM</a:t>
            </a:r>
            <a:r>
              <a:rPr lang="zh-TW" altLang="zh-TW" sz="2400" dirty="0"/>
              <a:t>）</a:t>
            </a:r>
            <a:r>
              <a:rPr lang="zh-TW" altLang="en-US" sz="2400" dirty="0"/>
              <a:t>，將智能合約程式碼編譯成位元組碼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byecode</a:t>
            </a:r>
            <a:r>
              <a:rPr lang="en-US" altLang="zh-TW" sz="2400" dirty="0"/>
              <a:t>)</a:t>
            </a:r>
            <a:r>
              <a:rPr lang="zh-TW" altLang="en-US" sz="2400" dirty="0"/>
              <a:t>，部署及</a:t>
            </a:r>
            <a:r>
              <a:rPr lang="zh-TW" altLang="zh-TW" sz="2400" dirty="0"/>
              <a:t>執行智能合約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336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C00E2-BFB5-4FDC-B8E6-4B6370DA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智能合約</a:t>
            </a:r>
            <a:r>
              <a:rPr lang="en-US" altLang="zh-TW" dirty="0"/>
              <a:t> (Smart Contract)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81540-C930-46CF-B427-837F098B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3244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智能合約：部署在區塊鏈上的應用程式</a:t>
            </a:r>
            <a:endParaRPr lang="en-US" altLang="zh-TW" sz="2400" dirty="0"/>
          </a:p>
          <a:p>
            <a:r>
              <a:rPr lang="zh-TW" altLang="en-US" sz="2400" dirty="0"/>
              <a:t>以太坊虛擬機 </a:t>
            </a:r>
            <a:r>
              <a:rPr lang="en-US" altLang="zh-TW" sz="2400" dirty="0"/>
              <a:t>(EVM)</a:t>
            </a:r>
            <a:r>
              <a:rPr lang="zh-TW" altLang="en-US" sz="2400" dirty="0"/>
              <a:t>：將智能合約程式碼編譯成位元組碼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byecode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r>
              <a:rPr lang="en-US" altLang="zh-TW" sz="2400" dirty="0"/>
              <a:t>Solidity</a:t>
            </a:r>
            <a:r>
              <a:rPr lang="zh-TW" altLang="en-US" sz="2400" dirty="0"/>
              <a:t>語言：最常用的開發智能合約語言</a:t>
            </a:r>
            <a:endParaRPr lang="en-US" altLang="zh-TW" sz="2400" dirty="0"/>
          </a:p>
          <a:p>
            <a:r>
              <a:rPr lang="zh-TW" altLang="en-US" sz="2400" dirty="0"/>
              <a:t>部署及</a:t>
            </a:r>
            <a:r>
              <a:rPr lang="zh-TW" altLang="zh-TW" sz="2400" dirty="0"/>
              <a:t>執行智能合約</a:t>
            </a:r>
            <a:r>
              <a:rPr lang="zh-TW" altLang="en-US" sz="2400" dirty="0"/>
              <a:t>需支付加密貨幣 </a:t>
            </a:r>
            <a:r>
              <a:rPr lang="en-US" altLang="zh-TW" sz="2400" dirty="0"/>
              <a:t>(Ether</a:t>
            </a:r>
            <a:r>
              <a:rPr lang="zh-TW" altLang="en-US" sz="2400" dirty="0"/>
              <a:t>，以太幣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r>
              <a:rPr lang="en-US" altLang="zh-TW" sz="2400" dirty="0"/>
              <a:t>Gas</a:t>
            </a:r>
            <a:r>
              <a:rPr lang="zh-TW" altLang="en-US" sz="2400" dirty="0"/>
              <a:t>：部署或呼叫智能合約的交易手續費</a:t>
            </a:r>
            <a:endParaRPr lang="en-US" altLang="zh-TW" sz="2400" dirty="0"/>
          </a:p>
          <a:p>
            <a:pPr lvl="1"/>
            <a:r>
              <a:rPr lang="zh-TW" altLang="en-US" sz="2400" dirty="0"/>
              <a:t>手續費</a:t>
            </a:r>
            <a:r>
              <a:rPr lang="en-US" altLang="zh-TW" sz="2400" dirty="0"/>
              <a:t>= </a:t>
            </a:r>
            <a:r>
              <a:rPr lang="en-US" altLang="zh-TW" sz="2200" dirty="0"/>
              <a:t>Gas Price x Gas Limit</a:t>
            </a:r>
            <a:endParaRPr lang="en-US" altLang="zh-TW" sz="2000" dirty="0"/>
          </a:p>
          <a:p>
            <a:pPr lvl="1"/>
            <a:r>
              <a:rPr lang="de-DE" altLang="zh-TW" sz="2200" dirty="0"/>
              <a:t>1 Gwei = 10^9 Wei</a:t>
            </a:r>
          </a:p>
          <a:p>
            <a:pPr lvl="1"/>
            <a:r>
              <a:rPr lang="de-DE" altLang="zh-TW" sz="2200" dirty="0"/>
              <a:t>1 Ether = 10^18 Wei = 10^9 Gwei</a:t>
            </a:r>
          </a:p>
          <a:p>
            <a:pPr lvl="1"/>
            <a:endParaRPr lang="en-US" altLang="zh-TW" sz="2200" dirty="0"/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2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7EF91-A282-4DA8-9CBE-A6DCF34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智能合約</a:t>
            </a:r>
            <a:r>
              <a:rPr lang="zh-TW" altLang="en-US" dirty="0"/>
              <a:t>應用─數位畢業證書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D77303-37A7-48D1-B8E6-DDC28066C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220405"/>
            <a:ext cx="8947150" cy="460515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21B45E-13E6-4DF0-A9E1-8DF06245471B}"/>
              </a:ext>
            </a:extLst>
          </p:cNvPr>
          <p:cNvSpPr txBox="1">
            <a:spLocks/>
          </p:cNvSpPr>
          <p:nvPr/>
        </p:nvSpPr>
        <p:spPr>
          <a:xfrm>
            <a:off x="1085849" y="5843307"/>
            <a:ext cx="8964985" cy="774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zh-TW" altLang="en-US" sz="1900" dirty="0"/>
              <a:t>資料來源：</a:t>
            </a:r>
            <a:r>
              <a:rPr lang="en-US" altLang="zh-TW" sz="1900" dirty="0">
                <a:hlinkClick r:id="rId3"/>
              </a:rPr>
              <a:t>https://www.taichung.gov.tw/8868/8872/1024778/post</a:t>
            </a:r>
            <a:endParaRPr lang="en-US" altLang="zh-TW" sz="1900" dirty="0"/>
          </a:p>
          <a:p>
            <a:pPr marL="0" lvl="1" indent="0">
              <a:spcBef>
                <a:spcPts val="1200"/>
              </a:spcBef>
              <a:buNone/>
            </a:pPr>
            <a:r>
              <a:rPr lang="zh-TW" altLang="en-US" sz="1900" dirty="0"/>
              <a:t>其它應用：學籍、各項成績、學習歷程、臺北</a:t>
            </a:r>
            <a:r>
              <a:rPr lang="en-US" altLang="zh-TW" sz="1900" dirty="0"/>
              <a:t>e</a:t>
            </a:r>
            <a:r>
              <a:rPr lang="zh-TW" altLang="en-US" sz="1900" dirty="0"/>
              <a:t>酷幣、校園食材登錄</a:t>
            </a:r>
          </a:p>
        </p:txBody>
      </p:sp>
    </p:spTree>
    <p:extLst>
      <p:ext uri="{BB962C8B-B14F-4D97-AF65-F5344CB8AC3E}">
        <p14:creationId xmlns:p14="http://schemas.microsoft.com/office/powerpoint/2010/main" val="6709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18285-BF16-4468-8C56-56F1543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3AEDE-BD51-4D79-A43D-ED19B4BC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55340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Ethereum</a:t>
            </a:r>
            <a:r>
              <a:rPr lang="zh-TW" altLang="en-US" sz="2400" dirty="0"/>
              <a:t>官方提供的</a:t>
            </a:r>
            <a:r>
              <a:rPr lang="en-US" altLang="zh-TW" sz="2400" dirty="0"/>
              <a:t>IDE (Integrated Development Environment</a:t>
            </a:r>
            <a:r>
              <a:rPr lang="zh-TW" altLang="en-US" sz="2400" dirty="0"/>
              <a:t>，整合式開發環境</a:t>
            </a:r>
            <a:r>
              <a:rPr lang="en-US" altLang="zh-TW" sz="2400" dirty="0"/>
              <a:t>)</a:t>
            </a:r>
          </a:p>
          <a:p>
            <a:r>
              <a:rPr lang="en-US" altLang="zh-TW" dirty="0"/>
              <a:t>Remix</a:t>
            </a:r>
            <a:r>
              <a:rPr lang="zh-TW" altLang="zh-TW" dirty="0"/>
              <a:t>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https://remix.ethereum.org</a:t>
            </a:r>
            <a:endParaRPr lang="en-US" altLang="zh-TW" dirty="0"/>
          </a:p>
          <a:p>
            <a:r>
              <a:rPr lang="zh-TW" altLang="en-US" sz="2400" dirty="0"/>
              <a:t>範例：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pragma solidity ^0.8.7;</a:t>
            </a:r>
            <a:r>
              <a:rPr lang="zh-TW" altLang="en-US" sz="2400" dirty="0"/>
              <a:t>    </a:t>
            </a:r>
            <a:r>
              <a:rPr lang="it-IT" altLang="zh-TW" sz="2400" dirty="0"/>
              <a:t>//</a:t>
            </a:r>
            <a:r>
              <a:rPr lang="zh-TW" altLang="it-IT" sz="2400" dirty="0"/>
              <a:t>或</a:t>
            </a:r>
            <a:r>
              <a:rPr lang="it-IT" altLang="zh-TW" sz="2400" dirty="0"/>
              <a:t>pragma solidity &gt;=0.4.22 &lt;0.9.0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contract HelloWorld {</a:t>
            </a:r>
          </a:p>
          <a:p>
            <a:pPr marL="0" indent="0">
              <a:buNone/>
            </a:pPr>
            <a:r>
              <a:rPr lang="en-US" altLang="zh-TW" sz="2400" dirty="0"/>
              <a:t>    string message = "Hello World"; </a:t>
            </a:r>
          </a:p>
          <a:p>
            <a:pPr marL="0" indent="0">
              <a:buNone/>
            </a:pPr>
            <a:r>
              <a:rPr lang="en-US" altLang="zh-TW" sz="2400" dirty="0"/>
              <a:t>    function </a:t>
            </a:r>
            <a:r>
              <a:rPr lang="en-US" altLang="zh-TW" sz="2400" dirty="0" err="1"/>
              <a:t>setMessage</a:t>
            </a:r>
            <a:r>
              <a:rPr lang="en-US" altLang="zh-TW" sz="2400" dirty="0"/>
              <a:t>(string memory _message) public</a:t>
            </a:r>
          </a:p>
          <a:p>
            <a:pPr marL="0" indent="0">
              <a:buNone/>
            </a:pPr>
            <a:r>
              <a:rPr lang="en-US" altLang="zh-TW" sz="2400" dirty="0"/>
              <a:t>        message = _message;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function </a:t>
            </a:r>
            <a:r>
              <a:rPr lang="en-US" altLang="zh-TW" sz="2400" dirty="0" err="1"/>
              <a:t>getMessage</a:t>
            </a:r>
            <a:r>
              <a:rPr lang="en-US" altLang="zh-TW" sz="2400" dirty="0"/>
              <a:t>() public view returns (string memory)</a:t>
            </a:r>
          </a:p>
          <a:p>
            <a:pPr marL="0" indent="0">
              <a:buNone/>
            </a:pPr>
            <a:r>
              <a:rPr lang="en-US" altLang="zh-TW" sz="2400" dirty="0"/>
              <a:t>        return message;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17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2354</TotalTime>
  <Words>1895</Words>
  <Application>Microsoft Office PowerPoint</Application>
  <PresentationFormat>寬螢幕</PresentationFormat>
  <Paragraphs>206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華康儷中黑</vt:lpstr>
      <vt:lpstr>微軟正黑體</vt:lpstr>
      <vt:lpstr>新細明體</vt:lpstr>
      <vt:lpstr>Arial</vt:lpstr>
      <vt:lpstr>Arial Black</vt:lpstr>
      <vt:lpstr>Century Gothic</vt:lpstr>
      <vt:lpstr>Wingdings 3</vt:lpstr>
      <vt:lpstr>離子</vt:lpstr>
      <vt:lpstr>區塊鏈 ─智能合約實作</vt:lpstr>
      <vt:lpstr>Outline</vt:lpstr>
      <vt:lpstr>區塊鏈 (Blockchain)</vt:lpstr>
      <vt:lpstr>區塊鏈運作流程</vt:lpstr>
      <vt:lpstr>比特幣 (BitCoin, BTC)</vt:lpstr>
      <vt:lpstr>以太坊 (Ethereum)</vt:lpstr>
      <vt:lpstr>智能合約 (Smart Contract)</vt:lpstr>
      <vt:lpstr>智能合約應用─數位畢業證書</vt:lpstr>
      <vt:lpstr>Remix</vt:lpstr>
      <vt:lpstr>solidity語法(1) </vt:lpstr>
      <vt:lpstr>solidity語法(2) </vt:lpstr>
      <vt:lpstr>solidity語法(3) </vt:lpstr>
      <vt:lpstr>使用Remix編寫合約</vt:lpstr>
      <vt:lpstr>部署智能合約</vt:lpstr>
      <vt:lpstr>MetaMask錢包</vt:lpstr>
      <vt:lpstr>Truffle智能合約開發框架</vt:lpstr>
      <vt:lpstr>使用Truffle樣板建立智能合約</vt:lpstr>
      <vt:lpstr>Web3.js</vt:lpstr>
      <vt:lpstr>Dapp (Decentralized Application，去中心化應用程式)</vt:lpstr>
      <vt:lpstr>使用Truffle框架建立智能合約(1)</vt:lpstr>
      <vt:lpstr>使用Truffle框架建立智能合約(2)</vt:lpstr>
      <vt:lpstr>使用Truffle框架建立智能合約(3)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區塊鏈 ─智能合約實作</dc:title>
  <dc:creator>Administrator</dc:creator>
  <cp:lastModifiedBy>Administrator</cp:lastModifiedBy>
  <cp:revision>102</cp:revision>
  <dcterms:created xsi:type="dcterms:W3CDTF">2022-10-15T06:19:09Z</dcterms:created>
  <dcterms:modified xsi:type="dcterms:W3CDTF">2022-10-22T11:28:21Z</dcterms:modified>
</cp:coreProperties>
</file>