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420" r:id="rId3"/>
    <p:sldId id="421" r:id="rId4"/>
    <p:sldId id="442" r:id="rId5"/>
    <p:sldId id="422" r:id="rId6"/>
    <p:sldId id="423" r:id="rId7"/>
    <p:sldId id="424" r:id="rId8"/>
    <p:sldId id="425" r:id="rId9"/>
    <p:sldId id="434" r:id="rId10"/>
    <p:sldId id="427" r:id="rId11"/>
    <p:sldId id="428" r:id="rId12"/>
    <p:sldId id="433" r:id="rId13"/>
    <p:sldId id="432" r:id="rId14"/>
    <p:sldId id="431" r:id="rId15"/>
    <p:sldId id="430" r:id="rId16"/>
    <p:sldId id="429" r:id="rId17"/>
    <p:sldId id="439" r:id="rId18"/>
    <p:sldId id="438" r:id="rId19"/>
    <p:sldId id="437" r:id="rId20"/>
    <p:sldId id="436" r:id="rId21"/>
    <p:sldId id="435" r:id="rId22"/>
    <p:sldId id="440" r:id="rId23"/>
    <p:sldId id="441" r:id="rId24"/>
    <p:sldId id="426" r:id="rId25"/>
    <p:sldId id="41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362B911-CA56-4F66-9378-D0D1864939B4}">
          <p14:sldIdLst>
            <p14:sldId id="256"/>
            <p14:sldId id="420"/>
            <p14:sldId id="421"/>
            <p14:sldId id="442"/>
            <p14:sldId id="422"/>
            <p14:sldId id="423"/>
            <p14:sldId id="424"/>
            <p14:sldId id="425"/>
            <p14:sldId id="434"/>
            <p14:sldId id="427"/>
            <p14:sldId id="428"/>
            <p14:sldId id="433"/>
            <p14:sldId id="432"/>
            <p14:sldId id="431"/>
            <p14:sldId id="430"/>
            <p14:sldId id="429"/>
            <p14:sldId id="439"/>
            <p14:sldId id="438"/>
            <p14:sldId id="437"/>
            <p14:sldId id="436"/>
            <p14:sldId id="435"/>
            <p14:sldId id="440"/>
            <p14:sldId id="441"/>
            <p14:sldId id="426"/>
            <p14:sldId id="4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33" autoAdjust="0"/>
    <p:restoredTop sz="94660"/>
  </p:normalViewPr>
  <p:slideViewPr>
    <p:cSldViewPr>
      <p:cViewPr varScale="1">
        <p:scale>
          <a:sx n="90" d="100"/>
          <a:sy n="90" d="100"/>
        </p:scale>
        <p:origin x="1422" y="90"/>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2/11/2018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2/11/2018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2/11/2018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2/11/2018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2/11/2018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2/11/2018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2/11/2018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azs-jobsdemo.search.windows.net/indexes/nycjobs/docs?api-version=2016-09-01&amp;search=telecommunication"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hyperlink" Target="https://docs.microsoft.com/azure/search/search-faceted-navigation" TargetMode="External"/><Relationship Id="rId3" Type="http://schemas.openxmlformats.org/officeDocument/2006/relationships/hyperlink" Target="https://docs.microsoft.com/rest/api/searchservice/simple-query-syntax-in-azure-search" TargetMode="External"/><Relationship Id="rId7" Type="http://schemas.openxmlformats.org/officeDocument/2006/relationships/hyperlink" Target="https://docs.microsoft.com/rest/api/searchservice/suggesters" TargetMode="External"/><Relationship Id="rId2" Type="http://schemas.openxmlformats.org/officeDocument/2006/relationships/hyperlink" Target="https://docs.microsoft.com/en-us/azure/search/search-lucene-query-architecture" TargetMode="External"/><Relationship Id="rId1" Type="http://schemas.openxmlformats.org/officeDocument/2006/relationships/slideLayout" Target="../slideLayouts/slideLayout2.xml"/><Relationship Id="rId6" Type="http://schemas.openxmlformats.org/officeDocument/2006/relationships/hyperlink" Target="https://github.com/Azure-Samples/search-dotnet-asp-net-mvc-jobs" TargetMode="External"/><Relationship Id="rId11" Type="http://schemas.openxmlformats.org/officeDocument/2006/relationships/hyperlink" Target="https://docs.microsoft.com/en-us/azure/search/search-pagination-page-layout" TargetMode="External"/><Relationship Id="rId5" Type="http://schemas.openxmlformats.org/officeDocument/2006/relationships/hyperlink" Target="https://channel9.msdn.com/Shows/Data-Exposed/Azure-Search-and-Geospatial-Data" TargetMode="External"/><Relationship Id="rId10" Type="http://schemas.openxmlformats.org/officeDocument/2006/relationships/hyperlink" Target="https://docs.microsoft.com/rest/api/searchservice/Search-Documents" TargetMode="External"/><Relationship Id="rId4" Type="http://schemas.openxmlformats.org/officeDocument/2006/relationships/hyperlink" Target="https://docs.microsoft.com/rest/api/searchservice/lucene-query-syntax-in-azure-search" TargetMode="External"/><Relationship Id="rId9" Type="http://schemas.openxmlformats.org/officeDocument/2006/relationships/hyperlink" Target="https://docs.microsoft.com/rest/api/searchservice/odata-expression-syntax-for-azure-search"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_sM-TUtTXIM" TargetMode="External"/><Relationship Id="rId2" Type="http://schemas.openxmlformats.org/officeDocument/2006/relationships/hyperlink" Target="https://youtu.be/pvXeqt8IIEk" TargetMode="External"/><Relationship Id="rId1" Type="http://schemas.openxmlformats.org/officeDocument/2006/relationships/slideLayout" Target="../slideLayouts/slideLayout2.xml"/><Relationship Id="rId4" Type="http://schemas.openxmlformats.org/officeDocument/2006/relationships/hyperlink" Target="https://github.com/wtrbula/Final-Projec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zure-Samples/search-dotnet-asp-net-mvc-job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a:pPr>
                <a:defRPr/>
              </a:pPr>
              <a:t>1</a:t>
            </a:fld>
            <a:endParaRPr lang="en-US" sz="1600"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Azure Search</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a:solidFill>
                  <a:schemeClr val="tx2">
                    <a:lumMod val="75000"/>
                  </a:schemeClr>
                </a:solidFill>
              </a:rPr>
              <a:t>Trbula, Todd</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Azure </a:t>
            </a:r>
            <a:r>
              <a:rPr lang="en-US" altLang="en-US" sz="1200" dirty="0" err="1">
                <a:solidFill>
                  <a:srgbClr val="898989"/>
                </a:solidFill>
              </a:rPr>
              <a:t>Search@Trbula</a:t>
            </a:r>
            <a:r>
              <a:rPr lang="en-US" altLang="en-US" sz="1200" dirty="0">
                <a:solidFill>
                  <a:srgbClr val="898989"/>
                </a:solidFill>
              </a:rPr>
              <a:t>, Todd</a:t>
            </a:r>
          </a:p>
        </p:txBody>
      </p:sp>
      <p:sp>
        <p:nvSpPr>
          <p:cNvPr id="2" name="TextBox 1"/>
          <p:cNvSpPr txBox="1"/>
          <p:nvPr/>
        </p:nvSpPr>
        <p:spPr>
          <a:xfrm>
            <a:off x="2055813" y="5029200"/>
            <a:ext cx="4949825" cy="892552"/>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r>
              <a:rPr lang="en-US" sz="1600" dirty="0">
                <a:solidFill>
                  <a:schemeClr val="bg2">
                    <a:lumMod val="25000"/>
                  </a:schemeClr>
                </a:solidFill>
              </a:rPr>
              <a:t>Dr.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C61D-00A6-4876-B8CE-096D39463149}"/>
              </a:ext>
            </a:extLst>
          </p:cNvPr>
          <p:cNvSpPr>
            <a:spLocks noGrp="1"/>
          </p:cNvSpPr>
          <p:nvPr>
            <p:ph type="title"/>
          </p:nvPr>
        </p:nvSpPr>
        <p:spPr/>
        <p:txBody>
          <a:bodyPr>
            <a:normAutofit/>
          </a:bodyPr>
          <a:lstStyle/>
          <a:p>
            <a:r>
              <a:rPr lang="en-US" sz="3600" dirty="0">
                <a:solidFill>
                  <a:schemeClr val="hlink"/>
                </a:solidFill>
              </a:rPr>
              <a:t>Storage Container</a:t>
            </a:r>
          </a:p>
        </p:txBody>
      </p:sp>
      <p:sp>
        <p:nvSpPr>
          <p:cNvPr id="7" name="Content Placeholder 6">
            <a:extLst>
              <a:ext uri="{FF2B5EF4-FFF2-40B4-BE49-F238E27FC236}">
                <a16:creationId xmlns:a16="http://schemas.microsoft.com/office/drawing/2014/main" id="{49546427-9950-429C-8B73-10FDB89DC02A}"/>
              </a:ext>
            </a:extLst>
          </p:cNvPr>
          <p:cNvSpPr>
            <a:spLocks noGrp="1"/>
          </p:cNvSpPr>
          <p:nvPr>
            <p:ph idx="1"/>
          </p:nvPr>
        </p:nvSpPr>
        <p:spPr/>
        <p:txBody>
          <a:bodyPr/>
          <a:lstStyle/>
          <a:p>
            <a:pPr marL="0" indent="0">
              <a:buNone/>
            </a:pPr>
            <a:r>
              <a:rPr lang="en-US" dirty="0"/>
              <a:t>After provisioning the storage account under settings select containers. Select +Container to create a container name and public access level. For the level chose Blob (anonymous read access for blobs only). Next select OK.</a:t>
            </a:r>
          </a:p>
          <a:p>
            <a:pPr marL="0" indent="0">
              <a:buNone/>
            </a:pPr>
            <a:r>
              <a:rPr lang="en-US" dirty="0"/>
              <a:t>Next, upload a blob file (NYC_Jobs.csv). To do this select the container name </a:t>
            </a:r>
            <a:r>
              <a:rPr lang="en-US" dirty="0" err="1"/>
              <a:t>wttcontainer</a:t>
            </a:r>
            <a:r>
              <a:rPr lang="en-US" dirty="0"/>
              <a:t> </a:t>
            </a:r>
            <a:r>
              <a:rPr lang="en-US" dirty="0">
                <a:sym typeface="Wingdings" panose="05000000000000000000" pitchFamily="2" charset="2"/>
              </a:rPr>
              <a:t></a:t>
            </a:r>
            <a:r>
              <a:rPr lang="en-US" dirty="0"/>
              <a:t> upload then select the folder icon to map to the file on local computer. After selecting your file, select a blob type, size, and folder name followed by Upload.</a:t>
            </a:r>
          </a:p>
          <a:p>
            <a:endParaRPr lang="en-US" dirty="0"/>
          </a:p>
        </p:txBody>
      </p:sp>
      <p:sp>
        <p:nvSpPr>
          <p:cNvPr id="5" name="Footer Placeholder 4">
            <a:extLst>
              <a:ext uri="{FF2B5EF4-FFF2-40B4-BE49-F238E27FC236}">
                <a16:creationId xmlns:a16="http://schemas.microsoft.com/office/drawing/2014/main" id="{400200FF-7C05-47E1-AD4C-EF43F39C0DE8}"/>
              </a:ext>
            </a:extLst>
          </p:cNvPr>
          <p:cNvSpPr>
            <a:spLocks noGrp="1"/>
          </p:cNvSpPr>
          <p:nvPr>
            <p:ph type="ftr" sz="quarter" idx="11"/>
          </p:nvPr>
        </p:nvSpPr>
        <p:spPr/>
        <p:txBody>
          <a:bodyPr/>
          <a:lstStyle/>
          <a:p>
            <a:r>
              <a:rPr lang="en-US" altLang="en-US" dirty="0"/>
              <a:t>Azure </a:t>
            </a:r>
            <a:r>
              <a:rPr lang="en-US" altLang="en-US" dirty="0" err="1"/>
              <a:t>Search@Trbula</a:t>
            </a:r>
            <a:r>
              <a:rPr lang="en-US" altLang="en-US" dirty="0"/>
              <a:t>, Todd</a:t>
            </a:r>
          </a:p>
        </p:txBody>
      </p:sp>
      <p:sp>
        <p:nvSpPr>
          <p:cNvPr id="6" name="Slide Number Placeholder 5">
            <a:extLst>
              <a:ext uri="{FF2B5EF4-FFF2-40B4-BE49-F238E27FC236}">
                <a16:creationId xmlns:a16="http://schemas.microsoft.com/office/drawing/2014/main" id="{F79B788C-2E47-4B33-9D42-1379EA53E28C}"/>
              </a:ext>
            </a:extLst>
          </p:cNvPr>
          <p:cNvSpPr>
            <a:spLocks noGrp="1"/>
          </p:cNvSpPr>
          <p:nvPr>
            <p:ph type="sldNum" sz="quarter" idx="12"/>
          </p:nvPr>
        </p:nvSpPr>
        <p:spPr/>
        <p:txBody>
          <a:bodyPr/>
          <a:lstStyle/>
          <a:p>
            <a:pPr>
              <a:defRPr/>
            </a:pPr>
            <a:fld id="{C1FBD6B9-3A33-4A94-B724-9A8AE8A254DC}" type="slidenum">
              <a:rPr lang="en-US" sz="1600" smtClean="0"/>
              <a:pPr>
                <a:defRPr/>
              </a:pPr>
              <a:t>10</a:t>
            </a:fld>
            <a:endParaRPr lang="en-US" sz="1600" dirty="0"/>
          </a:p>
        </p:txBody>
      </p:sp>
      <p:pic>
        <p:nvPicPr>
          <p:cNvPr id="8" name="Picture 7">
            <a:extLst>
              <a:ext uri="{FF2B5EF4-FFF2-40B4-BE49-F238E27FC236}">
                <a16:creationId xmlns:a16="http://schemas.microsoft.com/office/drawing/2014/main" id="{2C4225DA-422B-4F1F-8EE7-7430D005EAF5}"/>
              </a:ext>
            </a:extLst>
          </p:cNvPr>
          <p:cNvPicPr/>
          <p:nvPr/>
        </p:nvPicPr>
        <p:blipFill>
          <a:blip r:embed="rId2"/>
          <a:stretch>
            <a:fillRect/>
          </a:stretch>
        </p:blipFill>
        <p:spPr>
          <a:xfrm>
            <a:off x="685800" y="2991485"/>
            <a:ext cx="3075940" cy="3256915"/>
          </a:xfrm>
          <a:prstGeom prst="rect">
            <a:avLst/>
          </a:prstGeom>
        </p:spPr>
      </p:pic>
      <p:pic>
        <p:nvPicPr>
          <p:cNvPr id="9" name="Picture 8">
            <a:extLst>
              <a:ext uri="{FF2B5EF4-FFF2-40B4-BE49-F238E27FC236}">
                <a16:creationId xmlns:a16="http://schemas.microsoft.com/office/drawing/2014/main" id="{7464A640-03F1-480C-8BF1-864E41B7F450}"/>
              </a:ext>
            </a:extLst>
          </p:cNvPr>
          <p:cNvPicPr/>
          <p:nvPr/>
        </p:nvPicPr>
        <p:blipFill>
          <a:blip r:embed="rId3"/>
          <a:stretch>
            <a:fillRect/>
          </a:stretch>
        </p:blipFill>
        <p:spPr>
          <a:xfrm>
            <a:off x="3761740" y="3581400"/>
            <a:ext cx="4925060" cy="1950882"/>
          </a:xfrm>
          <a:prstGeom prst="rect">
            <a:avLst/>
          </a:prstGeom>
        </p:spPr>
      </p:pic>
    </p:spTree>
    <p:extLst>
      <p:ext uri="{BB962C8B-B14F-4D97-AF65-F5344CB8AC3E}">
        <p14:creationId xmlns:p14="http://schemas.microsoft.com/office/powerpoint/2010/main" val="1614036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E21F-EE8C-4DA5-9DB3-E15CB63AAD6B}"/>
              </a:ext>
            </a:extLst>
          </p:cNvPr>
          <p:cNvSpPr>
            <a:spLocks noGrp="1"/>
          </p:cNvSpPr>
          <p:nvPr>
            <p:ph type="title"/>
          </p:nvPr>
        </p:nvSpPr>
        <p:spPr/>
        <p:txBody>
          <a:bodyPr/>
          <a:lstStyle/>
          <a:p>
            <a:r>
              <a:rPr lang="en-US" sz="3600" dirty="0">
                <a:solidFill>
                  <a:schemeClr val="hlink"/>
                </a:solidFill>
              </a:rPr>
              <a:t>Importing file to Azure Search</a:t>
            </a:r>
          </a:p>
        </p:txBody>
      </p:sp>
      <p:sp>
        <p:nvSpPr>
          <p:cNvPr id="7" name="Content Placeholder 6">
            <a:extLst>
              <a:ext uri="{FF2B5EF4-FFF2-40B4-BE49-F238E27FC236}">
                <a16:creationId xmlns:a16="http://schemas.microsoft.com/office/drawing/2014/main" id="{05CDB915-14B7-4316-ACE9-33482573F07A}"/>
              </a:ext>
            </a:extLst>
          </p:cNvPr>
          <p:cNvSpPr>
            <a:spLocks noGrp="1"/>
          </p:cNvSpPr>
          <p:nvPr>
            <p:ph idx="1"/>
          </p:nvPr>
        </p:nvSpPr>
        <p:spPr/>
        <p:txBody>
          <a:bodyPr/>
          <a:lstStyle/>
          <a:p>
            <a:pPr marL="0" indent="0">
              <a:buNone/>
            </a:pPr>
            <a:r>
              <a:rPr lang="en-US" dirty="0"/>
              <a:t>With the file uploaded to the container go back to Search </a:t>
            </a:r>
            <a:r>
              <a:rPr lang="en-US" dirty="0" err="1"/>
              <a:t>serevices</a:t>
            </a:r>
            <a:r>
              <a:rPr lang="en-US" dirty="0"/>
              <a:t> to import the data creating an indexer. Open </a:t>
            </a:r>
            <a:r>
              <a:rPr lang="en-US" dirty="0" err="1"/>
              <a:t>azs-jobsdemo</a:t>
            </a:r>
            <a:r>
              <a:rPr lang="en-US" dirty="0"/>
              <a:t> </a:t>
            </a:r>
            <a:r>
              <a:rPr lang="en-US" dirty="0">
                <a:sym typeface="Wingdings" panose="05000000000000000000" pitchFamily="2" charset="2"/>
              </a:rPr>
              <a:t></a:t>
            </a:r>
            <a:r>
              <a:rPr lang="en-US" dirty="0"/>
              <a:t> Import data. Create a data source, Index, and Indexer. </a:t>
            </a:r>
          </a:p>
          <a:p>
            <a:pPr>
              <a:buFont typeface="Wingdings" panose="05000000000000000000" pitchFamily="2" charset="2"/>
              <a:buChar char="v"/>
            </a:pPr>
            <a:r>
              <a:rPr lang="en-US" dirty="0">
                <a:solidFill>
                  <a:srgbClr val="FF0000"/>
                </a:solidFill>
              </a:rPr>
              <a:t>Note to know the storage account name, container name, and name of blob.</a:t>
            </a:r>
          </a:p>
          <a:p>
            <a:pPr marL="0" indent="0">
              <a:buNone/>
            </a:pPr>
            <a:endParaRPr lang="en-US" dirty="0"/>
          </a:p>
        </p:txBody>
      </p:sp>
      <p:sp>
        <p:nvSpPr>
          <p:cNvPr id="5" name="Footer Placeholder 4">
            <a:extLst>
              <a:ext uri="{FF2B5EF4-FFF2-40B4-BE49-F238E27FC236}">
                <a16:creationId xmlns:a16="http://schemas.microsoft.com/office/drawing/2014/main" id="{90AA25B2-BDD9-4DDA-A0E4-09C693443E9A}"/>
              </a:ext>
            </a:extLst>
          </p:cNvPr>
          <p:cNvSpPr>
            <a:spLocks noGrp="1"/>
          </p:cNvSpPr>
          <p:nvPr>
            <p:ph type="ftr" sz="quarter" idx="11"/>
          </p:nvPr>
        </p:nvSpPr>
        <p:spPr/>
        <p:txBody>
          <a:bodyPr/>
          <a:lstStyle/>
          <a:p>
            <a:r>
              <a:rPr lang="en-US" altLang="en-US" dirty="0"/>
              <a:t>Azure </a:t>
            </a:r>
            <a:r>
              <a:rPr lang="en-US" altLang="en-US" dirty="0" err="1"/>
              <a:t>Search@Trbula</a:t>
            </a:r>
            <a:r>
              <a:rPr lang="en-US" altLang="en-US" dirty="0"/>
              <a:t>, Todd</a:t>
            </a:r>
          </a:p>
        </p:txBody>
      </p:sp>
      <p:sp>
        <p:nvSpPr>
          <p:cNvPr id="6" name="Slide Number Placeholder 5">
            <a:extLst>
              <a:ext uri="{FF2B5EF4-FFF2-40B4-BE49-F238E27FC236}">
                <a16:creationId xmlns:a16="http://schemas.microsoft.com/office/drawing/2014/main" id="{A105CEC9-EE64-4FAF-A131-CDBC8EC4B860}"/>
              </a:ext>
            </a:extLst>
          </p:cNvPr>
          <p:cNvSpPr>
            <a:spLocks noGrp="1"/>
          </p:cNvSpPr>
          <p:nvPr>
            <p:ph type="sldNum" sz="quarter" idx="12"/>
          </p:nvPr>
        </p:nvSpPr>
        <p:spPr/>
        <p:txBody>
          <a:bodyPr/>
          <a:lstStyle/>
          <a:p>
            <a:pPr>
              <a:defRPr/>
            </a:pPr>
            <a:fld id="{C1FBD6B9-3A33-4A94-B724-9A8AE8A254DC}" type="slidenum">
              <a:rPr lang="en-US" sz="1600" smtClean="0"/>
              <a:pPr>
                <a:defRPr/>
              </a:pPr>
              <a:t>11</a:t>
            </a:fld>
            <a:endParaRPr lang="en-US" dirty="0"/>
          </a:p>
        </p:txBody>
      </p:sp>
      <p:pic>
        <p:nvPicPr>
          <p:cNvPr id="8" name="Picture 7">
            <a:extLst>
              <a:ext uri="{FF2B5EF4-FFF2-40B4-BE49-F238E27FC236}">
                <a16:creationId xmlns:a16="http://schemas.microsoft.com/office/drawing/2014/main" id="{02608B49-1077-481D-AAAE-73796705F94B}"/>
              </a:ext>
            </a:extLst>
          </p:cNvPr>
          <p:cNvPicPr/>
          <p:nvPr/>
        </p:nvPicPr>
        <p:blipFill>
          <a:blip r:embed="rId2"/>
          <a:stretch>
            <a:fillRect/>
          </a:stretch>
        </p:blipFill>
        <p:spPr>
          <a:xfrm>
            <a:off x="609600" y="2286000"/>
            <a:ext cx="8077200" cy="3962400"/>
          </a:xfrm>
          <a:prstGeom prst="rect">
            <a:avLst/>
          </a:prstGeom>
        </p:spPr>
      </p:pic>
    </p:spTree>
    <p:extLst>
      <p:ext uri="{BB962C8B-B14F-4D97-AF65-F5344CB8AC3E}">
        <p14:creationId xmlns:p14="http://schemas.microsoft.com/office/powerpoint/2010/main" val="196105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1DB3DC-FDA7-409A-9C64-87D5EF795A32}"/>
              </a:ext>
            </a:extLst>
          </p:cNvPr>
          <p:cNvSpPr>
            <a:spLocks noGrp="1"/>
          </p:cNvSpPr>
          <p:nvPr>
            <p:ph type="title"/>
          </p:nvPr>
        </p:nvSpPr>
        <p:spPr/>
        <p:txBody>
          <a:bodyPr>
            <a:normAutofit fontScale="90000"/>
          </a:bodyPr>
          <a:lstStyle/>
          <a:p>
            <a:r>
              <a:rPr lang="en-US" dirty="0"/>
              <a:t>Index Data Source</a:t>
            </a:r>
            <a:endParaRPr lang="en-US" sz="3600" dirty="0">
              <a:solidFill>
                <a:schemeClr val="hlink"/>
              </a:solidFill>
            </a:endParaRPr>
          </a:p>
        </p:txBody>
      </p:sp>
      <p:sp>
        <p:nvSpPr>
          <p:cNvPr id="8" name="Content Placeholder 7">
            <a:extLst>
              <a:ext uri="{FF2B5EF4-FFF2-40B4-BE49-F238E27FC236}">
                <a16:creationId xmlns:a16="http://schemas.microsoft.com/office/drawing/2014/main" id="{E611F8B4-ED12-47A4-9FAC-C77A943F6E8E}"/>
              </a:ext>
            </a:extLst>
          </p:cNvPr>
          <p:cNvSpPr>
            <a:spLocks noGrp="1"/>
          </p:cNvSpPr>
          <p:nvPr>
            <p:ph sz="half" idx="1"/>
          </p:nvPr>
        </p:nvSpPr>
        <p:spPr/>
        <p:txBody>
          <a:bodyPr/>
          <a:lstStyle/>
          <a:p>
            <a:pPr marL="0" indent="0">
              <a:buNone/>
            </a:pPr>
            <a:r>
              <a:rPr lang="en-US" sz="2000" dirty="0"/>
              <a:t>Under Data Source choose Azure Blob Storage </a:t>
            </a:r>
            <a:r>
              <a:rPr lang="en-US" sz="2000" dirty="0">
                <a:sym typeface="Wingdings" panose="05000000000000000000" pitchFamily="2" charset="2"/>
              </a:rPr>
              <a:t></a:t>
            </a:r>
            <a:r>
              <a:rPr lang="en-US" sz="2000" dirty="0"/>
              <a:t> creating a name, data to extract, parsing mode, storage container, and blob folder followed by OK.</a:t>
            </a:r>
          </a:p>
          <a:p>
            <a:pPr marL="0" indent="0">
              <a:buNone/>
            </a:pPr>
            <a:endParaRPr lang="en-US" sz="1800" dirty="0"/>
          </a:p>
        </p:txBody>
      </p:sp>
      <p:sp>
        <p:nvSpPr>
          <p:cNvPr id="5" name="Footer Placeholder 4">
            <a:extLst>
              <a:ext uri="{FF2B5EF4-FFF2-40B4-BE49-F238E27FC236}">
                <a16:creationId xmlns:a16="http://schemas.microsoft.com/office/drawing/2014/main" id="{FAB965A7-B854-42CA-9D2E-7D2E29204042}"/>
              </a:ext>
            </a:extLst>
          </p:cNvPr>
          <p:cNvSpPr>
            <a:spLocks noGrp="1"/>
          </p:cNvSpPr>
          <p:nvPr>
            <p:ph type="ftr" sz="quarter" idx="11"/>
          </p:nvPr>
        </p:nvSpPr>
        <p:spPr/>
        <p:txBody>
          <a:bodyPr/>
          <a:lstStyle/>
          <a:p>
            <a:r>
              <a:rPr lang="en-US" altLang="en-US" dirty="0"/>
              <a:t>Azure </a:t>
            </a:r>
            <a:r>
              <a:rPr lang="en-US" altLang="en-US" dirty="0" err="1"/>
              <a:t>Search@Trbula</a:t>
            </a:r>
            <a:r>
              <a:rPr lang="en-US" altLang="en-US" dirty="0"/>
              <a:t>, Todd</a:t>
            </a:r>
          </a:p>
        </p:txBody>
      </p:sp>
      <p:sp>
        <p:nvSpPr>
          <p:cNvPr id="6" name="Slide Number Placeholder 5">
            <a:extLst>
              <a:ext uri="{FF2B5EF4-FFF2-40B4-BE49-F238E27FC236}">
                <a16:creationId xmlns:a16="http://schemas.microsoft.com/office/drawing/2014/main" id="{4B2A6B70-BEB2-4B7E-BCD5-624F9DB8A956}"/>
              </a:ext>
            </a:extLst>
          </p:cNvPr>
          <p:cNvSpPr>
            <a:spLocks noGrp="1"/>
          </p:cNvSpPr>
          <p:nvPr>
            <p:ph type="sldNum" sz="quarter" idx="12"/>
          </p:nvPr>
        </p:nvSpPr>
        <p:spPr/>
        <p:txBody>
          <a:bodyPr/>
          <a:lstStyle/>
          <a:p>
            <a:pPr>
              <a:defRPr/>
            </a:pPr>
            <a:fld id="{C1FBD6B9-3A33-4A94-B724-9A8AE8A254DC}" type="slidenum">
              <a:rPr lang="en-US" sz="1600" smtClean="0"/>
              <a:pPr>
                <a:defRPr/>
              </a:pPr>
              <a:t>12</a:t>
            </a:fld>
            <a:endParaRPr lang="en-US" dirty="0"/>
          </a:p>
        </p:txBody>
      </p:sp>
      <p:pic>
        <p:nvPicPr>
          <p:cNvPr id="10" name="Content Placeholder 9">
            <a:extLst>
              <a:ext uri="{FF2B5EF4-FFF2-40B4-BE49-F238E27FC236}">
                <a16:creationId xmlns:a16="http://schemas.microsoft.com/office/drawing/2014/main" id="{1BC617AA-6DAC-4478-A71D-6BC9C4408FE6}"/>
              </a:ext>
            </a:extLst>
          </p:cNvPr>
          <p:cNvPicPr>
            <a:picLocks noGrp="1"/>
          </p:cNvPicPr>
          <p:nvPr>
            <p:ph sz="half" idx="2"/>
          </p:nvPr>
        </p:nvPicPr>
        <p:blipFill>
          <a:blip r:embed="rId2"/>
          <a:stretch>
            <a:fillRect/>
          </a:stretch>
        </p:blipFill>
        <p:spPr>
          <a:xfrm>
            <a:off x="4648200" y="1600200"/>
            <a:ext cx="4038600" cy="4243859"/>
          </a:xfrm>
          <a:prstGeom prst="rect">
            <a:avLst/>
          </a:prstGeom>
        </p:spPr>
      </p:pic>
    </p:spTree>
    <p:extLst>
      <p:ext uri="{BB962C8B-B14F-4D97-AF65-F5344CB8AC3E}">
        <p14:creationId xmlns:p14="http://schemas.microsoft.com/office/powerpoint/2010/main" val="762978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9ED7-DB46-460B-935D-D37041AB925A}"/>
              </a:ext>
            </a:extLst>
          </p:cNvPr>
          <p:cNvSpPr>
            <a:spLocks noGrp="1"/>
          </p:cNvSpPr>
          <p:nvPr>
            <p:ph type="title"/>
          </p:nvPr>
        </p:nvSpPr>
        <p:spPr/>
        <p:txBody>
          <a:bodyPr/>
          <a:lstStyle/>
          <a:p>
            <a:r>
              <a:rPr lang="en-US" dirty="0"/>
              <a:t>Customize Target Index</a:t>
            </a:r>
          </a:p>
        </p:txBody>
      </p:sp>
      <p:sp>
        <p:nvSpPr>
          <p:cNvPr id="3" name="Content Placeholder 2">
            <a:extLst>
              <a:ext uri="{FF2B5EF4-FFF2-40B4-BE49-F238E27FC236}">
                <a16:creationId xmlns:a16="http://schemas.microsoft.com/office/drawing/2014/main" id="{965B1E9A-82D5-49C1-8CBB-834D874571B4}"/>
              </a:ext>
            </a:extLst>
          </p:cNvPr>
          <p:cNvSpPr>
            <a:spLocks noGrp="1"/>
          </p:cNvSpPr>
          <p:nvPr>
            <p:ph sz="half" idx="1"/>
          </p:nvPr>
        </p:nvSpPr>
        <p:spPr/>
        <p:txBody>
          <a:bodyPr/>
          <a:lstStyle/>
          <a:p>
            <a:pPr marL="0" indent="0">
              <a:buNone/>
            </a:pPr>
            <a:r>
              <a:rPr lang="en-US" sz="2000" dirty="0"/>
              <a:t>Customize target index by creating index name and creating each field name along with checking whether or not fields are retrievable, filterable, sortable, </a:t>
            </a:r>
            <a:r>
              <a:rPr lang="en-US" sz="2000" dirty="0" err="1"/>
              <a:t>facetable</a:t>
            </a:r>
            <a:r>
              <a:rPr lang="en-US" sz="2000" dirty="0"/>
              <a:t>, searchable. </a:t>
            </a:r>
          </a:p>
          <a:p>
            <a:pPr marL="0" indent="0">
              <a:buNone/>
            </a:pPr>
            <a:r>
              <a:rPr lang="en-US" sz="2000" dirty="0"/>
              <a:t>Then select OK.</a:t>
            </a:r>
          </a:p>
        </p:txBody>
      </p:sp>
      <p:sp>
        <p:nvSpPr>
          <p:cNvPr id="5" name="Footer Placeholder 4">
            <a:extLst>
              <a:ext uri="{FF2B5EF4-FFF2-40B4-BE49-F238E27FC236}">
                <a16:creationId xmlns:a16="http://schemas.microsoft.com/office/drawing/2014/main" id="{E049F1FF-59AD-448D-9B1A-1A1B0A5C9E44}"/>
              </a:ext>
            </a:extLst>
          </p:cNvPr>
          <p:cNvSpPr>
            <a:spLocks noGrp="1"/>
          </p:cNvSpPr>
          <p:nvPr>
            <p:ph type="ftr" sz="quarter" idx="11"/>
          </p:nvPr>
        </p:nvSpPr>
        <p:spPr/>
        <p:txBody>
          <a:bodyPr/>
          <a:lstStyle/>
          <a:p>
            <a:r>
              <a:rPr lang="en-US" altLang="en-US" dirty="0"/>
              <a:t>Azure </a:t>
            </a:r>
            <a:r>
              <a:rPr lang="en-US" altLang="en-US" dirty="0" err="1"/>
              <a:t>Search@Trbula</a:t>
            </a:r>
            <a:r>
              <a:rPr lang="en-US" altLang="en-US" dirty="0"/>
              <a:t>, Todd</a:t>
            </a:r>
          </a:p>
        </p:txBody>
      </p:sp>
      <p:sp>
        <p:nvSpPr>
          <p:cNvPr id="6" name="Slide Number Placeholder 5">
            <a:extLst>
              <a:ext uri="{FF2B5EF4-FFF2-40B4-BE49-F238E27FC236}">
                <a16:creationId xmlns:a16="http://schemas.microsoft.com/office/drawing/2014/main" id="{29E8181D-54E6-4096-9363-2A90C2DC1D4A}"/>
              </a:ext>
            </a:extLst>
          </p:cNvPr>
          <p:cNvSpPr>
            <a:spLocks noGrp="1"/>
          </p:cNvSpPr>
          <p:nvPr>
            <p:ph type="sldNum" sz="quarter" idx="12"/>
          </p:nvPr>
        </p:nvSpPr>
        <p:spPr/>
        <p:txBody>
          <a:bodyPr/>
          <a:lstStyle/>
          <a:p>
            <a:pPr>
              <a:defRPr/>
            </a:pPr>
            <a:fld id="{C1FBD6B9-3A33-4A94-B724-9A8AE8A254DC}" type="slidenum">
              <a:rPr lang="en-US" sz="1600" smtClean="0"/>
              <a:pPr>
                <a:defRPr/>
              </a:pPr>
              <a:t>13</a:t>
            </a:fld>
            <a:endParaRPr lang="en-US" dirty="0"/>
          </a:p>
        </p:txBody>
      </p:sp>
      <p:pic>
        <p:nvPicPr>
          <p:cNvPr id="7" name="Content Placeholder 6">
            <a:extLst>
              <a:ext uri="{FF2B5EF4-FFF2-40B4-BE49-F238E27FC236}">
                <a16:creationId xmlns:a16="http://schemas.microsoft.com/office/drawing/2014/main" id="{6E59C59F-CECC-48B6-9119-23014ECC0DBF}"/>
              </a:ext>
            </a:extLst>
          </p:cNvPr>
          <p:cNvPicPr>
            <a:picLocks noGrp="1"/>
          </p:cNvPicPr>
          <p:nvPr>
            <p:ph sz="half" idx="2"/>
          </p:nvPr>
        </p:nvPicPr>
        <p:blipFill>
          <a:blip r:embed="rId2"/>
          <a:stretch>
            <a:fillRect/>
          </a:stretch>
        </p:blipFill>
        <p:spPr>
          <a:xfrm>
            <a:off x="4495800" y="1600199"/>
            <a:ext cx="4191000" cy="4525963"/>
          </a:xfrm>
          <a:prstGeom prst="rect">
            <a:avLst/>
          </a:prstGeom>
        </p:spPr>
      </p:pic>
    </p:spTree>
    <p:extLst>
      <p:ext uri="{BB962C8B-B14F-4D97-AF65-F5344CB8AC3E}">
        <p14:creationId xmlns:p14="http://schemas.microsoft.com/office/powerpoint/2010/main" val="394807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ADB7-55F0-4A04-AA2A-7ECB937D4E58}"/>
              </a:ext>
            </a:extLst>
          </p:cNvPr>
          <p:cNvSpPr>
            <a:spLocks noGrp="1"/>
          </p:cNvSpPr>
          <p:nvPr>
            <p:ph type="title"/>
          </p:nvPr>
        </p:nvSpPr>
        <p:spPr/>
        <p:txBody>
          <a:bodyPr/>
          <a:lstStyle/>
          <a:p>
            <a:r>
              <a:rPr lang="en-US" dirty="0"/>
              <a:t>Indexer Name</a:t>
            </a:r>
          </a:p>
        </p:txBody>
      </p:sp>
      <p:sp>
        <p:nvSpPr>
          <p:cNvPr id="3" name="Content Placeholder 2">
            <a:extLst>
              <a:ext uri="{FF2B5EF4-FFF2-40B4-BE49-F238E27FC236}">
                <a16:creationId xmlns:a16="http://schemas.microsoft.com/office/drawing/2014/main" id="{5C4F149C-475D-4647-9B46-DFAB70041E91}"/>
              </a:ext>
            </a:extLst>
          </p:cNvPr>
          <p:cNvSpPr>
            <a:spLocks noGrp="1"/>
          </p:cNvSpPr>
          <p:nvPr>
            <p:ph sz="half" idx="1"/>
          </p:nvPr>
        </p:nvSpPr>
        <p:spPr/>
        <p:txBody>
          <a:bodyPr/>
          <a:lstStyle/>
          <a:p>
            <a:pPr marL="0" indent="0">
              <a:buNone/>
            </a:pPr>
            <a:r>
              <a:rPr lang="en-US" sz="2000" dirty="0"/>
              <a:t>Last import your data by creating an indexer name and schedule before selecting OK.</a:t>
            </a:r>
          </a:p>
        </p:txBody>
      </p:sp>
      <p:sp>
        <p:nvSpPr>
          <p:cNvPr id="5" name="Footer Placeholder 4">
            <a:extLst>
              <a:ext uri="{FF2B5EF4-FFF2-40B4-BE49-F238E27FC236}">
                <a16:creationId xmlns:a16="http://schemas.microsoft.com/office/drawing/2014/main" id="{D97D549E-F080-4297-8676-25603B6D526B}"/>
              </a:ext>
            </a:extLst>
          </p:cNvPr>
          <p:cNvSpPr>
            <a:spLocks noGrp="1"/>
          </p:cNvSpPr>
          <p:nvPr>
            <p:ph type="ftr" sz="quarter" idx="11"/>
          </p:nvPr>
        </p:nvSpPr>
        <p:spPr/>
        <p:txBody>
          <a:bodyPr/>
          <a:lstStyle/>
          <a:p>
            <a:r>
              <a:rPr lang="en-US" altLang="en-US" dirty="0"/>
              <a:t>Azure </a:t>
            </a:r>
            <a:r>
              <a:rPr lang="en-US" altLang="en-US" dirty="0" err="1"/>
              <a:t>Search@Trbula</a:t>
            </a:r>
            <a:r>
              <a:rPr lang="en-US" altLang="en-US" dirty="0"/>
              <a:t>, Todd</a:t>
            </a:r>
          </a:p>
        </p:txBody>
      </p:sp>
      <p:sp>
        <p:nvSpPr>
          <p:cNvPr id="6" name="Slide Number Placeholder 5">
            <a:extLst>
              <a:ext uri="{FF2B5EF4-FFF2-40B4-BE49-F238E27FC236}">
                <a16:creationId xmlns:a16="http://schemas.microsoft.com/office/drawing/2014/main" id="{0BF2DDC4-7B4F-41C9-AAE7-02FB66DE86AF}"/>
              </a:ext>
            </a:extLst>
          </p:cNvPr>
          <p:cNvSpPr>
            <a:spLocks noGrp="1"/>
          </p:cNvSpPr>
          <p:nvPr>
            <p:ph type="sldNum" sz="quarter" idx="12"/>
          </p:nvPr>
        </p:nvSpPr>
        <p:spPr/>
        <p:txBody>
          <a:bodyPr/>
          <a:lstStyle/>
          <a:p>
            <a:pPr>
              <a:defRPr/>
            </a:pPr>
            <a:fld id="{C1FBD6B9-3A33-4A94-B724-9A8AE8A254DC}" type="slidenum">
              <a:rPr lang="en-US" sz="1600" smtClean="0"/>
              <a:pPr>
                <a:defRPr/>
              </a:pPr>
              <a:t>14</a:t>
            </a:fld>
            <a:endParaRPr lang="en-US" dirty="0"/>
          </a:p>
        </p:txBody>
      </p:sp>
      <p:pic>
        <p:nvPicPr>
          <p:cNvPr id="9" name="Content Placeholder 8">
            <a:extLst>
              <a:ext uri="{FF2B5EF4-FFF2-40B4-BE49-F238E27FC236}">
                <a16:creationId xmlns:a16="http://schemas.microsoft.com/office/drawing/2014/main" id="{48DC4B37-8843-4EE1-BCC3-15D5C5DD5FA1}"/>
              </a:ext>
            </a:extLst>
          </p:cNvPr>
          <p:cNvPicPr>
            <a:picLocks noGrp="1"/>
          </p:cNvPicPr>
          <p:nvPr>
            <p:ph sz="half" idx="2"/>
          </p:nvPr>
        </p:nvPicPr>
        <p:blipFill>
          <a:blip r:embed="rId2"/>
          <a:stretch>
            <a:fillRect/>
          </a:stretch>
        </p:blipFill>
        <p:spPr>
          <a:xfrm>
            <a:off x="4495800" y="1600200"/>
            <a:ext cx="3759671" cy="4525963"/>
          </a:xfrm>
          <a:prstGeom prst="rect">
            <a:avLst/>
          </a:prstGeom>
        </p:spPr>
      </p:pic>
    </p:spTree>
    <p:extLst>
      <p:ext uri="{BB962C8B-B14F-4D97-AF65-F5344CB8AC3E}">
        <p14:creationId xmlns:p14="http://schemas.microsoft.com/office/powerpoint/2010/main" val="507661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538C6E-6501-4F50-B027-E690EABD873F}"/>
              </a:ext>
            </a:extLst>
          </p:cNvPr>
          <p:cNvSpPr>
            <a:spLocks noGrp="1"/>
          </p:cNvSpPr>
          <p:nvPr>
            <p:ph type="title"/>
          </p:nvPr>
        </p:nvSpPr>
        <p:spPr/>
        <p:txBody>
          <a:bodyPr>
            <a:normAutofit/>
          </a:bodyPr>
          <a:lstStyle/>
          <a:p>
            <a:r>
              <a:rPr lang="en-US" sz="3600" dirty="0">
                <a:solidFill>
                  <a:schemeClr val="hlink"/>
                </a:solidFill>
              </a:rPr>
              <a:t>Completed Data Import</a:t>
            </a:r>
          </a:p>
        </p:txBody>
      </p:sp>
      <p:sp>
        <p:nvSpPr>
          <p:cNvPr id="8" name="Content Placeholder 7">
            <a:extLst>
              <a:ext uri="{FF2B5EF4-FFF2-40B4-BE49-F238E27FC236}">
                <a16:creationId xmlns:a16="http://schemas.microsoft.com/office/drawing/2014/main" id="{7ECC78B6-ED8B-4A79-AF00-294031C8F8C8}"/>
              </a:ext>
            </a:extLst>
          </p:cNvPr>
          <p:cNvSpPr>
            <a:spLocks noGrp="1"/>
          </p:cNvSpPr>
          <p:nvPr>
            <p:ph idx="1"/>
          </p:nvPr>
        </p:nvSpPr>
        <p:spPr/>
        <p:txBody>
          <a:bodyPr/>
          <a:lstStyle/>
          <a:p>
            <a:pPr marL="0" indent="0">
              <a:buNone/>
            </a:pPr>
            <a:r>
              <a:rPr lang="en-US" dirty="0"/>
              <a:t>With the index created the data will load showing a single data source and whether or not the indexer successfully loaded.</a:t>
            </a:r>
          </a:p>
          <a:p>
            <a:pPr marL="0" indent="0">
              <a:buNone/>
            </a:pPr>
            <a:r>
              <a:rPr lang="en-US" dirty="0"/>
              <a:t>Click on the indexer name to view the document counts, storage size, and fields. From here we can add/edit fields, add scoring profile, edit CORS options, Delete the indexer and even use the search explorer.</a:t>
            </a:r>
          </a:p>
          <a:p>
            <a:pPr marL="0" indent="0">
              <a:buNone/>
            </a:pPr>
            <a:endParaRPr lang="en-US" dirty="0"/>
          </a:p>
        </p:txBody>
      </p:sp>
      <p:sp>
        <p:nvSpPr>
          <p:cNvPr id="5" name="Footer Placeholder 4">
            <a:extLst>
              <a:ext uri="{FF2B5EF4-FFF2-40B4-BE49-F238E27FC236}">
                <a16:creationId xmlns:a16="http://schemas.microsoft.com/office/drawing/2014/main" id="{15CEDA77-4448-4B6C-A20B-32F130A4A620}"/>
              </a:ext>
            </a:extLst>
          </p:cNvPr>
          <p:cNvSpPr>
            <a:spLocks noGrp="1"/>
          </p:cNvSpPr>
          <p:nvPr>
            <p:ph type="ftr" sz="quarter" idx="11"/>
          </p:nvPr>
        </p:nvSpPr>
        <p:spPr/>
        <p:txBody>
          <a:bodyPr/>
          <a:lstStyle/>
          <a:p>
            <a:r>
              <a:rPr lang="en-US" altLang="en-US" dirty="0"/>
              <a:t>Azure </a:t>
            </a:r>
            <a:r>
              <a:rPr lang="en-US" altLang="en-US" dirty="0" err="1"/>
              <a:t>Search@Trbula</a:t>
            </a:r>
            <a:r>
              <a:rPr lang="en-US" altLang="en-US" dirty="0"/>
              <a:t>, Todd</a:t>
            </a:r>
          </a:p>
        </p:txBody>
      </p:sp>
      <p:sp>
        <p:nvSpPr>
          <p:cNvPr id="6" name="Slide Number Placeholder 5">
            <a:extLst>
              <a:ext uri="{FF2B5EF4-FFF2-40B4-BE49-F238E27FC236}">
                <a16:creationId xmlns:a16="http://schemas.microsoft.com/office/drawing/2014/main" id="{6004AD8F-5D85-44CC-BAFB-1E65BAD93D39}"/>
              </a:ext>
            </a:extLst>
          </p:cNvPr>
          <p:cNvSpPr>
            <a:spLocks noGrp="1"/>
          </p:cNvSpPr>
          <p:nvPr>
            <p:ph type="sldNum" sz="quarter" idx="12"/>
          </p:nvPr>
        </p:nvSpPr>
        <p:spPr/>
        <p:txBody>
          <a:bodyPr/>
          <a:lstStyle/>
          <a:p>
            <a:pPr>
              <a:defRPr/>
            </a:pPr>
            <a:fld id="{C1FBD6B9-3A33-4A94-B724-9A8AE8A254DC}" type="slidenum">
              <a:rPr lang="en-US" sz="1600" smtClean="0"/>
              <a:pPr>
                <a:defRPr/>
              </a:pPr>
              <a:t>15</a:t>
            </a:fld>
            <a:endParaRPr lang="en-US" dirty="0"/>
          </a:p>
        </p:txBody>
      </p:sp>
      <p:pic>
        <p:nvPicPr>
          <p:cNvPr id="9" name="Picture 8">
            <a:extLst>
              <a:ext uri="{FF2B5EF4-FFF2-40B4-BE49-F238E27FC236}">
                <a16:creationId xmlns:a16="http://schemas.microsoft.com/office/drawing/2014/main" id="{2BC0DB44-090E-45F1-85DF-C657DC104D96}"/>
              </a:ext>
            </a:extLst>
          </p:cNvPr>
          <p:cNvPicPr/>
          <p:nvPr/>
        </p:nvPicPr>
        <p:blipFill>
          <a:blip r:embed="rId2"/>
          <a:stretch>
            <a:fillRect/>
          </a:stretch>
        </p:blipFill>
        <p:spPr>
          <a:xfrm>
            <a:off x="457200" y="2495550"/>
            <a:ext cx="4724400" cy="3752850"/>
          </a:xfrm>
          <a:prstGeom prst="rect">
            <a:avLst/>
          </a:prstGeom>
        </p:spPr>
      </p:pic>
      <p:pic>
        <p:nvPicPr>
          <p:cNvPr id="10" name="Content Placeholder 6">
            <a:extLst>
              <a:ext uri="{FF2B5EF4-FFF2-40B4-BE49-F238E27FC236}">
                <a16:creationId xmlns:a16="http://schemas.microsoft.com/office/drawing/2014/main" id="{68C35777-DB2C-400A-A0AB-7C8A39CCA329}"/>
              </a:ext>
            </a:extLst>
          </p:cNvPr>
          <p:cNvPicPr>
            <a:picLocks/>
          </p:cNvPicPr>
          <p:nvPr/>
        </p:nvPicPr>
        <p:blipFill>
          <a:blip r:embed="rId3"/>
          <a:stretch>
            <a:fillRect/>
          </a:stretch>
        </p:blipFill>
        <p:spPr>
          <a:xfrm>
            <a:off x="5503303" y="2495550"/>
            <a:ext cx="3183497" cy="3860800"/>
          </a:xfrm>
          <a:prstGeom prst="rect">
            <a:avLst/>
          </a:prstGeom>
        </p:spPr>
      </p:pic>
    </p:spTree>
    <p:extLst>
      <p:ext uri="{BB962C8B-B14F-4D97-AF65-F5344CB8AC3E}">
        <p14:creationId xmlns:p14="http://schemas.microsoft.com/office/powerpoint/2010/main" val="3667087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191D-6706-4FA3-B38B-90FD5B284726}"/>
              </a:ext>
            </a:extLst>
          </p:cNvPr>
          <p:cNvSpPr>
            <a:spLocks noGrp="1"/>
          </p:cNvSpPr>
          <p:nvPr>
            <p:ph type="title"/>
          </p:nvPr>
        </p:nvSpPr>
        <p:spPr/>
        <p:txBody>
          <a:bodyPr/>
          <a:lstStyle/>
          <a:p>
            <a:r>
              <a:rPr lang="en-US" sz="3600" dirty="0">
                <a:solidFill>
                  <a:schemeClr val="hlink"/>
                </a:solidFill>
              </a:rPr>
              <a:t>Create A Web Application</a:t>
            </a:r>
          </a:p>
        </p:txBody>
      </p:sp>
      <p:sp>
        <p:nvSpPr>
          <p:cNvPr id="3" name="Content Placeholder 2">
            <a:extLst>
              <a:ext uri="{FF2B5EF4-FFF2-40B4-BE49-F238E27FC236}">
                <a16:creationId xmlns:a16="http://schemas.microsoft.com/office/drawing/2014/main" id="{E0001495-7E1F-40A6-A041-AD74CB0D76D2}"/>
              </a:ext>
            </a:extLst>
          </p:cNvPr>
          <p:cNvSpPr>
            <a:spLocks noGrp="1"/>
          </p:cNvSpPr>
          <p:nvPr>
            <p:ph idx="1"/>
          </p:nvPr>
        </p:nvSpPr>
        <p:spPr/>
        <p:txBody>
          <a:bodyPr/>
          <a:lstStyle/>
          <a:p>
            <a:pPr marL="0" indent="0">
              <a:buNone/>
            </a:pPr>
            <a:r>
              <a:rPr lang="en-US" dirty="0"/>
              <a:t>Select Create a resource </a:t>
            </a:r>
            <a:r>
              <a:rPr lang="en-US" dirty="0">
                <a:sym typeface="Wingdings" panose="05000000000000000000" pitchFamily="2" charset="2"/>
              </a:rPr>
              <a:t></a:t>
            </a:r>
            <a:r>
              <a:rPr lang="en-US" dirty="0"/>
              <a:t> Web + Mobile </a:t>
            </a:r>
            <a:r>
              <a:rPr lang="en-US" dirty="0">
                <a:sym typeface="Wingdings" panose="05000000000000000000" pitchFamily="2" charset="2"/>
              </a:rPr>
              <a:t></a:t>
            </a:r>
            <a:r>
              <a:rPr lang="en-US" dirty="0"/>
              <a:t> Web App. Create an App name, subscription, resource group, OS type, App Service plan followed by checking Pin to dashboard and selecting Create. </a:t>
            </a:r>
          </a:p>
          <a:p>
            <a:pPr marL="0" indent="0">
              <a:buNone/>
            </a:pPr>
            <a:r>
              <a:rPr lang="en-US" dirty="0"/>
              <a:t>This will be utilized when we get ready to publish our dataset using Visual Studio 2017 later in this exercise.</a:t>
            </a:r>
          </a:p>
          <a:p>
            <a:pPr marL="0" indent="0">
              <a:buNone/>
            </a:pPr>
            <a:endParaRPr lang="en-US" dirty="0"/>
          </a:p>
          <a:p>
            <a:endParaRPr lang="en-US" sz="2000" dirty="0"/>
          </a:p>
          <a:p>
            <a:endParaRPr lang="en-US" sz="2000" dirty="0"/>
          </a:p>
          <a:p>
            <a:pPr marL="0" indent="0">
              <a:buNone/>
            </a:pPr>
            <a:endParaRPr lang="en-US" sz="2000" dirty="0"/>
          </a:p>
          <a:p>
            <a:endParaRPr lang="en-US" dirty="0"/>
          </a:p>
        </p:txBody>
      </p:sp>
      <p:sp>
        <p:nvSpPr>
          <p:cNvPr id="5" name="Footer Placeholder 4">
            <a:extLst>
              <a:ext uri="{FF2B5EF4-FFF2-40B4-BE49-F238E27FC236}">
                <a16:creationId xmlns:a16="http://schemas.microsoft.com/office/drawing/2014/main" id="{98F4D35D-7970-4891-A7D6-057369615B2E}"/>
              </a:ext>
            </a:extLst>
          </p:cNvPr>
          <p:cNvSpPr>
            <a:spLocks noGrp="1"/>
          </p:cNvSpPr>
          <p:nvPr>
            <p:ph type="ftr" sz="quarter" idx="11"/>
          </p:nvPr>
        </p:nvSpPr>
        <p:spPr/>
        <p:txBody>
          <a:bodyPr/>
          <a:lstStyle/>
          <a:p>
            <a:r>
              <a:rPr lang="en-US" altLang="en-US" dirty="0"/>
              <a:t>Azure </a:t>
            </a:r>
            <a:r>
              <a:rPr lang="en-US" altLang="en-US" dirty="0" err="1"/>
              <a:t>Search@Trbula</a:t>
            </a:r>
            <a:r>
              <a:rPr lang="en-US" altLang="en-US" dirty="0"/>
              <a:t>, Todd</a:t>
            </a:r>
          </a:p>
        </p:txBody>
      </p:sp>
      <p:sp>
        <p:nvSpPr>
          <p:cNvPr id="6" name="Slide Number Placeholder 5">
            <a:extLst>
              <a:ext uri="{FF2B5EF4-FFF2-40B4-BE49-F238E27FC236}">
                <a16:creationId xmlns:a16="http://schemas.microsoft.com/office/drawing/2014/main" id="{ADE32205-AF22-4554-8038-A00A0B53196F}"/>
              </a:ext>
            </a:extLst>
          </p:cNvPr>
          <p:cNvSpPr>
            <a:spLocks noGrp="1"/>
          </p:cNvSpPr>
          <p:nvPr>
            <p:ph type="sldNum" sz="quarter" idx="12"/>
          </p:nvPr>
        </p:nvSpPr>
        <p:spPr/>
        <p:txBody>
          <a:bodyPr/>
          <a:lstStyle/>
          <a:p>
            <a:pPr>
              <a:defRPr/>
            </a:pPr>
            <a:fld id="{C1FBD6B9-3A33-4A94-B724-9A8AE8A254DC}" type="slidenum">
              <a:rPr lang="en-US" sz="1600" smtClean="0"/>
              <a:pPr>
                <a:defRPr/>
              </a:pPr>
              <a:t>16</a:t>
            </a:fld>
            <a:endParaRPr lang="en-US" dirty="0"/>
          </a:p>
        </p:txBody>
      </p:sp>
      <p:pic>
        <p:nvPicPr>
          <p:cNvPr id="10" name="Picture 9">
            <a:extLst>
              <a:ext uri="{FF2B5EF4-FFF2-40B4-BE49-F238E27FC236}">
                <a16:creationId xmlns:a16="http://schemas.microsoft.com/office/drawing/2014/main" id="{AE33D19E-4066-498B-B822-EEEC0AA27C15}"/>
              </a:ext>
            </a:extLst>
          </p:cNvPr>
          <p:cNvPicPr/>
          <p:nvPr/>
        </p:nvPicPr>
        <p:blipFill>
          <a:blip r:embed="rId2"/>
          <a:stretch>
            <a:fillRect/>
          </a:stretch>
        </p:blipFill>
        <p:spPr>
          <a:xfrm>
            <a:off x="457200" y="2514600"/>
            <a:ext cx="4267200" cy="3733800"/>
          </a:xfrm>
          <a:prstGeom prst="rect">
            <a:avLst/>
          </a:prstGeom>
        </p:spPr>
      </p:pic>
      <p:pic>
        <p:nvPicPr>
          <p:cNvPr id="11" name="Picture 10">
            <a:extLst>
              <a:ext uri="{FF2B5EF4-FFF2-40B4-BE49-F238E27FC236}">
                <a16:creationId xmlns:a16="http://schemas.microsoft.com/office/drawing/2014/main" id="{B71BAB7E-5C82-43D8-8E56-E651BD9C8A46}"/>
              </a:ext>
            </a:extLst>
          </p:cNvPr>
          <p:cNvPicPr/>
          <p:nvPr/>
        </p:nvPicPr>
        <p:blipFill>
          <a:blip r:embed="rId3"/>
          <a:stretch>
            <a:fillRect/>
          </a:stretch>
        </p:blipFill>
        <p:spPr>
          <a:xfrm>
            <a:off x="5257801" y="2514600"/>
            <a:ext cx="2057400" cy="3733800"/>
          </a:xfrm>
          <a:prstGeom prst="rect">
            <a:avLst/>
          </a:prstGeom>
        </p:spPr>
      </p:pic>
    </p:spTree>
    <p:extLst>
      <p:ext uri="{BB962C8B-B14F-4D97-AF65-F5344CB8AC3E}">
        <p14:creationId xmlns:p14="http://schemas.microsoft.com/office/powerpoint/2010/main" val="2173174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9020801-3812-4EEA-89F6-2AE95270080C}"/>
              </a:ext>
            </a:extLst>
          </p:cNvPr>
          <p:cNvSpPr>
            <a:spLocks noGrp="1"/>
          </p:cNvSpPr>
          <p:nvPr>
            <p:ph type="title"/>
          </p:nvPr>
        </p:nvSpPr>
        <p:spPr>
          <a:xfrm>
            <a:off x="457200" y="120651"/>
            <a:ext cx="8229600" cy="715962"/>
          </a:xfrm>
        </p:spPr>
        <p:txBody>
          <a:bodyPr>
            <a:normAutofit/>
          </a:bodyPr>
          <a:lstStyle/>
          <a:p>
            <a:r>
              <a:rPr lang="en-US" sz="4000" dirty="0">
                <a:solidFill>
                  <a:schemeClr val="hlink"/>
                </a:solidFill>
              </a:rPr>
              <a:t>Loading Dataset in Visual Studio 2017</a:t>
            </a:r>
            <a:endParaRPr lang="en-US" dirty="0"/>
          </a:p>
        </p:txBody>
      </p:sp>
      <p:sp>
        <p:nvSpPr>
          <p:cNvPr id="8" name="Content Placeholder 7">
            <a:extLst>
              <a:ext uri="{FF2B5EF4-FFF2-40B4-BE49-F238E27FC236}">
                <a16:creationId xmlns:a16="http://schemas.microsoft.com/office/drawing/2014/main" id="{3D14C7CA-4D18-444A-A3BA-E990943B67AB}"/>
              </a:ext>
            </a:extLst>
          </p:cNvPr>
          <p:cNvSpPr>
            <a:spLocks noGrp="1"/>
          </p:cNvSpPr>
          <p:nvPr>
            <p:ph idx="1"/>
          </p:nvPr>
        </p:nvSpPr>
        <p:spPr/>
        <p:txBody>
          <a:bodyPr/>
          <a:lstStyle/>
          <a:p>
            <a:pPr marL="0" indent="0">
              <a:buNone/>
            </a:pPr>
            <a:r>
              <a:rPr lang="en-US" dirty="0"/>
              <a:t>Open Microsoft Visual Studio 2017. Select File </a:t>
            </a:r>
            <a:r>
              <a:rPr lang="en-US" dirty="0">
                <a:sym typeface="Wingdings" panose="05000000000000000000" pitchFamily="2" charset="2"/>
              </a:rPr>
              <a:t></a:t>
            </a:r>
            <a:r>
              <a:rPr lang="en-US" dirty="0"/>
              <a:t> New </a:t>
            </a:r>
            <a:r>
              <a:rPr lang="en-US" dirty="0">
                <a:sym typeface="Wingdings" panose="05000000000000000000" pitchFamily="2" charset="2"/>
              </a:rPr>
              <a:t></a:t>
            </a:r>
            <a:r>
              <a:rPr lang="en-US" dirty="0"/>
              <a:t> Project. Under Visual C#, select .NET Core </a:t>
            </a:r>
            <a:r>
              <a:rPr lang="en-US" dirty="0">
                <a:sym typeface="Wingdings" panose="05000000000000000000" pitchFamily="2" charset="2"/>
              </a:rPr>
              <a:t></a:t>
            </a:r>
            <a:r>
              <a:rPr lang="en-US" dirty="0"/>
              <a:t> ASP.NET Core Web Application. Create a name, checking both create directory for solution and create new Git repository followed by OK.</a:t>
            </a:r>
          </a:p>
          <a:p>
            <a:pPr marL="0" indent="0">
              <a:buNone/>
            </a:pPr>
            <a:r>
              <a:rPr lang="en-US" dirty="0"/>
              <a:t>Choose the Web Application (Model-View-Controller). Leave the authentication as No Authentication. Click OK.</a:t>
            </a:r>
          </a:p>
          <a:p>
            <a:endParaRPr lang="en-US" dirty="0"/>
          </a:p>
          <a:p>
            <a:pPr marL="0" indent="0">
              <a:buNone/>
            </a:pPr>
            <a:endParaRPr lang="en-US" dirty="0"/>
          </a:p>
        </p:txBody>
      </p:sp>
      <p:sp>
        <p:nvSpPr>
          <p:cNvPr id="5" name="Footer Placeholder 4">
            <a:extLst>
              <a:ext uri="{FF2B5EF4-FFF2-40B4-BE49-F238E27FC236}">
                <a16:creationId xmlns:a16="http://schemas.microsoft.com/office/drawing/2014/main" id="{98F4D35D-7970-4891-A7D6-057369615B2E}"/>
              </a:ext>
            </a:extLst>
          </p:cNvPr>
          <p:cNvSpPr>
            <a:spLocks noGrp="1"/>
          </p:cNvSpPr>
          <p:nvPr>
            <p:ph type="ftr" sz="quarter" idx="11"/>
          </p:nvPr>
        </p:nvSpPr>
        <p:spPr/>
        <p:txBody>
          <a:bodyPr/>
          <a:lstStyle/>
          <a:p>
            <a:r>
              <a:rPr lang="en-US" altLang="en-US" dirty="0"/>
              <a:t>Azure </a:t>
            </a:r>
            <a:r>
              <a:rPr lang="en-US" altLang="en-US" dirty="0" err="1"/>
              <a:t>Search@Trbula</a:t>
            </a:r>
            <a:r>
              <a:rPr lang="en-US" altLang="en-US" dirty="0"/>
              <a:t>, Todd</a:t>
            </a:r>
          </a:p>
        </p:txBody>
      </p:sp>
      <p:sp>
        <p:nvSpPr>
          <p:cNvPr id="6" name="Slide Number Placeholder 5">
            <a:extLst>
              <a:ext uri="{FF2B5EF4-FFF2-40B4-BE49-F238E27FC236}">
                <a16:creationId xmlns:a16="http://schemas.microsoft.com/office/drawing/2014/main" id="{ADE32205-AF22-4554-8038-A00A0B53196F}"/>
              </a:ext>
            </a:extLst>
          </p:cNvPr>
          <p:cNvSpPr>
            <a:spLocks noGrp="1"/>
          </p:cNvSpPr>
          <p:nvPr>
            <p:ph type="sldNum" sz="quarter" idx="12"/>
          </p:nvPr>
        </p:nvSpPr>
        <p:spPr/>
        <p:txBody>
          <a:bodyPr/>
          <a:lstStyle/>
          <a:p>
            <a:pPr>
              <a:defRPr/>
            </a:pPr>
            <a:fld id="{C1FBD6B9-3A33-4A94-B724-9A8AE8A254DC}" type="slidenum">
              <a:rPr lang="en-US" sz="1600" smtClean="0"/>
              <a:pPr>
                <a:defRPr/>
              </a:pPr>
              <a:t>17</a:t>
            </a:fld>
            <a:endParaRPr lang="en-US" dirty="0"/>
          </a:p>
        </p:txBody>
      </p:sp>
      <p:pic>
        <p:nvPicPr>
          <p:cNvPr id="9" name="Picture 8">
            <a:extLst>
              <a:ext uri="{FF2B5EF4-FFF2-40B4-BE49-F238E27FC236}">
                <a16:creationId xmlns:a16="http://schemas.microsoft.com/office/drawing/2014/main" id="{A1C4F1C4-02FF-4616-8F97-8A7E0A486905}"/>
              </a:ext>
            </a:extLst>
          </p:cNvPr>
          <p:cNvPicPr/>
          <p:nvPr/>
        </p:nvPicPr>
        <p:blipFill>
          <a:blip r:embed="rId2"/>
          <a:stretch>
            <a:fillRect/>
          </a:stretch>
        </p:blipFill>
        <p:spPr>
          <a:xfrm>
            <a:off x="457200" y="2514600"/>
            <a:ext cx="4572000" cy="3787775"/>
          </a:xfrm>
          <a:prstGeom prst="rect">
            <a:avLst/>
          </a:prstGeom>
        </p:spPr>
      </p:pic>
      <p:pic>
        <p:nvPicPr>
          <p:cNvPr id="10" name="Picture 9">
            <a:extLst>
              <a:ext uri="{FF2B5EF4-FFF2-40B4-BE49-F238E27FC236}">
                <a16:creationId xmlns:a16="http://schemas.microsoft.com/office/drawing/2014/main" id="{35199059-13B3-468F-862E-77B13104F243}"/>
              </a:ext>
            </a:extLst>
          </p:cNvPr>
          <p:cNvPicPr/>
          <p:nvPr/>
        </p:nvPicPr>
        <p:blipFill>
          <a:blip r:embed="rId3"/>
          <a:stretch>
            <a:fillRect/>
          </a:stretch>
        </p:blipFill>
        <p:spPr>
          <a:xfrm>
            <a:off x="5029200" y="2514600"/>
            <a:ext cx="3657600" cy="3787775"/>
          </a:xfrm>
          <a:prstGeom prst="rect">
            <a:avLst/>
          </a:prstGeom>
        </p:spPr>
      </p:pic>
    </p:spTree>
    <p:extLst>
      <p:ext uri="{BB962C8B-B14F-4D97-AF65-F5344CB8AC3E}">
        <p14:creationId xmlns:p14="http://schemas.microsoft.com/office/powerpoint/2010/main" val="3305207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2219014-61AB-45BA-A0F4-F629FFB48057}"/>
              </a:ext>
            </a:extLst>
          </p:cNvPr>
          <p:cNvSpPr>
            <a:spLocks noGrp="1"/>
          </p:cNvSpPr>
          <p:nvPr>
            <p:ph sz="half" idx="1"/>
          </p:nvPr>
        </p:nvSpPr>
        <p:spPr>
          <a:xfrm>
            <a:off x="457200" y="990602"/>
            <a:ext cx="4038600" cy="5135562"/>
          </a:xfrm>
        </p:spPr>
        <p:txBody>
          <a:bodyPr/>
          <a:lstStyle/>
          <a:p>
            <a:r>
              <a:rPr lang="en-US" sz="2400" dirty="0"/>
              <a:t>After creating a project, go to File </a:t>
            </a:r>
            <a:r>
              <a:rPr lang="en-US" sz="2400" dirty="0">
                <a:sym typeface="Wingdings" panose="05000000000000000000" pitchFamily="2" charset="2"/>
              </a:rPr>
              <a:t></a:t>
            </a:r>
            <a:r>
              <a:rPr lang="en-US" sz="2400" dirty="0"/>
              <a:t> Open </a:t>
            </a:r>
            <a:r>
              <a:rPr lang="en-US" sz="2400" dirty="0">
                <a:sym typeface="Wingdings" panose="05000000000000000000" pitchFamily="2" charset="2"/>
              </a:rPr>
              <a:t></a:t>
            </a:r>
            <a:r>
              <a:rPr lang="en-US" sz="2400" dirty="0"/>
              <a:t> Project/Solution. </a:t>
            </a:r>
          </a:p>
          <a:p>
            <a:r>
              <a:rPr lang="en-US" sz="2400" dirty="0"/>
              <a:t>Navigate to your local folder where the dataset exists selecting the VS solution (NTCJobsWeb.sln).</a:t>
            </a:r>
          </a:p>
          <a:p>
            <a:r>
              <a:rPr lang="en-US" sz="2400" dirty="0"/>
              <a:t>This will then load the dataset to VS and code needed to create a search website.</a:t>
            </a:r>
          </a:p>
          <a:p>
            <a:pPr marL="0" indent="0">
              <a:buNone/>
            </a:pPr>
            <a:endParaRPr lang="en-US" dirty="0"/>
          </a:p>
        </p:txBody>
      </p:sp>
      <p:sp>
        <p:nvSpPr>
          <p:cNvPr id="12" name="Content Placeholder 11">
            <a:extLst>
              <a:ext uri="{FF2B5EF4-FFF2-40B4-BE49-F238E27FC236}">
                <a16:creationId xmlns:a16="http://schemas.microsoft.com/office/drawing/2014/main" id="{6131CDC3-856F-44E4-80D8-737FA66604C8}"/>
              </a:ext>
            </a:extLst>
          </p:cNvPr>
          <p:cNvSpPr>
            <a:spLocks noGrp="1"/>
          </p:cNvSpPr>
          <p:nvPr>
            <p:ph sz="half" idx="2"/>
          </p:nvPr>
        </p:nvSpPr>
        <p:spPr/>
        <p:txBody>
          <a:bodyPr/>
          <a:lstStyle/>
          <a:p>
            <a:endParaRPr lang="en-US"/>
          </a:p>
        </p:txBody>
      </p:sp>
      <p:sp>
        <p:nvSpPr>
          <p:cNvPr id="5" name="Footer Placeholder 4">
            <a:extLst>
              <a:ext uri="{FF2B5EF4-FFF2-40B4-BE49-F238E27FC236}">
                <a16:creationId xmlns:a16="http://schemas.microsoft.com/office/drawing/2014/main" id="{98F4D35D-7970-4891-A7D6-057369615B2E}"/>
              </a:ext>
            </a:extLst>
          </p:cNvPr>
          <p:cNvSpPr>
            <a:spLocks noGrp="1"/>
          </p:cNvSpPr>
          <p:nvPr>
            <p:ph type="ftr" sz="quarter" idx="11"/>
          </p:nvPr>
        </p:nvSpPr>
        <p:spPr/>
        <p:txBody>
          <a:bodyPr/>
          <a:lstStyle/>
          <a:p>
            <a:r>
              <a:rPr lang="en-US" altLang="en-US" dirty="0"/>
              <a:t>Azure </a:t>
            </a:r>
            <a:r>
              <a:rPr lang="en-US" altLang="en-US" dirty="0" err="1"/>
              <a:t>Search@Trbula</a:t>
            </a:r>
            <a:r>
              <a:rPr lang="en-US" altLang="en-US" dirty="0"/>
              <a:t>, Todd</a:t>
            </a:r>
          </a:p>
        </p:txBody>
      </p:sp>
      <p:sp>
        <p:nvSpPr>
          <p:cNvPr id="6" name="Slide Number Placeholder 5">
            <a:extLst>
              <a:ext uri="{FF2B5EF4-FFF2-40B4-BE49-F238E27FC236}">
                <a16:creationId xmlns:a16="http://schemas.microsoft.com/office/drawing/2014/main" id="{ADE32205-AF22-4554-8038-A00A0B53196F}"/>
              </a:ext>
            </a:extLst>
          </p:cNvPr>
          <p:cNvSpPr>
            <a:spLocks noGrp="1"/>
          </p:cNvSpPr>
          <p:nvPr>
            <p:ph type="sldNum" sz="quarter" idx="12"/>
          </p:nvPr>
        </p:nvSpPr>
        <p:spPr/>
        <p:txBody>
          <a:bodyPr/>
          <a:lstStyle/>
          <a:p>
            <a:pPr>
              <a:defRPr/>
            </a:pPr>
            <a:fld id="{C1FBD6B9-3A33-4A94-B724-9A8AE8A254DC}" type="slidenum">
              <a:rPr lang="en-US" sz="1600" smtClean="0"/>
              <a:pPr>
                <a:defRPr/>
              </a:pPr>
              <a:t>18</a:t>
            </a:fld>
            <a:endParaRPr lang="en-US" dirty="0"/>
          </a:p>
        </p:txBody>
      </p:sp>
      <p:pic>
        <p:nvPicPr>
          <p:cNvPr id="9" name="Picture 8">
            <a:extLst>
              <a:ext uri="{FF2B5EF4-FFF2-40B4-BE49-F238E27FC236}">
                <a16:creationId xmlns:a16="http://schemas.microsoft.com/office/drawing/2014/main" id="{44502C57-D687-4222-9B95-D115D25D1BF2}"/>
              </a:ext>
            </a:extLst>
          </p:cNvPr>
          <p:cNvPicPr/>
          <p:nvPr/>
        </p:nvPicPr>
        <p:blipFill>
          <a:blip r:embed="rId2"/>
          <a:stretch>
            <a:fillRect/>
          </a:stretch>
        </p:blipFill>
        <p:spPr>
          <a:xfrm>
            <a:off x="4495800" y="990601"/>
            <a:ext cx="4191000" cy="2362199"/>
          </a:xfrm>
          <a:prstGeom prst="rect">
            <a:avLst/>
          </a:prstGeom>
        </p:spPr>
      </p:pic>
      <p:pic>
        <p:nvPicPr>
          <p:cNvPr id="10" name="Picture 9">
            <a:extLst>
              <a:ext uri="{FF2B5EF4-FFF2-40B4-BE49-F238E27FC236}">
                <a16:creationId xmlns:a16="http://schemas.microsoft.com/office/drawing/2014/main" id="{CC90D247-49CA-4E71-B13C-9C1AF0AB6F6A}"/>
              </a:ext>
            </a:extLst>
          </p:cNvPr>
          <p:cNvPicPr/>
          <p:nvPr/>
        </p:nvPicPr>
        <p:blipFill>
          <a:blip r:embed="rId3"/>
          <a:stretch>
            <a:fillRect/>
          </a:stretch>
        </p:blipFill>
        <p:spPr>
          <a:xfrm>
            <a:off x="4495800" y="3352800"/>
            <a:ext cx="4191000" cy="3003550"/>
          </a:xfrm>
          <a:prstGeom prst="rect">
            <a:avLst/>
          </a:prstGeom>
        </p:spPr>
      </p:pic>
    </p:spTree>
    <p:extLst>
      <p:ext uri="{BB962C8B-B14F-4D97-AF65-F5344CB8AC3E}">
        <p14:creationId xmlns:p14="http://schemas.microsoft.com/office/powerpoint/2010/main" val="574838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191D-6706-4FA3-B38B-90FD5B284726}"/>
              </a:ext>
            </a:extLst>
          </p:cNvPr>
          <p:cNvSpPr>
            <a:spLocks noGrp="1"/>
          </p:cNvSpPr>
          <p:nvPr>
            <p:ph type="title"/>
          </p:nvPr>
        </p:nvSpPr>
        <p:spPr/>
        <p:txBody>
          <a:bodyPr/>
          <a:lstStyle/>
          <a:p>
            <a:r>
              <a:rPr lang="en-US" dirty="0"/>
              <a:t>Modifying </a:t>
            </a:r>
            <a:r>
              <a:rPr lang="en-US" dirty="0" err="1"/>
              <a:t>App.config</a:t>
            </a:r>
            <a:endParaRPr lang="en-US" dirty="0"/>
          </a:p>
        </p:txBody>
      </p:sp>
      <p:sp>
        <p:nvSpPr>
          <p:cNvPr id="7" name="Content Placeholder 6">
            <a:extLst>
              <a:ext uri="{FF2B5EF4-FFF2-40B4-BE49-F238E27FC236}">
                <a16:creationId xmlns:a16="http://schemas.microsoft.com/office/drawing/2014/main" id="{710AF019-1230-4A84-9CD8-F3A2E58376B4}"/>
              </a:ext>
            </a:extLst>
          </p:cNvPr>
          <p:cNvSpPr>
            <a:spLocks noGrp="1"/>
          </p:cNvSpPr>
          <p:nvPr>
            <p:ph sz="half" idx="1"/>
          </p:nvPr>
        </p:nvSpPr>
        <p:spPr/>
        <p:txBody>
          <a:bodyPr/>
          <a:lstStyle/>
          <a:p>
            <a:pPr marL="0" indent="0">
              <a:buNone/>
            </a:pPr>
            <a:r>
              <a:rPr lang="en-US" sz="2000" dirty="0"/>
              <a:t>Since the code is prebuilt only need to be modify the </a:t>
            </a:r>
            <a:r>
              <a:rPr lang="en-US" sz="2000" dirty="0" err="1"/>
              <a:t>App.config</a:t>
            </a:r>
            <a:r>
              <a:rPr lang="en-US" sz="2000" dirty="0"/>
              <a:t>. Here we need the target search service name and </a:t>
            </a:r>
            <a:r>
              <a:rPr lang="en-US" sz="2000" dirty="0" err="1"/>
              <a:t>APIkey</a:t>
            </a:r>
            <a:r>
              <a:rPr lang="en-US" sz="2000" dirty="0"/>
              <a:t>. To get this information go to Azure portal </a:t>
            </a:r>
            <a:r>
              <a:rPr lang="en-US" sz="2000" dirty="0">
                <a:sym typeface="Wingdings" panose="05000000000000000000" pitchFamily="2" charset="2"/>
              </a:rPr>
              <a:t></a:t>
            </a:r>
            <a:r>
              <a:rPr lang="en-US" sz="2000" dirty="0"/>
              <a:t> Azure Search services </a:t>
            </a:r>
            <a:r>
              <a:rPr lang="en-US" sz="2000" dirty="0">
                <a:sym typeface="Wingdings" panose="05000000000000000000" pitchFamily="2" charset="2"/>
              </a:rPr>
              <a:t></a:t>
            </a:r>
            <a:r>
              <a:rPr lang="en-US" sz="2000" dirty="0"/>
              <a:t> under settings select Keys.</a:t>
            </a:r>
          </a:p>
          <a:p>
            <a:pPr marL="0" indent="0">
              <a:buNone/>
            </a:pPr>
            <a:r>
              <a:rPr lang="en-US" sz="2000" dirty="0"/>
              <a:t>Copy to notepad the name of the Search service (</a:t>
            </a:r>
            <a:r>
              <a:rPr lang="en-US" sz="2000" dirty="0" err="1"/>
              <a:t>azs-jobsdemo</a:t>
            </a:r>
            <a:r>
              <a:rPr lang="en-US" sz="2000" dirty="0"/>
              <a:t>) and primary admin key.</a:t>
            </a:r>
          </a:p>
          <a:p>
            <a:pPr marL="0" indent="0">
              <a:buNone/>
            </a:pPr>
            <a:r>
              <a:rPr lang="en-US" sz="2000" dirty="0"/>
              <a:t>Go back to VS </a:t>
            </a:r>
            <a:r>
              <a:rPr lang="en-US" sz="2000" dirty="0" err="1"/>
              <a:t>app.config</a:t>
            </a:r>
            <a:r>
              <a:rPr lang="en-US" sz="2000" dirty="0"/>
              <a:t> entering the info followed by saving the change.</a:t>
            </a:r>
          </a:p>
        </p:txBody>
      </p:sp>
      <p:sp>
        <p:nvSpPr>
          <p:cNvPr id="5" name="Footer Placeholder 4">
            <a:extLst>
              <a:ext uri="{FF2B5EF4-FFF2-40B4-BE49-F238E27FC236}">
                <a16:creationId xmlns:a16="http://schemas.microsoft.com/office/drawing/2014/main" id="{98F4D35D-7970-4891-A7D6-057369615B2E}"/>
              </a:ext>
            </a:extLst>
          </p:cNvPr>
          <p:cNvSpPr>
            <a:spLocks noGrp="1"/>
          </p:cNvSpPr>
          <p:nvPr>
            <p:ph type="ftr" sz="quarter" idx="11"/>
          </p:nvPr>
        </p:nvSpPr>
        <p:spPr/>
        <p:txBody>
          <a:bodyPr/>
          <a:lstStyle/>
          <a:p>
            <a:r>
              <a:rPr lang="en-US" altLang="en-US" dirty="0"/>
              <a:t>Azure </a:t>
            </a:r>
            <a:r>
              <a:rPr lang="en-US" altLang="en-US" dirty="0" err="1"/>
              <a:t>Search@Trbula</a:t>
            </a:r>
            <a:r>
              <a:rPr lang="en-US" altLang="en-US" dirty="0"/>
              <a:t>, Todd</a:t>
            </a:r>
          </a:p>
        </p:txBody>
      </p:sp>
      <p:sp>
        <p:nvSpPr>
          <p:cNvPr id="6" name="Slide Number Placeholder 5">
            <a:extLst>
              <a:ext uri="{FF2B5EF4-FFF2-40B4-BE49-F238E27FC236}">
                <a16:creationId xmlns:a16="http://schemas.microsoft.com/office/drawing/2014/main" id="{ADE32205-AF22-4554-8038-A00A0B53196F}"/>
              </a:ext>
            </a:extLst>
          </p:cNvPr>
          <p:cNvSpPr>
            <a:spLocks noGrp="1"/>
          </p:cNvSpPr>
          <p:nvPr>
            <p:ph type="sldNum" sz="quarter" idx="12"/>
          </p:nvPr>
        </p:nvSpPr>
        <p:spPr/>
        <p:txBody>
          <a:bodyPr/>
          <a:lstStyle/>
          <a:p>
            <a:pPr>
              <a:defRPr/>
            </a:pPr>
            <a:fld id="{C1FBD6B9-3A33-4A94-B724-9A8AE8A254DC}" type="slidenum">
              <a:rPr lang="en-US" sz="1600" smtClean="0"/>
              <a:pPr>
                <a:defRPr/>
              </a:pPr>
              <a:t>19</a:t>
            </a:fld>
            <a:endParaRPr lang="en-US" dirty="0"/>
          </a:p>
        </p:txBody>
      </p:sp>
      <p:pic>
        <p:nvPicPr>
          <p:cNvPr id="9" name="Content Placeholder 8">
            <a:extLst>
              <a:ext uri="{FF2B5EF4-FFF2-40B4-BE49-F238E27FC236}">
                <a16:creationId xmlns:a16="http://schemas.microsoft.com/office/drawing/2014/main" id="{0B5CCFFC-7D28-4C57-82C9-DEECB3226993}"/>
              </a:ext>
            </a:extLst>
          </p:cNvPr>
          <p:cNvPicPr>
            <a:picLocks noGrp="1"/>
          </p:cNvPicPr>
          <p:nvPr>
            <p:ph sz="half" idx="2"/>
          </p:nvPr>
        </p:nvPicPr>
        <p:blipFill>
          <a:blip r:embed="rId2"/>
          <a:stretch>
            <a:fillRect/>
          </a:stretch>
        </p:blipFill>
        <p:spPr>
          <a:xfrm>
            <a:off x="4343400" y="1752600"/>
            <a:ext cx="4343400" cy="4373563"/>
          </a:xfrm>
          <a:prstGeom prst="rect">
            <a:avLst/>
          </a:prstGeom>
        </p:spPr>
      </p:pic>
    </p:spTree>
    <p:extLst>
      <p:ext uri="{BB962C8B-B14F-4D97-AF65-F5344CB8AC3E}">
        <p14:creationId xmlns:p14="http://schemas.microsoft.com/office/powerpoint/2010/main" val="379566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solidFill>
                  <a:schemeClr val="hlink"/>
                </a:solidFill>
              </a:rPr>
              <a:t>Problem Statement</a:t>
            </a:r>
          </a:p>
        </p:txBody>
      </p:sp>
      <p:sp>
        <p:nvSpPr>
          <p:cNvPr id="7" name="Content Placeholder 6"/>
          <p:cNvSpPr>
            <a:spLocks noGrp="1"/>
          </p:cNvSpPr>
          <p:nvPr>
            <p:ph idx="1"/>
          </p:nvPr>
        </p:nvSpPr>
        <p:spPr/>
        <p:txBody>
          <a:bodyPr/>
          <a:lstStyle/>
          <a:p>
            <a:pPr marL="0" indent="0">
              <a:buNone/>
            </a:pPr>
            <a:r>
              <a:rPr lang="en-US" sz="2000" dirty="0"/>
              <a:t>People are always on the internet searching for jobs based on general information such as salary, location, job type, etc. The problem we face is the immediate need to access this information as it’s being produced, ability to sort through the data, and incorporating a great search experience to the end-user. The demo represented is an example of a New York City job website. With the various search methods, we will analyze the data using Azure search service, web applications, storage container, and SQL server 2016 for ingest and storage of searches.</a:t>
            </a:r>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None/>
            </a:pPr>
            <a:r>
              <a:rPr lang="en-US" altLang="en-US" sz="1200" dirty="0">
                <a:solidFill>
                  <a:srgbClr val="898989"/>
                </a:solidFill>
              </a:rPr>
              <a:t>Azure </a:t>
            </a:r>
            <a:r>
              <a:rPr lang="en-US" altLang="en-US" sz="1200" dirty="0" err="1">
                <a:solidFill>
                  <a:srgbClr val="898989"/>
                </a:solidFill>
              </a:rPr>
              <a:t>Search@Trbula</a:t>
            </a:r>
            <a:r>
              <a:rPr lang="en-US" altLang="en-US" sz="1200" dirty="0">
                <a:solidFill>
                  <a:srgbClr val="898989"/>
                </a:solidFill>
              </a:rPr>
              <a:t>, Todd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b="0" smtClean="0"/>
              <a:pPr>
                <a:defRPr/>
              </a:pPr>
              <a:t>2</a:t>
            </a:fld>
            <a:endParaRPr lang="en-US" b="0" dirty="0"/>
          </a:p>
        </p:txBody>
      </p:sp>
    </p:spTree>
    <p:extLst>
      <p:ext uri="{BB962C8B-B14F-4D97-AF65-F5344CB8AC3E}">
        <p14:creationId xmlns:p14="http://schemas.microsoft.com/office/powerpoint/2010/main" val="91242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A09D86-A7FA-4C67-A276-D7E82C9D0BEF}"/>
              </a:ext>
            </a:extLst>
          </p:cNvPr>
          <p:cNvSpPr>
            <a:spLocks noGrp="1"/>
          </p:cNvSpPr>
          <p:nvPr>
            <p:ph type="title"/>
          </p:nvPr>
        </p:nvSpPr>
        <p:spPr/>
        <p:txBody>
          <a:bodyPr/>
          <a:lstStyle/>
          <a:p>
            <a:r>
              <a:rPr lang="en-US" sz="3600" dirty="0">
                <a:solidFill>
                  <a:schemeClr val="hlink"/>
                </a:solidFill>
              </a:rPr>
              <a:t>Debug</a:t>
            </a:r>
          </a:p>
        </p:txBody>
      </p:sp>
      <p:sp>
        <p:nvSpPr>
          <p:cNvPr id="8" name="Content Placeholder 7">
            <a:extLst>
              <a:ext uri="{FF2B5EF4-FFF2-40B4-BE49-F238E27FC236}">
                <a16:creationId xmlns:a16="http://schemas.microsoft.com/office/drawing/2014/main" id="{BEFE8A68-B9A1-485E-98BC-EF36E764FFDB}"/>
              </a:ext>
            </a:extLst>
          </p:cNvPr>
          <p:cNvSpPr>
            <a:spLocks noGrp="1"/>
          </p:cNvSpPr>
          <p:nvPr>
            <p:ph idx="1"/>
          </p:nvPr>
        </p:nvSpPr>
        <p:spPr/>
        <p:txBody>
          <a:bodyPr/>
          <a:lstStyle/>
          <a:p>
            <a:pPr marL="0" indent="0">
              <a:buNone/>
            </a:pPr>
            <a:r>
              <a:rPr lang="en-US" dirty="0"/>
              <a:t>Select Debug </a:t>
            </a:r>
            <a:r>
              <a:rPr lang="en-US" dirty="0">
                <a:sym typeface="Wingdings" panose="05000000000000000000" pitchFamily="2" charset="2"/>
              </a:rPr>
              <a:t></a:t>
            </a:r>
            <a:r>
              <a:rPr lang="en-US" dirty="0"/>
              <a:t> Start without Debugging to test the solution. As it runs through uploading documents we will get a press any key to continue once completed.</a:t>
            </a:r>
          </a:p>
          <a:p>
            <a:pPr marL="0" indent="0">
              <a:buNone/>
            </a:pPr>
            <a:endParaRPr lang="en-US" dirty="0"/>
          </a:p>
        </p:txBody>
      </p:sp>
      <p:sp>
        <p:nvSpPr>
          <p:cNvPr id="5" name="Footer Placeholder 4">
            <a:extLst>
              <a:ext uri="{FF2B5EF4-FFF2-40B4-BE49-F238E27FC236}">
                <a16:creationId xmlns:a16="http://schemas.microsoft.com/office/drawing/2014/main" id="{98F4D35D-7970-4891-A7D6-057369615B2E}"/>
              </a:ext>
            </a:extLst>
          </p:cNvPr>
          <p:cNvSpPr>
            <a:spLocks noGrp="1"/>
          </p:cNvSpPr>
          <p:nvPr>
            <p:ph type="ftr" sz="quarter" idx="11"/>
          </p:nvPr>
        </p:nvSpPr>
        <p:spPr/>
        <p:txBody>
          <a:bodyPr/>
          <a:lstStyle/>
          <a:p>
            <a:r>
              <a:rPr lang="en-US" altLang="en-US" dirty="0"/>
              <a:t>Azure </a:t>
            </a:r>
            <a:r>
              <a:rPr lang="en-US" altLang="en-US" dirty="0" err="1"/>
              <a:t>Search@Trbula</a:t>
            </a:r>
            <a:r>
              <a:rPr lang="en-US" altLang="en-US" dirty="0"/>
              <a:t>, Todd</a:t>
            </a:r>
          </a:p>
        </p:txBody>
      </p:sp>
      <p:sp>
        <p:nvSpPr>
          <p:cNvPr id="6" name="Slide Number Placeholder 5">
            <a:extLst>
              <a:ext uri="{FF2B5EF4-FFF2-40B4-BE49-F238E27FC236}">
                <a16:creationId xmlns:a16="http://schemas.microsoft.com/office/drawing/2014/main" id="{ADE32205-AF22-4554-8038-A00A0B53196F}"/>
              </a:ext>
            </a:extLst>
          </p:cNvPr>
          <p:cNvSpPr>
            <a:spLocks noGrp="1"/>
          </p:cNvSpPr>
          <p:nvPr>
            <p:ph type="sldNum" sz="quarter" idx="12"/>
          </p:nvPr>
        </p:nvSpPr>
        <p:spPr/>
        <p:txBody>
          <a:bodyPr/>
          <a:lstStyle/>
          <a:p>
            <a:pPr>
              <a:defRPr/>
            </a:pPr>
            <a:fld id="{C1FBD6B9-3A33-4A94-B724-9A8AE8A254DC}" type="slidenum">
              <a:rPr lang="en-US" sz="1600" smtClean="0"/>
              <a:pPr>
                <a:defRPr/>
              </a:pPr>
              <a:t>20</a:t>
            </a:fld>
            <a:endParaRPr lang="en-US" dirty="0"/>
          </a:p>
        </p:txBody>
      </p:sp>
      <p:pic>
        <p:nvPicPr>
          <p:cNvPr id="9" name="Picture 8">
            <a:extLst>
              <a:ext uri="{FF2B5EF4-FFF2-40B4-BE49-F238E27FC236}">
                <a16:creationId xmlns:a16="http://schemas.microsoft.com/office/drawing/2014/main" id="{F5F9D61C-5697-4F10-8A9B-E82CA0525292}"/>
              </a:ext>
            </a:extLst>
          </p:cNvPr>
          <p:cNvPicPr/>
          <p:nvPr/>
        </p:nvPicPr>
        <p:blipFill>
          <a:blip r:embed="rId2"/>
          <a:stretch>
            <a:fillRect/>
          </a:stretch>
        </p:blipFill>
        <p:spPr>
          <a:xfrm>
            <a:off x="752475" y="1600200"/>
            <a:ext cx="3819525" cy="2590800"/>
          </a:xfrm>
          <a:prstGeom prst="rect">
            <a:avLst/>
          </a:prstGeom>
        </p:spPr>
      </p:pic>
      <p:pic>
        <p:nvPicPr>
          <p:cNvPr id="10" name="Picture 9">
            <a:extLst>
              <a:ext uri="{FF2B5EF4-FFF2-40B4-BE49-F238E27FC236}">
                <a16:creationId xmlns:a16="http://schemas.microsoft.com/office/drawing/2014/main" id="{99A67E28-3538-4F2D-91BE-3B74B9E13958}"/>
              </a:ext>
            </a:extLst>
          </p:cNvPr>
          <p:cNvPicPr/>
          <p:nvPr/>
        </p:nvPicPr>
        <p:blipFill>
          <a:blip r:embed="rId3"/>
          <a:stretch>
            <a:fillRect/>
          </a:stretch>
        </p:blipFill>
        <p:spPr>
          <a:xfrm>
            <a:off x="4598581" y="1600200"/>
            <a:ext cx="4088219" cy="2590800"/>
          </a:xfrm>
          <a:prstGeom prst="rect">
            <a:avLst/>
          </a:prstGeom>
        </p:spPr>
      </p:pic>
      <p:pic>
        <p:nvPicPr>
          <p:cNvPr id="11" name="Picture 10">
            <a:extLst>
              <a:ext uri="{FF2B5EF4-FFF2-40B4-BE49-F238E27FC236}">
                <a16:creationId xmlns:a16="http://schemas.microsoft.com/office/drawing/2014/main" id="{9239F5BB-931F-4F32-8A30-FC2F9E488797}"/>
              </a:ext>
            </a:extLst>
          </p:cNvPr>
          <p:cNvPicPr/>
          <p:nvPr/>
        </p:nvPicPr>
        <p:blipFill>
          <a:blip r:embed="rId4"/>
          <a:stretch>
            <a:fillRect/>
          </a:stretch>
        </p:blipFill>
        <p:spPr>
          <a:xfrm>
            <a:off x="1588682" y="4191000"/>
            <a:ext cx="5943600" cy="2057400"/>
          </a:xfrm>
          <a:prstGeom prst="rect">
            <a:avLst/>
          </a:prstGeom>
        </p:spPr>
      </p:pic>
    </p:spTree>
    <p:extLst>
      <p:ext uri="{BB962C8B-B14F-4D97-AF65-F5344CB8AC3E}">
        <p14:creationId xmlns:p14="http://schemas.microsoft.com/office/powerpoint/2010/main" val="69314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A7C347-A9C1-44D9-A463-8BBB9D380B2B}"/>
              </a:ext>
            </a:extLst>
          </p:cNvPr>
          <p:cNvSpPr>
            <a:spLocks noGrp="1"/>
          </p:cNvSpPr>
          <p:nvPr>
            <p:ph type="title"/>
          </p:nvPr>
        </p:nvSpPr>
        <p:spPr/>
        <p:txBody>
          <a:bodyPr>
            <a:normAutofit/>
          </a:bodyPr>
          <a:lstStyle/>
          <a:p>
            <a:r>
              <a:rPr lang="en-US" sz="3600" dirty="0">
                <a:solidFill>
                  <a:schemeClr val="hlink"/>
                </a:solidFill>
              </a:rPr>
              <a:t>Publishing</a:t>
            </a:r>
          </a:p>
        </p:txBody>
      </p:sp>
      <p:sp>
        <p:nvSpPr>
          <p:cNvPr id="8" name="Content Placeholder 7">
            <a:extLst>
              <a:ext uri="{FF2B5EF4-FFF2-40B4-BE49-F238E27FC236}">
                <a16:creationId xmlns:a16="http://schemas.microsoft.com/office/drawing/2014/main" id="{69DC2EDB-9834-47A1-AD1A-9192267B8AC7}"/>
              </a:ext>
            </a:extLst>
          </p:cNvPr>
          <p:cNvSpPr>
            <a:spLocks noGrp="1"/>
          </p:cNvSpPr>
          <p:nvPr>
            <p:ph idx="1"/>
          </p:nvPr>
        </p:nvSpPr>
        <p:spPr/>
        <p:txBody>
          <a:bodyPr/>
          <a:lstStyle/>
          <a:p>
            <a:pPr marL="0" indent="0">
              <a:buNone/>
            </a:pPr>
            <a:r>
              <a:rPr lang="en-US" dirty="0"/>
              <a:t>Under Solution Explorer right-click on Solution </a:t>
            </a:r>
            <a:r>
              <a:rPr lang="en-US" dirty="0" err="1"/>
              <a:t>NYCJobsWeb</a:t>
            </a:r>
            <a:r>
              <a:rPr lang="en-US" dirty="0"/>
              <a:t> and select Build Solution.</a:t>
            </a:r>
          </a:p>
          <a:p>
            <a:pPr marL="0" indent="0">
              <a:buNone/>
            </a:pPr>
            <a:r>
              <a:rPr lang="en-US" dirty="0"/>
              <a:t>Now we want to right click on </a:t>
            </a:r>
            <a:r>
              <a:rPr lang="en-US" dirty="0" err="1"/>
              <a:t>NYCJobsWeb</a:t>
            </a:r>
            <a:r>
              <a:rPr lang="en-US" dirty="0"/>
              <a:t> selecting Publish. From here we will select existing Web App under the resource group select the name azjobsdemo1. The click Publish.</a:t>
            </a:r>
          </a:p>
          <a:p>
            <a:pPr marL="0" indent="0">
              <a:buNone/>
            </a:pPr>
            <a:r>
              <a:rPr lang="en-US" dirty="0"/>
              <a:t>If everything loads correctly a browser will open displaying our Azure Search demo. </a:t>
            </a:r>
          </a:p>
          <a:p>
            <a:endParaRPr lang="en-US" b="1" dirty="0"/>
          </a:p>
        </p:txBody>
      </p:sp>
      <p:sp>
        <p:nvSpPr>
          <p:cNvPr id="5" name="Footer Placeholder 4">
            <a:extLst>
              <a:ext uri="{FF2B5EF4-FFF2-40B4-BE49-F238E27FC236}">
                <a16:creationId xmlns:a16="http://schemas.microsoft.com/office/drawing/2014/main" id="{98F4D35D-7970-4891-A7D6-057369615B2E}"/>
              </a:ext>
            </a:extLst>
          </p:cNvPr>
          <p:cNvSpPr>
            <a:spLocks noGrp="1"/>
          </p:cNvSpPr>
          <p:nvPr>
            <p:ph type="ftr" sz="quarter" idx="11"/>
          </p:nvPr>
        </p:nvSpPr>
        <p:spPr/>
        <p:txBody>
          <a:bodyPr/>
          <a:lstStyle/>
          <a:p>
            <a:r>
              <a:rPr lang="en-US" altLang="en-US" dirty="0"/>
              <a:t>Azure </a:t>
            </a:r>
            <a:r>
              <a:rPr lang="en-US" altLang="en-US" dirty="0" err="1"/>
              <a:t>Search@Trbula</a:t>
            </a:r>
            <a:r>
              <a:rPr lang="en-US" altLang="en-US" dirty="0"/>
              <a:t>, Todd</a:t>
            </a:r>
          </a:p>
        </p:txBody>
      </p:sp>
      <p:sp>
        <p:nvSpPr>
          <p:cNvPr id="6" name="Slide Number Placeholder 5">
            <a:extLst>
              <a:ext uri="{FF2B5EF4-FFF2-40B4-BE49-F238E27FC236}">
                <a16:creationId xmlns:a16="http://schemas.microsoft.com/office/drawing/2014/main" id="{ADE32205-AF22-4554-8038-A00A0B53196F}"/>
              </a:ext>
            </a:extLst>
          </p:cNvPr>
          <p:cNvSpPr>
            <a:spLocks noGrp="1"/>
          </p:cNvSpPr>
          <p:nvPr>
            <p:ph type="sldNum" sz="quarter" idx="12"/>
          </p:nvPr>
        </p:nvSpPr>
        <p:spPr/>
        <p:txBody>
          <a:bodyPr/>
          <a:lstStyle/>
          <a:p>
            <a:pPr>
              <a:defRPr/>
            </a:pPr>
            <a:fld id="{C1FBD6B9-3A33-4A94-B724-9A8AE8A254DC}" type="slidenum">
              <a:rPr lang="en-US" sz="1600" smtClean="0"/>
              <a:pPr>
                <a:defRPr/>
              </a:pPr>
              <a:t>21</a:t>
            </a:fld>
            <a:endParaRPr lang="en-US" dirty="0"/>
          </a:p>
        </p:txBody>
      </p:sp>
      <p:pic>
        <p:nvPicPr>
          <p:cNvPr id="9" name="Picture 8">
            <a:extLst>
              <a:ext uri="{FF2B5EF4-FFF2-40B4-BE49-F238E27FC236}">
                <a16:creationId xmlns:a16="http://schemas.microsoft.com/office/drawing/2014/main" id="{A687D347-021F-4C57-9491-32219B661E71}"/>
              </a:ext>
            </a:extLst>
          </p:cNvPr>
          <p:cNvPicPr/>
          <p:nvPr/>
        </p:nvPicPr>
        <p:blipFill>
          <a:blip r:embed="rId2"/>
          <a:stretch>
            <a:fillRect/>
          </a:stretch>
        </p:blipFill>
        <p:spPr>
          <a:xfrm>
            <a:off x="457200" y="2590800"/>
            <a:ext cx="8229600" cy="3735387"/>
          </a:xfrm>
          <a:prstGeom prst="rect">
            <a:avLst/>
          </a:prstGeom>
        </p:spPr>
      </p:pic>
    </p:spTree>
    <p:extLst>
      <p:ext uri="{BB962C8B-B14F-4D97-AF65-F5344CB8AC3E}">
        <p14:creationId xmlns:p14="http://schemas.microsoft.com/office/powerpoint/2010/main" val="1345545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A7C347-A9C1-44D9-A463-8BBB9D380B2B}"/>
              </a:ext>
            </a:extLst>
          </p:cNvPr>
          <p:cNvSpPr>
            <a:spLocks noGrp="1"/>
          </p:cNvSpPr>
          <p:nvPr>
            <p:ph type="title"/>
          </p:nvPr>
        </p:nvSpPr>
        <p:spPr/>
        <p:txBody>
          <a:bodyPr>
            <a:normAutofit fontScale="90000"/>
          </a:bodyPr>
          <a:lstStyle/>
          <a:p>
            <a:r>
              <a:rPr lang="en-US" sz="3600" dirty="0">
                <a:solidFill>
                  <a:schemeClr val="hlink"/>
                </a:solidFill>
              </a:rPr>
              <a:t>Search Explorer</a:t>
            </a:r>
          </a:p>
        </p:txBody>
      </p:sp>
      <p:sp>
        <p:nvSpPr>
          <p:cNvPr id="8" name="Content Placeholder 7">
            <a:extLst>
              <a:ext uri="{FF2B5EF4-FFF2-40B4-BE49-F238E27FC236}">
                <a16:creationId xmlns:a16="http://schemas.microsoft.com/office/drawing/2014/main" id="{69DC2EDB-9834-47A1-AD1A-9192267B8AC7}"/>
              </a:ext>
            </a:extLst>
          </p:cNvPr>
          <p:cNvSpPr>
            <a:spLocks noGrp="1"/>
          </p:cNvSpPr>
          <p:nvPr>
            <p:ph sz="half" idx="1"/>
          </p:nvPr>
        </p:nvSpPr>
        <p:spPr>
          <a:xfrm>
            <a:off x="457200" y="990600"/>
            <a:ext cx="4038600" cy="5135563"/>
          </a:xfrm>
        </p:spPr>
        <p:txBody>
          <a:bodyPr/>
          <a:lstStyle/>
          <a:p>
            <a:r>
              <a:rPr lang="en-US" sz="1600" dirty="0"/>
              <a:t>Going into Azure portal selecting the Azure Search service created early. From here we can see our indexer, document count, and storage size has been populated. Also in the usage area see the service statistics, scale, indexers, and data sources.</a:t>
            </a:r>
          </a:p>
          <a:p>
            <a:r>
              <a:rPr lang="en-US" sz="1600" dirty="0"/>
              <a:t>Select the index name. From here we see the data within such as usage, fields, scoring profiles, and CORS option. From here select Search explorer.</a:t>
            </a:r>
          </a:p>
          <a:p>
            <a:r>
              <a:rPr lang="en-US" sz="1600" dirty="0"/>
              <a:t>With the Search explorer open we can do a search query by typing search=telecommunication then selecting the search button. What this will do type in the full URL </a:t>
            </a:r>
            <a:r>
              <a:rPr lang="en-US" sz="1600" u="sng" dirty="0">
                <a:hlinkClick r:id="rId2"/>
              </a:rPr>
              <a:t>https://azs-jobsdemo.search.windows.net/indexes/nycjobs/docs?api-version=2016-09-01&amp;search=telecommunication</a:t>
            </a:r>
            <a:r>
              <a:rPr lang="en-US" sz="1600" dirty="0"/>
              <a:t> that by REST API will call to get the results. The result will return in a JSON format</a:t>
            </a:r>
          </a:p>
          <a:p>
            <a:endParaRPr lang="en-US" dirty="0"/>
          </a:p>
        </p:txBody>
      </p:sp>
      <p:sp>
        <p:nvSpPr>
          <p:cNvPr id="2" name="Content Placeholder 1">
            <a:extLst>
              <a:ext uri="{FF2B5EF4-FFF2-40B4-BE49-F238E27FC236}">
                <a16:creationId xmlns:a16="http://schemas.microsoft.com/office/drawing/2014/main" id="{035129C5-EA0D-4883-AD4F-8F71BC81D66A}"/>
              </a:ext>
            </a:extLst>
          </p:cNvPr>
          <p:cNvSpPr>
            <a:spLocks noGrp="1"/>
          </p:cNvSpPr>
          <p:nvPr>
            <p:ph sz="half" idx="2"/>
          </p:nvPr>
        </p:nvSpPr>
        <p:spPr/>
        <p:txBody>
          <a:bodyPr/>
          <a:lstStyle/>
          <a:p>
            <a:pPr marL="0" indent="0">
              <a:buNone/>
            </a:pPr>
            <a:endParaRPr lang="en-US" dirty="0"/>
          </a:p>
        </p:txBody>
      </p:sp>
      <p:sp>
        <p:nvSpPr>
          <p:cNvPr id="5" name="Footer Placeholder 4">
            <a:extLst>
              <a:ext uri="{FF2B5EF4-FFF2-40B4-BE49-F238E27FC236}">
                <a16:creationId xmlns:a16="http://schemas.microsoft.com/office/drawing/2014/main" id="{98F4D35D-7970-4891-A7D6-057369615B2E}"/>
              </a:ext>
            </a:extLst>
          </p:cNvPr>
          <p:cNvSpPr>
            <a:spLocks noGrp="1"/>
          </p:cNvSpPr>
          <p:nvPr>
            <p:ph type="ftr" sz="quarter" idx="11"/>
          </p:nvPr>
        </p:nvSpPr>
        <p:spPr/>
        <p:txBody>
          <a:bodyPr/>
          <a:lstStyle/>
          <a:p>
            <a:r>
              <a:rPr lang="en-US" altLang="en-US" dirty="0"/>
              <a:t>Azure </a:t>
            </a:r>
            <a:r>
              <a:rPr lang="en-US" altLang="en-US" dirty="0" err="1"/>
              <a:t>Search@Trbula</a:t>
            </a:r>
            <a:r>
              <a:rPr lang="en-US" altLang="en-US" dirty="0"/>
              <a:t>, Todd</a:t>
            </a:r>
          </a:p>
        </p:txBody>
      </p:sp>
      <p:sp>
        <p:nvSpPr>
          <p:cNvPr id="6" name="Slide Number Placeholder 5">
            <a:extLst>
              <a:ext uri="{FF2B5EF4-FFF2-40B4-BE49-F238E27FC236}">
                <a16:creationId xmlns:a16="http://schemas.microsoft.com/office/drawing/2014/main" id="{ADE32205-AF22-4554-8038-A00A0B53196F}"/>
              </a:ext>
            </a:extLst>
          </p:cNvPr>
          <p:cNvSpPr>
            <a:spLocks noGrp="1"/>
          </p:cNvSpPr>
          <p:nvPr>
            <p:ph type="sldNum" sz="quarter" idx="12"/>
          </p:nvPr>
        </p:nvSpPr>
        <p:spPr/>
        <p:txBody>
          <a:bodyPr/>
          <a:lstStyle/>
          <a:p>
            <a:pPr>
              <a:defRPr/>
            </a:pPr>
            <a:fld id="{C1FBD6B9-3A33-4A94-B724-9A8AE8A254DC}" type="slidenum">
              <a:rPr lang="en-US" sz="1600" smtClean="0"/>
              <a:pPr>
                <a:defRPr/>
              </a:pPr>
              <a:t>22</a:t>
            </a:fld>
            <a:endParaRPr lang="en-US" dirty="0"/>
          </a:p>
        </p:txBody>
      </p:sp>
      <p:pic>
        <p:nvPicPr>
          <p:cNvPr id="10" name="Picture 9">
            <a:extLst>
              <a:ext uri="{FF2B5EF4-FFF2-40B4-BE49-F238E27FC236}">
                <a16:creationId xmlns:a16="http://schemas.microsoft.com/office/drawing/2014/main" id="{F3A31CBE-9280-4D80-9A64-F9A12ABAA1E4}"/>
              </a:ext>
            </a:extLst>
          </p:cNvPr>
          <p:cNvPicPr/>
          <p:nvPr/>
        </p:nvPicPr>
        <p:blipFill>
          <a:blip r:embed="rId3"/>
          <a:stretch>
            <a:fillRect/>
          </a:stretch>
        </p:blipFill>
        <p:spPr>
          <a:xfrm>
            <a:off x="4648200" y="990601"/>
            <a:ext cx="4038600" cy="5135562"/>
          </a:xfrm>
          <a:prstGeom prst="rect">
            <a:avLst/>
          </a:prstGeom>
        </p:spPr>
      </p:pic>
    </p:spTree>
    <p:extLst>
      <p:ext uri="{BB962C8B-B14F-4D97-AF65-F5344CB8AC3E}">
        <p14:creationId xmlns:p14="http://schemas.microsoft.com/office/powerpoint/2010/main" val="2220618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A7C347-A9C1-44D9-A463-8BBB9D380B2B}"/>
              </a:ext>
            </a:extLst>
          </p:cNvPr>
          <p:cNvSpPr>
            <a:spLocks noGrp="1"/>
          </p:cNvSpPr>
          <p:nvPr>
            <p:ph type="title"/>
          </p:nvPr>
        </p:nvSpPr>
        <p:spPr/>
        <p:txBody>
          <a:bodyPr>
            <a:normAutofit/>
          </a:bodyPr>
          <a:lstStyle/>
          <a:p>
            <a:r>
              <a:rPr lang="en-US" dirty="0">
                <a:solidFill>
                  <a:schemeClr val="hlink"/>
                </a:solidFill>
              </a:rPr>
              <a:t>Search Feature Summary</a:t>
            </a:r>
          </a:p>
        </p:txBody>
      </p:sp>
      <p:sp>
        <p:nvSpPr>
          <p:cNvPr id="5" name="Footer Placeholder 4">
            <a:extLst>
              <a:ext uri="{FF2B5EF4-FFF2-40B4-BE49-F238E27FC236}">
                <a16:creationId xmlns:a16="http://schemas.microsoft.com/office/drawing/2014/main" id="{98F4D35D-7970-4891-A7D6-057369615B2E}"/>
              </a:ext>
            </a:extLst>
          </p:cNvPr>
          <p:cNvSpPr>
            <a:spLocks noGrp="1"/>
          </p:cNvSpPr>
          <p:nvPr>
            <p:ph type="ftr" sz="quarter" idx="11"/>
          </p:nvPr>
        </p:nvSpPr>
        <p:spPr/>
        <p:txBody>
          <a:bodyPr/>
          <a:lstStyle/>
          <a:p>
            <a:r>
              <a:rPr lang="en-US" altLang="en-US" dirty="0"/>
              <a:t>Azure </a:t>
            </a:r>
            <a:r>
              <a:rPr lang="en-US" altLang="en-US" dirty="0" err="1"/>
              <a:t>Search@Trbula</a:t>
            </a:r>
            <a:r>
              <a:rPr lang="en-US" altLang="en-US" dirty="0"/>
              <a:t>, Todd</a:t>
            </a:r>
          </a:p>
        </p:txBody>
      </p:sp>
      <p:sp>
        <p:nvSpPr>
          <p:cNvPr id="6" name="Slide Number Placeholder 5">
            <a:extLst>
              <a:ext uri="{FF2B5EF4-FFF2-40B4-BE49-F238E27FC236}">
                <a16:creationId xmlns:a16="http://schemas.microsoft.com/office/drawing/2014/main" id="{ADE32205-AF22-4554-8038-A00A0B53196F}"/>
              </a:ext>
            </a:extLst>
          </p:cNvPr>
          <p:cNvSpPr>
            <a:spLocks noGrp="1"/>
          </p:cNvSpPr>
          <p:nvPr>
            <p:ph type="sldNum" sz="quarter" idx="12"/>
          </p:nvPr>
        </p:nvSpPr>
        <p:spPr/>
        <p:txBody>
          <a:bodyPr/>
          <a:lstStyle/>
          <a:p>
            <a:pPr>
              <a:defRPr/>
            </a:pPr>
            <a:fld id="{C1FBD6B9-3A33-4A94-B724-9A8AE8A254DC}" type="slidenum">
              <a:rPr lang="en-US" sz="1600" b="0" smtClean="0"/>
              <a:pPr>
                <a:defRPr/>
              </a:pPr>
              <a:t>23</a:t>
            </a:fld>
            <a:endParaRPr lang="en-US" b="0" dirty="0"/>
          </a:p>
        </p:txBody>
      </p:sp>
      <p:graphicFrame>
        <p:nvGraphicFramePr>
          <p:cNvPr id="16" name="Content Placeholder 15">
            <a:extLst>
              <a:ext uri="{FF2B5EF4-FFF2-40B4-BE49-F238E27FC236}">
                <a16:creationId xmlns:a16="http://schemas.microsoft.com/office/drawing/2014/main" id="{CDFE1A62-D2EB-4D4C-8469-8921FB43A5C5}"/>
              </a:ext>
            </a:extLst>
          </p:cNvPr>
          <p:cNvGraphicFramePr>
            <a:graphicFrameLocks noGrp="1"/>
          </p:cNvGraphicFramePr>
          <p:nvPr>
            <p:ph idx="1"/>
            <p:extLst>
              <p:ext uri="{D42A27DB-BD31-4B8C-83A1-F6EECF244321}">
                <p14:modId xmlns:p14="http://schemas.microsoft.com/office/powerpoint/2010/main" val="507750886"/>
              </p:ext>
            </p:extLst>
          </p:nvPr>
        </p:nvGraphicFramePr>
        <p:xfrm>
          <a:off x="457200" y="840157"/>
          <a:ext cx="8229600" cy="5283616"/>
        </p:xfrm>
        <a:graphic>
          <a:graphicData uri="http://schemas.openxmlformats.org/drawingml/2006/table">
            <a:tbl>
              <a:tblPr/>
              <a:tblGrid>
                <a:gridCol w="1828800">
                  <a:extLst>
                    <a:ext uri="{9D8B030D-6E8A-4147-A177-3AD203B41FA5}">
                      <a16:colId xmlns:a16="http://schemas.microsoft.com/office/drawing/2014/main" val="2741940929"/>
                    </a:ext>
                  </a:extLst>
                </a:gridCol>
                <a:gridCol w="6400800">
                  <a:extLst>
                    <a:ext uri="{9D8B030D-6E8A-4147-A177-3AD203B41FA5}">
                      <a16:colId xmlns:a16="http://schemas.microsoft.com/office/drawing/2014/main" val="2128983718"/>
                    </a:ext>
                  </a:extLst>
                </a:gridCol>
              </a:tblGrid>
              <a:tr h="56296">
                <a:tc>
                  <a:txBody>
                    <a:bodyPr/>
                    <a:lstStyle/>
                    <a:p>
                      <a:pPr rtl="0"/>
                      <a:r>
                        <a:rPr lang="en-US" sz="1800" b="1" dirty="0"/>
                        <a:t>Category</a:t>
                      </a:r>
                    </a:p>
                  </a:txBody>
                  <a:tcPr marL="14074" marR="14074" marT="7037" marB="7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800" b="1" dirty="0"/>
                        <a:t>Features</a:t>
                      </a:r>
                    </a:p>
                  </a:txBody>
                  <a:tcPr marL="14074" marR="14074" marT="7037" marB="7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9336893"/>
                  </a:ext>
                </a:extLst>
              </a:tr>
              <a:tr h="562955">
                <a:tc>
                  <a:txBody>
                    <a:bodyPr/>
                    <a:lstStyle/>
                    <a:p>
                      <a:pPr rtl="0"/>
                      <a:r>
                        <a:rPr lang="en-US" sz="1300" dirty="0"/>
                        <a:t>Full text search and text analysis</a:t>
                      </a:r>
                    </a:p>
                  </a:txBody>
                  <a:tcPr marL="14074" marR="14074" marT="7037" marB="7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300" b="0" dirty="0">
                          <a:hlinkClick r:id="rId2"/>
                        </a:rPr>
                        <a:t>Full text search</a:t>
                      </a:r>
                      <a:r>
                        <a:rPr lang="en-US" sz="1300" b="0" dirty="0"/>
                        <a:t> is a primary use case for most search-based apps. Queries can be formulated using a supported syntax. </a:t>
                      </a:r>
                      <a:br>
                        <a:rPr lang="en-US" sz="1300" b="0" dirty="0"/>
                      </a:br>
                      <a:r>
                        <a:rPr lang="en-US" sz="1300" b="0" dirty="0">
                          <a:hlinkClick r:id="rId3"/>
                        </a:rPr>
                        <a:t>Simple query syntax</a:t>
                      </a:r>
                      <a:r>
                        <a:rPr lang="en-US" sz="1300" b="0" dirty="0"/>
                        <a:t> provides logical operators, phrase search operators, suffix operators, precedence operators.</a:t>
                      </a:r>
                      <a:br>
                        <a:rPr lang="en-US" sz="1300" b="0" dirty="0"/>
                      </a:br>
                      <a:r>
                        <a:rPr lang="en-US" sz="1300" b="0" dirty="0">
                          <a:hlinkClick r:id="rId4"/>
                        </a:rPr>
                        <a:t>Lucene query syntax</a:t>
                      </a:r>
                      <a:r>
                        <a:rPr lang="en-US" sz="1300" b="0" dirty="0"/>
                        <a:t> includes all operations in simple syntax, with extensions for fuzzy search, proximity search, term boosting, and regular expressions.</a:t>
                      </a:r>
                    </a:p>
                  </a:txBody>
                  <a:tcPr marL="14074" marR="14074" marT="7037" marB="7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446952"/>
                  </a:ext>
                </a:extLst>
              </a:tr>
              <a:tr h="267404">
                <a:tc>
                  <a:txBody>
                    <a:bodyPr/>
                    <a:lstStyle/>
                    <a:p>
                      <a:pPr rtl="0"/>
                      <a:r>
                        <a:rPr lang="en-US" sz="1300" dirty="0"/>
                        <a:t>Geo-search</a:t>
                      </a:r>
                    </a:p>
                  </a:txBody>
                  <a:tcPr marL="14074" marR="14074" marT="7037" marB="7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endParaRPr lang="en-US" sz="1300" b="0" dirty="0"/>
                    </a:p>
                    <a:p>
                      <a:pPr rtl="0"/>
                      <a:r>
                        <a:rPr lang="en-US" sz="1300" b="0" dirty="0"/>
                        <a:t>Azure Search processes, filters, and displays geographic locations. It enables users to explore data based on the proximity of a search result to a physical location. </a:t>
                      </a:r>
                      <a:r>
                        <a:rPr lang="en-US" sz="1300" b="0" dirty="0">
                          <a:hlinkClick r:id="rId5"/>
                        </a:rPr>
                        <a:t>Watch this video</a:t>
                      </a:r>
                      <a:r>
                        <a:rPr lang="en-US" sz="1300" b="0" dirty="0"/>
                        <a:t> or </a:t>
                      </a:r>
                      <a:r>
                        <a:rPr lang="en-US" sz="1300" b="0" dirty="0">
                          <a:hlinkClick r:id="rId6"/>
                        </a:rPr>
                        <a:t>review this sample</a:t>
                      </a:r>
                      <a:r>
                        <a:rPr lang="en-US" sz="1300" b="0" dirty="0"/>
                        <a:t> to learn more.</a:t>
                      </a:r>
                    </a:p>
                  </a:txBody>
                  <a:tcPr marL="14074" marR="14074" marT="7037" marB="7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9114418"/>
                  </a:ext>
                </a:extLst>
              </a:tr>
              <a:tr h="1449609">
                <a:tc>
                  <a:txBody>
                    <a:bodyPr/>
                    <a:lstStyle/>
                    <a:p>
                      <a:pPr rtl="0"/>
                      <a:r>
                        <a:rPr lang="en-US" sz="1300" dirty="0"/>
                        <a:t>User experience features</a:t>
                      </a:r>
                    </a:p>
                  </a:txBody>
                  <a:tcPr marL="14074" marR="14074" marT="7037" marB="7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endParaRPr lang="en-US" sz="1300" b="0" dirty="0">
                        <a:hlinkClick r:id="rId7"/>
                      </a:endParaRPr>
                    </a:p>
                    <a:p>
                      <a:pPr rtl="0"/>
                      <a:r>
                        <a:rPr lang="en-US" sz="1300" b="0" dirty="0">
                          <a:hlinkClick r:id="rId7"/>
                        </a:rPr>
                        <a:t>Search suggestions</a:t>
                      </a:r>
                      <a:r>
                        <a:rPr lang="en-US" sz="1300" b="0" dirty="0"/>
                        <a:t> can be enabled for type-ahead queries in a search bar. Actual documents in your index are suggested as users enter partial search input. </a:t>
                      </a:r>
                      <a:br>
                        <a:rPr lang="en-US" sz="1300" b="0" dirty="0"/>
                      </a:br>
                      <a:r>
                        <a:rPr lang="en-US" sz="1300" b="0" dirty="0">
                          <a:hlinkClick r:id="rId8"/>
                        </a:rPr>
                        <a:t>Faceted navigation</a:t>
                      </a:r>
                      <a:r>
                        <a:rPr lang="en-US" sz="1300" b="0" dirty="0"/>
                        <a:t> is enabled through a single query parameter. Azure Search returns a faceted navigation structure you can use as the code behind a categories list, for self-directed filtering (for example, to filter catalog items by price-range or brand). </a:t>
                      </a:r>
                      <a:br>
                        <a:rPr lang="en-US" sz="1300" b="0" dirty="0"/>
                      </a:br>
                      <a:r>
                        <a:rPr lang="en-US" sz="1300" b="0" dirty="0">
                          <a:hlinkClick r:id="rId9"/>
                        </a:rPr>
                        <a:t>Filters</a:t>
                      </a:r>
                      <a:r>
                        <a:rPr lang="en-US" sz="1300" b="0" dirty="0"/>
                        <a:t> can be used to incorporate faceted navigation into your application's UI, enhance query formulation, and filter based on user- or developer-specified criteria. Create filters using the OData syntax.</a:t>
                      </a:r>
                      <a:br>
                        <a:rPr lang="en-US" sz="1300" b="0" dirty="0"/>
                      </a:br>
                      <a:r>
                        <a:rPr lang="en-US" sz="1300" b="0" dirty="0">
                          <a:hlinkClick r:id="rId10"/>
                        </a:rPr>
                        <a:t>Hit highlighting</a:t>
                      </a:r>
                      <a:r>
                        <a:rPr lang="en-US" sz="1300" b="0" dirty="0"/>
                        <a:t> applies text formatting to a matching keyword in search results. You can choose which fields return highlighted snippets.</a:t>
                      </a:r>
                      <a:br>
                        <a:rPr lang="en-US" sz="1300" b="0" dirty="0"/>
                      </a:br>
                      <a:r>
                        <a:rPr lang="en-US" sz="1300" b="0" dirty="0">
                          <a:hlinkClick r:id="rId10"/>
                        </a:rPr>
                        <a:t>Sorting</a:t>
                      </a:r>
                      <a:r>
                        <a:rPr lang="en-US" sz="1300" b="0" dirty="0"/>
                        <a:t> is offered for multiple fields via the index schema and then toggled at query-time with a single search parameter.</a:t>
                      </a:r>
                      <a:br>
                        <a:rPr lang="en-US" sz="1300" b="0" dirty="0"/>
                      </a:br>
                      <a:r>
                        <a:rPr lang="en-US" sz="1300" b="0" dirty="0">
                          <a:hlinkClick r:id="rId11"/>
                        </a:rPr>
                        <a:t>Paging</a:t>
                      </a:r>
                      <a:r>
                        <a:rPr lang="en-US" sz="1300" b="0" dirty="0"/>
                        <a:t> and throttling your search results is straightforward with the finely tuned control that Azure Search offers over your search results.</a:t>
                      </a:r>
                    </a:p>
                  </a:txBody>
                  <a:tcPr marL="14074" marR="14074" marT="7037" marB="7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1534541"/>
                  </a:ext>
                </a:extLst>
              </a:tr>
            </a:tbl>
          </a:graphicData>
        </a:graphic>
      </p:graphicFrame>
    </p:spTree>
    <p:extLst>
      <p:ext uri="{BB962C8B-B14F-4D97-AF65-F5344CB8AC3E}">
        <p14:creationId xmlns:p14="http://schemas.microsoft.com/office/powerpoint/2010/main" val="2527263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Pros &amp; Cons</a:t>
            </a:r>
          </a:p>
        </p:txBody>
      </p:sp>
      <p:sp>
        <p:nvSpPr>
          <p:cNvPr id="2" name="Text Placeholder 1">
            <a:extLst>
              <a:ext uri="{FF2B5EF4-FFF2-40B4-BE49-F238E27FC236}">
                <a16:creationId xmlns:a16="http://schemas.microsoft.com/office/drawing/2014/main" id="{1EA56CC9-38D4-4123-9B6E-578A32F777CB}"/>
              </a:ext>
            </a:extLst>
          </p:cNvPr>
          <p:cNvSpPr>
            <a:spLocks noGrp="1"/>
          </p:cNvSpPr>
          <p:nvPr>
            <p:ph type="body" idx="1"/>
          </p:nvPr>
        </p:nvSpPr>
        <p:spPr/>
        <p:txBody>
          <a:bodyPr/>
          <a:lstStyle/>
          <a:p>
            <a:pPr algn="ctr"/>
            <a:r>
              <a:rPr lang="en-US" sz="3200" b="0" dirty="0"/>
              <a:t>Pros</a:t>
            </a:r>
          </a:p>
        </p:txBody>
      </p:sp>
      <p:sp>
        <p:nvSpPr>
          <p:cNvPr id="7" name="Content Placeholder 6"/>
          <p:cNvSpPr>
            <a:spLocks noGrp="1"/>
          </p:cNvSpPr>
          <p:nvPr>
            <p:ph sz="half" idx="2"/>
          </p:nvPr>
        </p:nvSpPr>
        <p:spPr/>
        <p:txBody>
          <a:bodyPr/>
          <a:lstStyle/>
          <a:p>
            <a:r>
              <a:rPr lang="en-US" sz="1800" dirty="0"/>
              <a:t>Easy to set up</a:t>
            </a:r>
          </a:p>
          <a:p>
            <a:r>
              <a:rPr lang="en-US" sz="1800" dirty="0"/>
              <a:t>Managed</a:t>
            </a:r>
          </a:p>
          <a:p>
            <a:r>
              <a:rPr lang="en-US" sz="1800" dirty="0"/>
              <a:t>Auto-Scaling</a:t>
            </a:r>
          </a:p>
          <a:p>
            <a:pPr>
              <a:spcBef>
                <a:spcPts val="480"/>
              </a:spcBef>
            </a:pPr>
            <a:r>
              <a:rPr lang="en-US" sz="1800" dirty="0"/>
              <a:t>More languages</a:t>
            </a:r>
          </a:p>
          <a:p>
            <a:pPr>
              <a:spcBef>
                <a:spcPts val="480"/>
              </a:spcBef>
            </a:pPr>
            <a:r>
              <a:rPr lang="en-US" sz="1800" dirty="0"/>
              <a:t>Search-centric apps: </a:t>
            </a:r>
          </a:p>
          <a:p>
            <a:pPr lvl="1">
              <a:spcBef>
                <a:spcPts val="480"/>
              </a:spcBef>
            </a:pPr>
            <a:r>
              <a:rPr lang="en-US" sz="1600" dirty="0"/>
              <a:t>Scoring</a:t>
            </a:r>
          </a:p>
          <a:p>
            <a:pPr lvl="1">
              <a:spcBef>
                <a:spcPts val="480"/>
              </a:spcBef>
            </a:pPr>
            <a:r>
              <a:rPr lang="en-US" sz="1600" dirty="0"/>
              <a:t>Faceting</a:t>
            </a:r>
          </a:p>
          <a:p>
            <a:pPr lvl="1">
              <a:spcBef>
                <a:spcPts val="480"/>
              </a:spcBef>
            </a:pPr>
            <a:r>
              <a:rPr lang="en-US" sz="1600" dirty="0"/>
              <a:t>Suggestions</a:t>
            </a:r>
          </a:p>
          <a:p>
            <a:pPr lvl="1">
              <a:spcBef>
                <a:spcPts val="480"/>
              </a:spcBef>
            </a:pPr>
            <a:r>
              <a:rPr lang="en-US" sz="1600" dirty="0"/>
              <a:t>Synonyms</a:t>
            </a:r>
          </a:p>
          <a:p>
            <a:pPr lvl="1">
              <a:spcBef>
                <a:spcPts val="480"/>
              </a:spcBef>
            </a:pPr>
            <a:r>
              <a:rPr lang="en-US" sz="1600" dirty="0"/>
              <a:t>geo-search</a:t>
            </a:r>
          </a:p>
        </p:txBody>
      </p:sp>
      <p:sp>
        <p:nvSpPr>
          <p:cNvPr id="3" name="Text Placeholder 2">
            <a:extLst>
              <a:ext uri="{FF2B5EF4-FFF2-40B4-BE49-F238E27FC236}">
                <a16:creationId xmlns:a16="http://schemas.microsoft.com/office/drawing/2014/main" id="{564BE3E6-7AE1-4762-B7C4-77C39C799486}"/>
              </a:ext>
            </a:extLst>
          </p:cNvPr>
          <p:cNvSpPr>
            <a:spLocks noGrp="1"/>
          </p:cNvSpPr>
          <p:nvPr>
            <p:ph type="body" sz="quarter" idx="3"/>
          </p:nvPr>
        </p:nvSpPr>
        <p:spPr/>
        <p:txBody>
          <a:bodyPr/>
          <a:lstStyle/>
          <a:p>
            <a:pPr algn="ctr"/>
            <a:r>
              <a:rPr lang="en-US" sz="3200" b="0" dirty="0"/>
              <a:t>Cons</a:t>
            </a:r>
          </a:p>
        </p:txBody>
      </p:sp>
      <p:sp>
        <p:nvSpPr>
          <p:cNvPr id="4" name="Content Placeholder 3">
            <a:extLst>
              <a:ext uri="{FF2B5EF4-FFF2-40B4-BE49-F238E27FC236}">
                <a16:creationId xmlns:a16="http://schemas.microsoft.com/office/drawing/2014/main" id="{071049DC-3818-47B1-875E-35CE402958D8}"/>
              </a:ext>
            </a:extLst>
          </p:cNvPr>
          <p:cNvSpPr>
            <a:spLocks noGrp="1"/>
          </p:cNvSpPr>
          <p:nvPr>
            <p:ph sz="quarter" idx="4"/>
          </p:nvPr>
        </p:nvSpPr>
        <p:spPr/>
        <p:txBody>
          <a:bodyPr/>
          <a:lstStyle/>
          <a:p>
            <a:r>
              <a:rPr lang="en-US" sz="1800" dirty="0"/>
              <a:t>Ability to migrate between price tiers</a:t>
            </a:r>
          </a:p>
          <a:p>
            <a:r>
              <a:rPr lang="en-US" sz="1800" dirty="0"/>
              <a:t>No redundancy</a:t>
            </a:r>
          </a:p>
          <a:p>
            <a:r>
              <a:rPr lang="en-US" sz="1800" dirty="0"/>
              <a:t>Up to 25 indexes</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None/>
            </a:pPr>
            <a:r>
              <a:rPr lang="en-US" altLang="en-US" sz="1200" dirty="0">
                <a:solidFill>
                  <a:srgbClr val="898989"/>
                </a:solidFill>
              </a:rPr>
              <a:t>Azure </a:t>
            </a:r>
            <a:r>
              <a:rPr lang="en-US" altLang="en-US" sz="1200" dirty="0" err="1">
                <a:solidFill>
                  <a:srgbClr val="898989"/>
                </a:solidFill>
              </a:rPr>
              <a:t>Search@Trbula</a:t>
            </a:r>
            <a:r>
              <a:rPr lang="en-US" altLang="en-US" sz="1200" dirty="0">
                <a:solidFill>
                  <a:srgbClr val="898989"/>
                </a:solidFill>
              </a:rPr>
              <a:t>, Todd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z="1600" smtClean="0"/>
              <a:pPr>
                <a:defRPr/>
              </a:pPr>
              <a:t>24</a:t>
            </a:fld>
            <a:endParaRPr lang="en-US" dirty="0"/>
          </a:p>
        </p:txBody>
      </p:sp>
    </p:spTree>
    <p:extLst>
      <p:ext uri="{BB962C8B-B14F-4D97-AF65-F5344CB8AC3E}">
        <p14:creationId xmlns:p14="http://schemas.microsoft.com/office/powerpoint/2010/main" val="2623737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solidFill>
                  <a:schemeClr val="hlink"/>
                </a:solidFill>
              </a:rPr>
              <a:t>YouTube URLs, GitHub URL, Last Page</a:t>
            </a:r>
          </a:p>
        </p:txBody>
      </p:sp>
      <p:sp>
        <p:nvSpPr>
          <p:cNvPr id="7" name="Content Placeholder 6"/>
          <p:cNvSpPr>
            <a:spLocks noGrp="1"/>
          </p:cNvSpPr>
          <p:nvPr>
            <p:ph idx="1"/>
          </p:nvPr>
        </p:nvSpPr>
        <p:spPr/>
        <p:txBody>
          <a:bodyPr/>
          <a:lstStyle/>
          <a:p>
            <a:r>
              <a:rPr lang="en-US" dirty="0"/>
              <a:t>Two minute (short): </a:t>
            </a:r>
            <a:r>
              <a:rPr lang="en-US" dirty="0">
                <a:hlinkClick r:id="rId2"/>
              </a:rPr>
              <a:t>https://youtu.be/pvXeqt8IIEk</a:t>
            </a:r>
            <a:endParaRPr lang="en-US" dirty="0"/>
          </a:p>
          <a:p>
            <a:r>
              <a:rPr lang="en-US" dirty="0"/>
              <a:t>15 minutes (long): </a:t>
            </a:r>
            <a:r>
              <a:rPr lang="en-US" dirty="0">
                <a:hlinkClick r:id="rId3"/>
              </a:rPr>
              <a:t>https://youtu.be/_sM-TUtTXIM</a:t>
            </a:r>
            <a:endParaRPr lang="en-US" dirty="0"/>
          </a:p>
          <a:p>
            <a:r>
              <a:rPr lang="en-US" dirty="0"/>
              <a:t>GitHub Repository with all artifacts: </a:t>
            </a:r>
            <a:r>
              <a:rPr lang="en-US" u="sng" dirty="0">
                <a:hlinkClick r:id="rId4"/>
              </a:rPr>
              <a:t>https://github.com/wtrbula/Final-Project</a:t>
            </a: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Azure </a:t>
            </a:r>
            <a:r>
              <a:rPr lang="en-US" altLang="en-US" sz="1200" dirty="0" err="1">
                <a:solidFill>
                  <a:srgbClr val="898989"/>
                </a:solidFill>
              </a:rPr>
              <a:t>Search@Trbula</a:t>
            </a:r>
            <a:r>
              <a:rPr lang="en-US" altLang="en-US" sz="1200" dirty="0">
                <a:solidFill>
                  <a:srgbClr val="898989"/>
                </a:solidFill>
              </a:rPr>
              <a:t>, Todd</a:t>
            </a:r>
          </a:p>
        </p:txBody>
      </p:sp>
      <p:sp>
        <p:nvSpPr>
          <p:cNvPr id="5" name="Slide Number Placeholder 4"/>
          <p:cNvSpPr>
            <a:spLocks noGrp="1"/>
          </p:cNvSpPr>
          <p:nvPr>
            <p:ph type="sldNum" sz="quarter" idx="12"/>
          </p:nvPr>
        </p:nvSpPr>
        <p:spPr>
          <a:xfrm>
            <a:off x="6553200" y="6356350"/>
            <a:ext cx="2133600" cy="365125"/>
          </a:xfrm>
        </p:spPr>
        <p:txBody>
          <a:bodyPr/>
          <a:lstStyle/>
          <a:p>
            <a:pPr>
              <a:defRPr/>
            </a:pPr>
            <a:fld id="{76E1BF35-675D-491F-A687-B2C9BE79DFC7}" type="slidenum">
              <a:rPr lang="en-US" b="0" smtClean="0"/>
              <a:pPr>
                <a:defRPr/>
              </a:pPr>
              <a:t>25</a:t>
            </a:fld>
            <a:endParaRPr lang="en-US"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What is Azure Search?</a:t>
            </a:r>
          </a:p>
        </p:txBody>
      </p:sp>
      <p:sp>
        <p:nvSpPr>
          <p:cNvPr id="7" name="Content Placeholder 6"/>
          <p:cNvSpPr>
            <a:spLocks noGrp="1"/>
          </p:cNvSpPr>
          <p:nvPr>
            <p:ph sz="half" idx="1"/>
          </p:nvPr>
        </p:nvSpPr>
        <p:spPr>
          <a:xfrm>
            <a:off x="457200" y="1600200"/>
            <a:ext cx="4038600" cy="4525963"/>
          </a:xfrm>
        </p:spPr>
        <p:txBody>
          <a:bodyPr/>
          <a:lstStyle/>
          <a:p>
            <a:r>
              <a:rPr lang="en-US" sz="1800" dirty="0"/>
              <a:t>A search-as-a-service solution allowing developers to incorporate great search experiences into applications without managing infrastructure or needing to become search experts.</a:t>
            </a:r>
          </a:p>
          <a:p>
            <a:r>
              <a:rPr lang="en-US" sz="1800" dirty="0"/>
              <a:t>A component of Microsoft Azure Cloud Platform providing indexing and querying capabilities for data uploaded to Microsoft servers. </a:t>
            </a:r>
          </a:p>
          <a:p>
            <a:r>
              <a:rPr lang="en-US" sz="1800" dirty="0"/>
              <a:t>Intended to provide developers with complex search capabilities for mobile and web development while hiding infrastructure requirements and search algorithm complexities. </a:t>
            </a:r>
          </a:p>
          <a:p>
            <a:pPr marL="0" indent="0">
              <a:buNone/>
            </a:pPr>
            <a:endParaRPr lang="en-US" dirty="0"/>
          </a:p>
        </p:txBody>
      </p:sp>
      <p:sp>
        <p:nvSpPr>
          <p:cNvPr id="3" name="Content Placeholder 2">
            <a:extLst>
              <a:ext uri="{FF2B5EF4-FFF2-40B4-BE49-F238E27FC236}">
                <a16:creationId xmlns:a16="http://schemas.microsoft.com/office/drawing/2014/main" id="{FB5F4555-BBA8-4588-9A1D-5D8CC8C3647D}"/>
              </a:ext>
            </a:extLst>
          </p:cNvPr>
          <p:cNvSpPr>
            <a:spLocks noGrp="1"/>
          </p:cNvSpPr>
          <p:nvPr>
            <p:ph sz="half" idx="2"/>
          </p:nvPr>
        </p:nvSpPr>
        <p:spPr/>
        <p:txBody>
          <a:bodyPr/>
          <a:lstStyle/>
          <a:p>
            <a:endParaRPr lang="en-US"/>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None/>
            </a:pPr>
            <a:r>
              <a:rPr lang="en-US" altLang="en-US" sz="1200" dirty="0">
                <a:solidFill>
                  <a:srgbClr val="898989"/>
                </a:solidFill>
              </a:rPr>
              <a:t>Azure </a:t>
            </a:r>
            <a:r>
              <a:rPr lang="en-US" altLang="en-US" sz="1200" dirty="0" err="1">
                <a:solidFill>
                  <a:srgbClr val="898989"/>
                </a:solidFill>
              </a:rPr>
              <a:t>Search@Trbula</a:t>
            </a:r>
            <a:r>
              <a:rPr lang="en-US" altLang="en-US" sz="1200" dirty="0">
                <a:solidFill>
                  <a:srgbClr val="898989"/>
                </a:solidFill>
              </a:rPr>
              <a:t>, Todd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z="1600" smtClean="0"/>
              <a:pPr>
                <a:defRPr/>
              </a:pPr>
              <a:t>3</a:t>
            </a:fld>
            <a:endParaRPr lang="en-US" sz="1600" dirty="0"/>
          </a:p>
        </p:txBody>
      </p:sp>
      <p:pic>
        <p:nvPicPr>
          <p:cNvPr id="2" name="Picture 1">
            <a:extLst>
              <a:ext uri="{FF2B5EF4-FFF2-40B4-BE49-F238E27FC236}">
                <a16:creationId xmlns:a16="http://schemas.microsoft.com/office/drawing/2014/main" id="{CD230EAA-7927-4730-BE1D-F3823B86C8F5}"/>
              </a:ext>
            </a:extLst>
          </p:cNvPr>
          <p:cNvPicPr>
            <a:picLocks noChangeAspect="1"/>
          </p:cNvPicPr>
          <p:nvPr/>
        </p:nvPicPr>
        <p:blipFill>
          <a:blip r:embed="rId2"/>
          <a:stretch>
            <a:fillRect/>
          </a:stretch>
        </p:blipFill>
        <p:spPr>
          <a:xfrm>
            <a:off x="4495800" y="1600199"/>
            <a:ext cx="4191000" cy="4525963"/>
          </a:xfrm>
          <a:prstGeom prst="rect">
            <a:avLst/>
          </a:prstGeom>
        </p:spPr>
      </p:pic>
    </p:spTree>
    <p:extLst>
      <p:ext uri="{BB962C8B-B14F-4D97-AF65-F5344CB8AC3E}">
        <p14:creationId xmlns:p14="http://schemas.microsoft.com/office/powerpoint/2010/main" val="315291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BC1A-3563-4BB6-94C9-2408D7CFABDB}"/>
              </a:ext>
            </a:extLst>
          </p:cNvPr>
          <p:cNvSpPr>
            <a:spLocks noGrp="1"/>
          </p:cNvSpPr>
          <p:nvPr>
            <p:ph type="title"/>
          </p:nvPr>
        </p:nvSpPr>
        <p:spPr/>
        <p:txBody>
          <a:bodyPr>
            <a:normAutofit/>
          </a:bodyPr>
          <a:lstStyle/>
          <a:p>
            <a:r>
              <a:rPr lang="en-US" dirty="0">
                <a:solidFill>
                  <a:schemeClr val="hlink"/>
                </a:solidFill>
              </a:rPr>
              <a:t>Dataset &amp; GitHub</a:t>
            </a:r>
          </a:p>
        </p:txBody>
      </p:sp>
      <p:sp>
        <p:nvSpPr>
          <p:cNvPr id="3" name="Content Placeholder 2">
            <a:extLst>
              <a:ext uri="{FF2B5EF4-FFF2-40B4-BE49-F238E27FC236}">
                <a16:creationId xmlns:a16="http://schemas.microsoft.com/office/drawing/2014/main" id="{4AC6D14B-C3B8-4276-93AF-DE41AFBDA21E}"/>
              </a:ext>
            </a:extLst>
          </p:cNvPr>
          <p:cNvSpPr>
            <a:spLocks noGrp="1"/>
          </p:cNvSpPr>
          <p:nvPr>
            <p:ph idx="1"/>
          </p:nvPr>
        </p:nvSpPr>
        <p:spPr/>
        <p:txBody>
          <a:bodyPr/>
          <a:lstStyle/>
          <a:p>
            <a:pPr marL="0" indent="0">
              <a:buNone/>
            </a:pPr>
            <a:r>
              <a:rPr lang="en-US" dirty="0"/>
              <a:t>Research your topic (Azure Search) then look for a dataset. The dataset used was found through GitHub </a:t>
            </a:r>
            <a:r>
              <a:rPr lang="en-US" u="sng" dirty="0">
                <a:hlinkClick r:id="rId2"/>
              </a:rPr>
              <a:t>https://github.com/Azure-Samples/search-dotnet-asp-net-mvc-jobs</a:t>
            </a:r>
            <a:r>
              <a:rPr lang="en-US" dirty="0"/>
              <a:t> as a sample document with files. Select to clone or download files by the following options (Desktop, Visual Studio, or ZIP). For me I selected desktop saving files to a local drive.</a:t>
            </a:r>
          </a:p>
          <a:p>
            <a:pPr marL="0" indent="0">
              <a:buNone/>
            </a:pPr>
            <a:endParaRPr lang="en-US" dirty="0"/>
          </a:p>
        </p:txBody>
      </p:sp>
      <p:sp>
        <p:nvSpPr>
          <p:cNvPr id="4" name="Footer Placeholder 3">
            <a:extLst>
              <a:ext uri="{FF2B5EF4-FFF2-40B4-BE49-F238E27FC236}">
                <a16:creationId xmlns:a16="http://schemas.microsoft.com/office/drawing/2014/main" id="{25238437-5805-4792-B069-EC0B22F1F1C3}"/>
              </a:ext>
            </a:extLst>
          </p:cNvPr>
          <p:cNvSpPr>
            <a:spLocks noGrp="1"/>
          </p:cNvSpPr>
          <p:nvPr>
            <p:ph type="ftr" sz="quarter" idx="11"/>
          </p:nvPr>
        </p:nvSpPr>
        <p:spPr/>
        <p:txBody>
          <a:bodyPr/>
          <a:lstStyle/>
          <a:p>
            <a:pPr>
              <a:defRPr/>
            </a:pPr>
            <a:r>
              <a:rPr lang="en-US"/>
              <a:t>@Your Name</a:t>
            </a:r>
          </a:p>
        </p:txBody>
      </p:sp>
      <p:sp>
        <p:nvSpPr>
          <p:cNvPr id="5" name="Slide Number Placeholder 4">
            <a:extLst>
              <a:ext uri="{FF2B5EF4-FFF2-40B4-BE49-F238E27FC236}">
                <a16:creationId xmlns:a16="http://schemas.microsoft.com/office/drawing/2014/main" id="{599589C3-0620-4D1C-AA70-0F50749A2B13}"/>
              </a:ext>
            </a:extLst>
          </p:cNvPr>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pic>
        <p:nvPicPr>
          <p:cNvPr id="6" name="Picture 5">
            <a:extLst>
              <a:ext uri="{FF2B5EF4-FFF2-40B4-BE49-F238E27FC236}">
                <a16:creationId xmlns:a16="http://schemas.microsoft.com/office/drawing/2014/main" id="{3A22BC35-BE3D-4F78-B27D-A79F67542066}"/>
              </a:ext>
            </a:extLst>
          </p:cNvPr>
          <p:cNvPicPr/>
          <p:nvPr/>
        </p:nvPicPr>
        <p:blipFill>
          <a:blip r:embed="rId3"/>
          <a:stretch>
            <a:fillRect/>
          </a:stretch>
        </p:blipFill>
        <p:spPr>
          <a:xfrm>
            <a:off x="457200" y="2438400"/>
            <a:ext cx="8229599" cy="3767137"/>
          </a:xfrm>
          <a:prstGeom prst="rect">
            <a:avLst/>
          </a:prstGeom>
        </p:spPr>
      </p:pic>
    </p:spTree>
    <p:extLst>
      <p:ext uri="{BB962C8B-B14F-4D97-AF65-F5344CB8AC3E}">
        <p14:creationId xmlns:p14="http://schemas.microsoft.com/office/powerpoint/2010/main" val="65858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solidFill>
                  <a:schemeClr val="hlink"/>
                </a:solidFill>
              </a:rPr>
              <a:t>Creating Azure Search</a:t>
            </a:r>
          </a:p>
        </p:txBody>
      </p:sp>
      <p:sp>
        <p:nvSpPr>
          <p:cNvPr id="7" name="Content Placeholder 6"/>
          <p:cNvSpPr>
            <a:spLocks noGrp="1"/>
          </p:cNvSpPr>
          <p:nvPr>
            <p:ph idx="1"/>
          </p:nvPr>
        </p:nvSpPr>
        <p:spPr>
          <a:xfrm>
            <a:off x="478465" y="899355"/>
            <a:ext cx="8229600" cy="5334000"/>
          </a:xfrm>
        </p:spPr>
        <p:txBody>
          <a:bodyPr/>
          <a:lstStyle/>
          <a:p>
            <a:pPr marL="0" indent="0">
              <a:buNone/>
            </a:pPr>
            <a:r>
              <a:rPr lang="en-US" dirty="0"/>
              <a:t>Access Azure portal to create an Azure Search service. To create an Azure Search select create a resource </a:t>
            </a:r>
            <a:r>
              <a:rPr lang="en-US" dirty="0">
                <a:sym typeface="Wingdings" panose="05000000000000000000" pitchFamily="2" charset="2"/>
              </a:rPr>
              <a:t></a:t>
            </a:r>
            <a:r>
              <a:rPr lang="en-US" dirty="0"/>
              <a:t> Web + Mobile </a:t>
            </a:r>
            <a:r>
              <a:rPr lang="en-US" dirty="0">
                <a:sym typeface="Wingdings" panose="05000000000000000000" pitchFamily="2" charset="2"/>
              </a:rPr>
              <a:t></a:t>
            </a:r>
            <a:r>
              <a:rPr lang="en-US" dirty="0"/>
              <a:t> Azure Search. </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None/>
            </a:pPr>
            <a:r>
              <a:rPr lang="en-US" altLang="en-US" sz="1200" dirty="0">
                <a:solidFill>
                  <a:srgbClr val="898989"/>
                </a:solidFill>
              </a:rPr>
              <a:t>Azure </a:t>
            </a:r>
            <a:r>
              <a:rPr lang="en-US" altLang="en-US" sz="1200" dirty="0" err="1">
                <a:solidFill>
                  <a:srgbClr val="898989"/>
                </a:solidFill>
              </a:rPr>
              <a:t>Search@Trbula</a:t>
            </a:r>
            <a:r>
              <a:rPr lang="en-US" altLang="en-US" sz="1200" dirty="0">
                <a:solidFill>
                  <a:srgbClr val="898989"/>
                </a:solidFill>
              </a:rPr>
              <a:t>, Todd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b="0" smtClean="0"/>
              <a:pPr>
                <a:defRPr/>
              </a:pPr>
              <a:t>5</a:t>
            </a:fld>
            <a:endParaRPr lang="en-US" b="0" dirty="0"/>
          </a:p>
        </p:txBody>
      </p:sp>
      <p:pic>
        <p:nvPicPr>
          <p:cNvPr id="8" name="Picture 7">
            <a:extLst>
              <a:ext uri="{FF2B5EF4-FFF2-40B4-BE49-F238E27FC236}">
                <a16:creationId xmlns:a16="http://schemas.microsoft.com/office/drawing/2014/main" id="{DCBF0DD7-ACD7-4CA0-B426-B8B53408D890}"/>
              </a:ext>
            </a:extLst>
          </p:cNvPr>
          <p:cNvPicPr/>
          <p:nvPr/>
        </p:nvPicPr>
        <p:blipFill>
          <a:blip r:embed="rId2"/>
          <a:stretch>
            <a:fillRect/>
          </a:stretch>
        </p:blipFill>
        <p:spPr>
          <a:xfrm>
            <a:off x="478464" y="1627834"/>
            <a:ext cx="3941135" cy="4468166"/>
          </a:xfrm>
          <a:prstGeom prst="rect">
            <a:avLst/>
          </a:prstGeom>
        </p:spPr>
      </p:pic>
      <p:pic>
        <p:nvPicPr>
          <p:cNvPr id="9" name="Picture 8">
            <a:extLst>
              <a:ext uri="{FF2B5EF4-FFF2-40B4-BE49-F238E27FC236}">
                <a16:creationId xmlns:a16="http://schemas.microsoft.com/office/drawing/2014/main" id="{AA59FF47-B54E-484B-A26D-FCF24B9428B3}"/>
              </a:ext>
            </a:extLst>
          </p:cNvPr>
          <p:cNvPicPr/>
          <p:nvPr/>
        </p:nvPicPr>
        <p:blipFill>
          <a:blip r:embed="rId3"/>
          <a:stretch>
            <a:fillRect/>
          </a:stretch>
        </p:blipFill>
        <p:spPr>
          <a:xfrm>
            <a:off x="4419599" y="1627834"/>
            <a:ext cx="4288466" cy="4468166"/>
          </a:xfrm>
          <a:prstGeom prst="rect">
            <a:avLst/>
          </a:prstGeom>
        </p:spPr>
      </p:pic>
    </p:spTree>
    <p:extLst>
      <p:ext uri="{BB962C8B-B14F-4D97-AF65-F5344CB8AC3E}">
        <p14:creationId xmlns:p14="http://schemas.microsoft.com/office/powerpoint/2010/main" val="3231625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Azure Search Scaling</a:t>
            </a:r>
          </a:p>
        </p:txBody>
      </p:sp>
      <p:sp>
        <p:nvSpPr>
          <p:cNvPr id="7" name="Content Placeholder 6"/>
          <p:cNvSpPr>
            <a:spLocks noGrp="1"/>
          </p:cNvSpPr>
          <p:nvPr>
            <p:ph idx="1"/>
          </p:nvPr>
        </p:nvSpPr>
        <p:spPr/>
        <p:txBody>
          <a:bodyPr/>
          <a:lstStyle/>
          <a:p>
            <a:pPr marL="0" indent="0">
              <a:buNone/>
            </a:pPr>
            <a:r>
              <a:rPr lang="en-US" dirty="0"/>
              <a:t>After Azure Service has been provisioned you can scale the service depending on the tier chosen. You can scale your service in two dimensions: replicas and partitions. Had you chosen the Basic tier, you can only add replicas. If you provisioned the free service, scale is not available. </a:t>
            </a:r>
          </a:p>
          <a:p>
            <a:r>
              <a:rPr lang="en-US" b="1" i="1" dirty="0"/>
              <a:t>Partitions</a:t>
            </a:r>
            <a:r>
              <a:rPr lang="en-US" dirty="0"/>
              <a:t> allow your service to store and search through more documents.</a:t>
            </a:r>
          </a:p>
          <a:p>
            <a:r>
              <a:rPr lang="en-US" b="1" i="1" dirty="0"/>
              <a:t>Replicas</a:t>
            </a:r>
            <a:r>
              <a:rPr lang="en-US" dirty="0"/>
              <a:t> allow your service to handle a higher load of search queries.</a:t>
            </a:r>
          </a:p>
          <a:p>
            <a:pPr marL="0" indent="0">
              <a:buNone/>
            </a:pPr>
            <a:r>
              <a:rPr lang="en-US" dirty="0"/>
              <a:t> </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None/>
            </a:pPr>
            <a:r>
              <a:rPr lang="en-US" altLang="en-US" sz="1200" dirty="0">
                <a:solidFill>
                  <a:srgbClr val="898989"/>
                </a:solidFill>
              </a:rPr>
              <a:t>Azure </a:t>
            </a:r>
            <a:r>
              <a:rPr lang="en-US" altLang="en-US" sz="1200" dirty="0" err="1">
                <a:solidFill>
                  <a:srgbClr val="898989"/>
                </a:solidFill>
              </a:rPr>
              <a:t>Search@Trbula</a:t>
            </a:r>
            <a:r>
              <a:rPr lang="en-US" altLang="en-US" sz="1200" dirty="0">
                <a:solidFill>
                  <a:srgbClr val="898989"/>
                </a:solidFill>
              </a:rPr>
              <a:t>, Todd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b="0" smtClean="0"/>
              <a:pPr>
                <a:defRPr/>
              </a:pPr>
              <a:t>6</a:t>
            </a:fld>
            <a:endParaRPr lang="en-US" b="0" dirty="0"/>
          </a:p>
        </p:txBody>
      </p:sp>
      <p:pic>
        <p:nvPicPr>
          <p:cNvPr id="8" name="Picture 7">
            <a:extLst>
              <a:ext uri="{FF2B5EF4-FFF2-40B4-BE49-F238E27FC236}">
                <a16:creationId xmlns:a16="http://schemas.microsoft.com/office/drawing/2014/main" id="{B655010D-FE04-4385-94CE-66F51B375AD7}"/>
              </a:ext>
            </a:extLst>
          </p:cNvPr>
          <p:cNvPicPr/>
          <p:nvPr/>
        </p:nvPicPr>
        <p:blipFill>
          <a:blip r:embed="rId2"/>
          <a:stretch>
            <a:fillRect/>
          </a:stretch>
        </p:blipFill>
        <p:spPr>
          <a:xfrm>
            <a:off x="457200" y="2895600"/>
            <a:ext cx="8001000" cy="3352800"/>
          </a:xfrm>
          <a:prstGeom prst="rect">
            <a:avLst/>
          </a:prstGeom>
        </p:spPr>
      </p:pic>
    </p:spTree>
    <p:extLst>
      <p:ext uri="{BB962C8B-B14F-4D97-AF65-F5344CB8AC3E}">
        <p14:creationId xmlns:p14="http://schemas.microsoft.com/office/powerpoint/2010/main" val="164157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Create SQL DB &amp; Server</a:t>
            </a:r>
          </a:p>
        </p:txBody>
      </p:sp>
      <p:sp>
        <p:nvSpPr>
          <p:cNvPr id="7" name="Content Placeholder 6"/>
          <p:cNvSpPr>
            <a:spLocks noGrp="1"/>
          </p:cNvSpPr>
          <p:nvPr>
            <p:ph idx="1"/>
          </p:nvPr>
        </p:nvSpPr>
        <p:spPr/>
        <p:txBody>
          <a:bodyPr/>
          <a:lstStyle/>
          <a:p>
            <a:pPr marL="0" indent="0">
              <a:buNone/>
            </a:pPr>
            <a:r>
              <a:rPr lang="en-US" dirty="0"/>
              <a:t>Start by selecting Create a resource </a:t>
            </a:r>
            <a:r>
              <a:rPr lang="en-US" dirty="0">
                <a:sym typeface="Wingdings" panose="05000000000000000000" pitchFamily="2" charset="2"/>
              </a:rPr>
              <a:t></a:t>
            </a:r>
            <a:r>
              <a:rPr lang="en-US" dirty="0"/>
              <a:t> Databases </a:t>
            </a:r>
            <a:r>
              <a:rPr lang="en-US" dirty="0">
                <a:sym typeface="Wingdings" panose="05000000000000000000" pitchFamily="2" charset="2"/>
              </a:rPr>
              <a:t></a:t>
            </a:r>
            <a:r>
              <a:rPr lang="en-US" dirty="0"/>
              <a:t> SQL Database. </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None/>
            </a:pPr>
            <a:r>
              <a:rPr lang="en-US" altLang="en-US" sz="1200" dirty="0">
                <a:solidFill>
                  <a:srgbClr val="898989"/>
                </a:solidFill>
              </a:rPr>
              <a:t>Azure </a:t>
            </a:r>
            <a:r>
              <a:rPr lang="en-US" altLang="en-US" sz="1200" dirty="0" err="1">
                <a:solidFill>
                  <a:srgbClr val="898989"/>
                </a:solidFill>
              </a:rPr>
              <a:t>Search@Trbula</a:t>
            </a:r>
            <a:r>
              <a:rPr lang="en-US" altLang="en-US" sz="1200" dirty="0">
                <a:solidFill>
                  <a:srgbClr val="898989"/>
                </a:solidFill>
              </a:rPr>
              <a:t>, Todd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b="0" smtClean="0"/>
              <a:pPr>
                <a:defRPr/>
              </a:pPr>
              <a:t>7</a:t>
            </a:fld>
            <a:endParaRPr lang="en-US" b="0" dirty="0"/>
          </a:p>
        </p:txBody>
      </p:sp>
      <p:pic>
        <p:nvPicPr>
          <p:cNvPr id="9" name="Picture 8">
            <a:extLst>
              <a:ext uri="{FF2B5EF4-FFF2-40B4-BE49-F238E27FC236}">
                <a16:creationId xmlns:a16="http://schemas.microsoft.com/office/drawing/2014/main" id="{47B3FDA8-BF39-478D-BF0B-A6A691211202}"/>
              </a:ext>
            </a:extLst>
          </p:cNvPr>
          <p:cNvPicPr/>
          <p:nvPr/>
        </p:nvPicPr>
        <p:blipFill>
          <a:blip r:embed="rId2"/>
          <a:stretch>
            <a:fillRect/>
          </a:stretch>
        </p:blipFill>
        <p:spPr>
          <a:xfrm>
            <a:off x="4419600" y="1447800"/>
            <a:ext cx="4267200" cy="4832498"/>
          </a:xfrm>
          <a:prstGeom prst="rect">
            <a:avLst/>
          </a:prstGeom>
        </p:spPr>
      </p:pic>
      <p:pic>
        <p:nvPicPr>
          <p:cNvPr id="10" name="Picture 9">
            <a:extLst>
              <a:ext uri="{FF2B5EF4-FFF2-40B4-BE49-F238E27FC236}">
                <a16:creationId xmlns:a16="http://schemas.microsoft.com/office/drawing/2014/main" id="{3FC32D27-620A-40A1-AD0A-531EA0C78E20}"/>
              </a:ext>
            </a:extLst>
          </p:cNvPr>
          <p:cNvPicPr/>
          <p:nvPr/>
        </p:nvPicPr>
        <p:blipFill>
          <a:blip r:embed="rId3"/>
          <a:stretch>
            <a:fillRect/>
          </a:stretch>
        </p:blipFill>
        <p:spPr>
          <a:xfrm>
            <a:off x="457200" y="1447800"/>
            <a:ext cx="4038600" cy="4800600"/>
          </a:xfrm>
          <a:prstGeom prst="rect">
            <a:avLst/>
          </a:prstGeom>
        </p:spPr>
      </p:pic>
    </p:spTree>
    <p:extLst>
      <p:ext uri="{BB962C8B-B14F-4D97-AF65-F5344CB8AC3E}">
        <p14:creationId xmlns:p14="http://schemas.microsoft.com/office/powerpoint/2010/main" val="197603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SQL DB Firewall</a:t>
            </a:r>
          </a:p>
        </p:txBody>
      </p:sp>
      <p:sp>
        <p:nvSpPr>
          <p:cNvPr id="7" name="Content Placeholder 6"/>
          <p:cNvSpPr>
            <a:spLocks noGrp="1"/>
          </p:cNvSpPr>
          <p:nvPr>
            <p:ph sz="half" idx="1"/>
          </p:nvPr>
        </p:nvSpPr>
        <p:spPr>
          <a:xfrm>
            <a:off x="457200" y="1600200"/>
            <a:ext cx="3200400" cy="4525963"/>
          </a:xfrm>
        </p:spPr>
        <p:txBody>
          <a:bodyPr/>
          <a:lstStyle/>
          <a:p>
            <a:r>
              <a:rPr lang="en-US" sz="1800" dirty="0"/>
              <a:t>After SQL Database has been provisioned set the server firewall. At the top click Set server firewall.</a:t>
            </a:r>
          </a:p>
          <a:p>
            <a:r>
              <a:rPr lang="en-US" sz="1800" dirty="0"/>
              <a:t>Create a rule name, start IP and end IP followed by clicking the Save button. The IP address used was the client IP address.</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None/>
            </a:pPr>
            <a:r>
              <a:rPr lang="en-US" altLang="en-US" sz="1200" dirty="0">
                <a:solidFill>
                  <a:srgbClr val="898989"/>
                </a:solidFill>
              </a:rPr>
              <a:t>Azure </a:t>
            </a:r>
            <a:r>
              <a:rPr lang="en-US" altLang="en-US" sz="1200" dirty="0" err="1">
                <a:solidFill>
                  <a:srgbClr val="898989"/>
                </a:solidFill>
              </a:rPr>
              <a:t>Search@Trbula</a:t>
            </a:r>
            <a:r>
              <a:rPr lang="en-US" altLang="en-US" sz="1200" dirty="0">
                <a:solidFill>
                  <a:srgbClr val="898989"/>
                </a:solidFill>
              </a:rPr>
              <a:t>, Todd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z="1600" smtClean="0"/>
              <a:pPr>
                <a:defRPr/>
              </a:pPr>
              <a:t>8</a:t>
            </a:fld>
            <a:endParaRPr lang="en-US" sz="1600" dirty="0"/>
          </a:p>
        </p:txBody>
      </p:sp>
      <p:pic>
        <p:nvPicPr>
          <p:cNvPr id="8" name="Picture 7">
            <a:extLst>
              <a:ext uri="{FF2B5EF4-FFF2-40B4-BE49-F238E27FC236}">
                <a16:creationId xmlns:a16="http://schemas.microsoft.com/office/drawing/2014/main" id="{2C147584-63F2-484F-BD1F-A54F2A0EBC39}"/>
              </a:ext>
            </a:extLst>
          </p:cNvPr>
          <p:cNvPicPr/>
          <p:nvPr/>
        </p:nvPicPr>
        <p:blipFill>
          <a:blip r:embed="rId2"/>
          <a:stretch>
            <a:fillRect/>
          </a:stretch>
        </p:blipFill>
        <p:spPr>
          <a:xfrm>
            <a:off x="3657600" y="1600200"/>
            <a:ext cx="5029200" cy="1600200"/>
          </a:xfrm>
          <a:prstGeom prst="rect">
            <a:avLst/>
          </a:prstGeom>
        </p:spPr>
      </p:pic>
      <p:pic>
        <p:nvPicPr>
          <p:cNvPr id="9" name="Content Placeholder 8">
            <a:extLst>
              <a:ext uri="{FF2B5EF4-FFF2-40B4-BE49-F238E27FC236}">
                <a16:creationId xmlns:a16="http://schemas.microsoft.com/office/drawing/2014/main" id="{F1B0BC8A-7389-405B-8E65-4CA84AF6A168}"/>
              </a:ext>
            </a:extLst>
          </p:cNvPr>
          <p:cNvPicPr>
            <a:picLocks noGrp="1"/>
          </p:cNvPicPr>
          <p:nvPr>
            <p:ph sz="half" idx="2"/>
          </p:nvPr>
        </p:nvPicPr>
        <p:blipFill>
          <a:blip r:embed="rId3"/>
          <a:stretch>
            <a:fillRect/>
          </a:stretch>
        </p:blipFill>
        <p:spPr>
          <a:xfrm>
            <a:off x="3657600" y="3276600"/>
            <a:ext cx="5029200" cy="2877916"/>
          </a:xfrm>
          <a:prstGeom prst="rect">
            <a:avLst/>
          </a:prstGeom>
        </p:spPr>
      </p:pic>
    </p:spTree>
    <p:extLst>
      <p:ext uri="{BB962C8B-B14F-4D97-AF65-F5344CB8AC3E}">
        <p14:creationId xmlns:p14="http://schemas.microsoft.com/office/powerpoint/2010/main" val="210860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75B3-B086-4155-A21A-6A56FA584B71}"/>
              </a:ext>
            </a:extLst>
          </p:cNvPr>
          <p:cNvSpPr>
            <a:spLocks noGrp="1"/>
          </p:cNvSpPr>
          <p:nvPr>
            <p:ph type="title"/>
          </p:nvPr>
        </p:nvSpPr>
        <p:spPr/>
        <p:txBody>
          <a:bodyPr/>
          <a:lstStyle/>
          <a:p>
            <a:r>
              <a:rPr lang="en-US" dirty="0"/>
              <a:t>Create Storage Account </a:t>
            </a:r>
          </a:p>
        </p:txBody>
      </p:sp>
      <p:sp>
        <p:nvSpPr>
          <p:cNvPr id="8" name="Text Placeholder 7">
            <a:extLst>
              <a:ext uri="{FF2B5EF4-FFF2-40B4-BE49-F238E27FC236}">
                <a16:creationId xmlns:a16="http://schemas.microsoft.com/office/drawing/2014/main" id="{BF6DA2C2-5AAC-44DD-B3B6-7B4FE18F29E5}"/>
              </a:ext>
            </a:extLst>
          </p:cNvPr>
          <p:cNvSpPr>
            <a:spLocks noGrp="1"/>
          </p:cNvSpPr>
          <p:nvPr>
            <p:ph type="body" idx="1"/>
          </p:nvPr>
        </p:nvSpPr>
        <p:spPr>
          <a:xfrm>
            <a:off x="457200" y="1752600"/>
            <a:ext cx="8229600" cy="639762"/>
          </a:xfrm>
        </p:spPr>
        <p:txBody>
          <a:bodyPr/>
          <a:lstStyle/>
          <a:p>
            <a:r>
              <a:rPr lang="en-US" sz="1600" b="0" dirty="0"/>
              <a:t>Start by selecting Create a resource </a:t>
            </a:r>
            <a:r>
              <a:rPr lang="en-US" sz="1600" b="0" dirty="0">
                <a:sym typeface="Wingdings" panose="05000000000000000000" pitchFamily="2" charset="2"/>
              </a:rPr>
              <a:t></a:t>
            </a:r>
            <a:r>
              <a:rPr lang="en-US" sz="1600" b="0" dirty="0"/>
              <a:t> Storage </a:t>
            </a:r>
            <a:r>
              <a:rPr lang="en-US" sz="1600" b="0" dirty="0">
                <a:sym typeface="Wingdings" panose="05000000000000000000" pitchFamily="2" charset="2"/>
              </a:rPr>
              <a:t></a:t>
            </a:r>
            <a:r>
              <a:rPr lang="en-US" sz="1600" b="0" dirty="0"/>
              <a:t> Storage account – blob, file, table, queue.</a:t>
            </a:r>
          </a:p>
          <a:p>
            <a:r>
              <a:rPr lang="en-US" sz="1600" b="0" dirty="0"/>
              <a:t>Create a Name, deployment model, account kind (blob storage), performance, replication (Locally-redundant storage), access tier, Secure transfer required, subscription, resource group, location, virtual networks then check the Pin to dashboard before selecting Create.</a:t>
            </a:r>
          </a:p>
        </p:txBody>
      </p:sp>
      <p:pic>
        <p:nvPicPr>
          <p:cNvPr id="10" name="Content Placeholder 9">
            <a:extLst>
              <a:ext uri="{FF2B5EF4-FFF2-40B4-BE49-F238E27FC236}">
                <a16:creationId xmlns:a16="http://schemas.microsoft.com/office/drawing/2014/main" id="{169D76D1-D3CA-4A44-91E8-44A900443C5A}"/>
              </a:ext>
            </a:extLst>
          </p:cNvPr>
          <p:cNvPicPr>
            <a:picLocks noGrp="1" noChangeAspect="1"/>
          </p:cNvPicPr>
          <p:nvPr>
            <p:ph sz="half" idx="2"/>
          </p:nvPr>
        </p:nvPicPr>
        <p:blipFill>
          <a:blip r:embed="rId2"/>
          <a:stretch>
            <a:fillRect/>
          </a:stretch>
        </p:blipFill>
        <p:spPr>
          <a:xfrm>
            <a:off x="990600" y="2696537"/>
            <a:ext cx="3506788" cy="3429625"/>
          </a:xfrm>
          <a:prstGeom prst="rect">
            <a:avLst/>
          </a:prstGeom>
        </p:spPr>
      </p:pic>
      <p:sp>
        <p:nvSpPr>
          <p:cNvPr id="5" name="Footer Placeholder 4">
            <a:extLst>
              <a:ext uri="{FF2B5EF4-FFF2-40B4-BE49-F238E27FC236}">
                <a16:creationId xmlns:a16="http://schemas.microsoft.com/office/drawing/2014/main" id="{D59D8518-D652-49C5-B98F-0F2E7EDB3A5C}"/>
              </a:ext>
            </a:extLst>
          </p:cNvPr>
          <p:cNvSpPr>
            <a:spLocks noGrp="1"/>
          </p:cNvSpPr>
          <p:nvPr>
            <p:ph type="ftr" sz="quarter" idx="11"/>
          </p:nvPr>
        </p:nvSpPr>
        <p:spPr/>
        <p:txBody>
          <a:bodyPr/>
          <a:lstStyle/>
          <a:p>
            <a:pPr>
              <a:defRPr/>
            </a:pPr>
            <a:r>
              <a:rPr lang="en-US"/>
              <a:t>@Your Name</a:t>
            </a:r>
          </a:p>
        </p:txBody>
      </p:sp>
      <p:sp>
        <p:nvSpPr>
          <p:cNvPr id="6" name="Slide Number Placeholder 5">
            <a:extLst>
              <a:ext uri="{FF2B5EF4-FFF2-40B4-BE49-F238E27FC236}">
                <a16:creationId xmlns:a16="http://schemas.microsoft.com/office/drawing/2014/main" id="{8FB9DAEE-0A50-4577-A0CE-AC9E48D43880}"/>
              </a:ext>
            </a:extLst>
          </p:cNvPr>
          <p:cNvSpPr>
            <a:spLocks noGrp="1"/>
          </p:cNvSpPr>
          <p:nvPr>
            <p:ph type="sldNum" sz="quarter" idx="12"/>
          </p:nvPr>
        </p:nvSpPr>
        <p:spPr/>
        <p:txBody>
          <a:bodyPr/>
          <a:lstStyle/>
          <a:p>
            <a:pPr>
              <a:defRPr/>
            </a:pPr>
            <a:fld id="{C1FBD6B9-3A33-4A94-B724-9A8AE8A254DC}" type="slidenum">
              <a:rPr lang="en-US" sz="1600" smtClean="0"/>
              <a:pPr>
                <a:defRPr/>
              </a:pPr>
              <a:t>9</a:t>
            </a:fld>
            <a:endParaRPr lang="en-US" sz="1600" dirty="0"/>
          </a:p>
        </p:txBody>
      </p:sp>
      <p:pic>
        <p:nvPicPr>
          <p:cNvPr id="13" name="Content Placeholder 12">
            <a:extLst>
              <a:ext uri="{FF2B5EF4-FFF2-40B4-BE49-F238E27FC236}">
                <a16:creationId xmlns:a16="http://schemas.microsoft.com/office/drawing/2014/main" id="{5A9F57DE-CDA0-4F7C-81AD-EE83BD75C830}"/>
              </a:ext>
            </a:extLst>
          </p:cNvPr>
          <p:cNvPicPr>
            <a:picLocks noGrp="1" noChangeAspect="1"/>
          </p:cNvPicPr>
          <p:nvPr>
            <p:ph sz="quarter" idx="4"/>
          </p:nvPr>
        </p:nvPicPr>
        <p:blipFill>
          <a:blip r:embed="rId3"/>
          <a:stretch>
            <a:fillRect/>
          </a:stretch>
        </p:blipFill>
        <p:spPr>
          <a:xfrm>
            <a:off x="5405195" y="2667000"/>
            <a:ext cx="1224205" cy="3546517"/>
          </a:xfrm>
          <a:prstGeom prst="rect">
            <a:avLst/>
          </a:prstGeom>
        </p:spPr>
      </p:pic>
    </p:spTree>
    <p:extLst>
      <p:ext uri="{BB962C8B-B14F-4D97-AF65-F5344CB8AC3E}">
        <p14:creationId xmlns:p14="http://schemas.microsoft.com/office/powerpoint/2010/main" val="1527529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9976</TotalTime>
  <Words>1619</Words>
  <Application>Microsoft Office PowerPoint</Application>
  <PresentationFormat>On-screen Show (4:3)</PresentationFormat>
  <Paragraphs>151</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 Final Project Azure Search  </vt:lpstr>
      <vt:lpstr>Problem Statement</vt:lpstr>
      <vt:lpstr>What is Azure Search?</vt:lpstr>
      <vt:lpstr>Dataset &amp; GitHub</vt:lpstr>
      <vt:lpstr>Creating Azure Search</vt:lpstr>
      <vt:lpstr>Azure Search Scaling</vt:lpstr>
      <vt:lpstr>Create SQL DB &amp; Server</vt:lpstr>
      <vt:lpstr>SQL DB Firewall</vt:lpstr>
      <vt:lpstr>Create Storage Account </vt:lpstr>
      <vt:lpstr>Storage Container</vt:lpstr>
      <vt:lpstr>Importing file to Azure Search</vt:lpstr>
      <vt:lpstr>Index Data Source</vt:lpstr>
      <vt:lpstr>Customize Target Index</vt:lpstr>
      <vt:lpstr>Indexer Name</vt:lpstr>
      <vt:lpstr>Completed Data Import</vt:lpstr>
      <vt:lpstr>Create A Web Application</vt:lpstr>
      <vt:lpstr>Loading Dataset in Visual Studio 2017</vt:lpstr>
      <vt:lpstr>PowerPoint Presentation</vt:lpstr>
      <vt:lpstr>Modifying App.config</vt:lpstr>
      <vt:lpstr>Debug</vt:lpstr>
      <vt:lpstr>Publishing</vt:lpstr>
      <vt:lpstr>Search Explorer</vt:lpstr>
      <vt:lpstr>Search Feature Summary</vt:lpstr>
      <vt:lpstr>Pros &amp; Cons</vt:lpstr>
      <vt:lpstr>YouTube URLs, GitHub URL,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Trbula, William Todd</cp:lastModifiedBy>
  <cp:revision>915</cp:revision>
  <cp:lastPrinted>2012-11-30T20:59:45Z</cp:lastPrinted>
  <dcterms:created xsi:type="dcterms:W3CDTF">2006-08-16T00:00:00Z</dcterms:created>
  <dcterms:modified xsi:type="dcterms:W3CDTF">2018-02-11T08:02:02Z</dcterms:modified>
</cp:coreProperties>
</file>