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8" r:id="rId3"/>
    <p:sldId id="319" r:id="rId4"/>
    <p:sldId id="303" r:id="rId5"/>
    <p:sldId id="330" r:id="rId6"/>
    <p:sldId id="322" r:id="rId7"/>
    <p:sldId id="395" r:id="rId8"/>
    <p:sldId id="398" r:id="rId9"/>
    <p:sldId id="397" r:id="rId10"/>
    <p:sldId id="396" r:id="rId11"/>
    <p:sldId id="323" r:id="rId12"/>
    <p:sldId id="310" r:id="rId13"/>
    <p:sldId id="311" r:id="rId14"/>
    <p:sldId id="312" r:id="rId15"/>
    <p:sldId id="313" r:id="rId16"/>
    <p:sldId id="315" r:id="rId17"/>
    <p:sldId id="316" r:id="rId18"/>
    <p:sldId id="325" r:id="rId19"/>
    <p:sldId id="326" r:id="rId20"/>
    <p:sldId id="327" r:id="rId21"/>
    <p:sldId id="331" r:id="rId22"/>
    <p:sldId id="328" r:id="rId23"/>
    <p:sldId id="333" r:id="rId24"/>
    <p:sldId id="329" r:id="rId25"/>
    <p:sldId id="317" r:id="rId26"/>
    <p:sldId id="334" r:id="rId27"/>
    <p:sldId id="392" r:id="rId28"/>
    <p:sldId id="288" r:id="rId29"/>
    <p:sldId id="393" r:id="rId30"/>
    <p:sldId id="282" r:id="rId31"/>
    <p:sldId id="283" r:id="rId32"/>
    <p:sldId id="284" r:id="rId33"/>
    <p:sldId id="285" r:id="rId34"/>
    <p:sldId id="286" r:id="rId35"/>
    <p:sldId id="287" r:id="rId36"/>
    <p:sldId id="394" r:id="rId37"/>
    <p:sldId id="289" r:id="rId38"/>
    <p:sldId id="290" r:id="rId39"/>
    <p:sldId id="292" r:id="rId40"/>
    <p:sldId id="293" r:id="rId41"/>
    <p:sldId id="337" r:id="rId42"/>
    <p:sldId id="356" r:id="rId43"/>
    <p:sldId id="357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6"/>
    <p:restoredTop sz="94665"/>
  </p:normalViewPr>
  <p:slideViewPr>
    <p:cSldViewPr snapToGrid="0" snapToObjects="1">
      <p:cViewPr varScale="1">
        <p:scale>
          <a:sx n="160" d="100"/>
          <a:sy n="160" d="100"/>
        </p:scale>
        <p:origin x="26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4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11D8-A7E4-EF43-B6E1-02D8D0F96BD3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6B01-3F1A-864C-9BA8-1CC94336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9DDE-F922-854C-BEFF-CE1DF0F32BA2}" type="datetimeFigureOut">
              <a:rPr lang="en-US" smtClean="0"/>
              <a:pPr/>
              <a:t>3/29/18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9D32-80BA-BD4E-980D-C6DBA696D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</a:t>
            </a:r>
            <a:r>
              <a:rPr lang="en-US" baseline="0" dirty="0" smtClean="0"/>
              <a:t> in the library creation, a certain DNA fragment size was desired. What is the actual fragment size observed in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 Insertions and deletions should occur equally</a:t>
            </a:r>
            <a:r>
              <a:rPr lang="en-US" baseline="0" dirty="0" smtClean="0"/>
              <a:t> at any position in the 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all of the reads and just count at what position the </a:t>
            </a:r>
            <a:r>
              <a:rPr lang="en-US" baseline="0" dirty="0" err="1" smtClean="0"/>
              <a:t>indels</a:t>
            </a:r>
            <a:r>
              <a:rPr lang="en-US" baseline="0" dirty="0" smtClean="0"/>
              <a:t> are occurring in the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41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VDB (variant distance bias) checks if variant bases occur at random positions in the aligned portion of the 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ECCA-19BA-FB4B-9A26-734DF49B851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9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51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E461-D2D2-3444-8755-E37BACFCC7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 smtClean="0"/>
          </a:p>
          <a:p>
            <a:r>
              <a:rPr lang="en-US" dirty="0" smtClean="0"/>
              <a:t>smith-waterman-</a:t>
            </a:r>
            <a:r>
              <a:rPr lang="en-US" dirty="0" err="1" smtClean="0"/>
              <a:t>demo.html</a:t>
            </a:r>
            <a:endParaRPr lang="en-US" dirty="0" smtClean="0"/>
          </a:p>
          <a:p>
            <a:r>
              <a:rPr lang="en-US" dirty="0" smtClean="0"/>
              <a:t>Then use example with CAMBRIDGE / CAGE</a:t>
            </a:r>
          </a:p>
          <a:p>
            <a:r>
              <a:rPr lang="en-US" dirty="0" smtClean="0"/>
              <a:t>Then change match score to 3</a:t>
            </a:r>
          </a:p>
          <a:p>
            <a:r>
              <a:rPr lang="en-US" dirty="0" smtClean="0"/>
              <a:t>Then change</a:t>
            </a:r>
            <a:r>
              <a:rPr lang="en-US" baseline="0" dirty="0" smtClean="0"/>
              <a:t> </a:t>
            </a:r>
            <a:r>
              <a:rPr lang="en-US" baseline="0" smtClean="0"/>
              <a:t>mismatch score to 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 for this plot: all positions of the genome should be sequenced equally</a:t>
            </a:r>
            <a:r>
              <a:rPr lang="en-US" baseline="0" dirty="0" smtClean="0"/>
              <a:t> regardless of sequence context e.g. GC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1188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731838" y="3213100"/>
            <a:ext cx="790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31838" y="2057400"/>
            <a:ext cx="78867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endParaRPr lang="en-GB" b="1" i="1">
              <a:solidFill>
                <a:schemeClr val="bg1"/>
              </a:solidFill>
            </a:endParaRPr>
          </a:p>
        </p:txBody>
      </p:sp>
      <p:pic>
        <p:nvPicPr>
          <p:cNvPr id="4104" name="Picture 8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733800"/>
            <a:ext cx="2473325" cy="7191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76200"/>
            <a:ext cx="20161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8959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6200"/>
            <a:ext cx="8064500" cy="83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064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39750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750" y="6330950"/>
            <a:ext cx="613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GB" sz="1000" dirty="0" smtClean="0"/>
              <a:t>Human Genetics </a:t>
            </a:r>
            <a:r>
              <a:rPr lang="en-GB" sz="1000" dirty="0" smtClean="0"/>
              <a:t>Informatics</a:t>
            </a:r>
            <a:endParaRPr lang="en-GB" sz="1000" dirty="0"/>
          </a:p>
        </p:txBody>
      </p:sp>
      <p:pic>
        <p:nvPicPr>
          <p:cNvPr id="3080" name="Picture 8" descr="SangerSmallPos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00" y="6278563"/>
            <a:ext cx="990600" cy="287337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56125" y="6064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727575" y="6022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800">
          <a:solidFill>
            <a:schemeClr val="tx1"/>
          </a:solidFill>
          <a:latin typeface="+mn-lt"/>
          <a:ea typeface="ＭＳ Ｐゴシック" pitchFamily="-111" charset="-128"/>
        </a:defRPr>
      </a:lvl2pPr>
      <a:lvl3pPr marL="901700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349375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400">
          <a:solidFill>
            <a:schemeClr val="tx1"/>
          </a:solidFill>
          <a:latin typeface="+mn-lt"/>
          <a:ea typeface="ＭＳ Ｐゴシック" pitchFamily="-111" charset="-128"/>
        </a:defRPr>
      </a:lvl4pPr>
      <a:lvl5pPr marL="17891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2463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7035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1607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6179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ger.ac.uk/science/tools/smalt-0" TargetMode="External"/><Relationship Id="rId4" Type="http://schemas.openxmlformats.org/officeDocument/2006/relationships/hyperlink" Target="http://www.well.ox.ac.uk/project-stampy" TargetMode="External"/><Relationship Id="rId5" Type="http://schemas.openxmlformats.org/officeDocument/2006/relationships/hyperlink" Target="https://software.broadinstitute.org/gatk/documentation/tooldocs/current/org_broadinstitute_gatk_tools_walkers_indels_IndelRealigner.php" TargetMode="External"/><Relationship Id="rId6" Type="http://schemas.openxmlformats.org/officeDocument/2006/relationships/hyperlink" Target="https://software.broadinstitute.org/gatk/documentation/tooldocs/current/org_broadinstitute_gatk_tools_walkers_variantrecalibration_VariantRecalibrator.php" TargetMode="External"/><Relationship Id="rId7" Type="http://schemas.openxmlformats.org/officeDocument/2006/relationships/hyperlink" Target="http://broadinstitute.github.io/picard/command-line-overview.html#MergeSamFiles" TargetMode="External"/><Relationship Id="rId8" Type="http://schemas.openxmlformats.org/officeDocument/2006/relationships/hyperlink" Target="http://broadinstitute.github.io/picard/command-line-overview.html#MarkDuplica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119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Human Genetics Informatics</a:t>
            </a:r>
          </a:p>
          <a:p>
            <a:pPr algn="l"/>
            <a:r>
              <a:rPr lang="en-US" dirty="0" err="1" smtClean="0"/>
              <a:t>Wellcome</a:t>
            </a:r>
            <a:r>
              <a:rPr lang="en-US" dirty="0" smtClean="0"/>
              <a:t> Trust Sanger Institute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Thanks to Thomas Keane</a:t>
            </a:r>
            <a:r>
              <a:rPr lang="en-US" dirty="0"/>
              <a:t> </a:t>
            </a:r>
            <a:r>
              <a:rPr lang="en-US" dirty="0" smtClean="0"/>
              <a:t>(WTSI Vertebrate </a:t>
            </a:r>
            <a:r>
              <a:rPr lang="en-US" dirty="0" err="1" smtClean="0"/>
              <a:t>Resequencing</a:t>
            </a:r>
            <a:r>
              <a:rPr lang="en-US" dirty="0" smtClean="0"/>
              <a:t>) for the use of his slides</a:t>
            </a:r>
          </a:p>
          <a:p>
            <a:pPr algn="l"/>
            <a:r>
              <a:rPr lang="en-US" dirty="0" smtClean="0"/>
              <a:t>Many more slides from Thomas can be found at: </a:t>
            </a:r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 smtClean="0"/>
              <a:t>thomaskeane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4139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046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099193" y="3261073"/>
            <a:ext cx="2379400" cy="1857898"/>
            <a:chOff x="5099193" y="3261073"/>
            <a:chExt cx="2379400" cy="1857898"/>
          </a:xfrm>
        </p:grpSpPr>
        <p:sp>
          <p:nvSpPr>
            <p:cNvPr id="20" name="Rectangle 19"/>
            <p:cNvSpPr/>
            <p:nvPr/>
          </p:nvSpPr>
          <p:spPr>
            <a:xfrm>
              <a:off x="6094566" y="4391986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6750" y="457665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2007" y="457730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3986" y="3997458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20856" y="364436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99193" y="3261073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92512" y="474963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039595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there are several possible places in the genome to align your sequencing read?</a:t>
            </a:r>
          </a:p>
          <a:p>
            <a:endParaRPr lang="en-US" dirty="0" smtClean="0"/>
          </a:p>
          <a:p>
            <a:r>
              <a:rPr lang="en-US" dirty="0" smtClean="0"/>
              <a:t>Genomes contain many different types of repeated sequences</a:t>
            </a:r>
          </a:p>
          <a:p>
            <a:pPr lvl="1"/>
            <a:r>
              <a:rPr lang="en-US" dirty="0" smtClean="0"/>
              <a:t>Transposable elements (40-50% of vertebrate genomes)</a:t>
            </a:r>
          </a:p>
          <a:p>
            <a:pPr lvl="1"/>
            <a:r>
              <a:rPr lang="en-US" dirty="0" smtClean="0"/>
              <a:t>Low complexity sequence</a:t>
            </a:r>
          </a:p>
          <a:p>
            <a:pPr lvl="1"/>
            <a:r>
              <a:rPr lang="en-US" dirty="0" smtClean="0"/>
              <a:t>Reference errors and gaps</a:t>
            </a:r>
          </a:p>
          <a:p>
            <a:endParaRPr lang="en-US" dirty="0" smtClean="0"/>
          </a:p>
          <a:p>
            <a:r>
              <a:rPr lang="en-US" dirty="0" smtClean="0"/>
              <a:t>Mapping quality is a measure of how confident the aligner is that the read is corresponds to this location in the reference genome</a:t>
            </a:r>
          </a:p>
          <a:p>
            <a:pPr lvl="1"/>
            <a:r>
              <a:rPr lang="en-US" dirty="0" smtClean="0"/>
              <a:t>Typically represented as a </a:t>
            </a:r>
            <a:r>
              <a:rPr lang="en-US" dirty="0" err="1" smtClean="0"/>
              <a:t>phred</a:t>
            </a:r>
            <a:r>
              <a:rPr lang="en-US" dirty="0" smtClean="0"/>
              <a:t> score (log scale: -10 log</a:t>
            </a:r>
            <a:r>
              <a:rPr lang="en-US" baseline="-25000" dirty="0" smtClean="0"/>
              <a:t>10 </a:t>
            </a:r>
            <a:r>
              <a:rPr lang="en-US" dirty="0" smtClean="0"/>
              <a:t>P)</a:t>
            </a:r>
          </a:p>
          <a:p>
            <a:pPr lvl="1"/>
            <a:r>
              <a:rPr lang="en-US" dirty="0" smtClean="0"/>
              <a:t>Q10 = 1 in 10 incorrect</a:t>
            </a:r>
          </a:p>
          <a:p>
            <a:pPr lvl="1"/>
            <a:r>
              <a:rPr lang="en-US" dirty="0" smtClean="0"/>
              <a:t>Q20 = 1 in 100 incorrect</a:t>
            </a:r>
          </a:p>
          <a:p>
            <a:endParaRPr lang="en-US" dirty="0" smtClean="0"/>
          </a:p>
          <a:p>
            <a:r>
              <a:rPr lang="en-US" dirty="0" smtClean="0"/>
              <a:t>Paired-end sequencing is useful</a:t>
            </a:r>
          </a:p>
          <a:p>
            <a:pPr lvl="1"/>
            <a:r>
              <a:rPr lang="en-US" dirty="0" smtClean="0"/>
              <a:t>One end maps inside a repetitive elements and one outside in unique sequence</a:t>
            </a:r>
          </a:p>
          <a:p>
            <a:pPr lvl="1"/>
            <a:r>
              <a:rPr lang="en-US" dirty="0" smtClean="0"/>
              <a:t>Then the combined mapping quality can still be high</a:t>
            </a:r>
          </a:p>
          <a:p>
            <a:pPr lvl="1"/>
            <a:r>
              <a:rPr lang="en-US" b="1" dirty="0" smtClean="0"/>
              <a:t>Hence always do paired-end sequencing!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Length and complexity of the genome</a:t>
            </a:r>
          </a:p>
          <a:p>
            <a:pPr lvl="1"/>
            <a:r>
              <a:rPr lang="en-US" dirty="0" smtClean="0"/>
              <a:t>Very short reads difficult to align confidently to the genome</a:t>
            </a:r>
          </a:p>
          <a:p>
            <a:pPr lvl="1"/>
            <a:r>
              <a:rPr lang="en-US" dirty="0" smtClean="0"/>
              <a:t>Low complexity genomes present difficulties</a:t>
            </a:r>
          </a:p>
          <a:p>
            <a:pPr lvl="2"/>
            <a:r>
              <a:rPr lang="en-US" dirty="0" smtClean="0"/>
              <a:t>Malaria is 80% AT – lots of low complexity AT stretches</a:t>
            </a:r>
          </a:p>
          <a:p>
            <a:r>
              <a:rPr lang="en-US" dirty="0" smtClean="0"/>
              <a:t>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Next-gen alignments tend to accumulate false </a:t>
            </a:r>
            <a:r>
              <a:rPr lang="en-US" dirty="0" err="1" smtClean="0"/>
              <a:t>SNPs</a:t>
            </a:r>
            <a:r>
              <a:rPr lang="en-US" dirty="0" smtClean="0"/>
              <a:t> near true </a:t>
            </a:r>
            <a:r>
              <a:rPr lang="en-US" dirty="0" err="1" smtClean="0"/>
              <a:t>indel</a:t>
            </a:r>
            <a:r>
              <a:rPr lang="en-US" dirty="0" smtClean="0"/>
              <a:t> positions due to misalignment</a:t>
            </a:r>
          </a:p>
          <a:p>
            <a:pPr lvl="1"/>
            <a:r>
              <a:rPr lang="en-US" dirty="0" smtClean="0"/>
              <a:t>Smith-Waterman scoring schemes typically </a:t>
            </a:r>
            <a:r>
              <a:rPr lang="en-US" dirty="0" err="1" smtClean="0"/>
              <a:t>penalise</a:t>
            </a:r>
            <a:r>
              <a:rPr lang="en-US" dirty="0" smtClean="0"/>
              <a:t> a SNP less than a gap open</a:t>
            </a:r>
          </a:p>
          <a:p>
            <a:pPr lvl="1"/>
            <a:r>
              <a:rPr lang="en-US" dirty="0" smtClean="0"/>
              <a:t>New tools developed to do a second pass on a BAM and locally realign the reads around known </a:t>
            </a:r>
            <a:r>
              <a:rPr lang="en-US" dirty="0" err="1" smtClean="0"/>
              <a:t>indels</a:t>
            </a:r>
            <a:r>
              <a:rPr lang="en-US" dirty="0" smtClean="0"/>
              <a:t> and ‘correct’ the read alignments</a:t>
            </a:r>
          </a:p>
          <a:p>
            <a:r>
              <a:rPr lang="en-US" dirty="0" smtClean="0"/>
              <a:t>High density SNP regions</a:t>
            </a:r>
          </a:p>
          <a:p>
            <a:pPr lvl="1"/>
            <a:r>
              <a:rPr lang="en-US" dirty="0" smtClean="0"/>
              <a:t>Seed and extend based aligners can have an upper limit on the number of consecutive </a:t>
            </a:r>
            <a:r>
              <a:rPr lang="en-US" dirty="0" err="1" smtClean="0"/>
              <a:t>SNPs</a:t>
            </a:r>
            <a:r>
              <a:rPr lang="en-US" dirty="0" smtClean="0"/>
              <a:t> in seed region of read (e.g. </a:t>
            </a:r>
            <a:r>
              <a:rPr lang="en-US" dirty="0" err="1" smtClean="0"/>
              <a:t>Maq</a:t>
            </a:r>
            <a:r>
              <a:rPr lang="en-US" dirty="0" smtClean="0"/>
              <a:t> – max of 2 mismatches in first 28bp of read)</a:t>
            </a:r>
          </a:p>
          <a:p>
            <a:pPr lvl="1"/>
            <a:r>
              <a:rPr lang="en-US" dirty="0" smtClean="0"/>
              <a:t>BWT based aligners work best at low divergence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Indel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index [options] &lt;</a:t>
            </a:r>
            <a:r>
              <a:rPr lang="en-US" dirty="0" err="1" smtClean="0">
                <a:latin typeface="Courier"/>
                <a:cs typeface="Courier"/>
              </a:rPr>
              <a:t>in.fasta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-a STR BWT construction algorithm: </a:t>
            </a:r>
            <a:r>
              <a:rPr lang="en-US" dirty="0" err="1" smtClean="0"/>
              <a:t>bwtsw</a:t>
            </a:r>
            <a:r>
              <a:rPr lang="en-US" dirty="0" smtClean="0"/>
              <a:t> or is</a:t>
            </a:r>
          </a:p>
          <a:p>
            <a:pPr lvl="1"/>
            <a:r>
              <a:rPr lang="en-US" dirty="0" err="1" smtClean="0"/>
              <a:t>bwtsw</a:t>
            </a:r>
            <a:r>
              <a:rPr lang="en-US" dirty="0" smtClean="0"/>
              <a:t> for human size genome, is for smaller genomes (div deprecated)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</a:t>
            </a:r>
            <a:r>
              <a:rPr lang="en-US" dirty="0" smtClean="0">
                <a:latin typeface="Courier"/>
                <a:cs typeface="Courier"/>
              </a:rPr>
              <a:t> [options] &lt;prefix&gt;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Align each single end </a:t>
            </a:r>
            <a:r>
              <a:rPr lang="en-US" dirty="0" err="1" smtClean="0"/>
              <a:t>fastq</a:t>
            </a:r>
            <a:r>
              <a:rPr lang="en-US" dirty="0" smtClean="0"/>
              <a:t> file individually</a:t>
            </a:r>
          </a:p>
          <a:p>
            <a:pPr lvl="1"/>
            <a:r>
              <a:rPr lang="en-US" dirty="0" smtClean="0"/>
              <a:t>Various options to change the alignment parameters/scoring matrix/seed length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sampe</a:t>
            </a:r>
            <a:r>
              <a:rPr lang="en-US" dirty="0" smtClean="0">
                <a:latin typeface="Courier"/>
                <a:cs typeface="Courier"/>
              </a:rPr>
              <a:t> [options] &lt;prefix&gt; &lt;in1.sai&gt; &lt;in2.sai&gt; &lt;in1.fq&gt; &lt;in2.fq&gt;</a:t>
            </a:r>
            <a:endParaRPr lang="en-US" dirty="0" smtClean="0"/>
          </a:p>
          <a:p>
            <a:pPr lvl="1"/>
            <a:r>
              <a:rPr lang="en-US" dirty="0" err="1" smtClean="0"/>
              <a:t>sai</a:t>
            </a:r>
            <a:r>
              <a:rPr lang="en-US" dirty="0" smtClean="0"/>
              <a:t> files produced by </a:t>
            </a:r>
            <a:r>
              <a:rPr lang="en-US" dirty="0" err="1" smtClean="0"/>
              <a:t>aln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Produces SAM output for paired-end reads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samse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smtClean="0">
                <a:latin typeface="Courier"/>
                <a:cs typeface="Courier"/>
              </a:rPr>
              <a:t>[options] </a:t>
            </a:r>
            <a:r>
              <a:rPr lang="en-US" dirty="0" smtClean="0">
                <a:latin typeface="Courier"/>
                <a:cs typeface="Courier"/>
              </a:rPr>
              <a:t>&lt;prefix&gt; &lt;</a:t>
            </a:r>
            <a:r>
              <a:rPr lang="en-US" dirty="0" err="1" smtClean="0">
                <a:latin typeface="Courier"/>
                <a:cs typeface="Courier"/>
              </a:rPr>
              <a:t>in.sai</a:t>
            </a:r>
            <a:r>
              <a:rPr lang="en-US" dirty="0" smtClean="0">
                <a:latin typeface="Courier"/>
                <a:cs typeface="Courier"/>
              </a:rPr>
              <a:t>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Unpaired reads – produces SAM output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samtools</a:t>
            </a:r>
            <a:r>
              <a:rPr lang="en-US" dirty="0" smtClean="0"/>
              <a:t> to manipulate SAM file or convert to BAM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–</a:t>
            </a:r>
            <a:r>
              <a:rPr lang="en-US" dirty="0" err="1" smtClean="0">
                <a:latin typeface="Courier"/>
                <a:cs typeface="Courier"/>
              </a:rPr>
              <a:t>bS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in.sam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dirty="0" err="1" smtClean="0">
                <a:latin typeface="Courier"/>
                <a:cs typeface="Courier"/>
              </a:rPr>
              <a:t>out.bam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Smalt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genome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index -</a:t>
            </a:r>
            <a:r>
              <a:rPr lang="en-US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 13 -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 6 hs37k13s6 NCBI37.fasta</a:t>
            </a:r>
          </a:p>
          <a:p>
            <a:pPr lvl="1"/>
            <a:r>
              <a:rPr lang="en-US" dirty="0" smtClean="0">
                <a:cs typeface="Courier"/>
              </a:rPr>
              <a:t>Produces an </a:t>
            </a:r>
            <a:r>
              <a:rPr lang="en-US" dirty="0" err="1" smtClean="0">
                <a:cs typeface="Courier"/>
              </a:rPr>
              <a:t>kmer</a:t>
            </a:r>
            <a:r>
              <a:rPr lang="en-US" dirty="0" smtClean="0">
                <a:cs typeface="Courier"/>
              </a:rPr>
              <a:t> index of the genome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dirty="0" smtClean="0"/>
              <a:t> 13 </a:t>
            </a:r>
            <a:r>
              <a:rPr lang="en-US" dirty="0" err="1" smtClean="0"/>
              <a:t>speciﬁes</a:t>
            </a:r>
            <a:r>
              <a:rPr lang="en-US" dirty="0" smtClean="0"/>
              <a:t> the length, -</a:t>
            </a:r>
            <a:r>
              <a:rPr lang="en-US" dirty="0" err="1" smtClean="0"/>
              <a:t>s</a:t>
            </a:r>
            <a:r>
              <a:rPr lang="en-US" dirty="0" smtClean="0"/>
              <a:t> 6 the spacing of the hashed words </a:t>
            </a:r>
            <a:endParaRPr lang="en-US" dirty="0" smtClean="0">
              <a:cs typeface="Courier"/>
            </a:endParaRPr>
          </a:p>
          <a:p>
            <a:r>
              <a:rPr lang="en-US" dirty="0" smtClean="0"/>
              <a:t>Align the reads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map 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800 hs37k13s6 mate_1.fastq mate_2.fastq</a:t>
            </a:r>
          </a:p>
        </p:txBody>
      </p:sp>
      <p:pic>
        <p:nvPicPr>
          <p:cNvPr id="4" name="Picture 3" descr="Picture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0" y="3160625"/>
            <a:ext cx="7324272" cy="301007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Parallelising</a:t>
            </a:r>
            <a:r>
              <a:rPr lang="en-US" dirty="0" smtClean="0"/>
              <a:t> Short 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34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Aligning a single lane of reads can take a long time on a single computer</a:t>
            </a:r>
          </a:p>
          <a:p>
            <a:endParaRPr lang="en-US" dirty="0" smtClean="0"/>
          </a:p>
          <a:p>
            <a:r>
              <a:rPr lang="en-US" dirty="0" smtClean="0"/>
              <a:t>Simple parallelism by splitting the data</a:t>
            </a:r>
          </a:p>
          <a:p>
            <a:pPr lvl="1"/>
            <a:r>
              <a:rPr lang="en-US" dirty="0" smtClean="0"/>
              <a:t>Split lane into 1Gbp chunks and align on different processors</a:t>
            </a:r>
          </a:p>
          <a:p>
            <a:pPr lvl="2"/>
            <a:r>
              <a:rPr lang="en-US" dirty="0" smtClean="0"/>
              <a:t>BWA ~8 hours per 1Gbp chunk</a:t>
            </a:r>
          </a:p>
          <a:p>
            <a:pPr lvl="1"/>
            <a:r>
              <a:rPr lang="en-US" dirty="0" smtClean="0"/>
              <a:t>Merge chunk BAM files back into single lane BAM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samtools</a:t>
            </a:r>
            <a:r>
              <a:rPr lang="en-US" dirty="0" smtClean="0"/>
              <a:t> merge’ command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Always check for truncated BAM files</a:t>
            </a:r>
          </a:p>
          <a:p>
            <a:pPr lvl="1"/>
            <a:r>
              <a:rPr lang="en-US" b="1" dirty="0" smtClean="0"/>
              <a:t>Running ‘</a:t>
            </a:r>
            <a:r>
              <a:rPr lang="en-US" b="1" dirty="0" err="1" smtClean="0"/>
              <a:t>samtools</a:t>
            </a:r>
            <a:r>
              <a:rPr lang="en-US" b="1" dirty="0" smtClean="0"/>
              <a:t> </a:t>
            </a:r>
            <a:r>
              <a:rPr lang="en-US" b="1" dirty="0" err="1" smtClean="0"/>
              <a:t>quickcheck</a:t>
            </a:r>
            <a:r>
              <a:rPr lang="en-US" b="1" dirty="0" smtClean="0"/>
              <a:t> -</a:t>
            </a:r>
            <a:r>
              <a:rPr lang="en-US" b="1" dirty="0" err="1" smtClean="0"/>
              <a:t>vv</a:t>
            </a:r>
            <a:r>
              <a:rPr lang="en-US" b="1" dirty="0" smtClean="0"/>
              <a:t>’ on your file is one way to check</a:t>
            </a:r>
          </a:p>
          <a:p>
            <a:pPr lvl="2"/>
            <a:r>
              <a:rPr lang="en-US" dirty="0" smtClean="0"/>
              <a:t>`</a:t>
            </a:r>
            <a:r>
              <a:rPr lang="en-US" dirty="0" err="1" smtClean="0"/>
              <a:t>samtools</a:t>
            </a:r>
            <a:r>
              <a:rPr lang="en-US" dirty="0" smtClean="0"/>
              <a:t> index` should also give an error if input is truncated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useful metrics to check to assess the quality of your data and alignments produced</a:t>
            </a:r>
          </a:p>
          <a:p>
            <a:pPr lvl="1"/>
            <a:r>
              <a:rPr lang="en-US" dirty="0" smtClean="0"/>
              <a:t>Number of reads mapped, bases mapped, duplicate fragments, reads </a:t>
            </a:r>
            <a:r>
              <a:rPr lang="en-US" dirty="0" err="1" smtClean="0"/>
              <a:t>w</a:t>
            </a:r>
            <a:r>
              <a:rPr lang="en-US" dirty="0" smtClean="0"/>
              <a:t>/adaptor, error rate, fragment size distribution, genotype check</a:t>
            </a:r>
          </a:p>
          <a:p>
            <a:r>
              <a:rPr lang="en-US" dirty="0" smtClean="0"/>
              <a:t>Genotype check – is this the correct sample?</a:t>
            </a:r>
          </a:p>
          <a:p>
            <a:pPr lvl="1"/>
            <a:r>
              <a:rPr lang="en-US" dirty="0" smtClean="0"/>
              <a:t>Use an external set of genotypes for the sample to assess the likelihood that the sample is the expected sample e.g. genotyping chip</a:t>
            </a:r>
          </a:p>
          <a:p>
            <a:r>
              <a:rPr lang="en-US" dirty="0" smtClean="0"/>
              <a:t>Biases in sequencing</a:t>
            </a:r>
          </a:p>
          <a:p>
            <a:pPr lvl="1"/>
            <a:r>
              <a:rPr lang="en-US" dirty="0" smtClean="0"/>
              <a:t>GC vs. depth</a:t>
            </a:r>
          </a:p>
          <a:p>
            <a:pPr lvl="1"/>
            <a:r>
              <a:rPr lang="en-US" dirty="0" err="1" smtClean="0"/>
              <a:t>Indel</a:t>
            </a:r>
            <a:r>
              <a:rPr lang="en-US" dirty="0" smtClean="0"/>
              <a:t> ratio</a:t>
            </a:r>
          </a:p>
          <a:p>
            <a:pPr lvl="1"/>
            <a:r>
              <a:rPr lang="en-US" dirty="0" smtClean="0"/>
              <a:t>Read cycle vs. base content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vs. Depth</a:t>
            </a:r>
            <a:endParaRPr lang="en-US" dirty="0"/>
          </a:p>
        </p:txBody>
      </p:sp>
      <p:pic>
        <p:nvPicPr>
          <p:cNvPr id="4" name="Picture 3" descr="Screen shot 2012-08-30 at 16.30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16000"/>
            <a:ext cx="4991100" cy="482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2500396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Calling</a:t>
            </a:r>
            <a:endParaRPr lang="en-US" dirty="0"/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174638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Sequence Alignment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71612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324942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Content Placeholder 3" descr="Screen shot 2012-08-30 at 16.31.39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630" r="-3630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30556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08-30 at 16.32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51680"/>
            <a:ext cx="7620000" cy="5092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10-13 at 13.3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008380"/>
            <a:ext cx="7607300" cy="5003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pic>
        <p:nvPicPr>
          <p:cNvPr id="4" name="Picture 3" descr="Screen shot 2012-08-30 at 16.40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49400"/>
            <a:ext cx="8712200" cy="3759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Flicek</a:t>
            </a:r>
            <a:r>
              <a:rPr lang="en-US" dirty="0" smtClean="0"/>
              <a:t> and Birney (2009) Sense from sequence reads: methods for alignment and assembly, Nature Methods, 6, S6 - S12</a:t>
            </a:r>
          </a:p>
          <a:p>
            <a:endParaRPr lang="en-US" dirty="0" smtClean="0"/>
          </a:p>
          <a:p>
            <a:r>
              <a:rPr lang="en-US" dirty="0" err="1" smtClean="0"/>
              <a:t>Samtools</a:t>
            </a:r>
            <a:r>
              <a:rPr lang="en-US" dirty="0" smtClean="0"/>
              <a:t>: http://</a:t>
            </a:r>
            <a:r>
              <a:rPr lang="en-US" dirty="0" err="1" smtClean="0"/>
              <a:t>samtools.sourceforge.net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Local realignment</a:t>
            </a:r>
          </a:p>
          <a:p>
            <a:pPr lvl="1"/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Mapping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325449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Alignment Post-processing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3242623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Alignment Post-processing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15801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20227" y="3785009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90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Sequence alignment in NGS is</a:t>
            </a:r>
          </a:p>
          <a:p>
            <a:pPr lvl="1"/>
            <a:r>
              <a:rPr lang="en-US" i="1" dirty="0" smtClean="0"/>
              <a:t>Process of determining the most likely source within the reference genome sequence from which the observed DNA sequencing read is derived</a:t>
            </a:r>
          </a:p>
          <a:p>
            <a:endParaRPr lang="en-US" dirty="0" smtClean="0"/>
          </a:p>
          <a:p>
            <a:r>
              <a:rPr lang="en-US" dirty="0" smtClean="0"/>
              <a:t>Principles and approaches to sequence alignment have not changed</a:t>
            </a:r>
          </a:p>
          <a:p>
            <a:endParaRPr lang="en-US" dirty="0" smtClean="0"/>
          </a:p>
          <a:p>
            <a:r>
              <a:rPr lang="en-US" dirty="0" smtClean="0"/>
              <a:t>Basic Local Alignment Search Tool (BLAST)</a:t>
            </a:r>
          </a:p>
          <a:p>
            <a:pPr lvl="1"/>
            <a:r>
              <a:rPr lang="en-US" dirty="0" smtClean="0"/>
              <a:t>‘Seed and extend’ approach</a:t>
            </a:r>
          </a:p>
          <a:p>
            <a:pPr lvl="1"/>
            <a:r>
              <a:rPr lang="en-US" dirty="0" smtClean="0"/>
              <a:t>Query sequences vs. larger database of sequences</a:t>
            </a:r>
          </a:p>
          <a:p>
            <a:pPr lvl="1"/>
            <a:r>
              <a:rPr lang="en-US" dirty="0" smtClean="0"/>
              <a:t>Split query sequences into short sequences (~10bp) and search for locations where these cluster in the larger database of sequences</a:t>
            </a:r>
          </a:p>
          <a:p>
            <a:pPr lvl="1"/>
            <a:r>
              <a:rPr lang="en-US" dirty="0" smtClean="0"/>
              <a:t>Nucleotide blast, protein blast, </a:t>
            </a:r>
            <a:r>
              <a:rPr lang="en-US" dirty="0" err="1" smtClean="0"/>
              <a:t>blastx</a:t>
            </a:r>
            <a:r>
              <a:rPr lang="en-US" dirty="0" smtClean="0"/>
              <a:t>, </a:t>
            </a:r>
            <a:r>
              <a:rPr lang="en-US" dirty="0" err="1" smtClean="0"/>
              <a:t>tblastn</a:t>
            </a:r>
            <a:r>
              <a:rPr lang="en-US" dirty="0" smtClean="0"/>
              <a:t>, </a:t>
            </a:r>
            <a:r>
              <a:rPr lang="en-US" dirty="0" err="1" smtClean="0"/>
              <a:t>tblastx</a:t>
            </a:r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NGS: Nucleotide based alignment</a:t>
            </a:r>
          </a:p>
          <a:p>
            <a:pPr lvl="1"/>
            <a:r>
              <a:rPr lang="en-US" dirty="0" smtClean="0"/>
              <a:t>Very small evolutionary distances (human-human, strains of the reference genome)</a:t>
            </a:r>
          </a:p>
          <a:p>
            <a:pPr lvl="1"/>
            <a:r>
              <a:rPr lang="en-US" dirty="0" smtClean="0"/>
              <a:t>Allows for assumptions about the number of expected mismatches to speedup alignment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 has just massively scaled up a challenge that has existed since the inception of bioinformatics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5575807" cy="5029200"/>
          </a:xfrm>
        </p:spPr>
        <p:txBody>
          <a:bodyPr/>
          <a:lstStyle/>
          <a:p>
            <a:r>
              <a:rPr lang="en-US" dirty="0" err="1" smtClean="0"/>
              <a:t>Lanelet</a:t>
            </a:r>
            <a:r>
              <a:rPr lang="en-US" dirty="0"/>
              <a:t>-</a:t>
            </a:r>
            <a:r>
              <a:rPr lang="en-US" dirty="0" smtClean="0"/>
              <a:t>level operation carried out after alignment</a:t>
            </a:r>
          </a:p>
          <a:p>
            <a:endParaRPr lang="en-US" dirty="0" smtClean="0"/>
          </a:p>
          <a:p>
            <a:r>
              <a:rPr lang="en-US" dirty="0" smtClean="0"/>
              <a:t>Input: BAM</a:t>
            </a:r>
          </a:p>
          <a:p>
            <a:endParaRPr lang="en-US" dirty="0" smtClean="0"/>
          </a:p>
          <a:p>
            <a:r>
              <a:rPr lang="en-US" dirty="0" smtClean="0"/>
              <a:t>Process 1: Local realignment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2: Base quality recalibration</a:t>
            </a:r>
          </a:p>
          <a:p>
            <a:endParaRPr lang="en-US" dirty="0" smtClean="0"/>
          </a:p>
          <a:p>
            <a:r>
              <a:rPr lang="en-US" dirty="0" smtClean="0"/>
              <a:t>Output: (improved)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InDels</a:t>
            </a:r>
            <a:r>
              <a:rPr lang="en-US" dirty="0" smtClean="0"/>
              <a:t> in the sample relative to the reference can pose difficulties for alignment programs</a:t>
            </a:r>
          </a:p>
          <a:p>
            <a:r>
              <a:rPr lang="en-US" dirty="0" err="1" smtClean="0"/>
              <a:t>InDels</a:t>
            </a:r>
            <a:r>
              <a:rPr lang="en-US" dirty="0" smtClean="0"/>
              <a:t> occurring near the ends of the reads are often not aligned correctly</a:t>
            </a:r>
          </a:p>
          <a:p>
            <a:pPr lvl="1"/>
            <a:r>
              <a:rPr lang="en-US" dirty="0" smtClean="0"/>
              <a:t>Excess of SNPs rather than introduce </a:t>
            </a:r>
            <a:r>
              <a:rPr lang="en-US" dirty="0" err="1" smtClean="0"/>
              <a:t>InDel</a:t>
            </a:r>
            <a:r>
              <a:rPr lang="en-US" dirty="0" smtClean="0"/>
              <a:t> into alignment</a:t>
            </a:r>
          </a:p>
          <a:p>
            <a:r>
              <a:rPr lang="en-US" dirty="0" smtClean="0"/>
              <a:t>Realignment algorithm</a:t>
            </a:r>
          </a:p>
          <a:p>
            <a:pPr lvl="1"/>
            <a:r>
              <a:rPr lang="en-US" dirty="0" smtClean="0"/>
              <a:t>Input set of known </a:t>
            </a:r>
            <a:r>
              <a:rPr lang="en-US" dirty="0" err="1" smtClean="0"/>
              <a:t>InDel</a:t>
            </a:r>
            <a:r>
              <a:rPr lang="en-US" dirty="0" smtClean="0"/>
              <a:t> sites and a BAM file</a:t>
            </a:r>
          </a:p>
          <a:p>
            <a:pPr lvl="1"/>
            <a:r>
              <a:rPr lang="en-US" dirty="0" smtClean="0"/>
              <a:t>At each site, model the </a:t>
            </a:r>
            <a:r>
              <a:rPr lang="en-US" dirty="0" err="1" smtClean="0"/>
              <a:t>InDel</a:t>
            </a:r>
            <a:r>
              <a:rPr lang="en-US" dirty="0" smtClean="0"/>
              <a:t> haplotype and the reference haplotype</a:t>
            </a:r>
          </a:p>
          <a:p>
            <a:pPr lvl="1"/>
            <a:r>
              <a:rPr lang="en-US" dirty="0" smtClean="0"/>
              <a:t>Given the information on a known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smtClean="0"/>
              <a:t>Which scenario are the reads more likely to be derived from?</a:t>
            </a:r>
          </a:p>
          <a:p>
            <a:pPr lvl="1"/>
            <a:r>
              <a:rPr lang="en-US" dirty="0" smtClean="0"/>
              <a:t>New BAM file produced with read cigar lines modified where </a:t>
            </a:r>
            <a:r>
              <a:rPr lang="en-US" dirty="0" err="1" smtClean="0"/>
              <a:t>InDels</a:t>
            </a:r>
            <a:r>
              <a:rPr lang="en-US" dirty="0" smtClean="0"/>
              <a:t> have been introduced by the realignment process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Implemented in GATK from Broad (</a:t>
            </a:r>
            <a:r>
              <a:rPr lang="en-US" dirty="0" err="1" smtClean="0"/>
              <a:t>IndelRealigner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What sites?</a:t>
            </a:r>
          </a:p>
          <a:p>
            <a:pPr lvl="1"/>
            <a:r>
              <a:rPr lang="en-US" dirty="0" smtClean="0"/>
              <a:t>Previously published </a:t>
            </a:r>
            <a:r>
              <a:rPr lang="en-US" dirty="0" err="1" smtClean="0"/>
              <a:t>InDel</a:t>
            </a:r>
            <a:r>
              <a:rPr lang="en-US" dirty="0" smtClean="0"/>
              <a:t> sites, </a:t>
            </a:r>
            <a:r>
              <a:rPr lang="en-US" dirty="0" err="1" smtClean="0"/>
              <a:t>dbSNP</a:t>
            </a:r>
            <a:r>
              <a:rPr lang="en-US" dirty="0" smtClean="0"/>
              <a:t>, 1000 genomes, generate a rough/high confidence </a:t>
            </a:r>
            <a:r>
              <a:rPr lang="en-US" dirty="0" err="1" smtClean="0"/>
              <a:t>InDel</a:t>
            </a:r>
            <a:r>
              <a:rPr lang="en-US" dirty="0" smtClean="0"/>
              <a:t> set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>
          <a:xfrm>
            <a:off x="539750" y="1066800"/>
            <a:ext cx="8064500" cy="50292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base call has an associated base call quality</a:t>
            </a:r>
          </a:p>
          <a:p>
            <a:pPr lvl="1"/>
            <a:r>
              <a:rPr lang="en-US" dirty="0" smtClean="0"/>
              <a:t>What is the chance that the base call is incorrect?</a:t>
            </a:r>
          </a:p>
          <a:p>
            <a:pPr lvl="2"/>
            <a:r>
              <a:rPr lang="en-US" dirty="0" err="1" smtClean="0"/>
              <a:t>Illumina</a:t>
            </a:r>
            <a:r>
              <a:rPr lang="en-US" dirty="0" smtClean="0"/>
              <a:t> evidence: intensity values + cycle</a:t>
            </a:r>
          </a:p>
          <a:p>
            <a:pPr lvl="1"/>
            <a:r>
              <a:rPr lang="en-US" dirty="0" err="1" smtClean="0"/>
              <a:t>Phred</a:t>
            </a:r>
            <a:r>
              <a:rPr lang="en-US" dirty="0" smtClean="0"/>
              <a:t> values (log scale)</a:t>
            </a:r>
          </a:p>
          <a:p>
            <a:pPr lvl="2"/>
            <a:r>
              <a:rPr lang="en-US" dirty="0" smtClean="0"/>
              <a:t>Q10 = 1 in 10 chance of base call incorrect</a:t>
            </a:r>
          </a:p>
          <a:p>
            <a:pPr lvl="2"/>
            <a:r>
              <a:rPr lang="en-US" dirty="0" smtClean="0"/>
              <a:t>Q20 = 1 in 100 chance of base call incorrect</a:t>
            </a:r>
          </a:p>
          <a:p>
            <a:pPr lvl="1"/>
            <a:r>
              <a:rPr lang="en-US" dirty="0" smtClean="0"/>
              <a:t>Accurate base qualities essential measure in variant calling</a:t>
            </a:r>
          </a:p>
          <a:p>
            <a:endParaRPr lang="en-US" b="1" dirty="0" smtClean="0"/>
          </a:p>
          <a:p>
            <a:r>
              <a:rPr lang="en-US" b="1" dirty="0" smtClean="0"/>
              <a:t>Rule of thumb: Anything less than Q20 is not useful data</a:t>
            </a:r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sequencing</a:t>
            </a:r>
          </a:p>
          <a:p>
            <a:pPr lvl="1"/>
            <a:r>
              <a:rPr lang="en-US" dirty="0" smtClean="0"/>
              <a:t>Control lane or spiked control used to generate a quality calibration table</a:t>
            </a:r>
          </a:p>
          <a:p>
            <a:pPr lvl="1"/>
            <a:r>
              <a:rPr lang="en-US" dirty="0" smtClean="0"/>
              <a:t>If no control – then use pre-computed calibration tables</a:t>
            </a:r>
          </a:p>
          <a:p>
            <a:endParaRPr lang="en-US" dirty="0" smtClean="0"/>
          </a:p>
          <a:p>
            <a:r>
              <a:rPr lang="en-US" dirty="0" smtClean="0"/>
              <a:t>Quality recalibration</a:t>
            </a:r>
          </a:p>
          <a:p>
            <a:pPr lvl="1"/>
            <a:r>
              <a:rPr lang="en-US" dirty="0" smtClean="0"/>
              <a:t>1000 genomes project sequencing carried out on multiple platforms at multiple different sequencing </a:t>
            </a:r>
            <a:r>
              <a:rPr lang="en-US" dirty="0" err="1" smtClean="0"/>
              <a:t>centres</a:t>
            </a:r>
            <a:endParaRPr lang="en-US" dirty="0" smtClean="0"/>
          </a:p>
          <a:p>
            <a:pPr lvl="1"/>
            <a:r>
              <a:rPr lang="en-US" dirty="0" smtClean="0"/>
              <a:t>Are the quality values comparable across </a:t>
            </a:r>
            <a:r>
              <a:rPr lang="en-US" dirty="0" err="1" smtClean="0"/>
              <a:t>centres</a:t>
            </a:r>
            <a:r>
              <a:rPr lang="en-US" dirty="0" smtClean="0"/>
              <a:t>/platforms given they have all been calibrated using different methods?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160" y="983964"/>
            <a:ext cx="1991201" cy="1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recalibration algorithm</a:t>
            </a:r>
          </a:p>
          <a:p>
            <a:pPr lvl="1"/>
            <a:r>
              <a:rPr lang="en-US" dirty="0" smtClean="0"/>
              <a:t>Align subsample of reads from a lane to human reference</a:t>
            </a:r>
          </a:p>
          <a:p>
            <a:pPr lvl="1"/>
            <a:r>
              <a:rPr lang="en-US" dirty="0" smtClean="0"/>
              <a:t>Exclude all known dbSNP+1000G pilot SNP sites</a:t>
            </a:r>
          </a:p>
          <a:p>
            <a:pPr lvl="2"/>
            <a:r>
              <a:rPr lang="en-US" dirty="0" smtClean="0"/>
              <a:t>Assume all other mismatches are sequencing errors</a:t>
            </a:r>
          </a:p>
          <a:p>
            <a:pPr lvl="1"/>
            <a:r>
              <a:rPr lang="en-US" dirty="0" smtClean="0"/>
              <a:t>Compute a new calibration table bases on mismatch rates per position on the read</a:t>
            </a:r>
          </a:p>
          <a:p>
            <a:endParaRPr lang="en-US" dirty="0" smtClean="0"/>
          </a:p>
          <a:p>
            <a:r>
              <a:rPr lang="en-US" dirty="0" smtClean="0"/>
              <a:t>Pre-calibration sequence reports Q25 base calls</a:t>
            </a:r>
          </a:p>
          <a:p>
            <a:pPr lvl="1"/>
            <a:r>
              <a:rPr lang="en-US" dirty="0" smtClean="0"/>
              <a:t>After alignment - it may be that these bases actually mismatch the reference at a 1 in 100 rate, so are actually Q20</a:t>
            </a:r>
          </a:p>
          <a:p>
            <a:endParaRPr lang="en-US" dirty="0" smtClean="0"/>
          </a:p>
          <a:p>
            <a:r>
              <a:rPr lang="en-US" dirty="0" smtClean="0"/>
              <a:t>Recent improvements – GATK package</a:t>
            </a:r>
          </a:p>
          <a:p>
            <a:pPr lvl="1"/>
            <a:r>
              <a:rPr lang="en-US" dirty="0" smtClean="0"/>
              <a:t>Reported/original quality score </a:t>
            </a:r>
          </a:p>
          <a:p>
            <a:pPr lvl="1"/>
            <a:r>
              <a:rPr lang="en-US" dirty="0" smtClean="0"/>
              <a:t>The position within the read </a:t>
            </a:r>
          </a:p>
          <a:p>
            <a:pPr lvl="1"/>
            <a:r>
              <a:rPr lang="en-US" dirty="0" smtClean="0"/>
              <a:t>The preceding and current nucleotide (sequencing chemistry effect) observed by the sequencing machine </a:t>
            </a:r>
          </a:p>
          <a:p>
            <a:pPr lvl="1"/>
            <a:r>
              <a:rPr lang="en-US" dirty="0" smtClean="0"/>
              <a:t>Probability of mismatching the reference genome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requires a reference genome and a catalog of variable sites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 Effects</a:t>
            </a: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" y="1656076"/>
            <a:ext cx="4557813" cy="3525093"/>
          </a:xfrm>
          <a:prstGeom prst="rect">
            <a:avLst/>
          </a:prstGeom>
        </p:spPr>
      </p:pic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25" y="1705588"/>
            <a:ext cx="4519120" cy="3503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425" y="5209655"/>
            <a:ext cx="209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Recalibration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399" y="5181169"/>
            <a:ext cx="22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Recalibration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05774" y="2573618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8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7080538" cy="5029200"/>
          </a:xfrm>
        </p:spPr>
        <p:txBody>
          <a:bodyPr/>
          <a:lstStyle/>
          <a:p>
            <a:r>
              <a:rPr lang="en-US" dirty="0" smtClean="0"/>
              <a:t>Library level operation carried out after BAM improvement</a:t>
            </a:r>
          </a:p>
          <a:p>
            <a:endParaRPr lang="en-US" dirty="0" smtClean="0"/>
          </a:p>
          <a:p>
            <a:r>
              <a:rPr lang="en-US" dirty="0" smtClean="0"/>
              <a:t>Input: Multiple Lane </a:t>
            </a:r>
            <a:r>
              <a:rPr lang="en-US" dirty="0" err="1" smtClean="0"/>
              <a:t>BAMs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1: Merge </a:t>
            </a:r>
            <a:r>
              <a:rPr lang="en-US" dirty="0" err="1" smtClean="0"/>
              <a:t>BAMs</a:t>
            </a:r>
            <a:r>
              <a:rPr lang="en-US" dirty="0" smtClean="0"/>
              <a:t> (</a:t>
            </a:r>
            <a:r>
              <a:rPr lang="en-US" dirty="0" err="1" smtClean="0"/>
              <a:t>picard</a:t>
            </a:r>
            <a:r>
              <a:rPr lang="en-US" dirty="0" smtClean="0"/>
              <a:t> - </a:t>
            </a:r>
            <a:r>
              <a:rPr lang="en-US" dirty="0" err="1" smtClean="0"/>
              <a:t>MergeSamFiles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Process 2: Duplicate fragment identification</a:t>
            </a:r>
          </a:p>
          <a:p>
            <a:endParaRPr lang="en-US" dirty="0" smtClean="0"/>
          </a:p>
          <a:p>
            <a:r>
              <a:rPr lang="en-US" dirty="0" smtClean="0"/>
              <a:t>Output: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econd-gen sequencing platforms are typically NOT single molecule sequencing</a:t>
            </a:r>
          </a:p>
          <a:p>
            <a:pPr lvl="1"/>
            <a:r>
              <a:rPr lang="en-US" dirty="0" smtClean="0"/>
              <a:t>PCR amplification step in library preparation</a:t>
            </a:r>
          </a:p>
          <a:p>
            <a:pPr lvl="1"/>
            <a:r>
              <a:rPr lang="en-US" dirty="0" smtClean="0"/>
              <a:t>Can result in duplicate DNA fragments in the final library prep.</a:t>
            </a:r>
          </a:p>
          <a:p>
            <a:pPr lvl="1"/>
            <a:r>
              <a:rPr lang="en-US" dirty="0" smtClean="0"/>
              <a:t>PCR-free protocols do exist – require larger volumes of input DNA</a:t>
            </a:r>
          </a:p>
          <a:p>
            <a:endParaRPr lang="en-US" dirty="0" smtClean="0"/>
          </a:p>
          <a:p>
            <a:r>
              <a:rPr lang="en-US" dirty="0" smtClean="0"/>
              <a:t>Generally low number of duplicates in good libraries (&lt;5%)</a:t>
            </a:r>
          </a:p>
          <a:p>
            <a:pPr lvl="1"/>
            <a:r>
              <a:rPr lang="en-US" dirty="0" smtClean="0"/>
              <a:t>Align reads to the reference genome</a:t>
            </a:r>
          </a:p>
          <a:p>
            <a:pPr lvl="1"/>
            <a:r>
              <a:rPr lang="en-US" dirty="0" smtClean="0"/>
              <a:t>Identify read-pairs where the outer ends map to the same position on the genome and remove all but 1 copy</a:t>
            </a:r>
          </a:p>
          <a:p>
            <a:pPr lvl="2"/>
            <a:r>
              <a:rPr lang="en-US" dirty="0" err="1" smtClean="0"/>
              <a:t>Samtools</a:t>
            </a:r>
            <a:r>
              <a:rPr lang="en-US" dirty="0" smtClean="0"/>
              <a:t>: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r>
              <a:rPr lang="en-US" dirty="0" smtClean="0"/>
              <a:t> or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rmdupse</a:t>
            </a:r>
            <a:endParaRPr lang="en-US" dirty="0" smtClean="0"/>
          </a:p>
          <a:p>
            <a:pPr lvl="2"/>
            <a:r>
              <a:rPr lang="en-US" dirty="0" smtClean="0"/>
              <a:t>Picard/GATK: </a:t>
            </a:r>
            <a:r>
              <a:rPr lang="en-US" dirty="0" err="1" smtClean="0"/>
              <a:t>MarkDuplicates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result in false SNP calls</a:t>
            </a:r>
          </a:p>
          <a:p>
            <a:pPr lvl="1"/>
            <a:r>
              <a:rPr lang="en-US" dirty="0" smtClean="0"/>
              <a:t>Duplicates manifest themselves as high read depth support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and False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-249330" y="5614926"/>
            <a:ext cx="9664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NA12005 - chr20:8660-8790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" y="1082547"/>
            <a:ext cx="91440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358" y="957134"/>
            <a:ext cx="241300" cy="4946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104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hash table based algorithms essentially follow the same seed-and-extend paradigm</a:t>
            </a:r>
          </a:p>
          <a:p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is a short fixed sequence of nucleotides</a:t>
            </a:r>
          </a:p>
          <a:p>
            <a:endParaRPr lang="en-US" dirty="0" smtClean="0"/>
          </a:p>
          <a:p>
            <a:r>
              <a:rPr lang="en-US" dirty="0" smtClean="0"/>
              <a:t>Typical algorithm</a:t>
            </a:r>
          </a:p>
          <a:p>
            <a:pPr lvl="1"/>
            <a:r>
              <a:rPr lang="en-US" dirty="0" smtClean="0"/>
              <a:t>Build a profile (index) of all possible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r>
              <a:rPr lang="en-US" dirty="0" smtClean="0"/>
              <a:t> and the locations in the reference genome they occur</a:t>
            </a:r>
          </a:p>
          <a:p>
            <a:pPr lvl="2"/>
            <a:r>
              <a:rPr lang="en-US" dirty="0" smtClean="0"/>
              <a:t>Several </a:t>
            </a:r>
            <a:r>
              <a:rPr lang="en-US" dirty="0" err="1" smtClean="0"/>
              <a:t>Gbytes</a:t>
            </a:r>
            <a:r>
              <a:rPr lang="en-US" dirty="0" smtClean="0"/>
              <a:t> in size for human genome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sequence read</a:t>
            </a:r>
          </a:p>
          <a:p>
            <a:pPr lvl="2"/>
            <a:r>
              <a:rPr lang="en-US" dirty="0" smtClean="0"/>
              <a:t>Split into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endParaRPr lang="en-US" dirty="0" smtClean="0"/>
          </a:p>
          <a:p>
            <a:pPr lvl="2"/>
            <a:r>
              <a:rPr lang="en-US" dirty="0" smtClean="0"/>
              <a:t>Lookup the locations in the reference via the index (</a:t>
            </a:r>
            <a:r>
              <a:rPr lang="en-US" b="1" dirty="0" smtClean="0"/>
              <a:t>seed phase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Pick location on the genome with most </a:t>
            </a:r>
            <a:r>
              <a:rPr lang="en-US" dirty="0" err="1" smtClean="0"/>
              <a:t>k-mer</a:t>
            </a:r>
            <a:r>
              <a:rPr lang="en-US" dirty="0" smtClean="0"/>
              <a:t> hits</a:t>
            </a:r>
          </a:p>
          <a:p>
            <a:pPr lvl="2"/>
            <a:r>
              <a:rPr lang="en-US" dirty="0" smtClean="0"/>
              <a:t>Perform Smith-Waterman alignment to fully align the read to the region</a:t>
            </a:r>
          </a:p>
          <a:p>
            <a:pPr lvl="1"/>
            <a:r>
              <a:rPr lang="en-US" dirty="0" smtClean="0"/>
              <a:t>Output the alignment of each read onto the reference in BAM (or equivalent) format</a:t>
            </a:r>
          </a:p>
          <a:p>
            <a:endParaRPr lang="en-US" dirty="0" smtClean="0"/>
          </a:p>
          <a:p>
            <a:r>
              <a:rPr lang="en-US" dirty="0" smtClean="0"/>
              <a:t>Hash of the reads: MAQ, ELAND, ZOOM and </a:t>
            </a:r>
            <a:r>
              <a:rPr lang="en-US" dirty="0" err="1" smtClean="0"/>
              <a:t>SHRiMP</a:t>
            </a:r>
            <a:endParaRPr lang="en-US" dirty="0" smtClean="0"/>
          </a:p>
          <a:p>
            <a:pPr lvl="1"/>
            <a:r>
              <a:rPr lang="en-US" dirty="0" smtClean="0"/>
              <a:t>Smaller but more variable memory requirements</a:t>
            </a:r>
          </a:p>
          <a:p>
            <a:endParaRPr lang="en-US" dirty="0" smtClean="0"/>
          </a:p>
          <a:p>
            <a:r>
              <a:rPr lang="en-US" dirty="0" smtClean="0"/>
              <a:t>Hash the reference: SOAP, BFAST, </a:t>
            </a:r>
            <a:r>
              <a:rPr lang="en-US" dirty="0" err="1" smtClean="0"/>
              <a:t>Mosaik</a:t>
            </a:r>
            <a:r>
              <a:rPr lang="en-US" dirty="0" smtClean="0"/>
              <a:t>, SMALT, SNAP, </a:t>
            </a:r>
            <a:r>
              <a:rPr lang="en-US" dirty="0" err="1" smtClean="0"/>
              <a:t>Stampy</a:t>
            </a:r>
            <a:r>
              <a:rPr lang="en-US" dirty="0" smtClean="0"/>
              <a:t>, </a:t>
            </a:r>
            <a:r>
              <a:rPr lang="en-US" dirty="0" err="1" smtClean="0"/>
              <a:t>NovoAlign</a:t>
            </a:r>
            <a:endParaRPr lang="en-US" dirty="0" smtClean="0"/>
          </a:p>
          <a:p>
            <a:pPr lvl="1"/>
            <a:r>
              <a:rPr lang="en-US" dirty="0" smtClean="0"/>
              <a:t>Advantage: constant memory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Alignment</a:t>
            </a:r>
          </a:p>
          <a:p>
            <a:pPr lvl="1"/>
            <a:r>
              <a:rPr lang="en-US" sz="1600" dirty="0" smtClean="0"/>
              <a:t>BWA: </a:t>
            </a:r>
            <a:r>
              <a:rPr lang="en-US" sz="1600" dirty="0" smtClean="0">
                <a:hlinkClick r:id="rId2"/>
              </a:rPr>
              <a:t>http://bio-bwa.sourceforge.net/bwa.shtml</a:t>
            </a:r>
            <a:endParaRPr lang="en-US" sz="1600" dirty="0" smtClean="0"/>
          </a:p>
          <a:p>
            <a:pPr lvl="1"/>
            <a:r>
              <a:rPr lang="en-US" sz="1600" dirty="0" smtClean="0"/>
              <a:t>Smalt: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www.sanger.ac.uk/science/tools/smalt-0</a:t>
            </a:r>
            <a:endParaRPr lang="en-US" sz="1600" dirty="0" smtClean="0"/>
          </a:p>
          <a:p>
            <a:pPr lvl="1"/>
            <a:r>
              <a:rPr lang="en-US" sz="1600" dirty="0" err="1" smtClean="0"/>
              <a:t>Stampy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http://www.well.ox.ac.uk/project-stampy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800" dirty="0" smtClean="0"/>
              <a:t>BAM Improvement</a:t>
            </a:r>
          </a:p>
          <a:p>
            <a:pPr lvl="1"/>
            <a:r>
              <a:rPr lang="en-US" sz="1600" dirty="0" smtClean="0"/>
              <a:t>Realignment (GATK):</a:t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https://software.broadinstitute.org/gatk/documentation/tooldocs/current/org_broadinstitute_gatk_tools_walkers_indels_IndelRealigner.php</a:t>
            </a:r>
            <a:endParaRPr lang="en-US" sz="1600" dirty="0" smtClean="0"/>
          </a:p>
          <a:p>
            <a:pPr lvl="1"/>
            <a:r>
              <a:rPr lang="en-US" sz="1600" dirty="0" smtClean="0"/>
              <a:t>Recalibration:</a:t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https</a:t>
            </a:r>
            <a:r>
              <a:rPr lang="en-US" sz="1600" dirty="0">
                <a:hlinkClick r:id="rId6"/>
              </a:rPr>
              <a:t>://</a:t>
            </a:r>
            <a:r>
              <a:rPr lang="en-US" sz="1600" dirty="0" smtClean="0">
                <a:hlinkClick r:id="rId6"/>
              </a:rPr>
              <a:t>software.broadinstitute.org/gatk/documentation/tooldocs/current/org_broadinstitute_gatk_tools_walkers_variantrecalibration_VariantRecalibrator.php</a:t>
            </a:r>
            <a:endParaRPr lang="en-US" sz="1600" dirty="0" smtClean="0"/>
          </a:p>
          <a:p>
            <a:pPr lvl="1"/>
            <a:r>
              <a:rPr lang="en-US" sz="1600" dirty="0" smtClean="0"/>
              <a:t>Library Merging</a:t>
            </a:r>
          </a:p>
          <a:p>
            <a:pPr lvl="1"/>
            <a:r>
              <a:rPr lang="en-US" sz="1600" dirty="0" smtClean="0"/>
              <a:t>BAM Merging (Picard):</a:t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broadinstitute.github.io/picard/command-line-overview.html#MergeSamFiles</a:t>
            </a:r>
            <a:endParaRPr lang="en-US" sz="1600" dirty="0" smtClean="0"/>
          </a:p>
          <a:p>
            <a:pPr lvl="1"/>
            <a:r>
              <a:rPr lang="en-US" sz="1600" dirty="0" smtClean="0"/>
              <a:t>Duplicate Marking/removal (Picard):</a:t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broadinstitute.github.io/picard/command-line-overview.html#MarkDuplicates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1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4957888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64067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US" sz="2800" b="1" dirty="0" smtClean="0">
                <a:solidFill>
                  <a:schemeClr val="bg1"/>
                </a:solidFill>
              </a:rPr>
              <a:t>SNP/</a:t>
            </a:r>
            <a:r>
              <a:rPr lang="en-US" sz="2800" b="1" dirty="0" err="1" smtClean="0">
                <a:solidFill>
                  <a:schemeClr val="bg1"/>
                </a:solidFill>
              </a:rPr>
              <a:t>indel</a:t>
            </a:r>
            <a:r>
              <a:rPr lang="en-US" sz="2800" b="1" dirty="0" smtClean="0">
                <a:solidFill>
                  <a:schemeClr val="bg1"/>
                </a:solidFill>
              </a:rPr>
              <a:t> Calling</a:t>
            </a:r>
          </a:p>
        </p:txBody>
      </p:sp>
    </p:spTree>
    <p:extLst>
      <p:ext uri="{BB962C8B-B14F-4D97-AF65-F5344CB8AC3E}">
        <p14:creationId xmlns:p14="http://schemas.microsoft.com/office/powerpoint/2010/main" val="23395947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SNP – single nucleotide polymorphisms</a:t>
            </a:r>
          </a:p>
          <a:p>
            <a:pPr lvl="1"/>
            <a:r>
              <a:rPr lang="en-US" dirty="0" smtClean="0"/>
              <a:t>Examine the bases aligned to position and look for differences</a:t>
            </a:r>
          </a:p>
          <a:p>
            <a:endParaRPr lang="en-US" dirty="0" smtClean="0"/>
          </a:p>
          <a:p>
            <a:r>
              <a:rPr lang="en-US" dirty="0" smtClean="0"/>
              <a:t>SNP discovery</a:t>
            </a:r>
          </a:p>
          <a:p>
            <a:pPr lvl="1"/>
            <a:r>
              <a:rPr lang="en-US" dirty="0" smtClean="0"/>
              <a:t>Finding new variant sites</a:t>
            </a:r>
          </a:p>
          <a:p>
            <a:endParaRPr lang="en-US" dirty="0" smtClean="0"/>
          </a:p>
          <a:p>
            <a:r>
              <a:rPr lang="en-US" dirty="0" smtClean="0"/>
              <a:t>SNP genotyping</a:t>
            </a:r>
          </a:p>
          <a:p>
            <a:pPr lvl="1"/>
            <a:r>
              <a:rPr lang="en-US" dirty="0" smtClean="0"/>
              <a:t>Determining the genotype at a set of already known sites</a:t>
            </a:r>
          </a:p>
          <a:p>
            <a:endParaRPr lang="en-US" dirty="0" smtClean="0"/>
          </a:p>
          <a:p>
            <a:r>
              <a:rPr lang="en-US" dirty="0" smtClean="0"/>
              <a:t>Homozygous </a:t>
            </a:r>
            <a:r>
              <a:rPr lang="en-US" dirty="0" err="1" smtClean="0"/>
              <a:t>vs</a:t>
            </a:r>
            <a:r>
              <a:rPr lang="en-US" dirty="0" smtClean="0"/>
              <a:t> heterozygous </a:t>
            </a:r>
            <a:r>
              <a:rPr lang="en-US" dirty="0" err="1" smtClean="0"/>
              <a:t>SNPs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to consider when calling </a:t>
            </a:r>
            <a:r>
              <a:rPr lang="en-US" dirty="0" err="1" smtClean="0"/>
              <a:t>SNPs</a:t>
            </a:r>
            <a:endParaRPr lang="en-US" dirty="0" smtClean="0"/>
          </a:p>
          <a:p>
            <a:pPr lvl="1"/>
            <a:r>
              <a:rPr lang="en-US" dirty="0" smtClean="0"/>
              <a:t>Base call qualities of each supporting base</a:t>
            </a:r>
          </a:p>
          <a:p>
            <a:pPr lvl="1"/>
            <a:r>
              <a:rPr lang="en-US" dirty="0" smtClean="0"/>
              <a:t>Proximity to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err="1" smtClean="0"/>
              <a:t>Homopolymer</a:t>
            </a:r>
            <a:r>
              <a:rPr lang="en-US" dirty="0" smtClean="0"/>
              <a:t> run (&gt;4-5bp for 454 and &gt;10bp for 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Mapping qualities of the reads supporting the SNP</a:t>
            </a:r>
          </a:p>
          <a:p>
            <a:pPr lvl="2"/>
            <a:r>
              <a:rPr lang="en-US" dirty="0" smtClean="0"/>
              <a:t>Low mapping qualities indicates repetitive sequence</a:t>
            </a:r>
          </a:p>
          <a:p>
            <a:pPr lvl="1"/>
            <a:r>
              <a:rPr lang="en-US" dirty="0" smtClean="0"/>
              <a:t>Read length</a:t>
            </a:r>
          </a:p>
          <a:p>
            <a:pPr lvl="2"/>
            <a:r>
              <a:rPr lang="en-US" dirty="0" smtClean="0"/>
              <a:t>Possible to align reads with high confidence to larger portion of the genome with longer reads</a:t>
            </a:r>
          </a:p>
          <a:p>
            <a:pPr lvl="1"/>
            <a:r>
              <a:rPr lang="en-US" dirty="0" smtClean="0"/>
              <a:t>Paired reads</a:t>
            </a:r>
          </a:p>
          <a:p>
            <a:pPr lvl="1"/>
            <a:r>
              <a:rPr lang="en-US" dirty="0" smtClean="0"/>
              <a:t>Sequencing depth</a:t>
            </a:r>
          </a:p>
          <a:p>
            <a:pPr lvl="2"/>
            <a:r>
              <a:rPr lang="en-US" dirty="0" smtClean="0"/>
              <a:t>Few individuals/strains at high coverage vs. low coverage many individuals/strains</a:t>
            </a:r>
          </a:p>
          <a:p>
            <a:pPr lvl="3"/>
            <a:r>
              <a:rPr lang="en-US" dirty="0" smtClean="0"/>
              <a:t>1000 genomes is low coverage sequencing across many individuals</a:t>
            </a:r>
          </a:p>
          <a:p>
            <a:pPr lvl="3"/>
            <a:r>
              <a:rPr lang="en-US" dirty="0" smtClean="0"/>
              <a:t>Population based SNP 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2988590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SNP</a:t>
            </a:r>
            <a:endParaRPr lang="en-US" dirty="0"/>
          </a:p>
        </p:txBody>
      </p:sp>
      <p:pic>
        <p:nvPicPr>
          <p:cNvPr id="4" name="Content Placeholder 3" descr="sn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437" r="-24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180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SNP?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7" y="976791"/>
            <a:ext cx="5624322" cy="5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6007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Specificity </a:t>
            </a:r>
            <a:r>
              <a:rPr lang="en-US" dirty="0" err="1" smtClean="0"/>
              <a:t>vs</a:t>
            </a:r>
            <a:r>
              <a:rPr lang="en-US" dirty="0" smtClean="0"/>
              <a:t> sensitivity</a:t>
            </a:r>
          </a:p>
          <a:p>
            <a:pPr lvl="1"/>
            <a:r>
              <a:rPr lang="en-US" dirty="0" smtClean="0"/>
              <a:t>False positives vs. false negatives</a:t>
            </a:r>
          </a:p>
          <a:p>
            <a:endParaRPr lang="en-US" dirty="0" smtClean="0"/>
          </a:p>
          <a:p>
            <a:r>
              <a:rPr lang="en-US" dirty="0" smtClean="0"/>
              <a:t>Desirable to have high sensitivity and specificity</a:t>
            </a:r>
          </a:p>
          <a:p>
            <a:endParaRPr lang="en-US" dirty="0" smtClean="0"/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External sources of validation</a:t>
            </a:r>
          </a:p>
          <a:p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Test a random selection of </a:t>
            </a:r>
            <a:r>
              <a:rPr lang="en-US" dirty="0" err="1" smtClean="0"/>
              <a:t>snps</a:t>
            </a:r>
            <a:r>
              <a:rPr lang="en-US" dirty="0" smtClean="0"/>
              <a:t> by another technology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Sequenom</a:t>
            </a:r>
            <a:r>
              <a:rPr lang="en-US" dirty="0" smtClean="0"/>
              <a:t>, Sanger sequencing… </a:t>
            </a:r>
          </a:p>
          <a:p>
            <a:endParaRPr lang="en-US" dirty="0" smtClean="0"/>
          </a:p>
          <a:p>
            <a:r>
              <a:rPr lang="en-US" dirty="0" smtClean="0"/>
              <a:t>Receiver operator curves to investigate effects of varying parameters</a:t>
            </a:r>
            <a:endParaRPr lang="en-US" dirty="0"/>
          </a:p>
        </p:txBody>
      </p:sp>
      <p:pic>
        <p:nvPicPr>
          <p:cNvPr id="4" name="Picture 3" descr="Screen shot 2012-08-10 at 15.37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94" y="4527335"/>
            <a:ext cx="41452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5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Systematic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biases can be introduced in either sample preparation, sequencing process, computational alignment steps etc.</a:t>
            </a:r>
          </a:p>
          <a:p>
            <a:pPr lvl="1"/>
            <a:r>
              <a:rPr lang="en-US" dirty="0" smtClean="0"/>
              <a:t>Can generate false positive </a:t>
            </a:r>
            <a:r>
              <a:rPr lang="en-US" dirty="0" err="1" smtClean="0"/>
              <a:t>SNPs/indels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biases</a:t>
            </a:r>
          </a:p>
          <a:p>
            <a:pPr lvl="1"/>
            <a:r>
              <a:rPr lang="en-US" dirty="0" smtClean="0"/>
              <a:t>Strand bias</a:t>
            </a:r>
          </a:p>
          <a:p>
            <a:pPr lvl="1"/>
            <a:r>
              <a:rPr lang="en-US" dirty="0" smtClean="0"/>
              <a:t>End distance bias</a:t>
            </a:r>
          </a:p>
          <a:p>
            <a:pPr lvl="1"/>
            <a:r>
              <a:rPr lang="en-US" dirty="0" smtClean="0"/>
              <a:t>Consistency across replicates/libraries</a:t>
            </a:r>
          </a:p>
          <a:p>
            <a:pPr lvl="1"/>
            <a:r>
              <a:rPr lang="en-US" dirty="0" smtClean="0"/>
              <a:t>Variant distance bias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VCF Tools (</a:t>
            </a:r>
            <a:r>
              <a:rPr lang="en-US" dirty="0" err="1" smtClean="0"/>
              <a:t>vcf</a:t>
            </a:r>
            <a:r>
              <a:rPr lang="en-US" dirty="0" smtClean="0"/>
              <a:t>-annotate)</a:t>
            </a:r>
          </a:p>
          <a:p>
            <a:pPr lvl="1"/>
            <a:r>
              <a:rPr lang="en-US" dirty="0" smtClean="0"/>
              <a:t>Soft filter variants file for these biases</a:t>
            </a:r>
          </a:p>
          <a:p>
            <a:pPr lvl="1"/>
            <a:r>
              <a:rPr lang="en-US" dirty="0" smtClean="0"/>
              <a:t>Variants kept in the file – just annotated with potential bias affecting the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Bias</a:t>
            </a:r>
            <a:endParaRPr lang="en-US" dirty="0"/>
          </a:p>
        </p:txBody>
      </p:sp>
      <p:pic>
        <p:nvPicPr>
          <p:cNvPr id="4" name="Picture 3" descr="Screen shot 2012-10-14 at 16.36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" y="1168518"/>
            <a:ext cx="839533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Distance Bias</a:t>
            </a:r>
            <a:endParaRPr lang="en-US" dirty="0"/>
          </a:p>
        </p:txBody>
      </p:sp>
      <p:pic>
        <p:nvPicPr>
          <p:cNvPr id="4" name="Picture 3" descr="Screen shot 2012-10-14 at 16.3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8" y="1166809"/>
            <a:ext cx="8489950" cy="49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Distance Bias</a:t>
            </a:r>
            <a:endParaRPr lang="en-US" dirty="0"/>
          </a:p>
        </p:txBody>
      </p:sp>
      <p:pic>
        <p:nvPicPr>
          <p:cNvPr id="5" name="Picture 4" descr="Screen shot 2012-10-14 at 16.4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9" y="928669"/>
            <a:ext cx="873887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0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85871" y="1920101"/>
            <a:ext cx="1428596" cy="2740799"/>
            <a:chOff x="1185871" y="1920101"/>
            <a:chExt cx="1428596" cy="27407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380" y="2197100"/>
              <a:ext cx="850900" cy="2463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85871" y="192010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Sequencing reads</a:t>
              </a:r>
              <a:endParaRPr lang="en-US"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70" y="2685178"/>
            <a:ext cx="711200" cy="1803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4996" y="2310565"/>
            <a:ext cx="3223854" cy="2251703"/>
            <a:chOff x="2814996" y="2310565"/>
            <a:chExt cx="3223854" cy="2251703"/>
          </a:xfrm>
        </p:grpSpPr>
        <p:grpSp>
          <p:nvGrpSpPr>
            <p:cNvPr id="14" name="Group 13"/>
            <p:cNvGrpSpPr/>
            <p:nvPr/>
          </p:nvGrpSpPr>
          <p:grpSpPr>
            <a:xfrm>
              <a:off x="2814996" y="2310565"/>
              <a:ext cx="3223854" cy="1534299"/>
              <a:chOff x="2814996" y="2310565"/>
              <a:chExt cx="3223854" cy="15342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814996" y="2310565"/>
                <a:ext cx="928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Kmer</a:t>
                </a:r>
                <a:r>
                  <a:rPr lang="en-US" sz="1200" dirty="0" smtClean="0"/>
                  <a:t> hash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53132" y="2310565"/>
                <a:ext cx="1751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Reference Genome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1421" y="3749468"/>
              <a:ext cx="203200" cy="812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14280" y="3812876"/>
            <a:ext cx="3858256" cy="1422400"/>
            <a:chOff x="2314280" y="3812876"/>
            <a:chExt cx="3858256" cy="1422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736" y="3812876"/>
              <a:ext cx="2590800" cy="1422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4280" y="4562268"/>
              <a:ext cx="1231900" cy="3048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Picture 3" descr="Screen shot 2012-10-14 at 16.38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" y="1373121"/>
            <a:ext cx="850773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4924644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Calling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9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53109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5903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</a:t>
            </a:r>
            <a:r>
              <a:rPr lang="en-US" dirty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/Array Based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052107"/>
          </a:xfrm>
        </p:spPr>
        <p:txBody>
          <a:bodyPr/>
          <a:lstStyle/>
          <a:p>
            <a:r>
              <a:rPr lang="en-US" dirty="0" smtClean="0"/>
              <a:t>Data structures to enable fast string matching </a:t>
            </a:r>
          </a:p>
          <a:p>
            <a:r>
              <a:rPr lang="en-US" dirty="0" smtClean="0"/>
              <a:t>A suffix </a:t>
            </a:r>
            <a:r>
              <a:rPr lang="en-US" dirty="0" err="1" smtClean="0"/>
              <a:t>trie</a:t>
            </a:r>
            <a:r>
              <a:rPr lang="en-US" dirty="0"/>
              <a:t> </a:t>
            </a:r>
            <a:r>
              <a:rPr lang="en-US" dirty="0" smtClean="0"/>
              <a:t>(or simply </a:t>
            </a:r>
            <a:r>
              <a:rPr lang="en-US" dirty="0" err="1" smtClean="0"/>
              <a:t>trie</a:t>
            </a:r>
            <a:r>
              <a:rPr lang="en-US" dirty="0" smtClean="0"/>
              <a:t>), is a data structure that stores all the suffixes of a string, enabling fast string matching (at the expense of space). A similar data structure is the FM-index, a suffix-array-like data structure based on a Burrows-Wheeler Transform (BWT) which is much more space efficient. </a:t>
            </a:r>
          </a:p>
          <a:p>
            <a:endParaRPr lang="en-US" dirty="0" smtClean="0"/>
          </a:p>
          <a:p>
            <a:r>
              <a:rPr lang="en-US" dirty="0" smtClean="0"/>
              <a:t>FM-Index based</a:t>
            </a:r>
          </a:p>
          <a:p>
            <a:pPr lvl="1"/>
            <a:r>
              <a:rPr lang="en-US" dirty="0" smtClean="0"/>
              <a:t>Small memory footprint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MUMmer</a:t>
            </a:r>
            <a:r>
              <a:rPr lang="en-US" dirty="0" smtClean="0"/>
              <a:t>, BWA, SOAP2, Bowtie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require a final step to generate local alignment</a:t>
            </a:r>
            <a:endParaRPr lang="en-US" dirty="0"/>
          </a:p>
        </p:txBody>
      </p:sp>
      <p:pic>
        <p:nvPicPr>
          <p:cNvPr id="5" name="Picture 4" descr="Screen shot 2012-10-13 at 12.39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2713989"/>
            <a:ext cx="3550920" cy="2787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2525" y="5615348"/>
            <a:ext cx="161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Delcher</a:t>
            </a:r>
            <a:r>
              <a:rPr lang="en-US" sz="1000" dirty="0" smtClean="0"/>
              <a:t> et al (1999) </a:t>
            </a:r>
            <a:r>
              <a:rPr lang="en-US" sz="1000" i="1" dirty="0" smtClean="0"/>
              <a:t>NAR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69572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14785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897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4047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475546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25741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3003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583302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_sanger_logo_template">
  <a:themeElements>
    <a:clrScheme name="Office Theme 2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100421-sanger-template.potx</Template>
  <TotalTime>7309</TotalTime>
  <Words>2876</Words>
  <Application>Microsoft Macintosh PowerPoint</Application>
  <PresentationFormat>On-screen Show (4:3)</PresentationFormat>
  <Paragraphs>744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</vt:lpstr>
      <vt:lpstr>ＭＳ Ｐゴシック</vt:lpstr>
      <vt:lpstr>Webdings</vt:lpstr>
      <vt:lpstr>Wingdings</vt:lpstr>
      <vt:lpstr>updated_sanger_logo_template</vt:lpstr>
      <vt:lpstr>Resequencing and Variant Calling</vt:lpstr>
      <vt:lpstr>Resequencing and Variant Calling</vt:lpstr>
      <vt:lpstr>Sequence Alignment</vt:lpstr>
      <vt:lpstr>Hash Table Based Alignment</vt:lpstr>
      <vt:lpstr>Hash Table Based Alignment</vt:lpstr>
      <vt:lpstr>Suffix Trie/Array Based Aligners</vt:lpstr>
      <vt:lpstr>Smith-Waterman Alignment Algorithm</vt:lpstr>
      <vt:lpstr>Smith-Waterman Alignment Algorithm</vt:lpstr>
      <vt:lpstr>Smith-Waterman Alignment Algorithm</vt:lpstr>
      <vt:lpstr>Smith-Waterman Alignment Algorithm</vt:lpstr>
      <vt:lpstr>Mapping Qualities</vt:lpstr>
      <vt:lpstr>Alignment Limitations</vt:lpstr>
      <vt:lpstr>Read Length vs. uniqueness</vt:lpstr>
      <vt:lpstr>Example Indel</vt:lpstr>
      <vt:lpstr>Using BWA</vt:lpstr>
      <vt:lpstr>Using Smalt</vt:lpstr>
      <vt:lpstr>Parallelising Short Read Alignment</vt:lpstr>
      <vt:lpstr>QC Metrics from Alignments</vt:lpstr>
      <vt:lpstr>GC vs. Depth</vt:lpstr>
      <vt:lpstr>Fragment size</vt:lpstr>
      <vt:lpstr>Fragment size</vt:lpstr>
      <vt:lpstr>Indels per cycle</vt:lpstr>
      <vt:lpstr>Indels per cycle</vt:lpstr>
      <vt:lpstr>QC Metrics from Alignments</vt:lpstr>
      <vt:lpstr>Reading and Links</vt:lpstr>
      <vt:lpstr>Resequencing and Variant Calling</vt:lpstr>
      <vt:lpstr>Resequencing and Variant Calling</vt:lpstr>
      <vt:lpstr>Data Production Workflow</vt:lpstr>
      <vt:lpstr>Data Production Workflow</vt:lpstr>
      <vt:lpstr>BAM Improvement</vt:lpstr>
      <vt:lpstr>Realignment</vt:lpstr>
      <vt:lpstr>Realignment</vt:lpstr>
      <vt:lpstr>Base Quality Recalibration</vt:lpstr>
      <vt:lpstr>Base Quality Recalibration</vt:lpstr>
      <vt:lpstr>Base Quality Recalibration Effects</vt:lpstr>
      <vt:lpstr>Data Production Workflow</vt:lpstr>
      <vt:lpstr>Library Merge</vt:lpstr>
      <vt:lpstr>Library Duplicates</vt:lpstr>
      <vt:lpstr>Duplicates and False SNPs</vt:lpstr>
      <vt:lpstr>Software Tools</vt:lpstr>
      <vt:lpstr>Resequencing and Variant Calling</vt:lpstr>
      <vt:lpstr>SNP Calling</vt:lpstr>
      <vt:lpstr>Mouse SNP</vt:lpstr>
      <vt:lpstr>Is this a SNP?</vt:lpstr>
      <vt:lpstr>Evaluating SNPs</vt:lpstr>
      <vt:lpstr>Known Systematic Biases</vt:lpstr>
      <vt:lpstr>Strand Bias</vt:lpstr>
      <vt:lpstr>End Distance Bias</vt:lpstr>
      <vt:lpstr>Variant Distance Bias</vt:lpstr>
      <vt:lpstr>Reproducibility</vt:lpstr>
      <vt:lpstr>Resequencing and Variant Calling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 NGS Resequencing and Variant Calling</dc:title>
  <dc:subject/>
  <dc:creator>Joshua Randall</dc:creator>
  <cp:keywords/>
  <dc:description/>
  <cp:lastModifiedBy>Microsoft Office User</cp:lastModifiedBy>
  <cp:revision>111</cp:revision>
  <cp:lastPrinted>2014-03-04T10:13:23Z</cp:lastPrinted>
  <dcterms:created xsi:type="dcterms:W3CDTF">2012-10-13T08:55:51Z</dcterms:created>
  <dcterms:modified xsi:type="dcterms:W3CDTF">2018-03-29T10:52:16Z</dcterms:modified>
  <cp:category/>
</cp:coreProperties>
</file>