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sldIdLst>
    <p:sldId id="256" r:id="rId2"/>
    <p:sldId id="261" r:id="rId3"/>
    <p:sldId id="257" r:id="rId4"/>
    <p:sldId id="277" r:id="rId5"/>
    <p:sldId id="259" r:id="rId6"/>
    <p:sldId id="282" r:id="rId7"/>
    <p:sldId id="284" r:id="rId8"/>
    <p:sldId id="265" r:id="rId9"/>
    <p:sldId id="263" r:id="rId10"/>
    <p:sldId id="264" r:id="rId11"/>
    <p:sldId id="266" r:id="rId12"/>
    <p:sldId id="279" r:id="rId13"/>
    <p:sldId id="280" r:id="rId14"/>
    <p:sldId id="281" r:id="rId15"/>
    <p:sldId id="267" r:id="rId16"/>
    <p:sldId id="268" r:id="rId17"/>
    <p:sldId id="269" r:id="rId18"/>
    <p:sldId id="286" r:id="rId19"/>
    <p:sldId id="271" r:id="rId20"/>
    <p:sldId id="275" r:id="rId21"/>
    <p:sldId id="28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호 김" initials="민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2060"/>
    <a:srgbClr val="859CC2"/>
    <a:srgbClr val="9BADCD"/>
    <a:srgbClr val="ECEBED"/>
    <a:srgbClr val="B0AE9E"/>
    <a:srgbClr val="7F7C67"/>
    <a:srgbClr val="6E6E78"/>
    <a:srgbClr val="B3B2AD"/>
    <a:srgbClr val="9E9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3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텔레마케팅 아웃바운드 성공률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0.55000000000000004</c:v>
                </c:pt>
                <c:pt idx="1">
                  <c:v>0.3000000000000001</c:v>
                </c:pt>
                <c:pt idx="2">
                  <c:v>0.27</c:v>
                </c:pt>
                <c:pt idx="3">
                  <c:v>0.22000000000000003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E0-4B61-9CCA-A877C3E2C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5993344"/>
        <c:axId val="705998240"/>
      </c:barChart>
      <c:catAx>
        <c:axId val="70599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998240"/>
        <c:crosses val="autoZero"/>
        <c:auto val="1"/>
        <c:lblAlgn val="ctr"/>
        <c:lblOffset val="100"/>
        <c:noMultiLvlLbl val="0"/>
      </c:catAx>
      <c:valAx>
        <c:axId val="70599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9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9BEC-4DFA-A0C6-B28B32EFAF16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9BEC-4DFA-A0C6-B28B32EFAF16}"/>
              </c:ext>
            </c:extLst>
          </c:dPt>
          <c:dPt>
            <c:idx val="2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9BEC-4DFA-A0C6-B28B32EFAF16}"/>
              </c:ext>
            </c:extLst>
          </c:dPt>
          <c:dLbls>
            <c:dLbl>
              <c:idx val="0"/>
              <c:layout>
                <c:manualLayout>
                  <c:x val="-0.1838060153083439"/>
                  <c:y val="-0.15490666553017388"/>
                </c:manualLayout>
              </c:layout>
              <c:tx>
                <c:rich>
                  <a:bodyPr rot="0" vert="horz" wrap="none" lIns="0" tIns="0" rIns="0" bIns="0" anchor="ctr" anchorCtr="1"/>
                  <a:lstStyle/>
                  <a:p>
                    <a:pPr algn="l">
                      <a:defRPr sz="2400" b="1" i="0" u="none">
                        <a:solidFill>
                          <a:schemeClr val="bg1"/>
                        </a:solidFill>
                        <a:latin typeface="함초롬돋움" panose="00000000000000000000"/>
                        <a:ea typeface="Arial Black" panose="00000000000000000000"/>
                        <a:cs typeface="Arial Black" panose="00000000000000000000"/>
                        <a:sym typeface="Arial Black" panose="00000000000000000000"/>
                      </a:defRPr>
                    </a:pPr>
                    <a:fld id="{D9A5D227-1041-4996-A4D8-63BD7E25B02F}" type="CATEGORYNAME">
                      <a:rPr lang="ko-KR" altLang="en-US" sz="2000" dirty="0"/>
                      <a:pPr algn="l">
                        <a:defRPr sz="2400" b="1" i="0" u="none">
                          <a:solidFill>
                            <a:schemeClr val="bg1"/>
                          </a:solidFill>
                          <a:latin typeface="함초롬돋움" panose="00000000000000000000"/>
                          <a:ea typeface="Arial Black" panose="00000000000000000000"/>
                          <a:cs typeface="Arial Black" panose="00000000000000000000"/>
                          <a:sym typeface="Arial Black" panose="00000000000000000000"/>
                        </a:defRPr>
                      </a:pPr>
                      <a:t>[범주 이름]</a:t>
                    </a:fld>
                    <a:r>
                      <a:rPr lang="en-US" altLang="ko-KR" baseline="0" dirty="0"/>
                      <a:t>, </a:t>
                    </a:r>
                    <a:fld id="{C2859609-D676-40A4-9CC4-62F9C62F6B1C}" type="PERCENTAGE">
                      <a:rPr lang="en-US" altLang="ko-KR" baseline="0" dirty="0"/>
                      <a:pPr algn="l">
                        <a:defRPr sz="2400" b="1" i="0" u="none">
                          <a:solidFill>
                            <a:schemeClr val="bg1"/>
                          </a:solidFill>
                          <a:latin typeface="함초롬돋움" panose="00000000000000000000"/>
                          <a:ea typeface="Arial Black" panose="00000000000000000000"/>
                          <a:cs typeface="Arial Black" panose="00000000000000000000"/>
                          <a:sym typeface="Arial Black" panose="00000000000000000000"/>
                        </a:defRPr>
                      </a:pPr>
                      <a:t>[백분율]</a:t>
                    </a:fld>
                    <a:endParaRPr lang="en-US" altLang="ko-KR" baseline="0" dirty="0"/>
                  </a:p>
                </c:rich>
              </c:tx>
              <c:spPr>
                <a:noFill/>
                <a:ln>
                  <a:noFill/>
                </a:ln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BEC-4DFA-A0C6-B28B32EFAF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5059161859952699"/>
                  <c:y val="0.1055591544493692"/>
                </c:manualLayout>
              </c:layout>
              <c:spPr>
                <a:noFill/>
                <a:ln>
                  <a:noFill/>
                </a:ln>
              </c:spPr>
              <c:txPr>
                <a:bodyPr rot="0" vert="horz" wrap="none" lIns="0" tIns="0" rIns="0" bIns="0" anchor="ctr" anchorCtr="1"/>
                <a:lstStyle/>
                <a:p>
                  <a:pPr algn="l">
                    <a:defRPr sz="1800" b="1" i="0" u="none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BEC-4DFA-A0C6-B28B32EFAF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2"/>
              <c:layout>
                <c:manualLayout>
                  <c:x val="9.404906575370639E-2"/>
                  <c:y val="0.13206102966246164"/>
                </c:manualLayout>
              </c:layout>
              <c:spPr>
                <a:noFill/>
                <a:ln>
                  <a:noFill/>
                </a:ln>
              </c:spPr>
              <c:txPr>
                <a:bodyPr rot="0" vert="horz" wrap="none" lIns="0" tIns="0" rIns="0" bIns="0" anchor="ctr" anchorCtr="1"/>
                <a:lstStyle/>
                <a:p>
                  <a:pPr algn="l">
                    <a:defRPr sz="1400" b="1" i="0" u="none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BEC-4DFA-A0C6-B28B32EFAF1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3"/>
              <c:layout>
                <c:manualLayout>
                  <c:x val="7.3808911256492138E-3"/>
                  <c:y val="1.135843805968761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BEC-4DFA-A0C6-B28B32EFAF16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3672484084963799E-2"/>
                  <c:y val="-3.78603208810091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BEC-4DFA-A0C6-B28B32EFAF16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9053870588541031E-2"/>
                  <c:y val="-7.572255097329616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BEC-4DFA-A0C6-B28B32EFAF16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2400" b="1" i="0" u="none">
                    <a:solidFill>
                      <a:schemeClr val="bg1"/>
                    </a:solidFill>
                    <a:latin typeface="함초롬돋움" panose="00000000000000000000"/>
                    <a:ea typeface="Arial Black" panose="00000000000000000000"/>
                    <a:cs typeface="Arial Black" panose="00000000000000000000"/>
                    <a:sym typeface="Arial Black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경제활동인구</c:v>
                </c:pt>
                <c:pt idx="1">
                  <c:v>비경제</c:v>
                </c:pt>
                <c:pt idx="2">
                  <c:v>미확인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87.8</c:v>
                </c:pt>
                <c:pt idx="1">
                  <c:v>11.3</c:v>
                </c:pt>
                <c:pt idx="2">
                  <c:v>0.9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EC-4DFA-A0C6-B28B32EFA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23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b"/>
      <c:layout>
        <c:manualLayout>
          <c:xMode val="edge"/>
          <c:yMode val="edge"/>
          <c:x val="0.15217870540370249"/>
          <c:y val="0.79431276474934343"/>
          <c:w val="0.74304362927768497"/>
          <c:h val="9.1204588395595435E-2"/>
        </c:manualLayout>
      </c:layout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-1"/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958593562751427"/>
          <c:y val="8.6680732951497932E-2"/>
          <c:w val="0.5940176108192049"/>
          <c:h val="0.790911183977873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31859C"/>
            </a:solidFill>
          </c:spPr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C70-48FD-9C12-4CA6754135A6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C70-48FD-9C12-4CA6754135A6}"/>
              </c:ext>
            </c:extLst>
          </c:dPt>
          <c:dPt>
            <c:idx val="2"/>
            <c:bubble3D val="0"/>
            <c:spPr>
              <a:solidFill>
                <a:srgbClr val="6B6B6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C70-48FD-9C12-4CA6754135A6}"/>
              </c:ext>
            </c:extLst>
          </c:dPt>
          <c:dLbls>
            <c:dLbl>
              <c:idx val="0"/>
              <c:layout>
                <c:manualLayout>
                  <c:x val="0.26702486559063832"/>
                  <c:y val="0.13570051660494387"/>
                </c:manualLayout>
              </c:layout>
              <c:tx>
                <c:rich>
                  <a:bodyPr rot="0" vert="horz" wrap="none" lIns="0" tIns="0" rIns="0" bIns="0" anchor="ctr" anchorCtr="1"/>
                  <a:lstStyle/>
                  <a:p>
                    <a:pPr algn="l">
                      <a:defRPr sz="2000" b="1" i="0" u="none">
                        <a:solidFill>
                          <a:schemeClr val="bg1"/>
                        </a:solidFill>
                      </a:defRPr>
                    </a:pPr>
                    <a:fld id="{A187E0C1-58CF-4E34-AF62-D10D2E23380C}" type="CATEGORYNAME">
                      <a:rPr lang="ko-KR" altLang="en-US" sz="2000" b="1" smtClean="0">
                        <a:solidFill>
                          <a:schemeClr val="bg1"/>
                        </a:solidFill>
                      </a:rPr>
                      <a:pPr algn="l">
                        <a:defRPr sz="2000" b="1" i="0" u="none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endParaRPr lang="ko-KR" altLang="en-US" sz="2000" b="1" baseline="0" dirty="0">
                      <a:solidFill>
                        <a:schemeClr val="bg1"/>
                      </a:solidFill>
                    </a:endParaRPr>
                  </a:p>
                  <a:p>
                    <a:pPr algn="l">
                      <a:defRPr sz="2000" b="1" i="0" u="none">
                        <a:solidFill>
                          <a:schemeClr val="bg1"/>
                        </a:solidFill>
                      </a:defRPr>
                    </a:pPr>
                    <a:fld id="{B6B47ED0-4D30-4904-8EB5-081EFC1572A5}" type="VALUE">
                      <a:rPr lang="en-US" altLang="ko-KR" sz="2000" b="1" baseline="0" smtClean="0">
                        <a:solidFill>
                          <a:schemeClr val="bg1"/>
                        </a:solidFill>
                      </a:rPr>
                      <a:pPr algn="l">
                        <a:defRPr sz="2000" b="1" i="0" u="none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en-US" altLang="ko-KR" sz="2000" b="1" baseline="0" dirty="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C70-48FD-9C12-4CA6754135A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6.7063067594629891E-2"/>
                  <c:y val="-9.8556205999999116E-3"/>
                </c:manualLayout>
              </c:layout>
              <c:tx>
                <c:rich>
                  <a:bodyPr rot="0" vert="horz" wrap="none" lIns="0" tIns="0" rIns="0" bIns="0" anchor="ctr" anchorCtr="1"/>
                  <a:lstStyle/>
                  <a:p>
                    <a:pPr algn="l">
                      <a:defRPr sz="1200" b="1" i="0" u="none">
                        <a:solidFill>
                          <a:schemeClr val="bg1"/>
                        </a:solidFill>
                      </a:defRPr>
                    </a:pPr>
                    <a:fld id="{63F955C4-CA0F-4CAF-8576-B32F7B32968E}" type="CATEGORYNAME">
                      <a:rPr lang="ko-KR" altLang="en-US" sz="1200" b="1" smtClean="0">
                        <a:solidFill>
                          <a:schemeClr val="bg1"/>
                        </a:solidFill>
                      </a:rPr>
                      <a:pPr algn="l">
                        <a:defRPr sz="1200" b="1" i="0" u="none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endParaRPr lang="ko-KR" altLang="en-US" sz="1200" b="1" dirty="0">
                      <a:solidFill>
                        <a:schemeClr val="bg1"/>
                      </a:solidFill>
                    </a:endParaRPr>
                  </a:p>
                  <a:p>
                    <a:pPr algn="l">
                      <a:defRPr sz="1200" b="1" i="0" u="none">
                        <a:solidFill>
                          <a:schemeClr val="bg1"/>
                        </a:solidFill>
                      </a:defRPr>
                    </a:pPr>
                    <a:fld id="{5639B20E-F471-4DD3-9529-2CF9F7B359A3}" type="VALUE">
                      <a:rPr lang="en-US" altLang="ko-KR" sz="1200" b="1" baseline="0" smtClean="0">
                        <a:solidFill>
                          <a:schemeClr val="bg1"/>
                        </a:solidFill>
                      </a:rPr>
                      <a:pPr algn="l">
                        <a:defRPr sz="1200" b="1" i="0" u="none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en-US" altLang="ko-KR" sz="1200" b="1" baseline="0" dirty="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C70-48FD-9C12-4CA6754135A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701583875507756"/>
                      <c:h val="0.20029634118553533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-0.12283029889272647"/>
                  <c:y val="-0.15730412379718012"/>
                </c:manualLayout>
              </c:layout>
              <c:tx>
                <c:rich>
                  <a:bodyPr rot="0" vert="horz" wrap="none" lIns="0" tIns="0" rIns="0" bIns="0" anchor="ctr" anchorCtr="1"/>
                  <a:lstStyle/>
                  <a:p>
                    <a:pPr algn="l">
                      <a:defRPr sz="1200" b="1" i="0" u="none">
                        <a:solidFill>
                          <a:schemeClr val="bg1"/>
                        </a:solidFill>
                      </a:defRPr>
                    </a:pPr>
                    <a:fld id="{3A726F04-F10C-41FE-9645-AE3D2772468E}" type="CATEGORYNAME">
                      <a:rPr lang="ko-KR" altLang="en-US" sz="1200" b="1" smtClean="0">
                        <a:solidFill>
                          <a:schemeClr val="bg1"/>
                        </a:solidFill>
                      </a:rPr>
                      <a:pPr algn="l">
                        <a:defRPr sz="1200" b="1" i="0" u="none">
                          <a:solidFill>
                            <a:schemeClr val="bg1"/>
                          </a:solidFill>
                        </a:defRPr>
                      </a:pPr>
                      <a:t>[범주 이름]</a:t>
                    </a:fld>
                    <a:endParaRPr lang="ko-KR" altLang="en-US" sz="1200" b="1" baseline="0" dirty="0">
                      <a:solidFill>
                        <a:schemeClr val="bg1"/>
                      </a:solidFill>
                    </a:endParaRPr>
                  </a:p>
                  <a:p>
                    <a:pPr algn="l">
                      <a:defRPr sz="1200" b="1" i="0" u="none">
                        <a:solidFill>
                          <a:schemeClr val="bg1"/>
                        </a:solidFill>
                      </a:defRPr>
                    </a:pPr>
                    <a:r>
                      <a:rPr lang="ko-KR" altLang="en-US" sz="12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ACFF428-16ED-49CC-8CB3-DA472CBEE993}" type="VALUE">
                      <a:rPr lang="en-US" altLang="ko-KR" sz="1200" b="1" baseline="0" smtClean="0">
                        <a:solidFill>
                          <a:schemeClr val="bg1"/>
                        </a:solidFill>
                      </a:rPr>
                      <a:pPr algn="l">
                        <a:defRPr sz="1200" b="1" i="0" u="none">
                          <a:solidFill>
                            <a:schemeClr val="bg1"/>
                          </a:solidFill>
                        </a:defRPr>
                      </a:pPr>
                      <a:t>[값]</a:t>
                    </a:fld>
                    <a:r>
                      <a:rPr lang="en-US" altLang="ko-KR" sz="1200" b="1" baseline="0" dirty="0">
                        <a:solidFill>
                          <a:schemeClr val="bg1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</c:spPr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C70-48FD-9C12-4CA6754135A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600" b="0" i="0" u="none"/>
                </a:pPr>
                <a:endParaRPr lang="ko-K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미소지</c:v>
                </c:pt>
                <c:pt idx="1">
                  <c:v>소지</c:v>
                </c:pt>
                <c:pt idx="2">
                  <c:v>비확인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77.3</c:v>
                </c:pt>
                <c:pt idx="1">
                  <c:v>13.1</c:v>
                </c:pt>
                <c:pt idx="2">
                  <c:v>9.6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C70-48FD-9C12-4CA675413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8"/>
      </c:pieChart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21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-1"/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45811748620842"/>
          <c:y val="6.6686238146724044E-2"/>
          <c:w val="0.48851166295494386"/>
          <c:h val="0.7194523804409310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설명도 중요도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통화시간</c:v>
                </c:pt>
                <c:pt idx="1">
                  <c:v>과거통화횟수</c:v>
                </c:pt>
                <c:pt idx="2">
                  <c:v>직업군_학생</c:v>
                </c:pt>
                <c:pt idx="3">
                  <c:v>contact_유선전화</c:v>
                </c:pt>
                <c:pt idx="4">
                  <c:v>연령</c:v>
                </c:pt>
                <c:pt idx="5">
                  <c:v>학력_대졸학사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0.56499999999999995</c:v>
                </c:pt>
                <c:pt idx="1">
                  <c:v>0.17899999999999999</c:v>
                </c:pt>
                <c:pt idx="2">
                  <c:v>8.1000000000000003E-2</c:v>
                </c:pt>
                <c:pt idx="3">
                  <c:v>0.04</c:v>
                </c:pt>
                <c:pt idx="4">
                  <c:v>0.02</c:v>
                </c:pt>
                <c:pt idx="5">
                  <c:v>1.7999999999999999E-2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E2-4931-B385-9EE4D290B6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1"/>
        <c:axId val="705985184"/>
        <c:axId val="767833344"/>
      </c:barChart>
      <c:catAx>
        <c:axId val="705985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 rot="0" vert="horz"/>
          <a:lstStyle/>
          <a:p>
            <a:pPr algn="l">
              <a:defRPr/>
            </a:pPr>
            <a:endParaRPr lang="ko-KR"/>
          </a:p>
        </c:txPr>
        <c:crossAx val="767833344"/>
        <c:crosses val="autoZero"/>
        <c:auto val="1"/>
        <c:lblAlgn val="ctr"/>
        <c:lblOffset val="100"/>
        <c:tickMarkSkip val="1"/>
        <c:noMultiLvlLbl val="0"/>
      </c:catAx>
      <c:valAx>
        <c:axId val="7678333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705985184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>
        <c:manualLayout>
          <c:xMode val="edge"/>
          <c:yMode val="edge"/>
          <c:x val="0.43998379322164433"/>
          <c:y val="8.0380545948822962E-2"/>
          <c:w val="0.31952086526577317"/>
          <c:h val="0.14812698549085032"/>
        </c:manualLayout>
      </c:layout>
      <c:overlay val="0"/>
      <c:txPr>
        <a:bodyPr rot="0" vert="horz"/>
        <a:lstStyle/>
        <a:p>
          <a:pPr algn="l">
            <a:defRPr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4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신용카드</c:v>
                </c:pt>
              </c:strCache>
            </c:strRef>
          </c:tx>
          <c:spPr>
            <a:solidFill>
              <a:srgbClr val="1081B2"/>
            </a:solidFill>
          </c:spPr>
          <c:invertIfNegative val="0"/>
          <c:dPt>
            <c:idx val="0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1-FE66-44BE-8EA2-774924062B55}"/>
              </c:ext>
            </c:extLst>
          </c:dPt>
          <c:dPt>
            <c:idx val="1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3-FE66-44BE-8EA2-774924062B55}"/>
              </c:ext>
            </c:extLst>
          </c:dPt>
          <c:dPt>
            <c:idx val="2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5-FE66-44BE-8EA2-774924062B55}"/>
              </c:ext>
            </c:extLst>
          </c:dPt>
          <c:dPt>
            <c:idx val="3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7-FE66-44BE-8EA2-774924062B55}"/>
              </c:ext>
            </c:extLst>
          </c:dPt>
          <c:dPt>
            <c:idx val="4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9-FE66-44BE-8EA2-774924062B55}"/>
              </c:ext>
            </c:extLst>
          </c:dPt>
          <c:dPt>
            <c:idx val="5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B-FE66-44BE-8EA2-774924062B55}"/>
              </c:ext>
            </c:extLst>
          </c:dPt>
          <c:dPt>
            <c:idx val="6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D-FE66-44BE-8EA2-774924062B55}"/>
              </c:ext>
            </c:extLst>
          </c:dPt>
          <c:dPt>
            <c:idx val="7"/>
            <c:invertIfNegative val="0"/>
            <c:bubble3D val="0"/>
            <c:spPr/>
            <c:extLst xmlns:c16r2="http://schemas.microsoft.com/office/drawing/2015/06/chart">
              <c:ext xmlns:c16="http://schemas.microsoft.com/office/drawing/2014/chart" uri="{C3380CC4-5D6E-409C-BE32-E72D297353CC}">
                <c16:uniqueId val="{0000000F-FE66-44BE-8EA2-774924062B55}"/>
              </c:ext>
            </c:extLst>
          </c:dPt>
          <c:cat>
            <c:strRef>
              <c:f>Sheet1!$A$2:$A$9</c:f>
              <c:strCache>
                <c:ptCount val="8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</c:v>
                </c:pt>
                <c:pt idx="7">
                  <c:v>90대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24394045</c:v>
                </c:pt>
                <c:pt idx="1">
                  <c:v>60552959</c:v>
                </c:pt>
                <c:pt idx="2">
                  <c:v>74416532</c:v>
                </c:pt>
                <c:pt idx="3">
                  <c:v>57755888</c:v>
                </c:pt>
                <c:pt idx="4">
                  <c:v>34709966</c:v>
                </c:pt>
                <c:pt idx="5">
                  <c:v>784619</c:v>
                </c:pt>
                <c:pt idx="6">
                  <c:v>460320</c:v>
                </c:pt>
                <c:pt idx="7">
                  <c:v>149161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FE66-44BE-8EA2-774924062B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체크카드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  <c:pt idx="6">
                  <c:v>80대</c:v>
                </c:pt>
                <c:pt idx="7">
                  <c:v>90대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29704605</c:v>
                </c:pt>
                <c:pt idx="1">
                  <c:v>6881704</c:v>
                </c:pt>
                <c:pt idx="2">
                  <c:v>10473988</c:v>
                </c:pt>
                <c:pt idx="3">
                  <c:v>10059764</c:v>
                </c:pt>
                <c:pt idx="4">
                  <c:v>8873182</c:v>
                </c:pt>
                <c:pt idx="5">
                  <c:v>16692</c:v>
                </c:pt>
                <c:pt idx="6">
                  <c:v>6924</c:v>
                </c:pt>
                <c:pt idx="7">
                  <c:v>2252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FE66-44BE-8EA2-774924062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5990624"/>
        <c:axId val="705984096"/>
      </c:barChart>
      <c:catAx>
        <c:axId val="7059906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400" b="0" i="0" u="none"/>
            </a:pPr>
            <a:endParaRPr lang="ko-KR"/>
          </a:p>
        </c:txPr>
        <c:crossAx val="705984096"/>
        <c:crosses val="autoZero"/>
        <c:auto val="1"/>
        <c:lblAlgn val="ctr"/>
        <c:lblOffset val="100"/>
        <c:tickMarkSkip val="1"/>
        <c:noMultiLvlLbl val="0"/>
      </c:catAx>
      <c:valAx>
        <c:axId val="70598409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705990624"/>
        <c:crosses val="autoZero"/>
        <c:crossBetween val="between"/>
        <c:dispUnits>
          <c:builtInUnit val="millions"/>
          <c:dispUnitsLbl>
            <c:layout/>
          </c:dispUnitsLbl>
        </c:dispUnits>
      </c:valAx>
      <c:spPr>
        <a:noFill/>
        <a:ln w="9525" cap="flat" cmpd="sng" algn="ctr">
          <a:noFill/>
          <a:prstDash val="solid"/>
          <a:round/>
        </a:ln>
      </c:spPr>
    </c:plotArea>
    <c:legend>
      <c:legendPos val="b"/>
      <c:layout/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88F-41C5-BB5F-3AB8B9264758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88F-41C5-BB5F-3AB8B9264758}"/>
              </c:ext>
            </c:extLst>
          </c:dPt>
          <c:dPt>
            <c:idx val="2"/>
            <c:bubble3D val="0"/>
            <c:spPr>
              <a:solidFill>
                <a:srgbClr val="267C6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88F-41C5-BB5F-3AB8B926475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88F-41C5-BB5F-3AB8B9264758}"/>
              </c:ext>
            </c:extLst>
          </c:dPt>
          <c:dPt>
            <c:idx val="4"/>
            <c:bubble3D val="0"/>
            <c:spPr>
              <a:solidFill>
                <a:srgbClr val="85858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D88F-41C5-BB5F-3AB8B9264758}"/>
              </c:ext>
            </c:extLst>
          </c:dPt>
          <c:dLbls>
            <c:dLbl>
              <c:idx val="0"/>
              <c:layout>
                <c:manualLayout>
                  <c:x val="-6.7896762849842668E-2"/>
                  <c:y val="-0.3050282807529429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/>
                <a:lstStyle/>
                <a:p>
                  <a:pPr algn="l">
                    <a:defRPr sz="2400" b="1" i="0" u="none" strike="noStrike" kern="1200" baseline="0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88F-41C5-BB5F-3AB8B9264758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88F-41C5-BB5F-3AB8B9264758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88F-41C5-BB5F-3AB8B9264758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88F-41C5-BB5F-3AB8B9264758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88F-41C5-BB5F-3AB8B9264758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ctr" anchorCtr="1"/>
              <a:lstStyle/>
              <a:p>
                <a:pPr algn="l"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함초롬돋움" panose="00000000000000000000"/>
                    <a:ea typeface="Arial Black" panose="00000000000000000000"/>
                    <a:cs typeface="Arial Black" panose="00000000000000000000"/>
                    <a:sym typeface="Arial Black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요식업소</c:v>
                </c:pt>
                <c:pt idx="1">
                  <c:v>의료기관</c:v>
                </c:pt>
                <c:pt idx="2">
                  <c:v>음료식품</c:v>
                </c:pt>
                <c:pt idx="3">
                  <c:v>연료판매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85.9</c:v>
                </c:pt>
                <c:pt idx="1">
                  <c:v>6.3</c:v>
                </c:pt>
                <c:pt idx="2">
                  <c:v>3.6</c:v>
                </c:pt>
                <c:pt idx="3">
                  <c:v>2</c:v>
                </c:pt>
                <c:pt idx="4">
                  <c:v>2.2000000000000002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D88F-41C5-BB5F-3AB8B9264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70513940880340786"/>
          <c:y val="0.17995039508519725"/>
          <c:w val="0.26475409836065572"/>
          <c:h val="0.6295935198140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none" lIns="0" tIns="0" rIns="0" bIns="0" anchor="ctr" anchorCtr="1"/>
        <a:lstStyle/>
        <a:p>
          <a:pPr algn="l">
            <a:defRPr sz="1600" b="0" i="0" u="none" strike="noStrike" kern="1200" baseline="0">
              <a:solidFill>
                <a:schemeClr val="tx1"/>
              </a:solidFill>
              <a:latin typeface="함초롬돋움" panose="00000000000000000000"/>
              <a:ea typeface="함초롬돋움" panose="00000000000000000000"/>
              <a:cs typeface="함초롬돋움" panose="00000000000000000000"/>
              <a:sym typeface="함초롬돋움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/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3">
    <c:autoUpdate val="0"/>
  </c:externalData>
  <c:userShapes r:id="rId4"/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59-477A-A7D3-39A86231DE65}"/>
              </c:ext>
            </c:extLst>
          </c:dPt>
          <c:dPt>
            <c:idx val="1"/>
            <c:bubble3D val="0"/>
            <c:spPr>
              <a:solidFill>
                <a:srgbClr val="14902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59-477A-A7D3-39A86231DE65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59-477A-A7D3-39A86231DE65}"/>
              </c:ext>
            </c:extLst>
          </c:dPt>
          <c:dPt>
            <c:idx val="3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559-477A-A7D3-39A86231DE65}"/>
              </c:ext>
            </c:extLst>
          </c:dPt>
          <c:dPt>
            <c:idx val="4"/>
            <c:bubble3D val="0"/>
            <c:spPr>
              <a:solidFill>
                <a:srgbClr val="85858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559-477A-A7D3-39A86231DE65}"/>
              </c:ext>
            </c:extLst>
          </c:dPt>
          <c:dLbls>
            <c:dLbl>
              <c:idx val="0"/>
              <c:layout>
                <c:manualLayout>
                  <c:x val="-0.14501541865272588"/>
                  <c:y val="6.9384754475432689E-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0" tIns="0" rIns="0" bIns="0" anchor="ctr" anchorCtr="1"/>
                <a:lstStyle/>
                <a:p>
                  <a:pPr algn="l">
                    <a:defRPr sz="2400" b="1" i="0" u="none" strike="noStrike" kern="1200" baseline="0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559-477A-A7D3-39A86231DE6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8262719192217589E-2"/>
                      <c:h val="0.16236945148617499"/>
                    </c:manualLayout>
                  </c15:layout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559-477A-A7D3-39A86231DE65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559-477A-A7D3-39A86231DE65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3559-477A-A7D3-39A86231DE65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3559-477A-A7D3-39A86231DE6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lIns="0" tIns="0" rIns="0" bIns="0" anchor="ctr" anchorCtr="1"/>
              <a:lstStyle/>
              <a:p>
                <a:pPr algn="l"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함초롬돋움" panose="00000000000000000000"/>
                    <a:ea typeface="Arial Black" panose="00000000000000000000"/>
                    <a:cs typeface="Arial Black" panose="00000000000000000000"/>
                    <a:sym typeface="Arial Black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유통업</c:v>
                </c:pt>
                <c:pt idx="1">
                  <c:v>서적문구</c:v>
                </c:pt>
                <c:pt idx="2">
                  <c:v>의료기관</c:v>
                </c:pt>
                <c:pt idx="3">
                  <c:v>보건위생</c:v>
                </c:pt>
                <c:pt idx="4">
                  <c:v>기타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52.9</c:v>
                </c:pt>
                <c:pt idx="1">
                  <c:v>14.5</c:v>
                </c:pt>
                <c:pt idx="2">
                  <c:v>8.4</c:v>
                </c:pt>
                <c:pt idx="3">
                  <c:v>7.5</c:v>
                </c:pt>
                <c:pt idx="4">
                  <c:v>16.7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3559-477A-A7D3-39A86231D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  <a:effectLst/>
      </c:spPr>
    </c:plotArea>
    <c:legend>
      <c:legendPos val="r"/>
      <c:layout>
        <c:manualLayout>
          <c:xMode val="edge"/>
          <c:yMode val="edge"/>
          <c:x val="0.67594801645235991"/>
          <c:y val="0.1948345136755526"/>
          <c:w val="0.25928895960786924"/>
          <c:h val="0.594877164694224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none" lIns="0" tIns="0" rIns="0" bIns="0" anchor="ctr" anchorCtr="1"/>
        <a:lstStyle/>
        <a:p>
          <a:pPr algn="l">
            <a:defRPr sz="1600" b="0" i="0" u="none" strike="noStrike" kern="1200" baseline="0">
              <a:solidFill>
                <a:schemeClr val="tx1"/>
              </a:solidFill>
              <a:latin typeface="함초롬돋움" panose="00000000000000000000"/>
              <a:ea typeface="함초롬돋움" panose="00000000000000000000"/>
              <a:cs typeface="함초롬돋움" panose="00000000000000000000"/>
              <a:sym typeface="함초롬돋움" panose="00000000000000000000"/>
            </a:defRPr>
          </a:pPr>
          <a:endParaRPr lang="ko-KR"/>
        </a:p>
      </c:txPr>
    </c:legend>
    <c:plotVisOnly val="1"/>
    <c:dispBlanksAs val="gap"/>
    <c:showDLblsOverMax val="1"/>
  </c:chart>
  <c:spPr>
    <a:noFill/>
    <a:ln w="6350" cap="flat" cmpd="sng" algn="ctr">
      <a:noFill/>
      <a:prstDash val="solid"/>
      <a:miter/>
    </a:ln>
    <a:effectLst/>
  </c:spPr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3">
    <c:autoUpdate val="0"/>
  </c:externalData>
  <c:userShapes r:id="rId4"/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사용금액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110622000</c:v>
                </c:pt>
                <c:pt idx="1">
                  <c:v>94158000</c:v>
                </c:pt>
                <c:pt idx="2">
                  <c:v>82510000</c:v>
                </c:pt>
                <c:pt idx="3">
                  <c:v>80427000</c:v>
                </c:pt>
                <c:pt idx="4">
                  <c:v>139447000</c:v>
                </c:pt>
                <c:pt idx="5">
                  <c:v>169347000</c:v>
                </c:pt>
                <c:pt idx="6">
                  <c:v>125750000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56A-4AB3-998E-17DF811DC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5993888"/>
        <c:axId val="705995520"/>
      </c:barChart>
      <c:catAx>
        <c:axId val="7059938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400" b="0" i="0" u="none"/>
            </a:pPr>
            <a:endParaRPr lang="ko-KR"/>
          </a:p>
        </c:txPr>
        <c:crossAx val="705995520"/>
        <c:crosses val="autoZero"/>
        <c:auto val="1"/>
        <c:lblAlgn val="ctr"/>
        <c:lblOffset val="100"/>
        <c:tickMarkSkip val="1"/>
        <c:noMultiLvlLbl val="0"/>
      </c:catAx>
      <c:valAx>
        <c:axId val="7059955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#,##0_);\(#,##0\)" sourceLinked="0"/>
        <c:majorTickMark val="out"/>
        <c:minorTickMark val="none"/>
        <c:tickLblPos val="nextTo"/>
        <c:crossAx val="705993888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3.0469983685363067E-2"/>
                <c:y val="4.3310635330447912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/>
                    <a:t>천원</a:t>
                  </a:r>
                </a:p>
              </c:rich>
            </c:tx>
          </c:dispUnitsLbl>
        </c:dispUnits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사용금액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146125000</c:v>
                </c:pt>
                <c:pt idx="1">
                  <c:v>240055000</c:v>
                </c:pt>
                <c:pt idx="2">
                  <c:v>458852000</c:v>
                </c:pt>
                <c:pt idx="3">
                  <c:v>236250000</c:v>
                </c:pt>
                <c:pt idx="4">
                  <c:v>258251000</c:v>
                </c:pt>
                <c:pt idx="5">
                  <c:v>243094000</c:v>
                </c:pt>
                <c:pt idx="6">
                  <c:v>417524000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5E-4547-8F74-39C6B5087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5996064"/>
        <c:axId val="705988448"/>
      </c:barChart>
      <c:catAx>
        <c:axId val="705996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400" b="0" i="0" u="none"/>
            </a:pPr>
            <a:endParaRPr lang="ko-KR"/>
          </a:p>
        </c:txPr>
        <c:crossAx val="705988448"/>
        <c:crosses val="autoZero"/>
        <c:auto val="1"/>
        <c:lblAlgn val="ctr"/>
        <c:lblOffset val="100"/>
        <c:tickMarkSkip val="1"/>
        <c:noMultiLvlLbl val="0"/>
      </c:catAx>
      <c:valAx>
        <c:axId val="70598844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#,##0_);\(#,##0\)" sourceLinked="0"/>
        <c:majorTickMark val="out"/>
        <c:minorTickMark val="none"/>
        <c:tickLblPos val="nextTo"/>
        <c:crossAx val="70599606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7345807327901206E-2"/>
                <c:y val="5.4026519134528543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/>
                    <a:t>천원</a:t>
                  </a:r>
                </a:p>
              </c:rich>
            </c:tx>
          </c:dispUnitsLbl>
        </c:dispUnits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/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473562585819092"/>
          <c:y val="7.2978583663648997E-2"/>
          <c:w val="0.36015455601716878"/>
          <c:h val="0.759733723221328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0C5-4502-B1C3-0D30D79974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0C5-4502-B1C3-0D30D7997491}"/>
              </c:ext>
            </c:extLst>
          </c:dPt>
          <c:dPt>
            <c:idx val="2"/>
            <c:bubble3D val="0"/>
            <c:spPr>
              <a:solidFill>
                <a:srgbClr val="14902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60C5-4502-B1C3-0D30D7997491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60C5-4502-B1C3-0D30D799749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60C5-4502-B1C3-0D30D7997491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60C5-4502-B1C3-0D30D7997491}"/>
              </c:ext>
            </c:extLst>
          </c:dPt>
          <c:dLbls>
            <c:dLbl>
              <c:idx val="0"/>
              <c:layout>
                <c:manualLayout>
                  <c:x val="-0.14790698711400851"/>
                  <c:y val="-0.21630120167792666"/>
                </c:manualLayout>
              </c:layout>
              <c:spPr>
                <a:noFill/>
                <a:ln>
                  <a:noFill/>
                </a:ln>
              </c:spPr>
              <c:txPr>
                <a:bodyPr rot="0" vert="horz" wrap="none" lIns="0" tIns="0" rIns="0" bIns="0" anchor="ctr" anchorCtr="1"/>
                <a:lstStyle/>
                <a:p>
                  <a:pPr algn="l">
                    <a:defRPr sz="2400" b="1" i="0" u="none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0C5-4502-B1C3-0D30D7997491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0C5-4502-B1C3-0D30D7997491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0C5-4502-B1C3-0D30D7997491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0C5-4502-B1C3-0D30D7997491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0C5-4502-B1C3-0D30D7997491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0C5-4502-B1C3-0D30D799749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2400" b="1" i="0" u="none">
                    <a:solidFill>
                      <a:sysClr val="windowText" lastClr="000000"/>
                    </a:solidFill>
                    <a:latin typeface="함초롬돋움" panose="00000000000000000000"/>
                    <a:ea typeface="Arial Black" panose="00000000000000000000"/>
                    <a:cs typeface="Arial Black" panose="00000000000000000000"/>
                    <a:sym typeface="Arial Black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유통업</c:v>
                </c:pt>
                <c:pt idx="1">
                  <c:v>레저업소</c:v>
                </c:pt>
                <c:pt idx="2">
                  <c:v>서적문구</c:v>
                </c:pt>
                <c:pt idx="3">
                  <c:v>보건위생</c:v>
                </c:pt>
                <c:pt idx="4">
                  <c:v>의료기관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66.900000000000006</c:v>
                </c:pt>
                <c:pt idx="1">
                  <c:v>14.8</c:v>
                </c:pt>
                <c:pt idx="2">
                  <c:v>6.7</c:v>
                </c:pt>
                <c:pt idx="3">
                  <c:v>3.2</c:v>
                </c:pt>
                <c:pt idx="4">
                  <c:v>4.4000000000000004</c:v>
                </c:pt>
                <c:pt idx="5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60C5-4502-B1C3-0D30D799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>
        <c:manualLayout>
          <c:xMode val="edge"/>
          <c:yMode val="edge"/>
          <c:x val="0.73370867360279524"/>
          <c:y val="8.0148716306977383E-2"/>
          <c:w val="0.20997172463355657"/>
          <c:h val="0.67918619213488574"/>
        </c:manualLayout>
      </c:layout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EF1-4DA2-B44A-26FB5CE50A57}"/>
              </c:ext>
            </c:extLst>
          </c:dPt>
          <c:dPt>
            <c:idx val="1"/>
            <c:bubble3D val="0"/>
            <c:spPr>
              <a:solidFill>
                <a:srgbClr val="008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EF1-4DA2-B44A-26FB5CE50A57}"/>
              </c:ext>
            </c:extLst>
          </c:dPt>
          <c:dPt>
            <c:idx val="2"/>
            <c:bubble3D val="0"/>
            <c:spPr>
              <a:solidFill>
                <a:srgbClr val="70AD47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EF1-4DA2-B44A-26FB5CE50A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EF1-4DA2-B44A-26FB5CE50A57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EF1-4DA2-B44A-26FB5CE50A57}"/>
              </c:ext>
            </c:extLst>
          </c:dPt>
          <c:dPt>
            <c:idx val="5"/>
            <c:bubble3D val="0"/>
            <c:spPr>
              <a:solidFill>
                <a:srgbClr val="858585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EF1-4DA2-B44A-26FB5CE50A57}"/>
              </c:ext>
            </c:extLst>
          </c:dPt>
          <c:dLbls>
            <c:dLbl>
              <c:idx val="0"/>
              <c:layout>
                <c:manualLayout>
                  <c:x val="-0.13651711885734757"/>
                  <c:y val="-0.16718323085384815"/>
                </c:manualLayout>
              </c:layout>
              <c:spPr>
                <a:noFill/>
                <a:ln>
                  <a:noFill/>
                </a:ln>
              </c:spPr>
              <c:txPr>
                <a:bodyPr rot="0" vert="horz" wrap="none" lIns="0" tIns="0" rIns="0" bIns="0" anchor="ctr" anchorCtr="1"/>
                <a:lstStyle/>
                <a:p>
                  <a:pPr algn="l">
                    <a:defRPr sz="2400" b="1" i="0" u="none">
                      <a:solidFill>
                        <a:schemeClr val="bg1"/>
                      </a:solidFill>
                      <a:latin typeface="함초롬돋움" panose="00000000000000000000"/>
                      <a:ea typeface="Arial Black" panose="00000000000000000000"/>
                      <a:cs typeface="Arial Black" panose="00000000000000000000"/>
                      <a:sym typeface="Arial Black" panose="00000000000000000000"/>
                    </a:defRPr>
                  </a:pPr>
                  <a:endParaRPr lang="ko-K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EF1-4DA2-B44A-26FB5CE50A57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FEF1-4DA2-B44A-26FB5CE50A5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FEF1-4DA2-B44A-26FB5CE50A5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FEF1-4DA2-B44A-26FB5CE50A5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FEF1-4DA2-B44A-26FB5CE50A57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FEF1-4DA2-B44A-26FB5CE50A5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2400" b="1" i="0" u="none">
                    <a:solidFill>
                      <a:sysClr val="windowText" lastClr="000000"/>
                    </a:solidFill>
                    <a:latin typeface="함초롬돋움" panose="00000000000000000000"/>
                    <a:ea typeface="Arial Black" panose="00000000000000000000"/>
                    <a:cs typeface="Arial Black" panose="00000000000000000000"/>
                    <a:sym typeface="Arial Black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유통업</c:v>
                </c:pt>
                <c:pt idx="1">
                  <c:v>서적문구</c:v>
                </c:pt>
                <c:pt idx="2">
                  <c:v>보건위생</c:v>
                </c:pt>
                <c:pt idx="3">
                  <c:v>의료기관</c:v>
                </c:pt>
                <c:pt idx="4">
                  <c:v>레저업소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65.900000000000006</c:v>
                </c:pt>
                <c:pt idx="1">
                  <c:v>12.9</c:v>
                </c:pt>
                <c:pt idx="2">
                  <c:v>5.4</c:v>
                </c:pt>
                <c:pt idx="3">
                  <c:v>4.4000000000000004</c:v>
                </c:pt>
                <c:pt idx="4">
                  <c:v>3.2</c:v>
                </c:pt>
                <c:pt idx="5">
                  <c:v>8.1999999999999993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FEF1-4DA2-B44A-26FB5CE50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layout>
        <c:manualLayout>
          <c:xMode val="edge"/>
          <c:yMode val="edge"/>
          <c:x val="0.71439083624164235"/>
          <c:y val="0.10785776652405485"/>
          <c:w val="0.22166667807455501"/>
          <c:h val="0.76112953237984149"/>
        </c:manualLayout>
      </c:layout>
      <c:overlay val="0"/>
      <c:txPr>
        <a:bodyPr rot="0" vert="horz" wrap="none" lIns="0" tIns="0" rIns="0" bIns="0" anchor="ctr" anchorCtr="1"/>
        <a:lstStyle/>
        <a:p>
          <a:pPr algn="l">
            <a:defRPr sz="14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0"/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79553483904494E-2"/>
          <c:y val="8.6771392266132244E-2"/>
          <c:w val="0.88073215119836312"/>
          <c:h val="0.642943591757116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C5C5C5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74C-43F1-B618-EBE663CA9313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경제활동인구</c:v>
                </c:pt>
                <c:pt idx="1">
                  <c:v>비경제</c:v>
                </c:pt>
                <c:pt idx="2">
                  <c:v>미확인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</c:v>
                </c:pt>
                <c:pt idx="1">
                  <c:v>0.28000000000000003</c:v>
                </c:pt>
                <c:pt idx="2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74C-43F1-B618-EBE663CA9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5983552"/>
        <c:axId val="705984640"/>
      </c:barChart>
      <c:catAx>
        <c:axId val="705983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705984640"/>
        <c:crosses val="autoZero"/>
        <c:auto val="1"/>
        <c:lblAlgn val="ctr"/>
        <c:lblOffset val="100"/>
        <c:tickMarkSkip val="1"/>
        <c:noMultiLvlLbl val="0"/>
      </c:catAx>
      <c:valAx>
        <c:axId val="70598464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705983552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함초롬돋움" panose="00000000000000000000"/>
          <a:ea typeface="함초롬돋움" panose="00000000000000000000"/>
          <a:cs typeface="함초롬돋움" panose="00000000000000000000"/>
          <a:sym typeface="함초롬돋움" panose="00000000000000000000"/>
        </a:defRPr>
      </a:pPr>
      <a:endParaRPr lang="ko-KR"/>
    </a:p>
  </c:txPr>
  <c:externalData r:id="rId1">
    <c:autoUpdate val="0"/>
  </c:externalData>
  <c:extLst xmlns:c16r2="http://schemas.microsoft.com/office/drawing/2015/06/chart">
    <c:ext uri="CC8EB2C9-7E31-499d-B8F2-F6CE61031016">
      <ho:hncChartStyle xmlns:ho="http://schemas.haansoft.com/office/8.0" layoutIndex="-1" colorIndex="0" styleIndex="-1"/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0.21583</cdr:x>
      <cdr:y>0.2516</cdr:y>
    </cdr:from>
    <cdr:to>
      <cdr:x>0.32786</cdr:x>
      <cdr:y>0.40654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A6B1DAAE-F029-41D0-A055-418B506C755F}"/>
            </a:ext>
          </a:extLst>
        </cdr:cNvPr>
        <cdr:cNvSpPr txBox="1"/>
      </cdr:nvSpPr>
      <cdr:spPr>
        <a:xfrm xmlns:a="http://schemas.openxmlformats.org/drawingml/2006/main">
          <a:off x="930468" y="562567"/>
          <a:ext cx="482940" cy="3464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400" b="1" dirty="0">
            <a:solidFill>
              <a:schemeClr val="bg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0.19314</cdr:x>
      <cdr:y>0.61662</cdr:y>
    </cdr:from>
    <cdr:to>
      <cdr:x>0.36817</cdr:x>
      <cdr:y>0.77495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D2C75443-D937-4507-9D9D-86772995C950}"/>
            </a:ext>
          </a:extLst>
        </cdr:cNvPr>
        <cdr:cNvSpPr txBox="1"/>
      </cdr:nvSpPr>
      <cdr:spPr>
        <a:xfrm xmlns:a="http://schemas.openxmlformats.org/drawingml/2006/main">
          <a:off x="813950" y="1328602"/>
          <a:ext cx="737642" cy="3411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600" b="1" dirty="0">
            <a:solidFill>
              <a:schemeClr val="bg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cdr:txBody>
    </cdr:sp>
  </cdr:relSizeAnchor>
  <cdr:relSizeAnchor xmlns:cdr="http://schemas.openxmlformats.org/drawingml/2006/chartDrawing">
    <cdr:from>
      <cdr:x>0.21516</cdr:x>
      <cdr:y>0.22614</cdr:y>
    </cdr:from>
    <cdr:to>
      <cdr:x>0.38305</cdr:x>
      <cdr:y>0.40998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xmlns="" id="{2913DDD8-4295-4B41-AD84-3DD89EC62BB0}"/>
            </a:ext>
          </a:extLst>
        </cdr:cNvPr>
        <cdr:cNvSpPr txBox="1"/>
      </cdr:nvSpPr>
      <cdr:spPr>
        <a:xfrm xmlns:a="http://schemas.openxmlformats.org/drawingml/2006/main">
          <a:off x="906765" y="487253"/>
          <a:ext cx="707552" cy="3961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600" b="1" dirty="0">
            <a:solidFill>
              <a:schemeClr val="bg1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33558A2-201F-4258-8A11-A950A35137AF}" type="datetime1">
              <a:rPr lang="ko-KR" altLang="en-US"/>
              <a:pPr lvl="0">
                <a:defRPr/>
              </a:pPr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C2C74B0-BAC0-4642-8308-0F2425FC1D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855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0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04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/>
              <a:t>TM </a:t>
            </a:r>
            <a:r>
              <a:rPr lang="ko-KR" altLang="en-US" sz="1200" b="0" dirty="0"/>
              <a:t>각주를 </a:t>
            </a:r>
            <a:r>
              <a:rPr lang="ko-KR" altLang="en-US" sz="1200" b="0" dirty="0" err="1"/>
              <a:t>저런식으로</a:t>
            </a:r>
            <a:r>
              <a:rPr lang="ko-KR" altLang="en-US" sz="1200" b="0" dirty="0"/>
              <a:t> 만드는게 맞을까요</a:t>
            </a:r>
            <a:r>
              <a:rPr lang="en-US" altLang="ko-KR" sz="1200" b="0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dirty="0" err="1"/>
              <a:t>귀무가설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: 20</a:t>
            </a:r>
            <a:r>
              <a:rPr lang="ko-KR" altLang="en-US" sz="1200" b="0" dirty="0"/>
              <a:t>대 경제활동 인구와 </a:t>
            </a:r>
            <a:r>
              <a:rPr lang="en-US" altLang="ko-KR" sz="1200" b="0" dirty="0"/>
              <a:t>20</a:t>
            </a:r>
            <a:r>
              <a:rPr lang="ko-KR" altLang="en-US" sz="1200" b="0" dirty="0"/>
              <a:t>대 </a:t>
            </a:r>
            <a:r>
              <a:rPr lang="ko-KR" altLang="en-US" sz="1200" b="0" dirty="0" err="1"/>
              <a:t>비경제</a:t>
            </a:r>
            <a:r>
              <a:rPr lang="ko-KR" altLang="en-US" sz="1200" b="0" dirty="0"/>
              <a:t> 활동의  차이가 없다</a:t>
            </a:r>
            <a:r>
              <a:rPr lang="en-US" altLang="ko-KR" sz="1200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/>
              <a:t>20</a:t>
            </a:r>
            <a:r>
              <a:rPr lang="ko-KR" altLang="en-US" sz="1200" b="0" dirty="0"/>
              <a:t>대 경제활동인구의 </a:t>
            </a:r>
            <a:r>
              <a:rPr lang="en-US" altLang="ko-KR" sz="1200" b="0" dirty="0"/>
              <a:t>TM </a:t>
            </a:r>
            <a:r>
              <a:rPr lang="ko-KR" altLang="en-US" sz="1200" b="0" dirty="0"/>
              <a:t>성공률이 비경제활동의 </a:t>
            </a:r>
            <a:r>
              <a:rPr lang="en-US" altLang="ko-KR" sz="1200" b="0" dirty="0"/>
              <a:t>TM </a:t>
            </a:r>
            <a:r>
              <a:rPr lang="ko-KR" altLang="en-US" sz="1200" b="0" dirty="0"/>
              <a:t>성공률보다 작다는 것을 </a:t>
            </a:r>
            <a:r>
              <a:rPr lang="en-US" altLang="ko-KR" sz="1200" b="0" dirty="0"/>
              <a:t>chi-square-test</a:t>
            </a:r>
            <a:r>
              <a:rPr lang="ko-KR" altLang="en-US" sz="1200" b="0" dirty="0"/>
              <a:t>검정을 통해 통계적으로 유의하다는 것을 검증하였다</a:t>
            </a:r>
            <a:r>
              <a:rPr lang="en-US" altLang="ko-KR" sz="1200" b="0" dirty="0"/>
              <a:t>. (p-value: </a:t>
            </a:r>
            <a:r>
              <a:rPr lang="ko-KR" altLang="en-US" sz="1200" b="0" dirty="0"/>
              <a:t>얼마</a:t>
            </a:r>
            <a:r>
              <a:rPr lang="en-US" altLang="ko-KR" sz="1200" b="0" dirty="0"/>
              <a:t>)</a:t>
            </a:r>
            <a:br>
              <a:rPr lang="en-US" altLang="ko-KR" sz="1200" b="0" dirty="0"/>
            </a:br>
            <a:r>
              <a:rPr lang="ko-KR" altLang="en-US" sz="1200" b="0" dirty="0">
                <a:solidFill>
                  <a:srgbClr val="C00000"/>
                </a:solidFill>
              </a:rPr>
              <a:t>따라서 </a:t>
            </a:r>
            <a:r>
              <a:rPr lang="en-US" altLang="ko-KR" sz="1200" b="0" dirty="0">
                <a:solidFill>
                  <a:srgbClr val="C00000"/>
                </a:solidFill>
              </a:rPr>
              <a:t>20</a:t>
            </a:r>
            <a:r>
              <a:rPr lang="ko-KR" altLang="en-US" sz="1200" b="0" dirty="0">
                <a:solidFill>
                  <a:srgbClr val="C00000"/>
                </a:solidFill>
              </a:rPr>
              <a:t>대 경제활동인구에 효과적인 마케팅 필요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=&gt; </a:t>
            </a:r>
            <a:r>
              <a:rPr lang="ko-KR" altLang="en-US" b="0" dirty="0"/>
              <a:t>통계적 가설 검정을 통해</a:t>
            </a:r>
            <a:r>
              <a:rPr lang="en-US" altLang="ko-KR" b="0" dirty="0"/>
              <a:t>, </a:t>
            </a:r>
            <a:r>
              <a:rPr lang="en-US" altLang="ko-KR" sz="1200" b="0" dirty="0"/>
              <a:t>20</a:t>
            </a:r>
            <a:r>
              <a:rPr lang="ko-KR" altLang="en-US" sz="1200" b="0" dirty="0"/>
              <a:t>대 경제활동인구의 </a:t>
            </a:r>
            <a:r>
              <a:rPr lang="en-US" altLang="ko-KR" sz="1200" b="0" dirty="0"/>
              <a:t>TM </a:t>
            </a:r>
            <a:r>
              <a:rPr lang="ko-KR" altLang="en-US" sz="1200" b="0" dirty="0"/>
              <a:t>성공률이 비경제활동의 </a:t>
            </a:r>
            <a:r>
              <a:rPr lang="en-US" altLang="ko-KR" sz="1200" b="0" dirty="0"/>
              <a:t>TM </a:t>
            </a:r>
            <a:r>
              <a:rPr lang="ko-KR" altLang="en-US" sz="1200" b="0" dirty="0"/>
              <a:t>성공률보다 작다는 것이 규명 되어</a:t>
            </a:r>
            <a:r>
              <a:rPr lang="en-US" altLang="ko-KR" sz="1200" b="0" dirty="0"/>
              <a:t>, </a:t>
            </a:r>
            <a:r>
              <a:rPr lang="en-US" altLang="ko-KR" sz="1200" b="0" dirty="0">
                <a:solidFill>
                  <a:srgbClr val="C00000"/>
                </a:solidFill>
              </a:rPr>
              <a:t>20</a:t>
            </a:r>
            <a:r>
              <a:rPr lang="ko-KR" altLang="en-US" sz="1200" b="0" dirty="0">
                <a:solidFill>
                  <a:srgbClr val="C00000"/>
                </a:solidFill>
              </a:rPr>
              <a:t>대 경제활동인구에 효과적인 마케팅 필요 </a:t>
            </a:r>
            <a:endParaRPr lang="en-US" altLang="ko-KR" sz="1200" b="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rgbClr val="C00000"/>
                </a:solidFill>
              </a:rPr>
              <a:t>(</a:t>
            </a:r>
            <a:r>
              <a:rPr lang="ko-KR" altLang="en-US" sz="1200" b="0" dirty="0">
                <a:solidFill>
                  <a:srgbClr val="C00000"/>
                </a:solidFill>
              </a:rPr>
              <a:t>이렇게 바꾸면 </a:t>
            </a:r>
            <a:r>
              <a:rPr lang="ko-KR" altLang="en-US" sz="1200" b="0" dirty="0" err="1">
                <a:solidFill>
                  <a:srgbClr val="C00000"/>
                </a:solidFill>
              </a:rPr>
              <a:t>될거</a:t>
            </a:r>
            <a:r>
              <a:rPr lang="ko-KR" altLang="en-US" sz="1200" b="0" dirty="0">
                <a:solidFill>
                  <a:srgbClr val="C00000"/>
                </a:solidFill>
              </a:rPr>
              <a:t> 같습니다</a:t>
            </a:r>
            <a:r>
              <a:rPr lang="en-US" altLang="ko-KR" sz="1200" b="0" dirty="0">
                <a:solidFill>
                  <a:srgbClr val="C00000"/>
                </a:solidFill>
              </a:rPr>
              <a:t>. </a:t>
            </a:r>
            <a:r>
              <a:rPr lang="ko-KR" altLang="en-US" sz="1200" b="0" dirty="0">
                <a:solidFill>
                  <a:srgbClr val="C00000"/>
                </a:solidFill>
              </a:rPr>
              <a:t>그리고 </a:t>
            </a:r>
            <a:r>
              <a:rPr lang="en-US" altLang="ko-KR" sz="1200" b="0" dirty="0">
                <a:solidFill>
                  <a:srgbClr val="C00000"/>
                </a:solidFill>
              </a:rPr>
              <a:t>chi square </a:t>
            </a:r>
            <a:r>
              <a:rPr lang="en-US" altLang="ko-KR" sz="1200" b="0" baseline="0" dirty="0">
                <a:solidFill>
                  <a:srgbClr val="C00000"/>
                </a:solidFill>
              </a:rPr>
              <a:t>test </a:t>
            </a:r>
            <a:r>
              <a:rPr lang="ko-KR" altLang="en-US" sz="1200" b="0" baseline="0" dirty="0">
                <a:solidFill>
                  <a:srgbClr val="C00000"/>
                </a:solidFill>
              </a:rPr>
              <a:t>한 내용이 아래 분석결과에 표현되는게 </a:t>
            </a:r>
            <a:r>
              <a:rPr lang="ko-KR" altLang="en-US" sz="1200" b="0" baseline="0" dirty="0" err="1">
                <a:solidFill>
                  <a:srgbClr val="C00000"/>
                </a:solidFill>
              </a:rPr>
              <a:t>좋을듯</a:t>
            </a:r>
            <a:r>
              <a:rPr lang="ko-KR" altLang="en-US" sz="1200" b="0" baseline="0" dirty="0">
                <a:solidFill>
                  <a:srgbClr val="C00000"/>
                </a:solidFill>
              </a:rPr>
              <a:t> 하네요 </a:t>
            </a:r>
            <a:endParaRPr lang="ko-KR" altLang="en-US" sz="1200" b="0" dirty="0">
              <a:solidFill>
                <a:srgbClr val="C00000"/>
              </a:solidFill>
            </a:endParaRP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01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요일별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분기별 성공률을 봤을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차이가 작아 보이는데 성공률의 차이가 있다고 볼 수 있을까요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통계분석 결과 추가할 것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모델링쓰고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rms 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2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나이브</a:t>
            </a:r>
            <a:r>
              <a:rPr lang="ko-KR" altLang="en-US" dirty="0"/>
              <a:t> </a:t>
            </a:r>
            <a:r>
              <a:rPr lang="ko-KR" altLang="en-US" dirty="0" err="1"/>
              <a:t>베이즈를</a:t>
            </a:r>
            <a:r>
              <a:rPr lang="ko-KR" altLang="en-US" dirty="0"/>
              <a:t> </a:t>
            </a:r>
            <a:r>
              <a:rPr lang="ko-KR" altLang="en-US" dirty="0" err="1"/>
              <a:t>쓴이유는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27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개선기회에 조금씩 언질해주기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23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플로우 차트로 만들어서 어떻게 우리가 이용할 것인지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529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연회비를 얼마로 정할지 고민했는데 </a:t>
            </a:r>
            <a:r>
              <a:rPr lang="en-US" altLang="ko-KR" dirty="0"/>
              <a:t>20</a:t>
            </a:r>
            <a:r>
              <a:rPr lang="ko-KR" altLang="en-US" dirty="0"/>
              <a:t>대가 쓰는 신용카드는 대부분 연회비가 없는 경우가 많더라구요</a:t>
            </a:r>
            <a:r>
              <a:rPr lang="en-US" altLang="ko-KR" dirty="0"/>
              <a:t>. </a:t>
            </a:r>
            <a:r>
              <a:rPr lang="ko-KR" altLang="en-US" dirty="0"/>
              <a:t>저희도 </a:t>
            </a:r>
            <a:r>
              <a:rPr lang="en-US" altLang="ko-KR" dirty="0"/>
              <a:t>20</a:t>
            </a:r>
            <a:r>
              <a:rPr lang="ko-KR" altLang="en-US" dirty="0"/>
              <a:t>대 고객들을 신용카드 고객으로 만드는게 </a:t>
            </a:r>
            <a:r>
              <a:rPr lang="en-US" altLang="ko-KR" dirty="0"/>
              <a:t>1</a:t>
            </a:r>
            <a:r>
              <a:rPr lang="ko-KR" altLang="en-US" dirty="0" err="1"/>
              <a:t>순위니까</a:t>
            </a:r>
            <a:r>
              <a:rPr lang="ko-KR" altLang="en-US" dirty="0"/>
              <a:t> 연회비 없이 가는게 어떨까요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9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플로우 차트로 만들어서 어떻게 우리가 이용할 것인지 보여주기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28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시스템 시현 페이지는 웹 제작이 끝나면 넣을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630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느낀점도</a:t>
            </a:r>
            <a:r>
              <a:rPr lang="ko-KR" altLang="en-US" dirty="0"/>
              <a:t> 수렴하여 추가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위의 내용을 똑같이 </a:t>
            </a:r>
            <a:r>
              <a:rPr lang="ko-KR" altLang="en-US" dirty="0" err="1"/>
              <a:t>하지말고</a:t>
            </a:r>
            <a:r>
              <a:rPr lang="ko-KR" altLang="en-US" dirty="0"/>
              <a:t> 바꾸기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정책과 급변하는 카드사환경변화에 따라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1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느낀점도</a:t>
            </a:r>
            <a:r>
              <a:rPr lang="ko-KR" altLang="en-US" dirty="0"/>
              <a:t> 수렴하여 추가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01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둘째 줄의 멘트를 효율성이 하락하고 있다고 바꿔보았습니다</a:t>
            </a:r>
            <a:r>
              <a:rPr lang="en-US" altLang="ko-KR" dirty="0"/>
              <a:t>. (</a:t>
            </a:r>
            <a:r>
              <a:rPr lang="ko-KR" altLang="en-US" dirty="0"/>
              <a:t>원래는 매출액 감소 우려</a:t>
            </a:r>
            <a:r>
              <a:rPr lang="en-US" altLang="ko-KR" dirty="0"/>
              <a:t>)</a:t>
            </a:r>
          </a:p>
          <a:p>
            <a:pPr lvl="0">
              <a:defRPr/>
            </a:pPr>
            <a:r>
              <a:rPr lang="ko-KR" altLang="en-US" dirty="0"/>
              <a:t>셋째 줄에도 기존의 </a:t>
            </a:r>
            <a:r>
              <a:rPr lang="en-US" altLang="ko-KR" dirty="0"/>
              <a:t>‘</a:t>
            </a:r>
            <a:r>
              <a:rPr lang="ko-KR" altLang="en-US" dirty="0"/>
              <a:t>성공률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성공률 </a:t>
            </a:r>
            <a:r>
              <a:rPr lang="en-US" altLang="ko-KR" dirty="0"/>
              <a:t>+ </a:t>
            </a:r>
            <a:r>
              <a:rPr lang="ko-KR" altLang="en-US" dirty="0"/>
              <a:t>품질 개선</a:t>
            </a:r>
            <a:r>
              <a:rPr lang="en-US" altLang="ko-KR" dirty="0"/>
              <a:t>’</a:t>
            </a:r>
            <a:r>
              <a:rPr lang="ko-KR" altLang="en-US" dirty="0"/>
              <a:t>으로 하나를 추가했습니다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왜냐면 성공률 하락으로 매출액 감소가 우려되는데 반해 민원은 증가 추세라서 인풋 대비 아웃풋이 낮아진 상황이고</a:t>
            </a:r>
            <a:r>
              <a:rPr lang="en-US" altLang="ko-KR" dirty="0"/>
              <a:t>(</a:t>
            </a:r>
            <a:r>
              <a:rPr lang="ko-KR" altLang="en-US" dirty="0"/>
              <a:t>효율성 저하</a:t>
            </a:r>
            <a:r>
              <a:rPr lang="en-US" altLang="ko-KR" dirty="0"/>
              <a:t>) </a:t>
            </a:r>
            <a:r>
              <a:rPr lang="ko-KR" altLang="en-US" dirty="0"/>
              <a:t>성공률 뿐 아니라 품질 개선 또한 필요하다고 생각했습니다</a:t>
            </a:r>
            <a:r>
              <a:rPr lang="en-US" altLang="ko-KR" dirty="0"/>
              <a:t>. (</a:t>
            </a:r>
            <a:r>
              <a:rPr lang="ko-KR" altLang="en-US" dirty="0"/>
              <a:t>실제로 </a:t>
            </a:r>
            <a:r>
              <a:rPr lang="en-US" altLang="ko-KR" dirty="0"/>
              <a:t>15</a:t>
            </a:r>
            <a:r>
              <a:rPr lang="ko-KR" altLang="en-US" dirty="0"/>
              <a:t>슬라이드 개선방안 </a:t>
            </a:r>
            <a:r>
              <a:rPr lang="en-US" altLang="ko-KR" dirty="0"/>
              <a:t>4</a:t>
            </a:r>
            <a:r>
              <a:rPr lang="ko-KR" altLang="en-US" dirty="0"/>
              <a:t>번에도 대응되는 내용이 있습니다</a:t>
            </a:r>
            <a:r>
              <a:rPr lang="en-US" altLang="ko-KR" dirty="0"/>
              <a:t>.) </a:t>
            </a:r>
            <a:r>
              <a:rPr lang="ko-KR" altLang="en-US" dirty="0"/>
              <a:t>이렇게 적어봐도 괜찮을까요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10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20</a:t>
            </a:r>
            <a:r>
              <a:rPr lang="ko-KR" altLang="en-US" dirty="0"/>
              <a:t>대 젊은 고객층 확보를 위한 </a:t>
            </a:r>
            <a:r>
              <a:rPr lang="en-US" altLang="ko-KR" dirty="0"/>
              <a:t>SNS</a:t>
            </a:r>
            <a:r>
              <a:rPr lang="ko-KR" altLang="en-US" dirty="0"/>
              <a:t>를 통한 카드사</a:t>
            </a:r>
            <a:r>
              <a:rPr lang="en-US" altLang="ko-KR" dirty="0"/>
              <a:t> </a:t>
            </a:r>
            <a:r>
              <a:rPr lang="ko-KR" altLang="en-US" dirty="0"/>
              <a:t>브랜드 인지도 강화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64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슬라이드 </a:t>
            </a:r>
            <a:r>
              <a:rPr lang="ko-KR" altLang="en-US" dirty="0" err="1"/>
              <a:t>번호맞추기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39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KPI </a:t>
            </a:r>
            <a:r>
              <a:rPr lang="ko-KR" altLang="en-US" dirty="0"/>
              <a:t>목표를 왜 저</a:t>
            </a:r>
            <a:r>
              <a:rPr lang="en-US" altLang="ko-KR" dirty="0"/>
              <a:t>3</a:t>
            </a:r>
            <a:r>
              <a:rPr lang="ko-KR" altLang="en-US" dirty="0"/>
              <a:t>개로 정했나</a:t>
            </a:r>
            <a:r>
              <a:rPr lang="en-US" altLang="ko-KR" dirty="0"/>
              <a:t>? </a:t>
            </a:r>
            <a:r>
              <a:rPr lang="ko-KR" altLang="en-US" dirty="0"/>
              <a:t>스크립트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59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1,4</a:t>
            </a:r>
            <a:r>
              <a:rPr lang="ko-KR" altLang="en-US" dirty="0"/>
              <a:t>번 합하고 </a:t>
            </a:r>
            <a:r>
              <a:rPr lang="en-US" altLang="ko-KR" dirty="0"/>
              <a:t>2,3</a:t>
            </a:r>
            <a:r>
              <a:rPr lang="ko-KR" altLang="en-US" dirty="0"/>
              <a:t>번 합해서 </a:t>
            </a:r>
            <a:r>
              <a:rPr lang="en-US" altLang="ko-KR" dirty="0"/>
              <a:t>2</a:t>
            </a:r>
            <a:r>
              <a:rPr lang="ko-KR" altLang="en-US" dirty="0"/>
              <a:t>개로 줄이기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99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arenR"/>
              <a:defRPr/>
            </a:pPr>
            <a:r>
              <a:rPr lang="ko-KR" altLang="en-US" dirty="0"/>
              <a:t>오른쪽 위에 요식업소만 강조하려고 나머지 숫자 삭제했는데 </a:t>
            </a:r>
            <a:r>
              <a:rPr lang="ko-KR" altLang="en-US" dirty="0" err="1"/>
              <a:t>어떤가요</a:t>
            </a:r>
            <a:r>
              <a:rPr lang="en-US" altLang="ko-KR" dirty="0"/>
              <a:t>? </a:t>
            </a:r>
            <a:r>
              <a:rPr lang="ko-KR" altLang="en-US" dirty="0"/>
              <a:t>이 경우 요식업소</a:t>
            </a:r>
            <a:r>
              <a:rPr lang="en-US" altLang="ko-KR" dirty="0"/>
              <a:t>or </a:t>
            </a:r>
            <a:r>
              <a:rPr lang="ko-KR" altLang="en-US" dirty="0"/>
              <a:t>유통업 수치만 표시하는 게 좋을까요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2~3</a:t>
            </a:r>
            <a:r>
              <a:rPr lang="ko-KR" altLang="en-US" dirty="0"/>
              <a:t>위도 같이 표시하는 게 좋을까요</a:t>
            </a:r>
            <a:r>
              <a:rPr lang="en-US" altLang="ko-KR" dirty="0"/>
              <a:t>?</a:t>
            </a:r>
          </a:p>
          <a:p>
            <a:pPr marL="228600" lvl="0" indent="-228600">
              <a:buNone/>
              <a:defRPr/>
            </a:pPr>
            <a:r>
              <a:rPr lang="en-US" altLang="ko-KR" dirty="0"/>
              <a:t>	=&gt;</a:t>
            </a:r>
            <a:r>
              <a:rPr lang="en-US" altLang="ko-KR" baseline="0" dirty="0"/>
              <a:t> 1 </a:t>
            </a:r>
            <a:r>
              <a:rPr lang="ko-KR" altLang="en-US" baseline="0" dirty="0"/>
              <a:t>강조하려는 수치만 적어줘도 좋을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그리고 분석결과도 되도록이면</a:t>
            </a:r>
            <a:r>
              <a:rPr lang="en-US" altLang="ko-KR" baseline="0" dirty="0"/>
              <a:t>, </a:t>
            </a:r>
            <a:r>
              <a:rPr lang="ko-KR" altLang="en-US" baseline="0" dirty="0"/>
              <a:t>붉은색은 피하는 것이 좋습니다</a:t>
            </a:r>
            <a:r>
              <a:rPr lang="en-US" altLang="ko-KR" baseline="0" dirty="0"/>
              <a:t>! </a:t>
            </a:r>
          </a:p>
          <a:p>
            <a:pPr marL="228600" lvl="0" indent="-228600">
              <a:buNone/>
              <a:defRPr/>
            </a:pPr>
            <a:endParaRPr lang="en-US" altLang="ko-KR" dirty="0"/>
          </a:p>
          <a:p>
            <a:pPr marL="228600" lvl="0" indent="-228600">
              <a:buAutoNum type="arabicParenR"/>
              <a:defRPr/>
            </a:pPr>
            <a:r>
              <a:rPr lang="ko-KR" altLang="en-US" dirty="0"/>
              <a:t>위의 원 그래프와 아래 그래프의 색상</a:t>
            </a:r>
            <a:r>
              <a:rPr lang="en-US" altLang="ko-KR" dirty="0"/>
              <a:t>/</a:t>
            </a:r>
            <a:r>
              <a:rPr lang="ko-KR" altLang="en-US" dirty="0"/>
              <a:t>범주가 서로 다른데 </a:t>
            </a:r>
            <a:r>
              <a:rPr lang="en-US" altLang="ko-KR" dirty="0"/>
              <a:t>(</a:t>
            </a:r>
            <a:r>
              <a:rPr lang="ko-KR" altLang="en-US" dirty="0"/>
              <a:t>아마 똑같이 </a:t>
            </a:r>
            <a:r>
              <a:rPr lang="en-US" altLang="ko-KR" dirty="0"/>
              <a:t>1</a:t>
            </a:r>
            <a:r>
              <a:rPr lang="ko-KR" altLang="en-US" dirty="0"/>
              <a:t>등은 파란색으로 표시된 거 같습니다</a:t>
            </a:r>
            <a:r>
              <a:rPr lang="en-US" altLang="ko-KR" dirty="0"/>
              <a:t>) </a:t>
            </a:r>
            <a:r>
              <a:rPr lang="ko-KR" altLang="en-US" dirty="0"/>
              <a:t>범주와 색상을 일치시키는 게 좋을까요</a:t>
            </a:r>
            <a:r>
              <a:rPr lang="en-US" altLang="ko-KR" dirty="0"/>
              <a:t>?</a:t>
            </a:r>
          </a:p>
          <a:p>
            <a:pPr marL="228600" lvl="0" indent="-228600">
              <a:buNone/>
              <a:defRPr/>
            </a:pPr>
            <a:r>
              <a:rPr lang="en-US" altLang="ko-KR" dirty="0"/>
              <a:t>	=&gt; </a:t>
            </a:r>
            <a:r>
              <a:rPr lang="ko-KR" altLang="en-US" dirty="0"/>
              <a:t>일치시키는</a:t>
            </a:r>
            <a:r>
              <a:rPr lang="ko-KR" altLang="en-US" baseline="0" dirty="0"/>
              <a:t> 게 좋을 것 같은데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표현하려는 바가 잘 강조되면 상관 없을 듯 합니다</a:t>
            </a:r>
            <a:r>
              <a:rPr lang="en-US" altLang="ko-KR" baseline="0" dirty="0"/>
              <a:t>. </a:t>
            </a:r>
            <a:endParaRPr lang="ko-KR" altLang="en-US" dirty="0"/>
          </a:p>
          <a:p>
            <a:pPr marL="228600" lvl="0" indent="-228600">
              <a:buAutoNum type="arabicParenR"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18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마찬가지로 여기도 원 그래프의 범주와 색상을 통일하는 게 좋을까요</a:t>
            </a:r>
            <a:r>
              <a:rPr lang="en-US" altLang="ko-KR" dirty="0"/>
              <a:t>? (</a:t>
            </a:r>
            <a:r>
              <a:rPr lang="ko-KR" altLang="en-US" dirty="0"/>
              <a:t>여기서는 의료기관</a:t>
            </a:r>
            <a:r>
              <a:rPr lang="en-US" altLang="ko-KR" dirty="0"/>
              <a:t>,</a:t>
            </a:r>
            <a:r>
              <a:rPr lang="ko-KR" altLang="en-US" dirty="0"/>
              <a:t>보건위생의 색깔만 달라 보입니다</a:t>
            </a:r>
            <a:r>
              <a:rPr lang="en-US" altLang="ko-KR" dirty="0"/>
              <a:t>.)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통일하는게 좋긴 한데 유통업을 강조할 의도라면 놔둬도 상관없음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유통업 색깔은 같아서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</a:p>
          <a:p>
            <a:pPr lvl="0">
              <a:defRPr/>
            </a:pPr>
            <a:r>
              <a:rPr lang="ko-KR" altLang="en-US" dirty="0">
                <a:sym typeface="Wingdings" panose="05000000000000000000" pitchFamily="2" charset="2"/>
              </a:rPr>
              <a:t>횟수대신에 금액으로 그래프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C2C74B0-BAC0-4642-8308-0F2425FC1D3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9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8848EDB-28F8-4BA5-945B-2F3D22E4E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2881190-998E-4DEE-92C8-B8510C72B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0E5118-F07C-4814-B935-8AE2DFF2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DD4A60A-C36B-4D2D-BB66-BDFECA20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2D3D53-C420-48D9-8265-D95396E9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2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3982F0-74B4-49CD-9645-E528E14A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ECA2802-B420-4E3B-BF92-93185A60B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A92049-A23F-4373-8781-FB76A447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C2BB1D-4D42-466C-9B42-B389AE8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9AC452-C2CB-4F0E-BD02-F1E5653F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D7C2022-CAF0-43E9-98E2-5C291C8B9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1A4C9CB-20B0-40E3-817C-49AC46264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00914D2-0BCA-43C1-B934-DAF1E754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468FF3-409B-42BD-A1B0-8E4EDC66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8DEFEE-FB1D-4180-AD7C-71C3B7DF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8" y="160019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19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6" y="398421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6" y="3984219"/>
            <a:ext cx="5384799" cy="2195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8178" y="6356217"/>
            <a:ext cx="2845557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2020-05-10</a:t>
            </a:fld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111" y="6356217"/>
            <a:ext cx="3861775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rgbClr val="8C8C8C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8320" y="6356217"/>
            <a:ext cx="2845501" cy="36519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468C617-A0A2-4CDE-9333-FD81A8645F5F}" type="slidenum">
              <a: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Wingdings"/>
                <a:sym typeface="Wingdings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1" lang="ko-KR" altLang="en-US" sz="1200" b="0" i="0">
              <a:solidFill>
                <a:srgbClr val="8C8C8C">
                  <a:alpha val="100000"/>
                </a:srgbClr>
              </a:solidFill>
              <a:latin typeface="Wingdings"/>
              <a:sym typeface="Wingding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96E19DC-A431-4A75-9B3E-91C210ED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C0FA0C-EC12-426D-9A33-372C88B3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41556A2-1756-47EA-92D0-9F2D667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FF0C233-CA97-442E-8393-4867214B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A404097-3905-4376-A66E-B7D90164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2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D0FF1FA-46ED-4C4D-96BF-2BC9294B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AF6D0F-45F0-4A51-B724-7E3D6EBB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6F453E-FD22-4CEF-9324-9C7C7DB1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F1068F-9CB5-401B-BB14-7402338B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0485EA-497B-45B1-AFA3-00E40D7D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AB436D-773A-4431-AE19-0E24D21B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1B2A788-E0B5-4CD0-83CA-25BE22289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2F95999-03BC-47D1-BA5E-9059A461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4AFED6-6943-4172-B22E-CDB4ED2D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64A95A-8B80-4DD2-91AF-B4EB5C53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D39914-3C27-4FFA-AB23-ABF1C708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C76611-3816-4713-919C-979FBDB3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5CAF921-DA05-4FEF-8940-1EAAE857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794692-9F40-4CE9-ABB3-00844CC4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6BB470B-67AA-4240-9439-AE287D2A9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6D8C0BD-BED0-44B2-AA6E-EACB9CC72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478A39C-13AE-43C2-A469-A12B94DA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4783A26-6729-4D03-BD47-928E0A71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3514545-83E9-486B-BB5C-802983DE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0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81E203-CCB0-4651-AFAB-6DDF2929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69382FC-DD56-466B-AE6F-4668E13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BB6DB80-D169-4961-A26A-2CBFFFE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EB55CE6-0DC7-48A8-A2FD-986E66C0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F549BA0-D20B-4DBE-9D03-D5A4BC75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9E41D0E-E43A-4338-A138-E5EE7807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DA53C97-94B0-4580-959D-76920681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40E79-F4E8-4747-BCBA-2A770D80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68889C-7788-4EA5-A598-E0F3196A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014ACE7-5DA4-4C70-B0D9-03539CFA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A8F507F-8D50-4DCA-9381-42D9076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580C92E-75C5-4C8B-BDD2-962990CE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F7A6AF7-12D2-4242-8AE7-D576D1ED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8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727D8-1990-48CC-8B72-A68EC8C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ED868C7-D980-4131-B779-BA7912186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B93383B-D3E6-467B-993B-2C73EC5C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77EED5E-F447-45E7-A086-DAF0F6B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E28E-1FDF-40D2-B21C-198881C84EAE}" type="datetimeFigureOut">
              <a:rPr lang="ko-KR" altLang="en-US" smtClean="0"/>
              <a:pPr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6510230-066D-447B-A1BA-FAF08E6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3D17885-C4C6-4FD1-963E-01654135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7F3D-2788-436A-8326-AD6374256F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B3AE28E-1FDF-40D2-B21C-198881C84EAE}" type="datetime1">
              <a:rPr lang="ko-KR" altLang="en-US"/>
              <a:pPr lvl="0">
                <a:defRPr/>
              </a:pPr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6FE7F3D-2788-436A-8326-AD6374256F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xmlns="" id="{0A4DC169-4993-4B1E-8950-4347355BC6A3}"/>
              </a:ext>
            </a:extLst>
          </p:cNvPr>
          <p:cNvSpPr/>
          <p:nvPr/>
        </p:nvSpPr>
        <p:spPr>
          <a:xfrm>
            <a:off x="9299732" y="0"/>
            <a:ext cx="2892267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xmlns="" id="{33867141-BFE8-4AF0-8CDC-F95068AF5D23}"/>
              </a:ext>
            </a:extLst>
          </p:cNvPr>
          <p:cNvCxnSpPr>
            <a:cxnSpLocks/>
          </p:cNvCxnSpPr>
          <p:nvPr/>
        </p:nvCxnSpPr>
        <p:spPr>
          <a:xfrm>
            <a:off x="0" y="6495609"/>
            <a:ext cx="92997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EBF723D-A4F4-419F-A9B7-75AA050B8271}"/>
              </a:ext>
            </a:extLst>
          </p:cNvPr>
          <p:cNvSpPr/>
          <p:nvPr/>
        </p:nvSpPr>
        <p:spPr>
          <a:xfrm>
            <a:off x="385516" y="1927016"/>
            <a:ext cx="11148810" cy="3494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53B379B-E74C-4691-8BE5-FBE0E846CB72}"/>
              </a:ext>
            </a:extLst>
          </p:cNvPr>
          <p:cNvGrpSpPr/>
          <p:nvPr/>
        </p:nvGrpSpPr>
        <p:grpSpPr>
          <a:xfrm>
            <a:off x="515704" y="3612829"/>
            <a:ext cx="10796348" cy="1555054"/>
            <a:chOff x="597673" y="2686703"/>
            <a:chExt cx="10275439" cy="1555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741E572-75DE-459D-A703-6B6847D7931B}"/>
                </a:ext>
              </a:extLst>
            </p:cNvPr>
            <p:cNvSpPr txBox="1"/>
            <p:nvPr/>
          </p:nvSpPr>
          <p:spPr>
            <a:xfrm>
              <a:off x="597673" y="2686703"/>
              <a:ext cx="1027543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1027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20</a:t>
              </a:r>
              <a:r>
                <a:rPr lang="ko-KR" altLang="en-US" sz="2400" dirty="0">
                  <a:solidFill>
                    <a:srgbClr val="102747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대 맞춤형 마케팅 및 고객통합관리시스템 개발을 통한 매출액 증대 방안</a:t>
              </a:r>
              <a:endParaRPr lang="en-US" altLang="ko-KR" sz="2400" dirty="0">
                <a:solidFill>
                  <a:srgbClr val="102747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0E15474-EB57-4BE6-A0DE-6F17AC4329AD}"/>
                </a:ext>
              </a:extLst>
            </p:cNvPr>
            <p:cNvSpPr txBox="1"/>
            <p:nvPr/>
          </p:nvSpPr>
          <p:spPr>
            <a:xfrm>
              <a:off x="9187837" y="3872425"/>
              <a:ext cx="127919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r>
                <a:rPr lang="ko-KR" alt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 </a:t>
              </a:r>
              <a:r>
                <a:rPr lang="en-US" altLang="ko-KR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2400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sz="2400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2EC4867-BBC1-4B30-8F0D-2830056F8454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0" y="3575631"/>
              <a:ext cx="97749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xmlns="" id="{3FC859BB-9DED-4BC3-A24A-683432F38FB3}"/>
              </a:ext>
            </a:extLst>
          </p:cNvPr>
          <p:cNvGrpSpPr/>
          <p:nvPr/>
        </p:nvGrpSpPr>
        <p:grpSpPr>
          <a:xfrm>
            <a:off x="385516" y="2174078"/>
            <a:ext cx="3202734" cy="738655"/>
            <a:chOff x="684699" y="2988605"/>
            <a:chExt cx="3202734" cy="73865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xmlns="" id="{1B14BE5B-21DC-47E0-8177-5D05CFFDF548}"/>
                </a:ext>
              </a:extLst>
            </p:cNvPr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B2770AC5-9A42-469C-A710-AFD98B252B45}"/>
                </a:ext>
              </a:extLst>
            </p:cNvPr>
            <p:cNvGrpSpPr/>
            <p:nvPr/>
          </p:nvGrpSpPr>
          <p:grpSpPr>
            <a:xfrm>
              <a:off x="1882361" y="3135115"/>
              <a:ext cx="546120" cy="391069"/>
              <a:chOff x="2124574" y="4877612"/>
              <a:chExt cx="546120" cy="391069"/>
            </a:xfrm>
          </p:grpSpPr>
          <p:sp>
            <p:nvSpPr>
              <p:cNvPr id="16" name="Subtitle 63">
                <a:extLst>
                  <a:ext uri="{FF2B5EF4-FFF2-40B4-BE49-F238E27FC236}">
                    <a16:creationId xmlns:a16="http://schemas.microsoft.com/office/drawing/2014/main" xmlns="" id="{8F7A174D-DAFD-4582-9472-A624813A8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Subtitle 63">
                <a:extLst>
                  <a:ext uri="{FF2B5EF4-FFF2-40B4-BE49-F238E27FC236}">
                    <a16:creationId xmlns:a16="http://schemas.microsoft.com/office/drawing/2014/main" xmlns="" id="{9878E96D-74BC-4D9E-BDAC-A38523EB3C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574" y="4933012"/>
                <a:ext cx="64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C47DFAF3-7A6F-483E-9BBB-030930CF6727}"/>
              </a:ext>
            </a:extLst>
          </p:cNvPr>
          <p:cNvCxnSpPr>
            <a:cxnSpLocks/>
          </p:cNvCxnSpPr>
          <p:nvPr/>
        </p:nvCxnSpPr>
        <p:spPr>
          <a:xfrm>
            <a:off x="9299732" y="6495609"/>
            <a:ext cx="8562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D7E069F-9184-4FEB-9E36-6138ADFA6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11" y="1284570"/>
            <a:ext cx="1698211" cy="16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1" y="766095"/>
            <a:ext cx="11031424" cy="1052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00" b="1" dirty="0">
                <a:latin typeface="+mn-ea"/>
              </a:rPr>
              <a:t>20</a:t>
            </a:r>
            <a:r>
              <a:rPr lang="ko-KR" altLang="en-US" sz="1700" b="1" dirty="0">
                <a:latin typeface="+mn-ea"/>
              </a:rPr>
              <a:t>대 남자와 여자 모두 유통업에서 신용카드 사용금액이 가장 많았고 그 다음으로 각각 레저업소와 서적문구에서 많이 사용하는 것으로 나타남</a:t>
            </a:r>
            <a:endParaRPr lang="en-US" altLang="ko-KR" sz="1700" b="1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00" b="1" dirty="0">
                <a:latin typeface="+mn-ea"/>
              </a:rPr>
              <a:t>20</a:t>
            </a:r>
            <a:r>
              <a:rPr lang="ko-KR" altLang="en-US" sz="1700" b="1" dirty="0">
                <a:latin typeface="+mn-ea"/>
              </a:rPr>
              <a:t>대 남자는 토요일과 금요일에 레저업소에서</a:t>
            </a:r>
            <a:r>
              <a:rPr lang="en-US" altLang="ko-KR" sz="1700" b="1" dirty="0">
                <a:latin typeface="+mn-ea"/>
              </a:rPr>
              <a:t>,</a:t>
            </a:r>
            <a:r>
              <a:rPr lang="ko-KR" altLang="en-US" sz="1700" b="1" dirty="0">
                <a:latin typeface="+mn-ea"/>
              </a:rPr>
              <a:t> 여자는 일요일과 수요일에 서적문구에서 신용카드 사용금액이 높게 나타남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700" dirty="0"/>
              <a:t>  </a:t>
            </a:r>
            <a:r>
              <a:rPr lang="ko-KR" altLang="en-US" sz="17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따라서 </a:t>
            </a:r>
            <a:r>
              <a:rPr lang="ko-KR" altLang="en-US" sz="1700" b="1" dirty="0">
                <a:solidFill>
                  <a:srgbClr val="2F5597"/>
                </a:solidFill>
                <a:latin typeface="+mn-ea"/>
              </a:rPr>
              <a:t>이를</a:t>
            </a:r>
            <a:r>
              <a:rPr lang="ko-KR" altLang="en-US" sz="17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활용한 카드 개발 필요</a:t>
            </a:r>
            <a:endParaRPr lang="en-US" altLang="ko-KR" sz="17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DA9C03B3-FC92-4BA8-8765-2C39EBAF887B}"/>
              </a:ext>
            </a:extLst>
          </p:cNvPr>
          <p:cNvGrpSpPr/>
          <p:nvPr/>
        </p:nvGrpSpPr>
        <p:grpSpPr>
          <a:xfrm>
            <a:off x="1038456" y="4357428"/>
            <a:ext cx="5127732" cy="2211270"/>
            <a:chOff x="1290496" y="1962616"/>
            <a:chExt cx="4588847" cy="215218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04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남자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요일별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레저업소 신용카드 사용금액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A9C03B3-FC92-4BA8-8765-2C39EBAF887B}"/>
              </a:ext>
            </a:extLst>
          </p:cNvPr>
          <p:cNvGrpSpPr/>
          <p:nvPr/>
        </p:nvGrpSpPr>
        <p:grpSpPr>
          <a:xfrm>
            <a:off x="6263333" y="4360070"/>
            <a:ext cx="5089882" cy="2203817"/>
            <a:chOff x="1290496" y="1962616"/>
            <a:chExt cx="4588847" cy="215218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257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여자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요일별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서적문구 신용카드 사용금액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55C8BD-8EDC-43D1-8EE2-4937CB73FBB3}"/>
              </a:ext>
            </a:extLst>
          </p:cNvPr>
          <p:cNvSpPr txBox="1"/>
          <p:nvPr/>
        </p:nvSpPr>
        <p:spPr>
          <a:xfrm>
            <a:off x="6928537" y="3670379"/>
            <a:ext cx="1035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요식업소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85.9%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61F324-8C98-410B-9B08-414EA2F4B3A0}"/>
              </a:ext>
            </a:extLst>
          </p:cNvPr>
          <p:cNvSpPr txBox="1"/>
          <p:nvPr/>
        </p:nvSpPr>
        <p:spPr>
          <a:xfrm>
            <a:off x="9689370" y="3684202"/>
            <a:ext cx="83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유통업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52.9%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755C8BD-8EDC-43D1-8EE2-4937CB73FBB3}"/>
              </a:ext>
            </a:extLst>
          </p:cNvPr>
          <p:cNvSpPr txBox="1"/>
          <p:nvPr/>
        </p:nvSpPr>
        <p:spPr>
          <a:xfrm>
            <a:off x="6801838" y="3799434"/>
            <a:ext cx="126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유통업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 66.9%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755C8BD-8EDC-43D1-8EE2-4937CB73FBB3}"/>
              </a:ext>
            </a:extLst>
          </p:cNvPr>
          <p:cNvSpPr txBox="1"/>
          <p:nvPr/>
        </p:nvSpPr>
        <p:spPr>
          <a:xfrm>
            <a:off x="6899494" y="5507403"/>
            <a:ext cx="126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레저업소</a:t>
            </a:r>
            <a:r>
              <a:rPr lang="en-US" altLang="ko-KR" b="1" dirty="0">
                <a:solidFill>
                  <a:schemeClr val="bg1"/>
                </a:solidFill>
              </a:rPr>
              <a:t> 14.8%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내용 개체 틀 2">
            <a:extLst>
              <a:ext uri="{FF2B5EF4-FFF2-40B4-BE49-F238E27FC236}">
                <a16:creationId xmlns:a16="http://schemas.microsoft.com/office/drawing/2014/main" xmlns="" id="{AE3383F9-2F61-4B3A-8A84-5A32080C9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469707"/>
              </p:ext>
            </p:extLst>
          </p:nvPr>
        </p:nvGraphicFramePr>
        <p:xfrm>
          <a:off x="1055213" y="4757705"/>
          <a:ext cx="4849035" cy="1795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내용 개체 틀 2">
            <a:extLst>
              <a:ext uri="{FF2B5EF4-FFF2-40B4-BE49-F238E27FC236}">
                <a16:creationId xmlns:a16="http://schemas.microsoft.com/office/drawing/2014/main" xmlns="" id="{A5EB065C-39AD-4D3C-9C5E-3572420B8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030225"/>
              </p:ext>
            </p:extLst>
          </p:nvPr>
        </p:nvGraphicFramePr>
        <p:xfrm>
          <a:off x="6258108" y="4746300"/>
          <a:ext cx="4858615" cy="181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A3F26FE-5ED3-4897-8633-074D38DAC723}"/>
              </a:ext>
            </a:extLst>
          </p:cNvPr>
          <p:cNvGrpSpPr/>
          <p:nvPr/>
        </p:nvGrpSpPr>
        <p:grpSpPr>
          <a:xfrm>
            <a:off x="1027823" y="2030868"/>
            <a:ext cx="5129981" cy="2273091"/>
            <a:chOff x="1290496" y="1962616"/>
            <a:chExt cx="4588847" cy="215218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7950F58-C61C-43C8-B1C2-1DD09D9BB960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1B82713-7B7C-4615-8A2E-FFA04C048911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DB26414-DF61-4F79-994C-FEA39FD73F7D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258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[20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대 남자 신용카드 사용 금액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9E0E9FA9-929E-4FF7-B59B-8A96F74DA858}"/>
              </a:ext>
            </a:extLst>
          </p:cNvPr>
          <p:cNvGrpSpPr/>
          <p:nvPr/>
        </p:nvGrpSpPr>
        <p:grpSpPr>
          <a:xfrm>
            <a:off x="6263458" y="2030869"/>
            <a:ext cx="5092114" cy="2270134"/>
            <a:chOff x="1290496" y="1962616"/>
            <a:chExt cx="4588847" cy="215218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E5515D34-DAD3-4685-8889-E64217D72834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D98EA67C-C6B8-4513-AEAD-345AAC7F5423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2CD8B0BA-D46C-477D-900F-1F170AF9495E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344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대 여자 신용카드 사용 금액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7" name="내용 개체 틀 2">
            <a:extLst>
              <a:ext uri="{FF2B5EF4-FFF2-40B4-BE49-F238E27FC236}">
                <a16:creationId xmlns:a16="http://schemas.microsoft.com/office/drawing/2014/main" xmlns="" id="{DFFDECB8-5EB1-49DC-9931-01B2F2832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248356"/>
              </p:ext>
            </p:extLst>
          </p:nvPr>
        </p:nvGraphicFramePr>
        <p:xfrm>
          <a:off x="1079114" y="2380329"/>
          <a:ext cx="4849430" cy="2196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8" name="내용 개체 틀 2">
            <a:extLst>
              <a:ext uri="{FF2B5EF4-FFF2-40B4-BE49-F238E27FC236}">
                <a16:creationId xmlns:a16="http://schemas.microsoft.com/office/drawing/2014/main" xmlns="" id="{F6A5375F-1565-43A3-B093-571780710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480029"/>
              </p:ext>
            </p:extLst>
          </p:nvPr>
        </p:nvGraphicFramePr>
        <p:xfrm>
          <a:off x="5622690" y="2270840"/>
          <a:ext cx="5451502" cy="220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414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9" y="731552"/>
            <a:ext cx="11258549" cy="79444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+mn-ea"/>
              </a:rPr>
              <a:t>20</a:t>
            </a:r>
            <a:r>
              <a:rPr lang="ko-KR" altLang="en-US" sz="1800" b="1" dirty="0">
                <a:latin typeface="+mn-ea"/>
              </a:rPr>
              <a:t>대들이 가장 많이 사용하는 </a:t>
            </a:r>
            <a:r>
              <a:rPr lang="en-US" altLang="ko-KR" sz="1800" b="1" dirty="0">
                <a:latin typeface="+mn-ea"/>
              </a:rPr>
              <a:t>218</a:t>
            </a:r>
            <a:r>
              <a:rPr lang="ko-KR" altLang="en-US" sz="1800" b="1" dirty="0">
                <a:latin typeface="+mn-ea"/>
              </a:rPr>
              <a:t>번 카드의 사용금액을 시계열 분석</a:t>
            </a:r>
            <a:r>
              <a:rPr lang="en-US" altLang="ko-KR" sz="1800" b="1" dirty="0">
                <a:latin typeface="+mn-ea"/>
              </a:rPr>
              <a:t>(ARIMA, LSTM, Prophet Prediction)</a:t>
            </a:r>
            <a:r>
              <a:rPr lang="ko-KR" altLang="en-US" sz="1800" b="1" dirty="0">
                <a:latin typeface="+mn-ea"/>
              </a:rPr>
              <a:t>을 통해 예측 및 전반적인 증감 및 추이 파악</a:t>
            </a:r>
            <a:r>
              <a:rPr lang="en-US" altLang="ko-KR" sz="1800" b="1" dirty="0">
                <a:latin typeface="+mn-ea"/>
              </a:rPr>
              <a:t> 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   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사용금액 예측을 통한 마케팅 전략 수립</a:t>
            </a:r>
            <a:endParaRPr lang="en-US" altLang="ko-KR" sz="1800" b="1" dirty="0">
              <a:solidFill>
                <a:srgbClr val="2F5597"/>
              </a:solidFill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800" b="1" dirty="0"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DA9C03B3-FC92-4BA8-8765-2C39EBAF887B}"/>
              </a:ext>
            </a:extLst>
          </p:cNvPr>
          <p:cNvGrpSpPr/>
          <p:nvPr/>
        </p:nvGrpSpPr>
        <p:grpSpPr>
          <a:xfrm>
            <a:off x="732299" y="2198911"/>
            <a:ext cx="10860805" cy="3716853"/>
            <a:chOff x="1277858" y="1962617"/>
            <a:chExt cx="4601485" cy="215218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1292506" y="1962617"/>
              <a:ext cx="4586836" cy="2594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1277858" y="2003005"/>
              <a:ext cx="4586836" cy="1960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218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 카드 사용 액 예측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9CE319C-56C5-4723-B228-7C74B4D0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70" y="2866429"/>
            <a:ext cx="7029975" cy="289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xmlns="" id="{AEA6E165-9CF3-4B8F-89A3-D3B54388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23266"/>
              </p:ext>
            </p:extLst>
          </p:nvPr>
        </p:nvGraphicFramePr>
        <p:xfrm>
          <a:off x="7897957" y="2930097"/>
          <a:ext cx="3538470" cy="250687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9490">
                  <a:extLst>
                    <a:ext uri="{9D8B030D-6E8A-4147-A177-3AD203B41FA5}">
                      <a16:colId xmlns:a16="http://schemas.microsoft.com/office/drawing/2014/main" xmlns="" val="1407514178"/>
                    </a:ext>
                  </a:extLst>
                </a:gridCol>
                <a:gridCol w="1179490">
                  <a:extLst>
                    <a:ext uri="{9D8B030D-6E8A-4147-A177-3AD203B41FA5}">
                      <a16:colId xmlns:a16="http://schemas.microsoft.com/office/drawing/2014/main" xmlns="" val="1933689899"/>
                    </a:ext>
                  </a:extLst>
                </a:gridCol>
                <a:gridCol w="1179490">
                  <a:extLst>
                    <a:ext uri="{9D8B030D-6E8A-4147-A177-3AD203B41FA5}">
                      <a16:colId xmlns:a16="http://schemas.microsoft.com/office/drawing/2014/main" xmlns="" val="2041087192"/>
                    </a:ext>
                  </a:extLst>
                </a:gridCol>
              </a:tblGrid>
              <a:tr h="508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Model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RMSE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MSE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4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46735971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ARIMA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608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370222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390669772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LSTM</a:t>
                      </a:r>
                      <a:endParaRPr lang="ko-KR" altLang="en-US" sz="1600" b="1" dirty="0"/>
                    </a:p>
                  </a:txBody>
                  <a:tcPr marL="85905" marR="85905" marT="42952" marB="429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547</a:t>
                      </a:r>
                      <a:endParaRPr lang="ko-KR" altLang="en-US" sz="1600" b="1" dirty="0"/>
                    </a:p>
                  </a:txBody>
                  <a:tcPr marL="85905" marR="85905" marT="42952" marB="4295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299810</a:t>
                      </a:r>
                      <a:endParaRPr lang="ko-KR" altLang="en-US" sz="1600" b="1" dirty="0"/>
                    </a:p>
                  </a:txBody>
                  <a:tcPr marL="85905" marR="85905" marT="42952" marB="42952" anchor="ctr"/>
                </a:tc>
                <a:extLst>
                  <a:ext uri="{0D108BD9-81ED-4DB2-BD59-A6C34878D82A}">
                    <a16:rowId xmlns:a16="http://schemas.microsoft.com/office/drawing/2014/main" xmlns="" val="2170656452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Prophet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615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378287</a:t>
                      </a:r>
                      <a:endParaRPr lang="ko-KR" altLang="en-US" sz="1600" b="1" dirty="0"/>
                    </a:p>
                  </a:txBody>
                  <a:tcPr marL="85905" marR="85905" marT="42952" marB="42952" anchor="ctr"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1657600"/>
                  </a:ext>
                </a:extLst>
              </a:tr>
            </a:tbl>
          </a:graphicData>
        </a:graphic>
      </p:graphicFrame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250E5DB1-2859-457B-941B-2B979AD9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xmlns="" id="{0AA4B1BC-D906-493C-A5E7-50A5964B58C8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2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4"/>
          <p:cNvSpPr/>
          <p:nvPr/>
        </p:nvSpPr>
        <p:spPr>
          <a:xfrm>
            <a:off x="453676" y="199401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>
            <a:spLocks noGrp="1"/>
          </p:cNvSpPr>
          <p:nvPr>
            <p:ph idx="1"/>
          </p:nvPr>
        </p:nvSpPr>
        <p:spPr>
          <a:xfrm>
            <a:off x="646502" y="781546"/>
            <a:ext cx="11031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en-US" altLang="ko-KR" sz="1800" b="1" dirty="0">
                <a:latin typeface="+mn-ea"/>
              </a:rPr>
              <a:t>TM</a:t>
            </a:r>
            <a:r>
              <a:rPr lang="en-US" altLang="ko-KR" sz="1800" b="1" baseline="30000" dirty="0">
                <a:latin typeface="+mn-ea"/>
              </a:rPr>
              <a:t>1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대상 고객 중 </a:t>
            </a:r>
            <a:r>
              <a:rPr lang="en-US" altLang="ko-KR" sz="1800" b="1" dirty="0">
                <a:latin typeface="+mn-ea"/>
              </a:rPr>
              <a:t>20</a:t>
            </a:r>
            <a:r>
              <a:rPr lang="ko-KR" altLang="en-US" sz="1800" b="1" dirty="0">
                <a:latin typeface="+mn-ea"/>
              </a:rPr>
              <a:t>대에 경제활동을 하고 있는 인구가 전체에서 </a:t>
            </a:r>
            <a:r>
              <a:rPr lang="en-US" altLang="ko-KR" sz="1800" b="1" dirty="0">
                <a:latin typeface="+mn-ea"/>
              </a:rPr>
              <a:t>87.8%</a:t>
            </a:r>
            <a:r>
              <a:rPr lang="ko-KR" altLang="en-US" sz="1800" b="1" dirty="0">
                <a:latin typeface="+mn-ea"/>
              </a:rPr>
              <a:t>을 확인하였다</a:t>
            </a:r>
            <a:r>
              <a:rPr lang="en-US" altLang="ko-KR" sz="1800" b="1" dirty="0">
                <a:latin typeface="+mn-ea"/>
              </a:rPr>
              <a:t>. </a:t>
            </a:r>
            <a:r>
              <a:rPr lang="ko-KR" altLang="en-US" sz="1800" b="1" dirty="0">
                <a:latin typeface="+mn-ea"/>
              </a:rPr>
              <a:t>그러나 </a:t>
            </a:r>
            <a:r>
              <a:rPr lang="en-US" altLang="ko-KR" sz="1800" b="1" dirty="0">
                <a:latin typeface="+mn-ea"/>
              </a:rPr>
              <a:t>20</a:t>
            </a:r>
            <a:r>
              <a:rPr lang="ko-KR" altLang="en-US" sz="1800" b="1" dirty="0">
                <a:latin typeface="+mn-ea"/>
              </a:rPr>
              <a:t>대 경제활동인구의 신용카드 소지여부는 낮음을 확인하였다</a:t>
            </a:r>
            <a:r>
              <a:rPr lang="en-US" altLang="ko-KR" sz="18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r>
              <a:rPr lang="ko-KR" altLang="en-US" sz="1800" b="1" dirty="0"/>
              <a:t>통계적 가설 검정을 통해</a:t>
            </a:r>
            <a:r>
              <a:rPr lang="en-US" altLang="ko-KR" sz="1800" b="1" dirty="0"/>
              <a:t> 20</a:t>
            </a:r>
            <a:r>
              <a:rPr lang="ko-KR" altLang="en-US" sz="1800" b="1" dirty="0"/>
              <a:t>대 경제활동인구의 </a:t>
            </a:r>
            <a:r>
              <a:rPr lang="en-US" altLang="ko-KR" sz="1800" b="1" dirty="0"/>
              <a:t>TM </a:t>
            </a:r>
            <a:r>
              <a:rPr lang="ko-KR" altLang="en-US" sz="1800" b="1" dirty="0"/>
              <a:t>성공률이 비경제활동의 </a:t>
            </a:r>
            <a:r>
              <a:rPr lang="en-US" altLang="ko-KR" sz="1800" b="1" dirty="0"/>
              <a:t>TM </a:t>
            </a:r>
            <a:r>
              <a:rPr lang="ko-KR" altLang="en-US" sz="1800" b="1" dirty="0"/>
              <a:t>성공률보다 낮다는 것이 검정 되었으므로</a:t>
            </a:r>
            <a:r>
              <a:rPr lang="en-US" altLang="ko-KR" sz="1800" b="1" dirty="0"/>
              <a:t>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</a:rPr>
              <a:t>20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</a:rPr>
              <a:t>대 경제활동인구에 효과적인 마케팅 필요 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/>
              <a:buChar char="§"/>
              <a:defRPr/>
            </a:pPr>
            <a:endParaRPr lang="en-US" altLang="ko-KR" sz="1800" b="1" dirty="0">
              <a:latin typeface="+mn-ea"/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95503" y="107326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분석 결과 </a:t>
            </a:r>
            <a:r>
              <a:rPr lang="en-US" altLang="ko-KR" sz="2800" dirty="0">
                <a:latin typeface="HY견고딕"/>
                <a:ea typeface="HY견고딕"/>
              </a:rPr>
              <a:t>(2)</a:t>
            </a:r>
            <a:endParaRPr lang="en-US" sz="2800" dirty="0">
              <a:latin typeface="HY견고딕"/>
              <a:ea typeface="HY견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97F60A6-C5E5-436A-88BA-C192E9782EAF}"/>
              </a:ext>
            </a:extLst>
          </p:cNvPr>
          <p:cNvGrpSpPr/>
          <p:nvPr/>
        </p:nvGrpSpPr>
        <p:grpSpPr>
          <a:xfrm>
            <a:off x="6882529" y="2137978"/>
            <a:ext cx="4852247" cy="4074963"/>
            <a:chOff x="6882529" y="2137978"/>
            <a:chExt cx="4852247" cy="3230016"/>
          </a:xfrm>
        </p:grpSpPr>
        <p:grpSp>
          <p:nvGrpSpPr>
            <p:cNvPr id="16" name="그룹 15"/>
            <p:cNvGrpSpPr/>
            <p:nvPr/>
          </p:nvGrpSpPr>
          <p:grpSpPr>
            <a:xfrm>
              <a:off x="6882529" y="2137978"/>
              <a:ext cx="4852247" cy="3230016"/>
              <a:chOff x="6714972" y="1982779"/>
              <a:chExt cx="4304798" cy="447421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45763" y="4760604"/>
                <a:ext cx="4224268" cy="37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rgbClr val="102747"/>
                    </a:solidFill>
                    <a:latin typeface="맑은 고딕"/>
                  </a:rPr>
                  <a:t>20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</a:rPr>
                  <a:t>대의 경제활동인구의 </a:t>
                </a:r>
                <a:r>
                  <a:rPr lang="en-US" altLang="ko-KR" sz="1600" b="1" dirty="0">
                    <a:solidFill>
                      <a:srgbClr val="102747"/>
                    </a:solidFill>
                    <a:latin typeface="맑은 고딕"/>
                  </a:rPr>
                  <a:t>TM 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</a:rPr>
                  <a:t>성공률이 낮음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34455" y="1992262"/>
                <a:ext cx="4224268" cy="465486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14972" y="2026158"/>
                <a:ext cx="4304798" cy="620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[ 20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대 경제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,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비경제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TM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성공률 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22" name="차트 21">
              <a:extLst>
                <a:ext uri="{FF2B5EF4-FFF2-40B4-BE49-F238E27FC236}">
                  <a16:creationId xmlns:a16="http://schemas.microsoft.com/office/drawing/2014/main" xmlns="" id="{8FFED742-3630-4FC6-9F32-43C26E1E02D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16742201"/>
                </p:ext>
              </p:extLst>
            </p:nvPr>
          </p:nvGraphicFramePr>
          <p:xfrm>
            <a:off x="7153039" y="2537965"/>
            <a:ext cx="4144526" cy="16053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CAE3F62-EC59-4E26-B080-2D05BBBD5BBE}"/>
              </a:ext>
            </a:extLst>
          </p:cNvPr>
          <p:cNvGrpSpPr/>
          <p:nvPr/>
        </p:nvGrpSpPr>
        <p:grpSpPr>
          <a:xfrm>
            <a:off x="153148" y="2137963"/>
            <a:ext cx="6712864" cy="4077480"/>
            <a:chOff x="1" y="-65088"/>
            <a:chExt cx="6712864" cy="4077480"/>
          </a:xfrm>
        </p:grpSpPr>
        <p:grpSp>
          <p:nvGrpSpPr>
            <p:cNvPr id="15" name="그룹 14"/>
            <p:cNvGrpSpPr/>
            <p:nvPr/>
          </p:nvGrpSpPr>
          <p:grpSpPr>
            <a:xfrm>
              <a:off x="718805" y="-65088"/>
              <a:ext cx="5994060" cy="4077480"/>
              <a:chOff x="6733062" y="1982779"/>
              <a:chExt cx="4240173" cy="4474215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48967" y="6006374"/>
                <a:ext cx="4224268" cy="371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rgbClr val="102747"/>
                    </a:solidFill>
                    <a:latin typeface="맑은 고딕"/>
                    <a:ea typeface="맑은 고딕"/>
                  </a:rPr>
                  <a:t>20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  <a:ea typeface="맑은 고딕"/>
                  </a:rPr>
                  <a:t>대 경제활동인구 중 신용카드 </a:t>
                </a:r>
                <a:r>
                  <a:rPr lang="ko-KR" altLang="en-US" sz="1600" b="1" dirty="0" err="1">
                    <a:solidFill>
                      <a:srgbClr val="102747"/>
                    </a:solidFill>
                    <a:latin typeface="맑은 고딕"/>
                    <a:ea typeface="맑은 고딕"/>
                  </a:rPr>
                  <a:t>미소지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  <a:ea typeface="맑은 고딕"/>
                  </a:rPr>
                  <a:t> 비율이 높음</a:t>
                </a:r>
                <a:endParaRPr lang="ko-KR" altLang="en-US" sz="1600" b="1" dirty="0">
                  <a:solidFill>
                    <a:srgbClr val="102747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733062" y="1982779"/>
                <a:ext cx="4224268" cy="474693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40568" y="2035458"/>
                <a:ext cx="4224268" cy="42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[ 20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대 신용카드 소지여부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25" name="내용 개체 틀 2">
              <a:extLst>
                <a:ext uri="{FF2B5EF4-FFF2-40B4-BE49-F238E27FC236}">
                  <a16:creationId xmlns:a16="http://schemas.microsoft.com/office/drawing/2014/main" xmlns="" id="{4B4761B7-BBCD-4EBF-B37D-7F95749F75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7995645"/>
                </p:ext>
              </p:extLst>
            </p:nvPr>
          </p:nvGraphicFramePr>
          <p:xfrm>
            <a:off x="1" y="665455"/>
            <a:ext cx="4177914" cy="304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6" name="차트 25">
              <a:extLst>
                <a:ext uri="{FF2B5EF4-FFF2-40B4-BE49-F238E27FC236}">
                  <a16:creationId xmlns:a16="http://schemas.microsoft.com/office/drawing/2014/main" xmlns="" id="{A93DF7A1-4E23-41AC-867A-A7D09155A8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2537464"/>
                </p:ext>
              </p:extLst>
            </p:nvPr>
          </p:nvGraphicFramePr>
          <p:xfrm>
            <a:off x="2882141" y="329830"/>
            <a:ext cx="3571114" cy="24620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8322BBBE-74D5-48A0-8CD5-574FAFC9A8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425" y="537212"/>
              <a:ext cx="2978070" cy="447498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F173B2F1-613B-454F-8CAA-3C5380245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7913" y="2427018"/>
              <a:ext cx="3306726" cy="575443"/>
            </a:xfrm>
            <a:prstGeom prst="line">
              <a:avLst/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xmlns="" id="{5B691AFA-8910-434F-9051-D9369EE4AFB7}"/>
                </a:ext>
              </a:extLst>
            </p:cNvPr>
            <p:cNvSpPr/>
            <p:nvPr/>
          </p:nvSpPr>
          <p:spPr>
            <a:xfrm rot="20951559">
              <a:off x="3338914" y="1356865"/>
              <a:ext cx="703705" cy="7965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BE4AD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117C4B0-8B89-4150-92D3-742595707798}"/>
              </a:ext>
            </a:extLst>
          </p:cNvPr>
          <p:cNvSpPr txBox="1"/>
          <p:nvPr/>
        </p:nvSpPr>
        <p:spPr>
          <a:xfrm>
            <a:off x="695503" y="6353373"/>
            <a:ext cx="1438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. TM=</a:t>
            </a:r>
            <a:r>
              <a:rPr lang="ko-KR" altLang="en-US" sz="1100" dirty="0" err="1"/>
              <a:t>텔레마케팅</a:t>
            </a:r>
            <a:endParaRPr lang="ko-KR" altLang="en-US" sz="1100" dirty="0"/>
          </a:p>
        </p:txBody>
      </p:sp>
      <p:graphicFrame>
        <p:nvGraphicFramePr>
          <p:cNvPr id="35" name="표 17">
            <a:extLst>
              <a:ext uri="{FF2B5EF4-FFF2-40B4-BE49-F238E27FC236}">
                <a16:creationId xmlns:a16="http://schemas.microsoft.com/office/drawing/2014/main" xmlns="" id="{BE37A208-5551-4F99-A104-FBE9E1F1C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36925"/>
              </p:ext>
            </p:extLst>
          </p:nvPr>
        </p:nvGraphicFramePr>
        <p:xfrm>
          <a:off x="7521649" y="4994909"/>
          <a:ext cx="3688009" cy="1145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3040">
                  <a:extLst>
                    <a:ext uri="{9D8B030D-6E8A-4147-A177-3AD203B41FA5}">
                      <a16:colId xmlns:a16="http://schemas.microsoft.com/office/drawing/2014/main" xmlns="" val="2435766875"/>
                    </a:ext>
                  </a:extLst>
                </a:gridCol>
                <a:gridCol w="2284969">
                  <a:extLst>
                    <a:ext uri="{9D8B030D-6E8A-4147-A177-3AD203B41FA5}">
                      <a16:colId xmlns:a16="http://schemas.microsoft.com/office/drawing/2014/main" xmlns="" val="2808331481"/>
                    </a:ext>
                  </a:extLst>
                </a:gridCol>
              </a:tblGrid>
              <a:tr h="35821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chi-square </a:t>
                      </a:r>
                      <a:r>
                        <a:rPr lang="ko-KR" altLang="en-US" sz="1600" dirty="0"/>
                        <a:t>검정 결과</a:t>
                      </a:r>
                    </a:p>
                  </a:txBody>
                  <a:tcPr anchor="ctr">
                    <a:solidFill>
                      <a:srgbClr val="3A3A3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475092"/>
                  </a:ext>
                </a:extLst>
              </a:tr>
              <a:tr h="393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χ2 </a:t>
                      </a:r>
                      <a:r>
                        <a:rPr lang="ko-KR" altLang="en-US" sz="1600" dirty="0"/>
                        <a:t>통계량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114.54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9371399"/>
                  </a:ext>
                </a:extLst>
              </a:tr>
              <a:tr h="393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p-value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432109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Box 6147"/>
          <p:cNvSpPr txBox="1"/>
          <p:nvPr/>
        </p:nvSpPr>
        <p:spPr>
          <a:xfrm>
            <a:off x="30561" y="2827"/>
            <a:ext cx="338086" cy="6855173"/>
          </a:xfrm>
          <a:prstGeom prst="rect">
            <a:avLst/>
          </a:prstGeom>
          <a:solidFill>
            <a:srgbClr val="102747"/>
          </a:solidFill>
          <a:ln w="19089" cap="flat" cmpd="sng" algn="ctr">
            <a:solidFill>
              <a:srgbClr val="002060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sp>
        <p:nvSpPr>
          <p:cNvPr id="6149" name="TextBox 6148"/>
          <p:cNvSpPr txBox="1"/>
          <p:nvPr/>
        </p:nvSpPr>
        <p:spPr>
          <a:xfrm>
            <a:off x="697914" y="217088"/>
            <a:ext cx="11254877" cy="387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0" tIns="0" rIns="0" bIns="0" anchor="ctr">
            <a:spAutoFit/>
          </a:bodyPr>
          <a:lstStyle/>
          <a:p>
            <a:pPr lvl="0" defTabSz="58846888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b="0" i="0" baseline="0" dirty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분석 결과 </a:t>
            </a:r>
            <a:r>
              <a:rPr lang="en-US" altLang="ko-KR" sz="2800" dirty="0">
                <a:latin typeface="HY견고딕"/>
                <a:ea typeface="HY견고딕"/>
              </a:rPr>
              <a:t>(2)</a:t>
            </a:r>
            <a:endParaRPr kumimoji="1" lang="ko-KR" altLang="en-US" sz="2800" b="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6150" name="TextBox 6149"/>
          <p:cNvSpPr txBox="1"/>
          <p:nvPr/>
        </p:nvSpPr>
        <p:spPr>
          <a:xfrm>
            <a:off x="488376" y="182373"/>
            <a:ext cx="87298" cy="520610"/>
          </a:xfrm>
          <a:prstGeom prst="rect">
            <a:avLst/>
          </a:prstGeom>
          <a:solidFill>
            <a:srgbClr val="102747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ko-KR" altLang="en-US" sz="1200" b="0" i="0" baseline="0">
              <a:solidFill>
                <a:schemeClr val="tx1"/>
              </a:solidFill>
              <a:latin typeface="Arial"/>
              <a:ea typeface="Arial"/>
            </a:endParaRPr>
          </a:p>
        </p:txBody>
      </p:sp>
      <p:cxnSp>
        <p:nvCxnSpPr>
          <p:cNvPr id="6151" name="직선 연결선 6150"/>
          <p:cNvCxnSpPr/>
          <p:nvPr/>
        </p:nvCxnSpPr>
        <p:spPr>
          <a:xfrm>
            <a:off x="697915" y="6639121"/>
            <a:ext cx="11124768" cy="0"/>
          </a:xfrm>
          <a:prstGeom prst="line">
            <a:avLst/>
          </a:prstGeom>
          <a:ln w="12726" cap="flat" cmpd="sng" algn="ctr">
            <a:solidFill>
              <a:srgbClr val="BFBFBF"/>
            </a:solidFill>
            <a:prstDash val="solid"/>
            <a:round/>
          </a:ln>
        </p:spPr>
      </p:cxnSp>
      <p:sp>
        <p:nvSpPr>
          <p:cNvPr id="6156" name="내용 개체 틀 2"/>
          <p:cNvSpPr>
            <a:spLocks noGrp="1"/>
          </p:cNvSpPr>
          <p:nvPr>
            <p:ph idx="1"/>
          </p:nvPr>
        </p:nvSpPr>
        <p:spPr>
          <a:xfrm>
            <a:off x="575674" y="628847"/>
            <a:ext cx="11031424" cy="1052416"/>
          </a:xfrm>
        </p:spPr>
        <p:txBody>
          <a:bodyPr vert="horz" lIns="91440" tIns="45720" rIns="91440" bIns="45720"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Logistic Regression(LR), Decision Tree(DT), Random Forest(RF), Gradient Boosting(GB) </a:t>
            </a:r>
            <a:r>
              <a:rPr lang="ko-KR" altLang="en-US" sz="1800" b="1" dirty="0">
                <a:latin typeface="+mn-ea"/>
                <a:sym typeface="Wingdings" panose="05000000000000000000" pitchFamily="2" charset="2"/>
              </a:rPr>
              <a:t>모형을 사용하여 </a:t>
            </a:r>
            <a:r>
              <a:rPr lang="ko-KR" altLang="en-US" sz="1800" b="1" dirty="0" err="1">
                <a:latin typeface="+mn-ea"/>
                <a:sym typeface="Wingdings" panose="05000000000000000000" pitchFamily="2" charset="2"/>
              </a:rPr>
              <a:t>텔레마케팅</a:t>
            </a:r>
            <a:r>
              <a:rPr lang="ko-KR" altLang="en-US" sz="1800" b="1" dirty="0">
                <a:latin typeface="+mn-ea"/>
                <a:sym typeface="Wingdings" panose="05000000000000000000" pitchFamily="2" charset="2"/>
              </a:rPr>
              <a:t> 성공 예측 모델을 만들었다</a:t>
            </a: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800" b="1" dirty="0" err="1">
                <a:latin typeface="+mn-ea"/>
                <a:sym typeface="Wingdings" panose="05000000000000000000" pitchFamily="2" charset="2"/>
              </a:rPr>
              <a:t>텔레마케팅</a:t>
            </a:r>
            <a:r>
              <a:rPr lang="ko-KR" altLang="en-US" sz="1800" b="1" dirty="0">
                <a:latin typeface="+mn-ea"/>
                <a:sym typeface="Wingdings" panose="05000000000000000000" pitchFamily="2" charset="2"/>
              </a:rPr>
              <a:t> 성공 요인에 중요한 변수를 선별할 수 있다</a:t>
            </a: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. (</a:t>
            </a:r>
            <a:r>
              <a:rPr lang="ko-KR" altLang="en-US" sz="1800" b="1" dirty="0">
                <a:latin typeface="+mn-ea"/>
                <a:sym typeface="Wingdings" panose="05000000000000000000" pitchFamily="2" charset="2"/>
              </a:rPr>
              <a:t>가장 효과적인 모델은 </a:t>
            </a:r>
            <a:r>
              <a:rPr lang="en-US" altLang="ko-KR" sz="1800" b="1" dirty="0">
                <a:latin typeface="+mn-ea"/>
                <a:sym typeface="Wingdings" panose="05000000000000000000" pitchFamily="2" charset="2"/>
              </a:rPr>
              <a:t>GB)</a:t>
            </a: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1800" b="1" dirty="0" err="1">
                <a:solidFill>
                  <a:srgbClr val="2F5597"/>
                </a:solidFill>
                <a:latin typeface="+mn-ea"/>
              </a:rPr>
              <a:t>텔레마케팅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 성공요인 분석 결과 통화시간</a:t>
            </a:r>
            <a:r>
              <a:rPr lang="en-US" altLang="ko-KR" sz="1800" b="1" dirty="0">
                <a:solidFill>
                  <a:srgbClr val="2F5597"/>
                </a:solidFill>
                <a:latin typeface="+mn-ea"/>
              </a:rPr>
              <a:t>,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 과거통화횟수</a:t>
            </a:r>
            <a:r>
              <a:rPr lang="en-US" altLang="ko-KR" sz="1800" b="1" dirty="0">
                <a:solidFill>
                  <a:srgbClr val="2F5597"/>
                </a:solidFill>
                <a:latin typeface="+mn-ea"/>
              </a:rPr>
              <a:t>,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  </a:t>
            </a:r>
            <a:r>
              <a:rPr lang="ko-KR" altLang="en-US" sz="1800" b="1" dirty="0" err="1">
                <a:solidFill>
                  <a:srgbClr val="2F5597"/>
                </a:solidFill>
                <a:latin typeface="+mn-ea"/>
              </a:rPr>
              <a:t>직업군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 등이 </a:t>
            </a:r>
            <a:r>
              <a:rPr lang="ko-KR" altLang="en-US" sz="1800" b="1" dirty="0" err="1">
                <a:solidFill>
                  <a:srgbClr val="2F5597"/>
                </a:solidFill>
                <a:latin typeface="+mn-ea"/>
              </a:rPr>
              <a:t>텔레마케팅</a:t>
            </a:r>
            <a:r>
              <a:rPr lang="ko-KR" altLang="en-US" sz="1800" b="1" dirty="0">
                <a:solidFill>
                  <a:srgbClr val="2F5597"/>
                </a:solidFill>
                <a:latin typeface="+mn-ea"/>
              </a:rPr>
              <a:t> 성공여부의 주요변수임을 알 수 있었음</a:t>
            </a:r>
            <a:endParaRPr lang="en-US" altLang="ko-KR" sz="1800" b="1" dirty="0">
              <a:solidFill>
                <a:srgbClr val="2F5597"/>
              </a:solidFill>
              <a:latin typeface="+mn-ea"/>
            </a:endParaRPr>
          </a:p>
          <a:p>
            <a:pPr>
              <a:lnSpc>
                <a:spcPct val="130000"/>
              </a:lnSpc>
              <a:buFont typeface="Wingdings"/>
              <a:buChar char="§"/>
              <a:defRPr/>
            </a:pP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6157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B45067C9-7185-4FD7-8E20-9CCFD08F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FB52595-4064-4BD2-97F2-BCBC061BD6E4}"/>
              </a:ext>
            </a:extLst>
          </p:cNvPr>
          <p:cNvGrpSpPr/>
          <p:nvPr/>
        </p:nvGrpSpPr>
        <p:grpSpPr>
          <a:xfrm>
            <a:off x="805069" y="3127650"/>
            <a:ext cx="6004788" cy="2473640"/>
            <a:chOff x="805069" y="3569393"/>
            <a:chExt cx="6004788" cy="2473640"/>
          </a:xfrm>
        </p:grpSpPr>
        <p:sp>
          <p:nvSpPr>
            <p:cNvPr id="6163" name="직사각형 28"/>
            <p:cNvSpPr/>
            <p:nvPr/>
          </p:nvSpPr>
          <p:spPr>
            <a:xfrm>
              <a:off x="805070" y="3569394"/>
              <a:ext cx="5212459" cy="24523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64" name="직사각형 29"/>
            <p:cNvSpPr/>
            <p:nvPr/>
          </p:nvSpPr>
          <p:spPr>
            <a:xfrm>
              <a:off x="805069" y="3569393"/>
              <a:ext cx="5212459" cy="378394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165" name="TextBox 30"/>
            <p:cNvSpPr txBox="1"/>
            <p:nvPr/>
          </p:nvSpPr>
          <p:spPr>
            <a:xfrm>
              <a:off x="895552" y="3585633"/>
              <a:ext cx="52124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 GB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를 통한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텔레마케팅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 성공여부 주요변수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]</a:t>
              </a:r>
            </a:p>
          </p:txBody>
        </p:sp>
        <p:graphicFrame>
          <p:nvGraphicFramePr>
            <p:cNvPr id="28" name="내용 개체 틀 2">
              <a:extLst>
                <a:ext uri="{FF2B5EF4-FFF2-40B4-BE49-F238E27FC236}">
                  <a16:creationId xmlns:a16="http://schemas.microsoft.com/office/drawing/2014/main" xmlns="" id="{06D95D7A-2987-44C2-A5B8-35D41DF252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6463029"/>
                </p:ext>
              </p:extLst>
            </p:nvPr>
          </p:nvGraphicFramePr>
          <p:xfrm>
            <a:off x="1153475" y="3948148"/>
            <a:ext cx="5656382" cy="20948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DB2EB930-0352-4FD0-9159-7A123B827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18299"/>
              </p:ext>
            </p:extLst>
          </p:nvPr>
        </p:nvGraphicFramePr>
        <p:xfrm>
          <a:off x="6117945" y="3139460"/>
          <a:ext cx="5098028" cy="2423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xmlns="" val="4034533965"/>
                    </a:ext>
                  </a:extLst>
                </a:gridCol>
                <a:gridCol w="961240">
                  <a:extLst>
                    <a:ext uri="{9D8B030D-6E8A-4147-A177-3AD203B41FA5}">
                      <a16:colId xmlns:a16="http://schemas.microsoft.com/office/drawing/2014/main" xmlns="" val="2720538574"/>
                    </a:ext>
                  </a:extLst>
                </a:gridCol>
                <a:gridCol w="961240">
                  <a:extLst>
                    <a:ext uri="{9D8B030D-6E8A-4147-A177-3AD203B41FA5}">
                      <a16:colId xmlns:a16="http://schemas.microsoft.com/office/drawing/2014/main" xmlns="" val="644157704"/>
                    </a:ext>
                  </a:extLst>
                </a:gridCol>
                <a:gridCol w="961240">
                  <a:extLst>
                    <a:ext uri="{9D8B030D-6E8A-4147-A177-3AD203B41FA5}">
                      <a16:colId xmlns:a16="http://schemas.microsoft.com/office/drawing/2014/main" xmlns="" val="3487367870"/>
                    </a:ext>
                  </a:extLst>
                </a:gridCol>
                <a:gridCol w="961240">
                  <a:extLst>
                    <a:ext uri="{9D8B030D-6E8A-4147-A177-3AD203B41FA5}">
                      <a16:colId xmlns:a16="http://schemas.microsoft.com/office/drawing/2014/main" xmlns="" val="1688989409"/>
                    </a:ext>
                  </a:extLst>
                </a:gridCol>
              </a:tblGrid>
              <a:tr h="419064">
                <a:tc>
                  <a:txBody>
                    <a:bodyPr/>
                    <a:lstStyle/>
                    <a:p>
                      <a:pPr algn="ctr" latinLnBrk="1"/>
                      <a:endParaRPr lang="ko-KR" altLang="en-US" sz="1700" b="1" dirty="0"/>
                    </a:p>
                  </a:txBody>
                  <a:tcPr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LR</a:t>
                      </a:r>
                    </a:p>
                  </a:txBody>
                  <a:tcPr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DT</a:t>
                      </a:r>
                      <a:endParaRPr lang="ko-KR" altLang="en-US" sz="1700" b="1" dirty="0"/>
                    </a:p>
                  </a:txBody>
                  <a:tcPr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RF</a:t>
                      </a:r>
                      <a:endParaRPr lang="ko-KR" altLang="en-US" sz="1700" b="1" dirty="0"/>
                    </a:p>
                  </a:txBody>
                  <a:tcPr>
                    <a:solidFill>
                      <a:srgbClr val="3A3A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GB</a:t>
                      </a:r>
                      <a:endParaRPr lang="ko-KR" altLang="en-US" sz="1700" b="1" dirty="0"/>
                    </a:p>
                  </a:txBody>
                  <a:tcPr>
                    <a:solidFill>
                      <a:srgbClr val="3A3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095006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accuracy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0.89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0.84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0.85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2630145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Precision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7096687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Recall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0.27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875643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AUC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0.83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0.85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0.86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97177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F1 Score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0.36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0.38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0.11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0.47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87116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B483D1-2F6E-4F02-967C-E6DA70721A55}"/>
              </a:ext>
            </a:extLst>
          </p:cNvPr>
          <p:cNvSpPr/>
          <p:nvPr/>
        </p:nvSpPr>
        <p:spPr>
          <a:xfrm>
            <a:off x="10256605" y="3142911"/>
            <a:ext cx="969302" cy="2440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6" y="785121"/>
            <a:ext cx="11317904" cy="79444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 err="1">
                <a:latin typeface="+mn-ea"/>
              </a:rPr>
              <a:t>텔레마케팅</a:t>
            </a:r>
            <a:r>
              <a:rPr lang="ko-KR" altLang="en-US" sz="1800" b="1" dirty="0">
                <a:latin typeface="+mn-ea"/>
              </a:rPr>
              <a:t> 데이터를 활용하여 각 특성들 사이의 독립을 가정하여 </a:t>
            </a:r>
            <a:r>
              <a:rPr lang="ko-KR" altLang="en-US" sz="1800" b="1" dirty="0" err="1">
                <a:latin typeface="+mn-ea"/>
              </a:rPr>
              <a:t>베이즈</a:t>
            </a:r>
            <a:r>
              <a:rPr lang="ko-KR" altLang="en-US" sz="1800" b="1" dirty="0">
                <a:latin typeface="+mn-ea"/>
              </a:rPr>
              <a:t> 정리를 적용하여 </a:t>
            </a:r>
            <a:r>
              <a:rPr lang="ko-KR" altLang="en-US" sz="1800" b="1" dirty="0" err="1">
                <a:latin typeface="+mn-ea"/>
              </a:rPr>
              <a:t>텔레마케팅의</a:t>
            </a:r>
            <a:r>
              <a:rPr lang="ko-KR" altLang="en-US" sz="1800" b="1" dirty="0">
                <a:latin typeface="+mn-ea"/>
              </a:rPr>
              <a:t> 성공 확률을 예측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8306BAB-32A9-430A-A43A-C4B97A671720}"/>
              </a:ext>
            </a:extLst>
          </p:cNvPr>
          <p:cNvSpPr txBox="1"/>
          <p:nvPr/>
        </p:nvSpPr>
        <p:spPr>
          <a:xfrm>
            <a:off x="3159992" y="1802721"/>
            <a:ext cx="1646480" cy="323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과거통화횟수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884B666-E9AC-4EF0-8495-4875F9391399}"/>
              </a:ext>
            </a:extLst>
          </p:cNvPr>
          <p:cNvSpPr txBox="1"/>
          <p:nvPr/>
        </p:nvSpPr>
        <p:spPr>
          <a:xfrm>
            <a:off x="3168968" y="2369731"/>
            <a:ext cx="1646480" cy="323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직업군</a:t>
            </a:r>
            <a:endParaRPr lang="ko-KR" altLang="en-US" sz="15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5FE5DF-188C-4897-8543-2A7629EEFE4B}"/>
              </a:ext>
            </a:extLst>
          </p:cNvPr>
          <p:cNvSpPr txBox="1"/>
          <p:nvPr/>
        </p:nvSpPr>
        <p:spPr>
          <a:xfrm>
            <a:off x="3168968" y="2937921"/>
            <a:ext cx="1646480" cy="323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유선 여부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0DF7FB-3E45-4CAB-9AB2-7C324A1F337B}"/>
              </a:ext>
            </a:extLst>
          </p:cNvPr>
          <p:cNvSpPr txBox="1"/>
          <p:nvPr/>
        </p:nvSpPr>
        <p:spPr>
          <a:xfrm>
            <a:off x="3168968" y="3505492"/>
            <a:ext cx="1646480" cy="323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학력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767074" y="1800832"/>
            <a:ext cx="1452988" cy="201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텔레마케팅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데이터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1D1EB8A-7C26-4734-B2F4-E270F74B0C5A}"/>
              </a:ext>
            </a:extLst>
          </p:cNvPr>
          <p:cNvCxnSpPr>
            <a:cxnSpLocks/>
          </p:cNvCxnSpPr>
          <p:nvPr/>
        </p:nvCxnSpPr>
        <p:spPr>
          <a:xfrm flipV="1">
            <a:off x="2342540" y="1963218"/>
            <a:ext cx="694974" cy="102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7805AB0A-8C88-49FE-AC06-BED6FFEDA12B}"/>
              </a:ext>
            </a:extLst>
          </p:cNvPr>
          <p:cNvCxnSpPr>
            <a:cxnSpLocks/>
          </p:cNvCxnSpPr>
          <p:nvPr/>
        </p:nvCxnSpPr>
        <p:spPr>
          <a:xfrm flipV="1">
            <a:off x="2342540" y="2525761"/>
            <a:ext cx="694974" cy="102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089620C9-5E63-4B90-91A5-75ACA4E92AF5}"/>
              </a:ext>
            </a:extLst>
          </p:cNvPr>
          <p:cNvCxnSpPr>
            <a:cxnSpLocks/>
          </p:cNvCxnSpPr>
          <p:nvPr/>
        </p:nvCxnSpPr>
        <p:spPr>
          <a:xfrm flipV="1">
            <a:off x="2333931" y="3090347"/>
            <a:ext cx="694974" cy="102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3B183EBD-886F-4158-947F-1E49FD4B126E}"/>
              </a:ext>
            </a:extLst>
          </p:cNvPr>
          <p:cNvCxnSpPr>
            <a:cxnSpLocks/>
          </p:cNvCxnSpPr>
          <p:nvPr/>
        </p:nvCxnSpPr>
        <p:spPr>
          <a:xfrm flipV="1">
            <a:off x="2364034" y="3673748"/>
            <a:ext cx="694974" cy="102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043">
            <a:extLst>
              <a:ext uri="{FF2B5EF4-FFF2-40B4-BE49-F238E27FC236}">
                <a16:creationId xmlns:a16="http://schemas.microsoft.com/office/drawing/2014/main" xmlns="" id="{B97688BF-2164-4781-B383-C5F63F80B40D}"/>
              </a:ext>
            </a:extLst>
          </p:cNvPr>
          <p:cNvGrpSpPr/>
          <p:nvPr/>
        </p:nvGrpSpPr>
        <p:grpSpPr>
          <a:xfrm>
            <a:off x="5048432" y="1779545"/>
            <a:ext cx="6775950" cy="2038681"/>
            <a:chOff x="553388" y="2375261"/>
            <a:chExt cx="3954207" cy="1193755"/>
          </a:xfrm>
        </p:grpSpPr>
        <p:sp>
          <p:nvSpPr>
            <p:cNvPr id="25" name="Rectangle 1035">
              <a:extLst>
                <a:ext uri="{FF2B5EF4-FFF2-40B4-BE49-F238E27FC236}">
                  <a16:creationId xmlns:a16="http://schemas.microsoft.com/office/drawing/2014/main" xmlns="" id="{42E53B06-EC9E-4829-B730-3AEF5D886CFF}"/>
                </a:ext>
              </a:extLst>
            </p:cNvPr>
            <p:cNvSpPr/>
            <p:nvPr/>
          </p:nvSpPr>
          <p:spPr>
            <a:xfrm>
              <a:off x="553388" y="2375261"/>
              <a:ext cx="3954207" cy="11937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err="1">
                  <a:solidFill>
                    <a:schemeClr val="bg1"/>
                  </a:solidFill>
                </a:rPr>
                <a:t>나이브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400" b="1" dirty="0" err="1">
                  <a:solidFill>
                    <a:schemeClr val="bg1"/>
                  </a:solidFill>
                </a:rPr>
                <a:t>베이즈</a:t>
              </a:r>
              <a:r>
                <a:rPr lang="ko-KR" altLang="en-US" sz="2400" b="1" dirty="0">
                  <a:solidFill>
                    <a:schemeClr val="bg1"/>
                  </a:solidFill>
                </a:rPr>
                <a:t> 기반 통계확률 계산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30" dirty="0" err="1">
                  <a:solidFill>
                    <a:schemeClr val="bg1"/>
                  </a:solidFill>
                </a:rPr>
                <a:t>텔레마케팅</a:t>
              </a:r>
              <a:r>
                <a:rPr lang="ko-KR" altLang="en-US" sz="1230" dirty="0">
                  <a:solidFill>
                    <a:schemeClr val="bg1"/>
                  </a:solidFill>
                </a:rPr>
                <a:t> 성공률 </a:t>
              </a:r>
              <a:r>
                <a:rPr lang="en-US" altLang="ko-KR" sz="1230" dirty="0">
                  <a:solidFill>
                    <a:schemeClr val="bg1"/>
                  </a:solidFill>
                </a:rPr>
                <a:t>= P(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 </a:t>
              </a:r>
              <a:r>
                <a:rPr lang="en-US" altLang="ko-KR" sz="1230" dirty="0">
                  <a:solidFill>
                    <a:schemeClr val="bg1"/>
                  </a:solidFill>
                </a:rPr>
                <a:t>| </a:t>
              </a:r>
              <a:r>
                <a:rPr lang="ko-KR" altLang="en-US" sz="1230" dirty="0">
                  <a:solidFill>
                    <a:schemeClr val="bg1"/>
                  </a:solidFill>
                </a:rPr>
                <a:t>과거통화횟수 ∩ </a:t>
              </a:r>
              <a:r>
                <a:rPr lang="ko-KR" altLang="en-US" sz="1230" dirty="0" err="1">
                  <a:solidFill>
                    <a:schemeClr val="bg1"/>
                  </a:solidFill>
                </a:rPr>
                <a:t>직업군</a:t>
              </a:r>
              <a:r>
                <a:rPr lang="ko-KR" altLang="en-US" sz="1230" dirty="0">
                  <a:solidFill>
                    <a:schemeClr val="bg1"/>
                  </a:solidFill>
                </a:rPr>
                <a:t> ∩ 유선여부 ∩ 학력</a:t>
              </a:r>
              <a:r>
                <a:rPr lang="en-US" altLang="ko-KR" sz="1230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sz="123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30" dirty="0">
                  <a:solidFill>
                    <a:schemeClr val="bg1"/>
                  </a:solidFill>
                </a:rPr>
                <a:t>= P(</a:t>
              </a:r>
              <a:r>
                <a:rPr lang="ko-KR" altLang="en-US" sz="1230" dirty="0">
                  <a:solidFill>
                    <a:schemeClr val="bg1"/>
                  </a:solidFill>
                </a:rPr>
                <a:t>과거통화횟수 </a:t>
              </a:r>
              <a:r>
                <a:rPr lang="en-US" altLang="ko-KR" sz="1230" dirty="0">
                  <a:solidFill>
                    <a:schemeClr val="bg1"/>
                  </a:solidFill>
                </a:rPr>
                <a:t>| 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</a:t>
              </a:r>
              <a:r>
                <a:rPr lang="en-US" altLang="ko-KR" sz="1230" dirty="0">
                  <a:solidFill>
                    <a:schemeClr val="bg1"/>
                  </a:solidFill>
                </a:rPr>
                <a:t>) * P(</a:t>
              </a:r>
              <a:r>
                <a:rPr lang="ko-KR" altLang="en-US" sz="1230" dirty="0" err="1">
                  <a:solidFill>
                    <a:schemeClr val="bg1"/>
                  </a:solidFill>
                </a:rPr>
                <a:t>직업군</a:t>
              </a:r>
              <a:r>
                <a:rPr lang="ko-KR" altLang="en-US" sz="1230" dirty="0">
                  <a:solidFill>
                    <a:schemeClr val="bg1"/>
                  </a:solidFill>
                </a:rPr>
                <a:t> </a:t>
              </a:r>
              <a:r>
                <a:rPr lang="en-US" altLang="ko-KR" sz="1230" dirty="0">
                  <a:solidFill>
                    <a:schemeClr val="bg1"/>
                  </a:solidFill>
                </a:rPr>
                <a:t>| 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</a:t>
              </a:r>
              <a:r>
                <a:rPr lang="en-US" altLang="ko-KR" sz="1230" dirty="0">
                  <a:solidFill>
                    <a:schemeClr val="bg1"/>
                  </a:solidFill>
                </a:rPr>
                <a:t>) *  P(</a:t>
              </a:r>
              <a:r>
                <a:rPr lang="ko-KR" altLang="en-US" sz="1230" dirty="0">
                  <a:solidFill>
                    <a:schemeClr val="bg1"/>
                  </a:solidFill>
                </a:rPr>
                <a:t>유선여부 </a:t>
              </a:r>
              <a:r>
                <a:rPr lang="en-US" altLang="ko-KR" sz="1230" dirty="0">
                  <a:solidFill>
                    <a:schemeClr val="bg1"/>
                  </a:solidFill>
                </a:rPr>
                <a:t>| 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</a:t>
              </a:r>
              <a:r>
                <a:rPr lang="en-US" altLang="ko-KR" sz="1230" dirty="0">
                  <a:solidFill>
                    <a:schemeClr val="bg1"/>
                  </a:solidFill>
                </a:rPr>
                <a:t>) * P(</a:t>
              </a:r>
              <a:r>
                <a:rPr lang="ko-KR" altLang="en-US" sz="1230" dirty="0">
                  <a:solidFill>
                    <a:schemeClr val="bg1"/>
                  </a:solidFill>
                </a:rPr>
                <a:t>학력 </a:t>
              </a:r>
              <a:r>
                <a:rPr lang="en-US" altLang="ko-KR" sz="1230" dirty="0">
                  <a:solidFill>
                    <a:schemeClr val="bg1"/>
                  </a:solidFill>
                </a:rPr>
                <a:t>| 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</a:t>
              </a:r>
              <a:r>
                <a:rPr lang="en-US" altLang="ko-KR" sz="1230" dirty="0">
                  <a:solidFill>
                    <a:schemeClr val="bg1"/>
                  </a:solidFill>
                </a:rPr>
                <a:t>) * P(</a:t>
              </a:r>
              <a:r>
                <a:rPr lang="ko-KR" altLang="en-US" sz="1230" dirty="0">
                  <a:solidFill>
                    <a:schemeClr val="bg1"/>
                  </a:solidFill>
                </a:rPr>
                <a:t>성공</a:t>
              </a:r>
              <a:r>
                <a:rPr lang="en-US" altLang="ko-KR" sz="1230" dirty="0">
                  <a:solidFill>
                    <a:schemeClr val="bg1"/>
                  </a:solidFill>
                </a:rPr>
                <a:t>)</a:t>
              </a:r>
              <a:endParaRPr lang="en-US" sz="1230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Group 12">
              <a:extLst>
                <a:ext uri="{FF2B5EF4-FFF2-40B4-BE49-F238E27FC236}">
                  <a16:creationId xmlns:a16="http://schemas.microsoft.com/office/drawing/2014/main" xmlns="" id="{BF5BEAC0-9467-472B-8E3E-CC783DB1F519}"/>
                </a:ext>
              </a:extLst>
            </p:cNvPr>
            <p:cNvGrpSpPr/>
            <p:nvPr/>
          </p:nvGrpSpPr>
          <p:grpSpPr>
            <a:xfrm>
              <a:off x="1882361" y="3135115"/>
              <a:ext cx="546120" cy="391069"/>
              <a:chOff x="2124574" y="4877612"/>
              <a:chExt cx="546120" cy="391069"/>
            </a:xfrm>
          </p:grpSpPr>
          <p:sp>
            <p:nvSpPr>
              <p:cNvPr id="27" name="Subtitle 63">
                <a:extLst>
                  <a:ext uri="{FF2B5EF4-FFF2-40B4-BE49-F238E27FC236}">
                    <a16:creationId xmlns:a16="http://schemas.microsoft.com/office/drawing/2014/main" xmlns="" id="{C195B166-3AC6-4B9A-B8AC-31D878D0CB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0629" y="4877612"/>
                <a:ext cx="65" cy="22377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600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Subtitle 63">
                <a:extLst>
                  <a:ext uri="{FF2B5EF4-FFF2-40B4-BE49-F238E27FC236}">
                    <a16:creationId xmlns:a16="http://schemas.microsoft.com/office/drawing/2014/main" xmlns="" id="{44B10DC1-2A22-474A-8D7E-A4D4647871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4574" y="4933012"/>
                <a:ext cx="64" cy="335669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endParaRPr lang="en-US" dirty="0">
                  <a:solidFill>
                    <a:schemeClr val="bg1"/>
                  </a:solidFill>
                  <a:latin typeface="Garamond" panose="02020404030301010803" pitchFamily="18" charset="0"/>
                  <a:cs typeface="Segoe UI" panose="020B0502040204020203" pitchFamily="34" charset="0"/>
                </a:endParaRPr>
              </a:p>
            </p:txBody>
          </p:sp>
        </p:grp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xmlns="" id="{E7E208B8-3ED1-4CC4-9D15-3863E8A59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14028"/>
              </p:ext>
            </p:extLst>
          </p:nvPr>
        </p:nvGraphicFramePr>
        <p:xfrm>
          <a:off x="574738" y="4062122"/>
          <a:ext cx="7329857" cy="2036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161">
                  <a:extLst>
                    <a:ext uri="{9D8B030D-6E8A-4147-A177-3AD203B41FA5}">
                      <a16:colId xmlns:a16="http://schemas.microsoft.com/office/drawing/2014/main" xmlns="" val="728302138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1842821755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1025836318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501409944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422232556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3337208337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3133540110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3481906825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1233782174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1105437000"/>
                    </a:ext>
                  </a:extLst>
                </a:gridCol>
                <a:gridCol w="531072">
                  <a:extLst>
                    <a:ext uri="{9D8B030D-6E8A-4147-A177-3AD203B41FA5}">
                      <a16:colId xmlns:a16="http://schemas.microsoft.com/office/drawing/2014/main" xmlns="" val="2654520154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xmlns="" val="2085559523"/>
                    </a:ext>
                  </a:extLst>
                </a:gridCol>
                <a:gridCol w="670161">
                  <a:extLst>
                    <a:ext uri="{9D8B030D-6E8A-4147-A177-3AD203B41FA5}">
                      <a16:colId xmlns:a16="http://schemas.microsoft.com/office/drawing/2014/main" xmlns="" val="498712055"/>
                    </a:ext>
                  </a:extLst>
                </a:gridCol>
              </a:tblGrid>
              <a:tr h="4073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BB8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과거통화횟수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effectLst/>
                        </a:rPr>
                        <a:t>직업군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유선여부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학력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1586077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BB8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</a:rPr>
                        <a:t>1</a:t>
                      </a:r>
                      <a:r>
                        <a:rPr lang="ko-KR" altLang="en-US" sz="1200" b="1" u="none" strike="noStrike">
                          <a:effectLst/>
                        </a:rPr>
                        <a:t>회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회사원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공무원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기타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유선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무선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대졸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대졸이상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9700680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성공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BB8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950974455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실패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BB8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5/12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770759930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BBB8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147321548"/>
                  </a:ext>
                </a:extLst>
              </a:tr>
            </a:tbl>
          </a:graphicData>
        </a:graphic>
      </p:graphicFrame>
      <p:sp>
        <p:nvSpPr>
          <p:cNvPr id="38" name="내용 개체 틀 2">
            <a:extLst>
              <a:ext uri="{FF2B5EF4-FFF2-40B4-BE49-F238E27FC236}">
                <a16:creationId xmlns:a16="http://schemas.microsoft.com/office/drawing/2014/main" xmlns="" id="{6B080697-BD6C-4A37-BF51-7EE7C5BE8A93}"/>
              </a:ext>
            </a:extLst>
          </p:cNvPr>
          <p:cNvSpPr txBox="1">
            <a:spLocks/>
          </p:cNvSpPr>
          <p:nvPr/>
        </p:nvSpPr>
        <p:spPr>
          <a:xfrm>
            <a:off x="7904595" y="4049189"/>
            <a:ext cx="4242815" cy="1806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+mn-ea"/>
              </a:rPr>
              <a:t>예를 들어 </a:t>
            </a:r>
            <a:r>
              <a:rPr lang="ko-KR" altLang="en-US" sz="1200" b="1" dirty="0" err="1">
                <a:latin typeface="+mn-ea"/>
              </a:rPr>
              <a:t>과거통회횟수가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회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직업군은 회사원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유선여부는 유선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학력은 대졸의 </a:t>
            </a:r>
            <a:r>
              <a:rPr lang="ko-KR" altLang="en-US" sz="1200" b="1" dirty="0" err="1">
                <a:latin typeface="+mn-ea"/>
              </a:rPr>
              <a:t>텔레마케팅의</a:t>
            </a:r>
            <a:r>
              <a:rPr lang="ko-KR" altLang="en-US" sz="1200" b="1" dirty="0">
                <a:latin typeface="+mn-ea"/>
              </a:rPr>
              <a:t> 성공률을 구하려고 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P(</a:t>
            </a:r>
            <a:r>
              <a:rPr lang="ko-KR" altLang="en-US" sz="1200" b="1" dirty="0"/>
              <a:t>과거통화횟수 </a:t>
            </a:r>
            <a:r>
              <a:rPr lang="en-US" altLang="ko-KR" sz="1200" b="1" dirty="0"/>
              <a:t>= 2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| 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 * P(</a:t>
            </a:r>
            <a:r>
              <a:rPr lang="ko-KR" altLang="en-US" sz="1200" b="1" dirty="0" err="1"/>
              <a:t>직업군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회사원</a:t>
            </a:r>
            <a:r>
              <a:rPr lang="en-US" altLang="ko-KR" sz="1200" b="1" dirty="0"/>
              <a:t>| 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 * P(</a:t>
            </a:r>
            <a:r>
              <a:rPr lang="ko-KR" altLang="en-US" sz="1200" b="1" dirty="0"/>
              <a:t>유선여부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유선</a:t>
            </a:r>
            <a:r>
              <a:rPr lang="en-US" altLang="ko-KR" sz="1200" b="1" dirty="0"/>
              <a:t>| 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 * P(</a:t>
            </a:r>
            <a:r>
              <a:rPr lang="ko-KR" altLang="en-US" sz="1200" b="1" dirty="0"/>
              <a:t>학력 </a:t>
            </a:r>
            <a:r>
              <a:rPr lang="en-US" altLang="ko-KR" sz="1200" b="1" dirty="0"/>
              <a:t>= </a:t>
            </a:r>
            <a:r>
              <a:rPr lang="ko-KR" altLang="en-US" sz="1200" b="1" dirty="0"/>
              <a:t>대졸 </a:t>
            </a:r>
            <a:r>
              <a:rPr lang="en-US" altLang="ko-KR" sz="1200" b="1" dirty="0"/>
              <a:t>| 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 * P(</a:t>
            </a:r>
            <a:r>
              <a:rPr lang="ko-KR" altLang="en-US" sz="1200" b="1" dirty="0"/>
              <a:t>성공</a:t>
            </a:r>
            <a:r>
              <a:rPr lang="en-US" altLang="ko-KR" sz="1200" b="1" dirty="0"/>
              <a:t>)</a:t>
            </a:r>
            <a:endParaRPr lang="en-US" altLang="ko-KR" sz="12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+mn-ea"/>
              </a:rPr>
              <a:t>      = (1/8) * (5/8) * (5/8) * (3/8) * (8/20)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+mn-ea"/>
              </a:rPr>
              <a:t>      = 0.007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xmlns="" id="{0AC1AE8F-7F97-4AA6-BFEA-A512EC98EA1B}"/>
              </a:ext>
            </a:extLst>
          </p:cNvPr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34C9DD90-841A-45B3-B3A9-54A5437F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26046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개선안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FEF93B2A-FB42-49CC-BFE8-F4EBB35F8D75}"/>
              </a:ext>
            </a:extLst>
          </p:cNvPr>
          <p:cNvGrpSpPr/>
          <p:nvPr/>
        </p:nvGrpSpPr>
        <p:grpSpPr>
          <a:xfrm>
            <a:off x="6753464" y="954611"/>
            <a:ext cx="4586838" cy="5524786"/>
            <a:chOff x="6733061" y="1982779"/>
            <a:chExt cx="4224270" cy="447421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6733061" y="2080126"/>
              <a:ext cx="4224268" cy="299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959567" y="1800113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ㄴㅇ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EF93B2A-FB42-49CC-BFE8-F4EBB35F8D75}"/>
              </a:ext>
            </a:extLst>
          </p:cNvPr>
          <p:cNvGrpSpPr/>
          <p:nvPr/>
        </p:nvGrpSpPr>
        <p:grpSpPr>
          <a:xfrm>
            <a:off x="1463278" y="932871"/>
            <a:ext cx="4604110" cy="5524786"/>
            <a:chOff x="6733062" y="1982779"/>
            <a:chExt cx="4240177" cy="44742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6748971" y="2070770"/>
              <a:ext cx="4224268" cy="2991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분석결과 및 개선기회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1593680" y="2948183"/>
            <a:ext cx="4377723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대 고객 특성을 반영한 차별화된 카드 개발 및 마케팅 필요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1580614" y="4836518"/>
            <a:ext cx="4377723" cy="732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고객 응대 서비스의 차별화된 전략을 통해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텔레마케팅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성공률 개선 필요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1588764" y="1928930"/>
            <a:ext cx="4377723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경쟁 카드사 간 출혈 마케팅 증가로 영업이익이 감소하여 효율적인 마케팅 방안 필요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1588764" y="3980746"/>
            <a:ext cx="4377723" cy="7325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+mn-ea"/>
              </a:rPr>
              <a:t>텔레마케팅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성공률의 지속적인 감소로 새로운 마케팅 필요성 대두</a:t>
            </a:r>
            <a:endParaRPr lang="en-US" altLang="ko-KR" sz="1600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6845244" y="1928931"/>
            <a:ext cx="4377723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신용카드별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사용금액 예측 시스템 개발을 통해 효율적이고 신속한 마케팅 활용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6845244" y="2948183"/>
            <a:ext cx="4377723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요일혜택 및 업종별 혜택을 강화한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대 카드 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6845244" y="4045297"/>
            <a:ext cx="4377723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인공지능을 활용하여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텔레마케팅과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챗봇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톡상담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개 채널을 연계한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앱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개발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E5A6C00-15FC-4F82-A542-7AFBF7463B1B}"/>
              </a:ext>
            </a:extLst>
          </p:cNvPr>
          <p:cNvSpPr txBox="1"/>
          <p:nvPr/>
        </p:nvSpPr>
        <p:spPr>
          <a:xfrm>
            <a:off x="6845243" y="4877780"/>
            <a:ext cx="4377723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텔레마케팅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성공 예측 시스템 개발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588764" y="1848409"/>
            <a:ext cx="4377723" cy="7941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97754" y="2825378"/>
            <a:ext cx="4377723" cy="7941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837094" y="1800113"/>
            <a:ext cx="4377723" cy="7941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37093" y="2826105"/>
            <a:ext cx="4377723" cy="7941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29" idx="3"/>
          </p:cNvCxnSpPr>
          <p:nvPr/>
        </p:nvCxnSpPr>
        <p:spPr>
          <a:xfrm flipV="1">
            <a:off x="5966487" y="2242564"/>
            <a:ext cx="774201" cy="2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5950187" y="3237668"/>
            <a:ext cx="774201" cy="2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5950186" y="4661546"/>
            <a:ext cx="774201" cy="2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04C8F6D-5689-464C-AEBA-F7733FE323FA}"/>
              </a:ext>
            </a:extLst>
          </p:cNvPr>
          <p:cNvSpPr txBox="1"/>
          <p:nvPr/>
        </p:nvSpPr>
        <p:spPr>
          <a:xfrm>
            <a:off x="1597755" y="5730142"/>
            <a:ext cx="4352431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카드 사용금액을 시계열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3D2C795-0530-429F-825D-A1BD6EF14ABB}"/>
              </a:ext>
            </a:extLst>
          </p:cNvPr>
          <p:cNvSpPr txBox="1"/>
          <p:nvPr/>
        </p:nvSpPr>
        <p:spPr>
          <a:xfrm>
            <a:off x="6887101" y="5459283"/>
            <a:ext cx="4327715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시계열을 통한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카드별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 사용금액 예측시스템 개발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580614" y="3890633"/>
            <a:ext cx="4369572" cy="23107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45243" y="3949943"/>
            <a:ext cx="4377723" cy="22514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0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개선안</a:t>
            </a:r>
            <a:endParaRPr lang="en-US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>
          <a:xfrm>
            <a:off x="695503" y="715223"/>
            <a:ext cx="11427882" cy="72493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ea typeface="맑은 고딕"/>
              </a:rPr>
              <a:t> 신용카드 사용금액 예측시스템 개발 </a:t>
            </a:r>
          </a:p>
          <a:p>
            <a:pPr eaLnBrk="1" hangingPunct="1">
              <a:spcBef>
                <a:spcPct val="0"/>
              </a:spcBef>
              <a:defRPr/>
            </a:pP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>
          <a:xfrm>
            <a:off x="970417" y="987582"/>
            <a:ext cx="11152968" cy="8697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/>
                <a:ea typeface="맑은 고딕"/>
              </a:rPr>
              <a:t>- 신용카드별 사용금액 시스템 개발을 통해 효율적이고 신속한 마케팅 활용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latin typeface="맑은 고딕"/>
                <a:ea typeface="맑은 고딕"/>
              </a:rPr>
              <a:t>- 사용금액이 감소하거나 증가할 카드를 미리 예상하여 이를 대상으로 선제적인 마케팅 방안 강구</a:t>
            </a:r>
            <a:endParaRPr lang="en-US" altLang="ko-KR" b="1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04098" y="1910912"/>
            <a:ext cx="10920283" cy="4226677"/>
            <a:chOff x="1292506" y="1962616"/>
            <a:chExt cx="4586837" cy="2152185"/>
          </a:xfrm>
        </p:grpSpPr>
        <p:sp>
          <p:nvSpPr>
            <p:cNvPr id="14" name="직사각형 13"/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92506" y="1962616"/>
              <a:ext cx="4586836" cy="31438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2506" y="2021688"/>
              <a:ext cx="4586836" cy="203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시계열</a:t>
              </a:r>
              <a:r>
                <a:rPr lang="ko-KR" altLang="en-US" sz="2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 분석을 통한 사용금액변화 예측</a:t>
              </a:r>
              <a:r>
                <a:rPr lang="en-US" altLang="ko-KR" sz="20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]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1017992" y="2935654"/>
            <a:ext cx="1552208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시계열 분석을 통한 사용금액 감소 확인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089620C9-5E63-4B90-91A5-75ACA4E92AF5}"/>
              </a:ext>
            </a:extLst>
          </p:cNvPr>
          <p:cNvCxnSpPr>
            <a:cxnSpLocks/>
          </p:cNvCxnSpPr>
          <p:nvPr/>
        </p:nvCxnSpPr>
        <p:spPr>
          <a:xfrm>
            <a:off x="2587725" y="4333886"/>
            <a:ext cx="309077" cy="39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2909919" y="2812544"/>
            <a:ext cx="1032409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카드사 감소시점 확인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4433351" y="2935654"/>
            <a:ext cx="1648648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이전 사용금액 </a:t>
            </a:r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Top5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업종 선정 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089620C9-5E63-4B90-91A5-75ACA4E92AF5}"/>
              </a:ext>
            </a:extLst>
          </p:cNvPr>
          <p:cNvCxnSpPr>
            <a:cxnSpLocks/>
          </p:cNvCxnSpPr>
          <p:nvPr/>
        </p:nvCxnSpPr>
        <p:spPr>
          <a:xfrm flipV="1">
            <a:off x="3986278" y="4335853"/>
            <a:ext cx="403122" cy="411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089620C9-5E63-4B90-91A5-75ACA4E92AF5}"/>
              </a:ext>
            </a:extLst>
          </p:cNvPr>
          <p:cNvCxnSpPr>
            <a:cxnSpLocks/>
          </p:cNvCxnSpPr>
          <p:nvPr/>
        </p:nvCxnSpPr>
        <p:spPr>
          <a:xfrm>
            <a:off x="6132691" y="3390245"/>
            <a:ext cx="309077" cy="39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6496275" y="2943969"/>
            <a:ext cx="1233801" cy="892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0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마케팅</a:t>
            </a:r>
            <a:endParaRPr lang="en-US" altLang="ko-KR" sz="16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Promotion</a:t>
            </a:r>
          </a:p>
          <a:p>
            <a:pPr algn="ctr"/>
            <a:endParaRPr lang="en-US" altLang="ko-KR" sz="10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46D253C-9F9C-4723-8C14-096B0F3FCBB2}"/>
              </a:ext>
            </a:extLst>
          </p:cNvPr>
          <p:cNvSpPr txBox="1"/>
          <p:nvPr/>
        </p:nvSpPr>
        <p:spPr>
          <a:xfrm>
            <a:off x="6520664" y="4030770"/>
            <a:ext cx="123380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altLang="ko-KR" sz="10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rPr>
              <a:t>Cash back</a:t>
            </a:r>
          </a:p>
          <a:p>
            <a:pPr algn="ctr"/>
            <a:endParaRPr lang="en-US" altLang="ko-KR" sz="1000" b="1" dirty="0"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089620C9-5E63-4B90-91A5-75ACA4E92AF5}"/>
              </a:ext>
            </a:extLst>
          </p:cNvPr>
          <p:cNvCxnSpPr>
            <a:cxnSpLocks/>
          </p:cNvCxnSpPr>
          <p:nvPr/>
        </p:nvCxnSpPr>
        <p:spPr>
          <a:xfrm>
            <a:off x="6160895" y="4245958"/>
            <a:ext cx="309077" cy="393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2949" b="47705"/>
          <a:stretch/>
        </p:blipFill>
        <p:spPr>
          <a:xfrm>
            <a:off x="7860214" y="2937932"/>
            <a:ext cx="3911291" cy="904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45570" t="22912" r="4154" b="6476"/>
          <a:stretch/>
        </p:blipFill>
        <p:spPr>
          <a:xfrm>
            <a:off x="7985813" y="3936765"/>
            <a:ext cx="3306732" cy="195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503" y="822230"/>
            <a:ext cx="1103142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Font typeface="Wingdings"/>
              <a:buNone/>
              <a:defRPr/>
            </a:pPr>
            <a:r>
              <a:rPr lang="en-US" altLang="ko-KR" sz="2000" b="1" dirty="0">
                <a:latin typeface="+mn-ea"/>
              </a:rPr>
              <a:t>2.</a:t>
            </a:r>
            <a:r>
              <a:rPr lang="ko-KR" altLang="en-US" sz="2000" b="1" dirty="0">
                <a:latin typeface="+mn-ea"/>
              </a:rPr>
              <a:t> 차별화된 마케팅 </a:t>
            </a:r>
            <a:r>
              <a:rPr lang="en-US" altLang="ko-KR" sz="2000" b="1" dirty="0">
                <a:latin typeface="+mn-ea"/>
              </a:rPr>
              <a:t>- 20</a:t>
            </a:r>
            <a:r>
              <a:rPr lang="ko-KR" altLang="en-US" sz="2000" b="1" dirty="0">
                <a:latin typeface="+mn-ea"/>
              </a:rPr>
              <a:t>대의 소비 패턴을 반영한 차별화된 카드 혜택 개발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앱 카드 형태</a:t>
            </a:r>
            <a:r>
              <a:rPr lang="en-US" altLang="ko-KR" sz="2000" b="1" dirty="0">
                <a:latin typeface="+mn-ea"/>
              </a:rPr>
              <a:t>)</a:t>
            </a:r>
            <a:endParaRPr lang="ko-KR" altLang="en-US" sz="2000" b="1" dirty="0">
              <a:latin typeface="+mn-ea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ko-KR" sz="2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개선안</a:t>
            </a:r>
            <a:endParaRPr lang="en-US" altLang="ko-KR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2869" y="1236901"/>
            <a:ext cx="10765117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요일 별 </a:t>
            </a:r>
            <a:r>
              <a:rPr lang="ko-KR" altLang="en-US" b="1" dirty="0" err="1">
                <a:solidFill>
                  <a:prstClr val="black"/>
                </a:solidFill>
              </a:rPr>
              <a:t>소비처</a:t>
            </a:r>
            <a:r>
              <a:rPr lang="ko-KR" altLang="en-US" b="1" dirty="0">
                <a:solidFill>
                  <a:prstClr val="black"/>
                </a:solidFill>
              </a:rPr>
              <a:t> 사용금액 분포를 바탕으로 한 맞춤형 혜택 제공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20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대의 레저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업종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소비규모에 비해</a:t>
            </a:r>
            <a:r>
              <a:rPr kumimoji="0" lang="en-US" altLang="ko-KR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레저 혜택을 주는 카드가 부족한 상황</a:t>
            </a:r>
            <a:endParaRPr kumimoji="0" lang="en-US" altLang="ko-KR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/>
                <a:sym typeface="Wingdings"/>
              </a:rPr>
              <a:t>      </a:t>
            </a:r>
            <a:r>
              <a:rPr lang="en-US" altLang="ko-KR" b="1" dirty="0">
                <a:solidFill>
                  <a:srgbClr val="3A5E9C"/>
                </a:solidFill>
                <a:ea typeface="맑은 고딕"/>
                <a:sym typeface="Wingdings"/>
              </a:rPr>
              <a:t> </a:t>
            </a:r>
            <a:r>
              <a:rPr lang="ko-KR" altLang="en-US" b="1" dirty="0">
                <a:solidFill>
                  <a:srgbClr val="3A5E9C"/>
                </a:solidFill>
                <a:ea typeface="맑은 고딕"/>
              </a:rPr>
              <a:t>새로운 범주의 카드 개발</a:t>
            </a:r>
            <a:r>
              <a:rPr kumimoji="0" lang="ko-KR" altLang="en-US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endParaRPr kumimoji="0" lang="en-US" altLang="ko-KR" b="1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R="0" lvl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altLang="ko-KR" sz="2000" dirty="0">
                <a:solidFill>
                  <a:prstClr val="black"/>
                </a:solidFill>
                <a:latin typeface="맑은 고딕"/>
                <a:ea typeface="맑은 고딕"/>
                <a:sym typeface="Wingdings"/>
              </a:rPr>
              <a:t>    </a:t>
            </a: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4099" y="2764975"/>
            <a:ext cx="5241801" cy="3372614"/>
            <a:chOff x="1292506" y="1962616"/>
            <a:chExt cx="4586837" cy="2152185"/>
          </a:xfrm>
        </p:grpSpPr>
        <p:sp>
          <p:nvSpPr>
            <p:cNvPr id="15" name="직사각형 14"/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292506" y="1962616"/>
              <a:ext cx="4586836" cy="31438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92506" y="2016884"/>
              <a:ext cx="4586836" cy="213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 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요일 별 지정 업종에서 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5% S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사포인트 적립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]</a:t>
              </a:r>
              <a:endParaRPr lang="ko-KR" altLang="en-US" sz="17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3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6515"/>
              </p:ext>
            </p:extLst>
          </p:nvPr>
        </p:nvGraphicFramePr>
        <p:xfrm>
          <a:off x="1183963" y="3401541"/>
          <a:ext cx="4704022" cy="2555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3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39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06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요일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업종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혜택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 dirty="0"/>
                        <a:t>월</a:t>
                      </a:r>
                      <a:r>
                        <a:rPr lang="en-US" altLang="ko-KR" sz="1500" b="1" dirty="0"/>
                        <a:t>, </a:t>
                      </a:r>
                      <a:r>
                        <a:rPr lang="ko-KR" altLang="en-US" sz="1500" b="1" dirty="0"/>
                        <a:t>화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편의점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5% S</a:t>
                      </a:r>
                      <a:r>
                        <a:rPr kumimoji="0" lang="ko-KR" altLang="en-US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사포인트 </a:t>
                      </a:r>
                      <a:endParaRPr kumimoji="0" lang="en-US" altLang="ko-KR" sz="18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적립</a:t>
                      </a:r>
                      <a:endParaRPr kumimoji="0" lang="en-US" altLang="ko-KR" sz="1800" b="0" i="0" u="none" strike="noStrike" kern="1200" cap="none" spc="0" normalizeH="0" baseline="0" dirty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defRPr/>
                      </a:pP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전월 실적 상관없이 포인트 적립</a:t>
                      </a: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연회비 없음</a:t>
                      </a:r>
                      <a:r>
                        <a:rPr kumimoji="0" lang="en-US" altLang="ko-KR" sz="1800" b="0" i="0" u="none" strike="noStrike" kern="1200" cap="none" spc="0" normalizeH="0" baseline="0" dirty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1" i="0" dirty="0"/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/>
                        <a:t>수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서적문고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/>
                        <a:t>목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유통업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/>
                        <a:t>금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요식업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/>
                        <a:t>토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의류판매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b="1"/>
                        <a:t>일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OTT &amp; </a:t>
                      </a:r>
                      <a:r>
                        <a:rPr lang="ko-KR" altLang="en-US" sz="1500" dirty="0"/>
                        <a:t>온라인쇼핑</a:t>
                      </a:r>
                    </a:p>
                  </a:txBody>
                  <a:tcPr anchor="ctr">
                    <a:solidFill>
                      <a:srgbClr val="D3D7F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b="1" i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4" name="그룹 23"/>
          <p:cNvGrpSpPr/>
          <p:nvPr/>
        </p:nvGrpSpPr>
        <p:grpSpPr>
          <a:xfrm>
            <a:off x="6325024" y="2764975"/>
            <a:ext cx="5372432" cy="3372613"/>
            <a:chOff x="1292505" y="1962617"/>
            <a:chExt cx="4586838" cy="2152183"/>
          </a:xfrm>
        </p:grpSpPr>
        <p:sp>
          <p:nvSpPr>
            <p:cNvPr id="25" name="직사각형 24"/>
            <p:cNvSpPr/>
            <p:nvPr/>
          </p:nvSpPr>
          <p:spPr>
            <a:xfrm>
              <a:off x="1292507" y="1962617"/>
              <a:ext cx="4586836" cy="21521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lvl="0">
                <a:defRPr/>
              </a:pPr>
              <a:endParaRPr lang="en-US" altLang="ko-KR" sz="1700" dirty="0"/>
            </a:p>
            <a:p>
              <a:pPr lvl="0">
                <a:defRPr/>
              </a:pPr>
              <a:endParaRPr lang="en-US" altLang="ko-KR" sz="1700" b="1" dirty="0">
                <a:solidFill>
                  <a:srgbClr val="102747"/>
                </a:solidFill>
              </a:endParaRPr>
            </a:p>
            <a:p>
              <a:pPr lvl="0">
                <a:defRPr/>
              </a:pPr>
              <a:r>
                <a:rPr lang="ko-KR" altLang="en-US" sz="1700" b="1" dirty="0">
                  <a:solidFill>
                    <a:srgbClr val="102747"/>
                  </a:solidFill>
                </a:rPr>
                <a:t>유통업 할인 </a:t>
              </a:r>
              <a:r>
                <a:rPr lang="en-US" altLang="ko-KR" sz="1700" b="1" dirty="0">
                  <a:solidFill>
                    <a:srgbClr val="102747"/>
                  </a:solidFill>
                </a:rPr>
                <a:t>:  </a:t>
              </a:r>
              <a:r>
                <a:rPr lang="en-US" altLang="ko-KR" sz="1700" dirty="0"/>
                <a:t>10</a:t>
              </a:r>
              <a:r>
                <a:rPr lang="ko-KR" altLang="en-US" sz="1700" dirty="0"/>
                <a:t>만원당 </a:t>
              </a:r>
              <a:r>
                <a:rPr lang="en-US" altLang="ko-KR" sz="1700" dirty="0"/>
                <a:t>10000</a:t>
              </a:r>
              <a:r>
                <a:rPr lang="ko-KR" altLang="en-US" sz="1700" dirty="0"/>
                <a:t>원 </a:t>
              </a:r>
              <a:r>
                <a:rPr lang="ko-KR" altLang="en-US" sz="1700" dirty="0" err="1"/>
                <a:t>캐쉬백</a:t>
              </a:r>
              <a:r>
                <a:rPr lang="en-US" altLang="ko-KR" sz="1700" dirty="0"/>
                <a:t>  </a:t>
              </a:r>
            </a:p>
            <a:p>
              <a:pPr lvl="0">
                <a:defRPr/>
              </a:pPr>
              <a:endParaRPr lang="en-US" altLang="ko-KR" sz="1700" dirty="0"/>
            </a:p>
            <a:p>
              <a:pPr lvl="0">
                <a:defRPr/>
              </a:pPr>
              <a:r>
                <a:rPr lang="ko-KR" altLang="en-US" sz="1700" b="1" dirty="0">
                  <a:solidFill>
                    <a:srgbClr val="102747"/>
                  </a:solidFill>
                </a:rPr>
                <a:t>레저 할인 </a:t>
              </a:r>
              <a:r>
                <a:rPr lang="en-US" altLang="ko-KR" sz="1700" b="1" dirty="0">
                  <a:solidFill>
                    <a:srgbClr val="102747"/>
                  </a:solidFill>
                </a:rPr>
                <a:t>:  </a:t>
              </a:r>
              <a:r>
                <a:rPr lang="ko-KR" altLang="en-US" sz="1700" dirty="0"/>
                <a:t>레저 </a:t>
              </a:r>
              <a:r>
                <a:rPr lang="en-US" altLang="ko-KR" sz="1700" dirty="0"/>
                <a:t>Option</a:t>
              </a:r>
              <a:r>
                <a:rPr lang="ko-KR" altLang="en-US" sz="1700" dirty="0"/>
                <a:t>중 </a:t>
              </a:r>
              <a:r>
                <a:rPr lang="en-US" altLang="ko-KR" sz="1700" dirty="0"/>
                <a:t>1</a:t>
              </a:r>
              <a:r>
                <a:rPr lang="ko-KR" altLang="en-US" sz="1700" dirty="0"/>
                <a:t>가지 </a:t>
              </a:r>
              <a:r>
                <a:rPr lang="en-US" altLang="ko-KR" sz="1700" dirty="0"/>
                <a:t>10%</a:t>
              </a:r>
              <a:r>
                <a:rPr lang="ko-KR" altLang="en-US" sz="1700" dirty="0"/>
                <a:t>할인 </a:t>
              </a:r>
              <a:r>
                <a:rPr lang="en-US" altLang="ko-KR" sz="1700" dirty="0"/>
                <a:t>(</a:t>
              </a:r>
              <a:r>
                <a:rPr lang="ko-KR" altLang="en-US" sz="1700" dirty="0"/>
                <a:t>골프</a:t>
              </a:r>
              <a:r>
                <a:rPr lang="en-US" altLang="ko-KR" sz="1700" dirty="0"/>
                <a:t>, </a:t>
              </a:r>
              <a:r>
                <a:rPr lang="ko-KR" altLang="en-US" sz="1700" dirty="0"/>
                <a:t>스키</a:t>
              </a:r>
              <a:r>
                <a:rPr lang="en-US" altLang="ko-KR" sz="1700" dirty="0"/>
                <a:t>, </a:t>
              </a:r>
              <a:r>
                <a:rPr lang="ko-KR" altLang="en-US" sz="1700" dirty="0"/>
                <a:t>수영</a:t>
              </a:r>
              <a:r>
                <a:rPr lang="en-US" altLang="ko-KR" sz="1700" dirty="0"/>
                <a:t> </a:t>
              </a:r>
              <a:r>
                <a:rPr lang="ko-KR" altLang="en-US" sz="1700" dirty="0"/>
                <a:t>등</a:t>
              </a:r>
              <a:r>
                <a:rPr lang="en-US" altLang="ko-KR" sz="1700" dirty="0"/>
                <a:t>)</a:t>
              </a:r>
            </a:p>
            <a:p>
              <a:pPr lvl="0">
                <a:defRPr/>
              </a:pPr>
              <a:endParaRPr lang="en-US" altLang="ko-KR" sz="1700" dirty="0"/>
            </a:p>
            <a:p>
              <a:pPr lvl="0">
                <a:defRPr/>
              </a:pPr>
              <a:r>
                <a:rPr lang="ko-KR" altLang="en-US" sz="1700" b="1" dirty="0">
                  <a:solidFill>
                    <a:srgbClr val="102747"/>
                  </a:solidFill>
                </a:rPr>
                <a:t>서적 할인  </a:t>
              </a:r>
              <a:r>
                <a:rPr lang="en-US" altLang="ko-KR" sz="1700" b="1" dirty="0">
                  <a:solidFill>
                    <a:srgbClr val="102747"/>
                  </a:solidFill>
                </a:rPr>
                <a:t>:</a:t>
              </a:r>
              <a:r>
                <a:rPr lang="en-US" altLang="ko-KR" sz="1700" b="1" dirty="0"/>
                <a:t>  </a:t>
              </a:r>
              <a:r>
                <a:rPr lang="en-US" altLang="ko-KR" sz="1700" dirty="0"/>
                <a:t>YES 24, </a:t>
              </a:r>
              <a:r>
                <a:rPr lang="ko-KR" altLang="en-US" sz="1700" dirty="0"/>
                <a:t>교보문고</a:t>
              </a:r>
              <a:r>
                <a:rPr lang="en-US" altLang="ko-KR" sz="1700" dirty="0"/>
                <a:t>, </a:t>
              </a:r>
              <a:r>
                <a:rPr lang="ko-KR" altLang="en-US" sz="1700" dirty="0" err="1"/>
                <a:t>영풍문고</a:t>
              </a:r>
              <a:r>
                <a:rPr lang="en-US" altLang="ko-KR" sz="1700" dirty="0"/>
                <a:t>,</a:t>
              </a:r>
              <a:r>
                <a:rPr lang="ko-KR" altLang="en-US" sz="1700" dirty="0"/>
                <a:t> </a:t>
              </a:r>
              <a:r>
                <a:rPr lang="ko-KR" altLang="en-US" sz="1700" dirty="0" err="1"/>
                <a:t>인터파트</a:t>
              </a:r>
              <a:r>
                <a:rPr lang="ko-KR" altLang="en-US" sz="1700" dirty="0"/>
                <a:t> 도서</a:t>
              </a:r>
              <a:r>
                <a:rPr lang="en-US" altLang="ko-KR" sz="1700" dirty="0"/>
                <a:t>, </a:t>
              </a:r>
              <a:r>
                <a:rPr lang="ko-KR" altLang="en-US" sz="1700" dirty="0"/>
                <a:t>알라딘 </a:t>
              </a:r>
              <a:r>
                <a:rPr lang="en-US" altLang="ko-KR" sz="1700" dirty="0"/>
                <a:t>5% </a:t>
              </a:r>
              <a:r>
                <a:rPr lang="ko-KR" altLang="en-US" sz="1700" dirty="0"/>
                <a:t>할인</a:t>
              </a:r>
              <a:endParaRPr lang="en-US" altLang="ko-KR" sz="1700" dirty="0"/>
            </a:p>
            <a:p>
              <a:pPr lvl="0">
                <a:defRPr/>
              </a:pPr>
              <a:endParaRPr lang="en-US" altLang="ko-KR" sz="1700" dirty="0"/>
            </a:p>
            <a:p>
              <a:pPr lvl="0">
                <a:defRPr/>
              </a:pPr>
              <a:r>
                <a:rPr lang="ko-KR" altLang="en-US" sz="1700" b="1" dirty="0">
                  <a:solidFill>
                    <a:srgbClr val="002060"/>
                  </a:solidFill>
                </a:rPr>
                <a:t>요식업소 할인 </a:t>
              </a:r>
              <a:r>
                <a:rPr lang="en-US" altLang="ko-KR" sz="1700" dirty="0"/>
                <a:t>: </a:t>
              </a:r>
              <a:r>
                <a:rPr lang="ko-KR" altLang="en-US" sz="1700" dirty="0"/>
                <a:t>스타벅스</a:t>
              </a:r>
              <a:r>
                <a:rPr lang="en-US" altLang="ko-KR" sz="1700" dirty="0"/>
                <a:t>, </a:t>
              </a:r>
              <a:r>
                <a:rPr lang="ko-KR" altLang="en-US" sz="1700" dirty="0" err="1"/>
                <a:t>커피빈</a:t>
              </a:r>
              <a:r>
                <a:rPr lang="en-US" altLang="ko-KR" sz="1700" dirty="0"/>
                <a:t>, KFC</a:t>
              </a:r>
              <a:r>
                <a:rPr lang="ko-KR" altLang="en-US" sz="1700" dirty="0"/>
                <a:t> </a:t>
              </a:r>
              <a:r>
                <a:rPr lang="en-US" altLang="ko-KR" sz="1700" dirty="0"/>
                <a:t>20% </a:t>
              </a:r>
              <a:r>
                <a:rPr lang="ko-KR" altLang="en-US" sz="1700" dirty="0" err="1"/>
                <a:t>캐시백</a:t>
              </a:r>
              <a:endParaRPr lang="ko-KR" altLang="en-US" sz="17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92506" y="1962617"/>
              <a:ext cx="4586836" cy="310646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2505" y="2016884"/>
              <a:ext cx="4586836" cy="2133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 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유통업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레저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서적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요식업소 분야 혜택 </a:t>
              </a:r>
              <a:r>
                <a:rPr lang="en-US" altLang="ko-KR" sz="1700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]</a:t>
              </a:r>
              <a:endParaRPr lang="ko-KR" altLang="en-US" sz="1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ABA23CBE-BE0B-4C0D-8C6C-8591CACACD88}"/>
              </a:ext>
            </a:extLst>
          </p:cNvPr>
          <p:cNvSpPr/>
          <p:nvPr/>
        </p:nvSpPr>
        <p:spPr>
          <a:xfrm>
            <a:off x="803896" y="3074819"/>
            <a:ext cx="10826229" cy="3200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6C8EC18-43EB-4681-A73F-1C31E8D58C1F}"/>
              </a:ext>
            </a:extLst>
          </p:cNvPr>
          <p:cNvSpPr/>
          <p:nvPr/>
        </p:nvSpPr>
        <p:spPr>
          <a:xfrm>
            <a:off x="803893" y="3074819"/>
            <a:ext cx="10826229" cy="385899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5111389-2203-45C9-8A61-E2193BF87DD2}"/>
              </a:ext>
            </a:extLst>
          </p:cNvPr>
          <p:cNvSpPr txBox="1"/>
          <p:nvPr/>
        </p:nvSpPr>
        <p:spPr>
          <a:xfrm>
            <a:off x="769320" y="3134881"/>
            <a:ext cx="10826229" cy="338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카드사 통합시스템 구조도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 dirty="0">
                <a:latin typeface="HY견고딕"/>
                <a:ea typeface="HY견고딕"/>
              </a:rPr>
              <a:t>개선안</a:t>
            </a:r>
            <a:endParaRPr lang="en-US" sz="2800" dirty="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9"/>
          <p:cNvSpPr>
            <a:spLocks noChangeArrowheads="1"/>
          </p:cNvSpPr>
          <p:nvPr/>
        </p:nvSpPr>
        <p:spPr>
          <a:xfrm>
            <a:off x="695503" y="715223"/>
            <a:ext cx="1142788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3. </a:t>
            </a:r>
            <a:r>
              <a:rPr lang="ko-KR" altLang="en-US" sz="2000" b="1" dirty="0">
                <a:solidFill>
                  <a:srgbClr val="000000"/>
                </a:solidFill>
                <a:ea typeface="맑은 고딕"/>
              </a:rPr>
              <a:t>고객 친화적인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AI&amp;Big</a:t>
            </a:r>
            <a:r>
              <a:rPr lang="ko-KR" altLang="en-US" sz="2000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data </a:t>
            </a:r>
            <a:r>
              <a:rPr lang="ko-KR" altLang="en-US" sz="2000" b="1" dirty="0">
                <a:solidFill>
                  <a:srgbClr val="000000"/>
                </a:solidFill>
                <a:ea typeface="맑은 고딕"/>
              </a:rPr>
              <a:t>기반 통합시스템 구축 </a:t>
            </a:r>
            <a:endParaRPr lang="en-US" altLang="ko-KR" sz="2000" b="1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>
          <a:xfrm>
            <a:off x="970417" y="987582"/>
            <a:ext cx="1115296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- 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챗봇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,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톡상담으로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간단한 업무는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챗봇이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자동으로 처리해 효율적인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인바운드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텔레마케팅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</a:t>
            </a:r>
            <a:endParaRPr lang="en-US" altLang="ko-KR" b="1" dirty="0">
              <a:solidFill>
                <a:srgbClr val="000000"/>
              </a:solidFill>
              <a:ea typeface="맑은 고딕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- 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앱에서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고객의 정보를 데이터베이스에 구축하여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텔레마케터가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맞춤형 고객 컨설팅 제공 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>
          <a:xfrm>
            <a:off x="695503" y="1932670"/>
            <a:ext cx="11427882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4. </a:t>
            </a:r>
            <a:r>
              <a:rPr lang="ko-KR" altLang="en-US" sz="2000" b="1" dirty="0">
                <a:solidFill>
                  <a:srgbClr val="000000"/>
                </a:solidFill>
                <a:ea typeface="맑은 고딕"/>
              </a:rPr>
              <a:t>카드사 관점 </a:t>
            </a:r>
            <a:r>
              <a:rPr lang="ko-KR" altLang="en-US" sz="2000" b="1" dirty="0" err="1">
                <a:solidFill>
                  <a:srgbClr val="000000"/>
                </a:solidFill>
                <a:ea typeface="맑은 고딕"/>
              </a:rPr>
              <a:t>텔레마케팅</a:t>
            </a:r>
            <a:r>
              <a:rPr lang="ko-KR" altLang="en-US" sz="2000" b="1" dirty="0">
                <a:solidFill>
                  <a:srgbClr val="000000"/>
                </a:solidFill>
                <a:ea typeface="맑은 고딕"/>
              </a:rPr>
              <a:t> 통합시스템 개발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>
          <a:xfrm>
            <a:off x="970417" y="2205029"/>
            <a:ext cx="11152968" cy="8697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Tx/>
              <a:buChar char="-"/>
              <a:defRPr/>
            </a:pP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나이</a:t>
            </a: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직업</a:t>
            </a: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성별</a:t>
            </a: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,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대출여부 등에 고객 특성에 따른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텔레마케팅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성공률을 예측하여 성공 가능성이 높은 고객을</a:t>
            </a: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타겟으로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ea typeface="맑은 고딕"/>
              </a:rPr>
              <a:t>텔레마케팅을</a:t>
            </a:r>
            <a:r>
              <a:rPr lang="ko-KR" altLang="en-US" b="1" dirty="0">
                <a:solidFill>
                  <a:srgbClr val="000000"/>
                </a:solidFill>
                <a:ea typeface="맑은 고딕"/>
              </a:rPr>
              <a:t> 효과적으로 수행</a:t>
            </a:r>
            <a:r>
              <a:rPr lang="en-US" altLang="ko-KR" b="1" dirty="0">
                <a:solidFill>
                  <a:srgbClr val="000000"/>
                </a:solidFill>
                <a:ea typeface="맑은 고딕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99078" y="3640082"/>
            <a:ext cx="10181708" cy="2435167"/>
            <a:chOff x="985413" y="3623807"/>
            <a:chExt cx="10181708" cy="243516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646D253C-9F9C-4723-8C14-096B0F3FCBB2}"/>
                </a:ext>
              </a:extLst>
            </p:cNvPr>
            <p:cNvSpPr txBox="1"/>
            <p:nvPr/>
          </p:nvSpPr>
          <p:spPr>
            <a:xfrm>
              <a:off x="4320949" y="4275564"/>
              <a:ext cx="1251934" cy="156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성공률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확인 후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 err="1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텔레마케팅</a:t>
              </a:r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수행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46D253C-9F9C-4723-8C14-096B0F3FCBB2}"/>
                </a:ext>
              </a:extLst>
            </p:cNvPr>
            <p:cNvSpPr txBox="1"/>
            <p:nvPr/>
          </p:nvSpPr>
          <p:spPr>
            <a:xfrm>
              <a:off x="995761" y="4265732"/>
              <a:ext cx="1220050" cy="156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 err="1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텔레마케팅</a:t>
              </a:r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데이터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646D253C-9F9C-4723-8C14-096B0F3FCBB2}"/>
                </a:ext>
              </a:extLst>
            </p:cNvPr>
            <p:cNvSpPr txBox="1"/>
            <p:nvPr/>
          </p:nvSpPr>
          <p:spPr>
            <a:xfrm>
              <a:off x="2709107" y="4265732"/>
              <a:ext cx="1032409" cy="15696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주요변수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tx2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입력</a:t>
              </a:r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algn="ctr"/>
              <a:endParaRPr lang="en-US" altLang="ko-KR" sz="1600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6500117D-14E2-46C9-B65C-78C9767AEF8B}"/>
                </a:ext>
              </a:extLst>
            </p:cNvPr>
            <p:cNvSpPr/>
            <p:nvPr/>
          </p:nvSpPr>
          <p:spPr>
            <a:xfrm>
              <a:off x="985413" y="4077198"/>
              <a:ext cx="4577122" cy="188819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xmlns="" id="{089620C9-5E63-4B90-91A5-75ACA4E92AF5}"/>
                </a:ext>
              </a:extLst>
            </p:cNvPr>
            <p:cNvCxnSpPr>
              <a:cxnSpLocks/>
            </p:cNvCxnSpPr>
            <p:nvPr/>
          </p:nvCxnSpPr>
          <p:spPr>
            <a:xfrm>
              <a:off x="2300024" y="5048413"/>
              <a:ext cx="309077" cy="3935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xmlns="" id="{089620C9-5E63-4B90-91A5-75ACA4E92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1690" y="5050380"/>
              <a:ext cx="403122" cy="4111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3763" y="3946203"/>
              <a:ext cx="942975" cy="295275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76395" y="4502179"/>
              <a:ext cx="1190726" cy="14825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3066" y="4265732"/>
              <a:ext cx="1199750" cy="1793242"/>
            </a:xfrm>
            <a:prstGeom prst="rect">
              <a:avLst/>
            </a:prstGeom>
          </p:spPr>
        </p:pic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xmlns="" id="{089620C9-5E63-4B90-91A5-75ACA4E92AF5}"/>
                </a:ext>
              </a:extLst>
            </p:cNvPr>
            <p:cNvCxnSpPr>
              <a:cxnSpLocks/>
            </p:cNvCxnSpPr>
            <p:nvPr/>
          </p:nvCxnSpPr>
          <p:spPr>
            <a:xfrm>
              <a:off x="5879690" y="5077991"/>
              <a:ext cx="875071" cy="528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9967369" y="4148691"/>
              <a:ext cx="1199752" cy="377456"/>
              <a:chOff x="7041359" y="4000808"/>
              <a:chExt cx="1199752" cy="377456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7041360" y="4000808"/>
                <a:ext cx="1199751" cy="377456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041359" y="4015743"/>
                <a:ext cx="1199752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b="1" dirty="0" err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챗봇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145593" y="4148691"/>
              <a:ext cx="1199752" cy="377456"/>
              <a:chOff x="7041359" y="4000808"/>
              <a:chExt cx="1199752" cy="37745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7041360" y="4000808"/>
                <a:ext cx="1199751" cy="377456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041359" y="4015743"/>
                <a:ext cx="1199752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사용자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8717922" y="4645143"/>
              <a:ext cx="1017009" cy="10572"/>
              <a:chOff x="8717922" y="4645143"/>
              <a:chExt cx="1017009" cy="10572"/>
            </a:xfrm>
          </p:grpSpPr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xmlns="" id="{089620C9-5E63-4B90-91A5-75ACA4E92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9860" y="4650429"/>
                <a:ext cx="875071" cy="5286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089620C9-5E63-4B90-91A5-75ACA4E92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7922" y="4645143"/>
                <a:ext cx="875071" cy="5286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xmlns="" id="{089620C9-5E63-4B90-91A5-75ACA4E9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739210" y="5672579"/>
              <a:ext cx="995721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그룹 105"/>
            <p:cNvGrpSpPr/>
            <p:nvPr/>
          </p:nvGrpSpPr>
          <p:grpSpPr>
            <a:xfrm>
              <a:off x="3133812" y="3623807"/>
              <a:ext cx="7465608" cy="524884"/>
              <a:chOff x="3133812" y="3623807"/>
              <a:chExt cx="7465608" cy="524884"/>
            </a:xfrm>
          </p:grpSpPr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xmlns="" id="{089620C9-5E63-4B90-91A5-75ACA4E92AF5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155250" y="3623807"/>
                <a:ext cx="1" cy="322396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xmlns="" id="{089620C9-5E63-4B90-91A5-75ACA4E92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3812" y="3648859"/>
                <a:ext cx="7465608" cy="12518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xmlns="" id="{089620C9-5E63-4B90-91A5-75ACA4E92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1055" y="3682370"/>
                <a:ext cx="1" cy="466321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5615364" y="5340779"/>
              <a:ext cx="1403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텔레마케팅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8405645" y="4175286"/>
              <a:ext cx="1559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</a:t>
              </a:r>
              <a:r>
                <a: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8358252" y="5042685"/>
              <a:ext cx="15590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인바운드</a:t>
              </a:r>
              <a:endParaRPr lang="en-US" altLang="ko-KR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 err="1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텔레마케팅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6087111" y="3667525"/>
              <a:ext cx="1559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</a:t>
              </a:r>
              <a:r>
                <a: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</a:t>
              </a:r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3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3" y="760313"/>
            <a:ext cx="11031424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+mn-ea"/>
              </a:rPr>
              <a:t>웹 페이지 시현</a:t>
            </a:r>
            <a:endParaRPr lang="en-US" altLang="ko-KR" sz="22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시스템 시현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203CAB4-9447-4454-AA22-CE9F9397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770" y="1377377"/>
            <a:ext cx="9946343" cy="509232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7402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90720"/>
            <a:ext cx="11258550" cy="701675"/>
          </a:xfrm>
        </p:spPr>
        <p:txBody>
          <a:bodyPr lIns="0" tIns="0" rIns="0" bIns="0" anchor="ctr">
            <a:normAutofit/>
          </a:bodyPr>
          <a:lstStyle/>
          <a:p>
            <a:r>
              <a:rPr lang="ko-KR" altLang="en-US" sz="28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sz="28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2720B08-7733-4BFE-B1C0-AA8FB6D919DB}"/>
              </a:ext>
            </a:extLst>
          </p:cNvPr>
          <p:cNvGrpSpPr/>
          <p:nvPr/>
        </p:nvGrpSpPr>
        <p:grpSpPr>
          <a:xfrm>
            <a:off x="653536" y="1444000"/>
            <a:ext cx="520890" cy="520890"/>
            <a:chOff x="476251" y="1400628"/>
            <a:chExt cx="599622" cy="5996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F97FBEE-A08E-48D2-8C49-C82824C2F92D}"/>
                </a:ext>
              </a:extLst>
            </p:cNvPr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C69E152-E48F-4AE7-8291-D5175D126DF1}"/>
                </a:ext>
              </a:extLst>
            </p:cNvPr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0140F1CB-45E2-4D2D-B71F-3A677948CAF3}"/>
              </a:ext>
            </a:extLst>
          </p:cNvPr>
          <p:cNvGrpSpPr/>
          <p:nvPr/>
        </p:nvGrpSpPr>
        <p:grpSpPr>
          <a:xfrm>
            <a:off x="653145" y="2346529"/>
            <a:ext cx="520890" cy="520890"/>
            <a:chOff x="4392343" y="1400628"/>
            <a:chExt cx="599622" cy="59962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2DEC4E86-B31F-4058-8C02-95C70EB6CF3F}"/>
                </a:ext>
              </a:extLst>
            </p:cNvPr>
            <p:cNvSpPr/>
            <p:nvPr/>
          </p:nvSpPr>
          <p:spPr>
            <a:xfrm>
              <a:off x="4392343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B5483D50-697B-4056-BE7F-926F2A41132D}"/>
                </a:ext>
              </a:extLst>
            </p:cNvPr>
            <p:cNvSpPr/>
            <p:nvPr/>
          </p:nvSpPr>
          <p:spPr>
            <a:xfrm>
              <a:off x="4595974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61F91533-8E2F-4704-BFE8-95DE01298362}"/>
              </a:ext>
            </a:extLst>
          </p:cNvPr>
          <p:cNvGrpSpPr/>
          <p:nvPr/>
        </p:nvGrpSpPr>
        <p:grpSpPr>
          <a:xfrm>
            <a:off x="664211" y="3247594"/>
            <a:ext cx="520890" cy="520890"/>
            <a:chOff x="8408307" y="1400628"/>
            <a:chExt cx="599622" cy="5996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C826715-6E88-4BD1-8915-77ED19275A15}"/>
                </a:ext>
              </a:extLst>
            </p:cNvPr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78A2A81-9FDA-46E1-8F57-E48E90DF0CB9}"/>
                </a:ext>
              </a:extLst>
            </p:cNvPr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61A81D-25DE-4266-8B13-5933695BFB00}"/>
              </a:ext>
            </a:extLst>
          </p:cNvPr>
          <p:cNvGrpSpPr/>
          <p:nvPr/>
        </p:nvGrpSpPr>
        <p:grpSpPr>
          <a:xfrm>
            <a:off x="664601" y="4226306"/>
            <a:ext cx="520890" cy="520890"/>
            <a:chOff x="476251" y="3659224"/>
            <a:chExt cx="599622" cy="599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2ED642D3-CF14-432D-B81F-F57D95C032A2}"/>
                </a:ext>
              </a:extLst>
            </p:cNvPr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61F370E-5475-4473-9AA2-2C9A6AC72465}"/>
                </a:ext>
              </a:extLst>
            </p:cNvPr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6606E16A-00CE-419B-B402-3F454B35918A}"/>
              </a:ext>
            </a:extLst>
          </p:cNvPr>
          <p:cNvGrpSpPr/>
          <p:nvPr/>
        </p:nvGrpSpPr>
        <p:grpSpPr>
          <a:xfrm>
            <a:off x="664601" y="5180262"/>
            <a:ext cx="520890" cy="520890"/>
            <a:chOff x="4442279" y="3659224"/>
            <a:chExt cx="599622" cy="59962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9AD5BEA-0694-4436-A92B-46C124B744BF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AE5434E-F86E-48FE-8A64-F83B15559485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DFA44E3-0E43-41A3-B575-0501161854C5}"/>
              </a:ext>
            </a:extLst>
          </p:cNvPr>
          <p:cNvSpPr/>
          <p:nvPr/>
        </p:nvSpPr>
        <p:spPr>
          <a:xfrm>
            <a:off x="747729" y="5166141"/>
            <a:ext cx="65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3D6D5A23-CF8B-4C12-BFB3-1548310AF51C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xmlns="" id="{FE08E8B0-90DC-4DBE-A5DE-893678E6F96A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1B78E7-1534-4C9A-A3A3-072ACD58052C}"/>
              </a:ext>
            </a:extLst>
          </p:cNvPr>
          <p:cNvSpPr txBox="1"/>
          <p:nvPr/>
        </p:nvSpPr>
        <p:spPr>
          <a:xfrm>
            <a:off x="1223785" y="1487171"/>
            <a:ext cx="233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추진 배경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77ED177-0874-48AE-81DA-BC42355D9C2F}"/>
              </a:ext>
            </a:extLst>
          </p:cNvPr>
          <p:cNvSpPr txBox="1"/>
          <p:nvPr/>
        </p:nvSpPr>
        <p:spPr>
          <a:xfrm>
            <a:off x="1234851" y="2383061"/>
            <a:ext cx="280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현황 및 개선기회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89B151A-C30A-4A39-A3D0-7309CBD43140}"/>
              </a:ext>
            </a:extLst>
          </p:cNvPr>
          <p:cNvSpPr txBox="1"/>
          <p:nvPr/>
        </p:nvSpPr>
        <p:spPr>
          <a:xfrm>
            <a:off x="1234851" y="3263671"/>
            <a:ext cx="2800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 계획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412F93-59FC-4227-9D5A-B30E70224C73}"/>
              </a:ext>
            </a:extLst>
          </p:cNvPr>
          <p:cNvSpPr txBox="1"/>
          <p:nvPr/>
        </p:nvSpPr>
        <p:spPr>
          <a:xfrm>
            <a:off x="1255580" y="4267158"/>
            <a:ext cx="233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분석결과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C5E21DC-E17D-485F-8AD7-A0912A3BD57E}"/>
              </a:ext>
            </a:extLst>
          </p:cNvPr>
          <p:cNvSpPr txBox="1"/>
          <p:nvPr/>
        </p:nvSpPr>
        <p:spPr>
          <a:xfrm>
            <a:off x="1245917" y="5209874"/>
            <a:ext cx="233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개선안</a:t>
            </a:r>
            <a:endParaRPr lang="ko-KR" altLang="en-US" b="1" dirty="0"/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xmlns="" id="{93F13B0C-E3C7-43E7-A01A-249C4A33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xmlns="" id="{1A615FEA-A43B-4271-971B-EE70B871E00C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5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B67FEDAE-B9AC-4C82-B159-94A43C96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30069"/>
              </p:ext>
            </p:extLst>
          </p:nvPr>
        </p:nvGraphicFramePr>
        <p:xfrm>
          <a:off x="695502" y="941559"/>
          <a:ext cx="11128879" cy="505413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2538">
                  <a:extLst>
                    <a:ext uri="{9D8B030D-6E8A-4147-A177-3AD203B41FA5}">
                      <a16:colId xmlns:a16="http://schemas.microsoft.com/office/drawing/2014/main" xmlns="" val="2891103783"/>
                    </a:ext>
                  </a:extLst>
                </a:gridCol>
                <a:gridCol w="9656341">
                  <a:extLst>
                    <a:ext uri="{9D8B030D-6E8A-4147-A177-3AD203B41FA5}">
                      <a16:colId xmlns:a16="http://schemas.microsoft.com/office/drawing/2014/main" xmlns="" val="2992290105"/>
                    </a:ext>
                  </a:extLst>
                </a:gridCol>
              </a:tblGrid>
              <a:tr h="103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민호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/>
                        <a:t>배운 내용을 실제 데이터셋을 분석하는데 적용해 보았는데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생각보다 고려해야 할 것이 많아서 분석이 쉽지 않았습니다</a:t>
                      </a:r>
                      <a:r>
                        <a:rPr lang="en-US" altLang="ko-KR" sz="1600" b="0" dirty="0"/>
                        <a:t>. </a:t>
                      </a:r>
                      <a:r>
                        <a:rPr lang="ko-KR" altLang="en-US" sz="1600" b="0" dirty="0"/>
                        <a:t>그래도 데이터를 분석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모델링하고 비즈니스에 적용할 수 있는 방안을 찾아보면서 이때까지 배운 것을 정리하고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발전시킬 수 있는 계기가 되었다고 생각합니다</a:t>
                      </a:r>
                      <a:r>
                        <a:rPr lang="en-US" altLang="ko-KR" sz="1600" b="0" dirty="0"/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6454514"/>
                  </a:ext>
                </a:extLst>
              </a:tr>
              <a:tr h="120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은지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effectLst/>
                        </a:rPr>
                        <a:t>빅데이터 프로젝트를 하면서 도메인 지식의 중요성을 한 번 더 깨닫는 계기가 되었습니다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데이터 </a:t>
                      </a:r>
                      <a:r>
                        <a:rPr lang="en-US" altLang="ko-KR" sz="1600" b="0" kern="1200" dirty="0">
                          <a:effectLst/>
                        </a:rPr>
                        <a:t>set</a:t>
                      </a:r>
                      <a:r>
                        <a:rPr lang="ko-KR" altLang="en-US" sz="1600" b="0" kern="1200" dirty="0">
                          <a:effectLst/>
                        </a:rPr>
                        <a:t>을 분석하기 전에 카드관련 사전지식을 공부해 개선안을 도출하는데</a:t>
                      </a:r>
                      <a:r>
                        <a:rPr lang="en-US" altLang="ko-KR" sz="1600" b="0" kern="1200" dirty="0">
                          <a:effectLst/>
                        </a:rPr>
                        <a:t> </a:t>
                      </a:r>
                      <a:r>
                        <a:rPr lang="ko-KR" altLang="en-US" sz="1600" b="0" kern="1200" dirty="0">
                          <a:effectLst/>
                        </a:rPr>
                        <a:t>도움이 많이 되었다고 생각합니다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또</a:t>
                      </a:r>
                      <a:r>
                        <a:rPr lang="en-US" altLang="ko-KR" sz="1600" b="0" kern="1200" dirty="0"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effectLst/>
                        </a:rPr>
                        <a:t>데이터를 다양한 범주별로 탐색적 분석한 결과를 보고 논리를 만들어 가기 위해 필요한 부분을 선별하는게 어려웠지만 팀원들과 반복적인 회의가 이를 해결했다고 생각합니다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endParaRPr lang="ko-KR" altLang="en-US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92114598"/>
                  </a:ext>
                </a:extLst>
              </a:tr>
              <a:tr h="14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현선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이번 카드 데이터 분석에서 도메인 지식에 따라 다양하게 해석할 수 있는 것을 느꼈습니다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하며 조원들의 다양한 관점을 듣게 되었고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가지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해석을 할 수 있는 좋은 기회였습니다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그리고 실전에서 데이터를 모델들을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돌릴 때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정제를 필요에 맞게 </a:t>
                      </a:r>
                      <a:r>
                        <a:rPr lang="ko-KR" alt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함을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느꼈습니다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719997"/>
                  </a:ext>
                </a:extLst>
              </a:tr>
              <a:tr h="1394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지연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effectLst/>
                        </a:rPr>
                        <a:t>데이터 분석에 들어가기 전에 데이터 파악</a:t>
                      </a:r>
                      <a:r>
                        <a:rPr lang="en-US" altLang="ko-KR" sz="1600" b="0" kern="1200" dirty="0">
                          <a:effectLst/>
                        </a:rPr>
                        <a:t>, </a:t>
                      </a:r>
                      <a:r>
                        <a:rPr lang="ko-KR" altLang="en-US" sz="1600" b="0" kern="1200" dirty="0" err="1">
                          <a:effectLst/>
                        </a:rPr>
                        <a:t>전처리</a:t>
                      </a:r>
                      <a:r>
                        <a:rPr lang="ko-KR" altLang="en-US" sz="1600" b="0" kern="1200" dirty="0">
                          <a:effectLst/>
                        </a:rPr>
                        <a:t> 과정 등의 선행작업이 쉽지 않음을 느꼈습니다</a:t>
                      </a:r>
                      <a:r>
                        <a:rPr lang="en-US" altLang="ko-KR" sz="1600" b="0" kern="1200" dirty="0">
                          <a:effectLst/>
                        </a:rPr>
                        <a:t>.  </a:t>
                      </a:r>
                      <a:r>
                        <a:rPr lang="ko-KR" altLang="en-US" sz="1600" b="0" kern="1200" dirty="0">
                          <a:effectLst/>
                        </a:rPr>
                        <a:t>팀원들과 의견교환을 적극적으로 나누고 각자의 업무를 책임지고 수행한 덕분에 프로젝트를 잘 마무리 할 수 있었습니다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데이터 분석을 수행하는 일련의 과정을 경험한 좋은 시간이었습니다</a:t>
                      </a:r>
                      <a:r>
                        <a:rPr lang="en-US" altLang="ko-KR" sz="1600" b="0" kern="1200" dirty="0">
                          <a:effectLst/>
                        </a:rPr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941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48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느낀점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21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B67FEDAE-B9AC-4C82-B159-94A43C96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24248"/>
              </p:ext>
            </p:extLst>
          </p:nvPr>
        </p:nvGraphicFramePr>
        <p:xfrm>
          <a:off x="695502" y="941559"/>
          <a:ext cx="11128879" cy="40180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72538">
                  <a:extLst>
                    <a:ext uri="{9D8B030D-6E8A-4147-A177-3AD203B41FA5}">
                      <a16:colId xmlns:a16="http://schemas.microsoft.com/office/drawing/2014/main" xmlns="" val="2891103783"/>
                    </a:ext>
                  </a:extLst>
                </a:gridCol>
                <a:gridCol w="9656341">
                  <a:extLst>
                    <a:ext uri="{9D8B030D-6E8A-4147-A177-3AD203B41FA5}">
                      <a16:colId xmlns:a16="http://schemas.microsoft.com/office/drawing/2014/main" xmlns="" val="2992290105"/>
                    </a:ext>
                  </a:extLst>
                </a:gridCol>
              </a:tblGrid>
              <a:tr h="1201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명철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effectLst/>
                        </a:rPr>
                        <a:t>평소 금융 데이터</a:t>
                      </a:r>
                      <a:r>
                        <a:rPr lang="en-US" altLang="ko-KR" sz="1600" b="0" kern="1200" dirty="0">
                          <a:effectLst/>
                        </a:rPr>
                        <a:t>, </a:t>
                      </a:r>
                      <a:r>
                        <a:rPr lang="ko-KR" altLang="en-US" sz="1600" b="0" kern="1200" dirty="0">
                          <a:effectLst/>
                        </a:rPr>
                        <a:t>특히 카드 데이터에 관심이 많았습니다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이를 시계열 데이터 분석을 통해 </a:t>
                      </a:r>
                      <a:r>
                        <a:rPr lang="en-US" altLang="ko-KR" sz="1600" b="0" kern="1200" dirty="0">
                          <a:effectLst/>
                        </a:rPr>
                        <a:t>Arima, LSTM, Prophet </a:t>
                      </a:r>
                      <a:r>
                        <a:rPr lang="ko-KR" altLang="en-US" sz="1600" b="0" kern="1200" dirty="0">
                          <a:effectLst/>
                        </a:rPr>
                        <a:t>등 전통적인 모델에서부터 새로운 모델까지 다양한 모델을 분석할 수 있는 좋은 경험이었습니다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데이터 분석을 통해 더욱 효과적인 비즈니스 개선방안을 팀원들과 고민하면서 카드 도메인 산업에 대한 이해와 데이터 분석의 활용에 대해 더욱 알게 되었습니다</a:t>
                      </a:r>
                      <a:r>
                        <a:rPr lang="en-US" altLang="ko-KR" sz="1600" b="0" kern="1200" dirty="0">
                          <a:effectLst/>
                        </a:rPr>
                        <a:t>.</a:t>
                      </a:r>
                      <a:endParaRPr lang="ko-KR" altLang="en-US" sz="1600" b="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92114598"/>
                  </a:ext>
                </a:extLst>
              </a:tr>
              <a:tr h="14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effectLst/>
                        </a:rPr>
                        <a:t>빅데이터 프로젝트를 통해 현황 파악부터 분석 그리고 개선안 도출까지 모든 프로세스를 경험할 수 있어서 좋았습니다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또한 어떤 방향으로 데이터 분석을 진행할 지 팀원들과 논의하는 과정에서도 다양한 아이디어 교류를 통해 더욱 발전할 수 있었던 계기가 된 것 같습니다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프로젝트를 진행하며 예상치 못한 상황들과 여러 어려움을 느끼기도 하였지만 팀원들과 함께 해결하며 협업의 과정을 경험할 수 있어 좋았습니다</a:t>
                      </a:r>
                      <a:r>
                        <a:rPr lang="en-US" altLang="ko-KR" sz="1600" b="0" kern="1200" dirty="0">
                          <a:effectLst/>
                        </a:rPr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2719997"/>
                  </a:ext>
                </a:extLst>
              </a:tr>
              <a:tr h="1394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정현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kern="1200" dirty="0">
                          <a:effectLst/>
                        </a:rPr>
                        <a:t>이번에 카드 데이터 분석 프로젝트를 하면서 </a:t>
                      </a:r>
                      <a:r>
                        <a:rPr lang="ko-KR" altLang="en-US" sz="1600" b="0" kern="1200" dirty="0" err="1">
                          <a:effectLst/>
                        </a:rPr>
                        <a:t>느낀점은</a:t>
                      </a:r>
                      <a:r>
                        <a:rPr lang="ko-KR" altLang="en-US" sz="1600" b="0" kern="1200" dirty="0">
                          <a:effectLst/>
                        </a:rPr>
                        <a:t> 데이터에 대한 이해와 데이터를 가지고 무엇을 분석할지에 대한 방향성이 중요하다고 느꼈습니다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데이터에 대한 철저한 이해가 선행되야 무슨 분석을 할 수 있는지 알 수 있으며 분석에 대한 방향성을 제대로 잡아야 프로젝트에서 일관성을 잃지 않을 수 있기 때문입니다</a:t>
                      </a:r>
                      <a:r>
                        <a:rPr lang="en-US" altLang="ko-KR" sz="1600" b="0" kern="1200" dirty="0">
                          <a:effectLst/>
                        </a:rPr>
                        <a:t>. </a:t>
                      </a:r>
                      <a:r>
                        <a:rPr lang="ko-KR" altLang="en-US" sz="1600" b="0" kern="1200" dirty="0">
                          <a:effectLst/>
                        </a:rPr>
                        <a:t>또한 팀프로젝트이기 때문에 팀원간 역할분배 및 의견교환이 활발히 이루어져야 좋은 결과물이 나올 수 있다고 생각합니다</a:t>
                      </a:r>
                      <a:r>
                        <a:rPr lang="en-US" altLang="ko-KR" sz="1600" b="0" kern="1200" dirty="0">
                          <a:effectLst/>
                        </a:rPr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0941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7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84" y="822230"/>
            <a:ext cx="11031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latin typeface="+mn-ea"/>
              </a:rPr>
              <a:t>지나친 마케팅 비용과 지속적인 가맹점수수료 인하로 인한 카드사의 수익 구조가 어려운 상황</a:t>
            </a:r>
            <a:endParaRPr lang="en-US" altLang="ko-KR" sz="1800" b="1" dirty="0"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800" b="1" dirty="0">
                <a:latin typeface="+mn-ea"/>
              </a:rPr>
              <a:t>	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→ 마케팅 비용을 절감하며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영업이익을 증대 할 수 있는 차별화된 카드 상품 개발과 마케팅 전략 필요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추진 배경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0E7E318-7FA8-4745-8539-FE8FB53CA68D}"/>
              </a:ext>
            </a:extLst>
          </p:cNvPr>
          <p:cNvGrpSpPr/>
          <p:nvPr/>
        </p:nvGrpSpPr>
        <p:grpSpPr>
          <a:xfrm>
            <a:off x="6312922" y="2102178"/>
            <a:ext cx="5493600" cy="4119728"/>
            <a:chOff x="6724138" y="1982779"/>
            <a:chExt cx="4240698" cy="447421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4241E6B6-E4D7-4E4B-8FB0-2B136C72AC91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0810D535-2651-44A6-98C4-436B4B37C7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127" r="2542"/>
            <a:stretch/>
          </p:blipFill>
          <p:spPr>
            <a:xfrm>
              <a:off x="6781208" y="2606184"/>
              <a:ext cx="4127977" cy="31742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A842BA-2181-482C-9442-C531B04FADBD}"/>
                </a:ext>
              </a:extLst>
            </p:cNvPr>
            <p:cNvSpPr txBox="1"/>
            <p:nvPr/>
          </p:nvSpPr>
          <p:spPr>
            <a:xfrm>
              <a:off x="6724138" y="5833332"/>
              <a:ext cx="4224268" cy="58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가맹점 수수료율 인하에 정책에 따른 </a:t>
              </a:r>
              <a:endParaRPr lang="en-US" altLang="ko-KR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영업 이익 감소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067F561-CE31-40DC-8108-33FE056A8DB9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933C495-7A89-4E72-A95B-5E974B34B368}"/>
                </a:ext>
              </a:extLst>
            </p:cNvPr>
            <p:cNvSpPr txBox="1"/>
            <p:nvPr/>
          </p:nvSpPr>
          <p:spPr>
            <a:xfrm>
              <a:off x="6740568" y="2035459"/>
              <a:ext cx="42242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연도별 가맹점 수수료 인하 추이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72998" y="2102177"/>
            <a:ext cx="5492902" cy="4151721"/>
            <a:chOff x="1282816" y="1962616"/>
            <a:chExt cx="4604676" cy="451986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EF93B2A-FB42-49CC-BFE8-F4EBB35F8D75}"/>
                </a:ext>
              </a:extLst>
            </p:cNvPr>
            <p:cNvGrpSpPr/>
            <p:nvPr/>
          </p:nvGrpSpPr>
          <p:grpSpPr>
            <a:xfrm>
              <a:off x="1282816" y="1962616"/>
              <a:ext cx="4604676" cy="4519864"/>
              <a:chOff x="6724138" y="1982779"/>
              <a:chExt cx="4240698" cy="450896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BA23CBE-BE0B-4C0D-8C6C-8591CACACD88}"/>
                  </a:ext>
                </a:extLst>
              </p:cNvPr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9E5A6C00-15FC-4F82-A542-7AFBF7463B1B}"/>
                  </a:ext>
                </a:extLst>
              </p:cNvPr>
              <p:cNvSpPr txBox="1"/>
              <p:nvPr/>
            </p:nvSpPr>
            <p:spPr>
              <a:xfrm>
                <a:off x="6724138" y="5856646"/>
                <a:ext cx="4224268" cy="63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카드사 간의 출혈 경쟁으로 인한</a:t>
                </a:r>
                <a:endPara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마케팅 비용 증가 추세</a:t>
                </a:r>
                <a:endParaRPr lang="ko-KR" altLang="en-US" sz="1600" b="1" dirty="0">
                  <a:solidFill>
                    <a:srgbClr val="102747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D6C8EC18-43EB-4681-A73F-1C31E8D58C1F}"/>
                  </a:ext>
                </a:extLst>
              </p:cNvPr>
              <p:cNvSpPr/>
              <p:nvPr/>
            </p:nvSpPr>
            <p:spPr>
              <a:xfrm>
                <a:off x="6733062" y="1982779"/>
                <a:ext cx="4224268" cy="474693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5111389-2203-45C9-8A61-E2193BF87DD2}"/>
                  </a:ext>
                </a:extLst>
              </p:cNvPr>
              <p:cNvSpPr txBox="1"/>
              <p:nvPr/>
            </p:nvSpPr>
            <p:spPr>
              <a:xfrm>
                <a:off x="6740568" y="2035459"/>
                <a:ext cx="42242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 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연도별 카드사 마케팅 비용 추이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028" name="Picture 4" descr="금융당국, 출혈마케팅 차단 '역차별'...핀테크 편애에 카드업계 '속앓이'">
              <a:extLst>
                <a:ext uri="{FF2B5EF4-FFF2-40B4-BE49-F238E27FC236}">
                  <a16:creationId xmlns:a16="http://schemas.microsoft.com/office/drawing/2014/main" xmlns="" id="{92C3D1A2-1E42-43D6-AA01-8823BDF628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9" r="51237"/>
            <a:stretch/>
          </p:blipFill>
          <p:spPr bwMode="auto">
            <a:xfrm>
              <a:off x="1599854" y="2592441"/>
              <a:ext cx="3973079" cy="313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FB4DB486-A331-4B74-8674-02917577D3DE}"/>
              </a:ext>
            </a:extLst>
          </p:cNvPr>
          <p:cNvSpPr/>
          <p:nvPr/>
        </p:nvSpPr>
        <p:spPr>
          <a:xfrm rot="1245370">
            <a:off x="7083164" y="3418294"/>
            <a:ext cx="2511052" cy="1645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9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3" y="822230"/>
            <a:ext cx="11031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latin typeface="+mn-ea"/>
              </a:rPr>
              <a:t>전체 매출 중 약 </a:t>
            </a:r>
            <a:r>
              <a:rPr lang="en-US" altLang="ko-KR" sz="1800" b="1" dirty="0">
                <a:latin typeface="+mn-ea"/>
              </a:rPr>
              <a:t>15% </a:t>
            </a:r>
            <a:r>
              <a:rPr lang="ko-KR" altLang="en-US" sz="1800" b="1" dirty="0">
                <a:latin typeface="+mn-ea"/>
              </a:rPr>
              <a:t>가량의 매출액을 발생시켰던 </a:t>
            </a:r>
            <a:r>
              <a:rPr lang="ko-KR" altLang="en-US" sz="1800" b="1" dirty="0" err="1">
                <a:latin typeface="+mn-ea"/>
              </a:rPr>
              <a:t>텔레마케팅의</a:t>
            </a:r>
            <a:r>
              <a:rPr lang="ko-KR" altLang="en-US" sz="1800" b="1" dirty="0">
                <a:latin typeface="+mn-ea"/>
              </a:rPr>
              <a:t> 성과가 하락하고 있는 상황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	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→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고객특성을 반영한 차별화된 서비스와 </a:t>
            </a:r>
            <a:r>
              <a:rPr lang="ko-KR" altLang="en-US" sz="18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텔레마케팅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전략 필요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추진 배경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6259941" y="2102177"/>
            <a:ext cx="5495284" cy="4172900"/>
            <a:chOff x="6259942" y="2273967"/>
            <a:chExt cx="4667084" cy="419854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40E7E318-7FA8-4745-8539-FE8FB53CA68D}"/>
                </a:ext>
              </a:extLst>
            </p:cNvPr>
            <p:cNvGrpSpPr/>
            <p:nvPr/>
          </p:nvGrpSpPr>
          <p:grpSpPr>
            <a:xfrm>
              <a:off x="6259942" y="2273967"/>
              <a:ext cx="4667084" cy="4198540"/>
              <a:chOff x="6666663" y="1982779"/>
              <a:chExt cx="4298173" cy="45115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4241E6B6-E4D7-4E4B-8FB0-2B136C72AC91}"/>
                  </a:ext>
                </a:extLst>
              </p:cNvPr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3A842BA-2181-482C-9442-C531B04FADBD}"/>
                  </a:ext>
                </a:extLst>
              </p:cNvPr>
              <p:cNvSpPr txBox="1"/>
              <p:nvPr/>
            </p:nvSpPr>
            <p:spPr>
              <a:xfrm>
                <a:off x="6666663" y="5862097"/>
                <a:ext cx="4224268" cy="63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err="1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텔레마케팅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등 카드 영업과정에서의 민원 발생 건수 </a:t>
                </a:r>
                <a:endPara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증가 따른 고객의 부정적 인식 증가 추세</a:t>
                </a:r>
                <a:endParaRPr lang="ko-KR" altLang="en-US" sz="1600" b="1" dirty="0">
                  <a:solidFill>
                    <a:srgbClr val="102747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2067F561-CE31-40DC-8108-33FE056A8DB9}"/>
                  </a:ext>
                </a:extLst>
              </p:cNvPr>
              <p:cNvSpPr/>
              <p:nvPr/>
            </p:nvSpPr>
            <p:spPr>
              <a:xfrm>
                <a:off x="6733062" y="1982779"/>
                <a:ext cx="4224268" cy="474693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933C495-7A89-4E72-A95B-5E974B34B368}"/>
                  </a:ext>
                </a:extLst>
              </p:cNvPr>
              <p:cNvSpPr txBox="1"/>
              <p:nvPr/>
            </p:nvSpPr>
            <p:spPr>
              <a:xfrm>
                <a:off x="6740568" y="2035459"/>
                <a:ext cx="42242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 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카드사 영업 관련 민원 건수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FD9225A3-F66C-4A3E-9438-5CCCDAFCD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3519" b="6748"/>
            <a:stretch/>
          </p:blipFill>
          <p:spPr>
            <a:xfrm>
              <a:off x="6777900" y="2803328"/>
              <a:ext cx="3759412" cy="287509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60F3C8DD-E679-4BA9-8EC8-89CF54101DC8}"/>
                </a:ext>
              </a:extLst>
            </p:cNvPr>
            <p:cNvSpPr/>
            <p:nvPr/>
          </p:nvSpPr>
          <p:spPr>
            <a:xfrm>
              <a:off x="9331660" y="5668783"/>
              <a:ext cx="1178560" cy="867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rgbClr val="102747"/>
                  </a:solidFill>
                </a:rPr>
                <a:t>출처 </a:t>
              </a:r>
              <a:r>
                <a:rPr lang="en-US" altLang="ko-KR" sz="1000" dirty="0">
                  <a:solidFill>
                    <a:srgbClr val="102747"/>
                  </a:solidFill>
                </a:rPr>
                <a:t>: </a:t>
              </a:r>
              <a:r>
                <a:rPr lang="ko-KR" altLang="en-US" sz="1000" dirty="0" err="1">
                  <a:solidFill>
                    <a:srgbClr val="102747"/>
                  </a:solidFill>
                </a:rPr>
                <a:t>세계비즈</a:t>
              </a:r>
              <a:endParaRPr lang="ko-KR" altLang="en-US" sz="1000" dirty="0">
                <a:solidFill>
                  <a:srgbClr val="102747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72998" y="2102673"/>
            <a:ext cx="5420412" cy="4138062"/>
            <a:chOff x="1282816" y="2310062"/>
            <a:chExt cx="4604676" cy="413806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FEF93B2A-FB42-49CC-BFE8-F4EBB35F8D75}"/>
                </a:ext>
              </a:extLst>
            </p:cNvPr>
            <p:cNvGrpSpPr/>
            <p:nvPr/>
          </p:nvGrpSpPr>
          <p:grpSpPr>
            <a:xfrm>
              <a:off x="1282816" y="2310062"/>
              <a:ext cx="4604676" cy="4138062"/>
              <a:chOff x="6724138" y="1982779"/>
              <a:chExt cx="4240698" cy="447421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BA23CBE-BE0B-4C0D-8C6C-8591CACACD88}"/>
                  </a:ext>
                </a:extLst>
              </p:cNvPr>
              <p:cNvSpPr/>
              <p:nvPr/>
            </p:nvSpPr>
            <p:spPr>
              <a:xfrm>
                <a:off x="6733063" y="1982779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9E5A6C00-15FC-4F82-A542-7AFBF7463B1B}"/>
                  </a:ext>
                </a:extLst>
              </p:cNvPr>
              <p:cNvSpPr txBox="1"/>
              <p:nvPr/>
            </p:nvSpPr>
            <p:spPr>
              <a:xfrm>
                <a:off x="6724138" y="5856748"/>
                <a:ext cx="4224268" cy="58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err="1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텔레마케팅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600" b="1" dirty="0" err="1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아웃바운드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성공률 감소 추세로</a:t>
                </a:r>
                <a:endPara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600" b="1" dirty="0">
                    <a:solidFill>
                      <a:srgbClr val="102747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인한 카드 매출액 감소 우려 </a:t>
                </a:r>
                <a:endParaRPr lang="ko-KR" altLang="en-US" sz="1600" b="1" dirty="0">
                  <a:solidFill>
                    <a:srgbClr val="102747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D6C8EC18-43EB-4681-A73F-1C31E8D58C1F}"/>
                  </a:ext>
                </a:extLst>
              </p:cNvPr>
              <p:cNvSpPr/>
              <p:nvPr/>
            </p:nvSpPr>
            <p:spPr>
              <a:xfrm>
                <a:off x="6733062" y="1982779"/>
                <a:ext cx="4224268" cy="474693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C5111389-2203-45C9-8A61-E2193BF87DD2}"/>
                  </a:ext>
                </a:extLst>
              </p:cNvPr>
              <p:cNvSpPr txBox="1"/>
              <p:nvPr/>
            </p:nvSpPr>
            <p:spPr>
              <a:xfrm>
                <a:off x="6740568" y="2035459"/>
                <a:ext cx="42242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[ 2018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 분기별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텔레마케팅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성공률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23" name="차트 22">
              <a:extLst>
                <a:ext uri="{FF2B5EF4-FFF2-40B4-BE49-F238E27FC236}">
                  <a16:creationId xmlns:a16="http://schemas.microsoft.com/office/drawing/2014/main" xmlns="" id="{2F318EB0-2AF1-4FBD-A425-D5734AFD86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88573998"/>
                </p:ext>
              </p:extLst>
            </p:nvPr>
          </p:nvGraphicFramePr>
          <p:xfrm>
            <a:off x="1716131" y="2748627"/>
            <a:ext cx="3709309" cy="30598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B74A980-5207-4C0D-BCC5-8872120509DF}"/>
              </a:ext>
            </a:extLst>
          </p:cNvPr>
          <p:cNvSpPr/>
          <p:nvPr/>
        </p:nvSpPr>
        <p:spPr>
          <a:xfrm>
            <a:off x="4371638" y="2562385"/>
            <a:ext cx="1178560" cy="116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102747"/>
                </a:solidFill>
              </a:rPr>
              <a:t>출처 </a:t>
            </a:r>
            <a:r>
              <a:rPr lang="en-US" altLang="ko-KR" sz="900" dirty="0">
                <a:solidFill>
                  <a:srgbClr val="102747"/>
                </a:solidFill>
              </a:rPr>
              <a:t>: S</a:t>
            </a:r>
            <a:r>
              <a:rPr lang="ko-KR" altLang="en-US" sz="900" dirty="0">
                <a:solidFill>
                  <a:srgbClr val="102747"/>
                </a:solidFill>
              </a:rPr>
              <a:t> 카드사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500117D-14E2-46C9-B65C-78C9767AEF8B}"/>
              </a:ext>
            </a:extLst>
          </p:cNvPr>
          <p:cNvSpPr/>
          <p:nvPr/>
        </p:nvSpPr>
        <p:spPr>
          <a:xfrm>
            <a:off x="7032171" y="4855029"/>
            <a:ext cx="4125686" cy="3185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0FC00E87-7EBA-40ED-89E6-35C315E45864}"/>
              </a:ext>
            </a:extLst>
          </p:cNvPr>
          <p:cNvSpPr/>
          <p:nvPr/>
        </p:nvSpPr>
        <p:spPr>
          <a:xfrm rot="1245370">
            <a:off x="2064779" y="3215562"/>
            <a:ext cx="3490442" cy="2018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9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내용 개체 틀 2">
            <a:extLst>
              <a:ext uri="{FF2B5EF4-FFF2-40B4-BE49-F238E27FC236}">
                <a16:creationId xmlns:a16="http://schemas.microsoft.com/office/drawing/2014/main" xmlns="" id="{14DB6718-E5F7-4BDB-AA11-87E34533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84" y="811595"/>
            <a:ext cx="11031424" cy="14656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33000" indent="-333000">
              <a:buFont typeface="Wingdings"/>
              <a:buChar char="§"/>
              <a:defRPr/>
            </a:pPr>
            <a:r>
              <a:rPr lang="ko-KR" altLang="en-US" sz="1800" b="1" dirty="0">
                <a:solidFill>
                  <a:schemeClr val="dk1"/>
                </a:solidFill>
              </a:rPr>
              <a:t>카드 </a:t>
            </a:r>
            <a:r>
              <a:rPr lang="ko-KR" altLang="en-US" sz="1800" b="1" dirty="0" err="1">
                <a:solidFill>
                  <a:schemeClr val="dk1"/>
                </a:solidFill>
              </a:rPr>
              <a:t>이용액</a:t>
            </a:r>
            <a:r>
              <a:rPr lang="ko-KR" altLang="en-US" sz="1800" b="1" dirty="0">
                <a:solidFill>
                  <a:schemeClr val="dk1"/>
                </a:solidFill>
              </a:rPr>
              <a:t> 증가율이 가장 높고</a:t>
            </a:r>
            <a:r>
              <a:rPr lang="en-US" altLang="ko-KR" sz="1800" b="1" dirty="0">
                <a:solidFill>
                  <a:schemeClr val="dk1"/>
                </a:solidFill>
              </a:rPr>
              <a:t>, </a:t>
            </a:r>
            <a:r>
              <a:rPr lang="ko-KR" altLang="en-US" sz="1800" b="1" dirty="0">
                <a:solidFill>
                  <a:schemeClr val="dk1"/>
                </a:solidFill>
              </a:rPr>
              <a:t>장기적인 수익을 올릴 수 있는 </a:t>
            </a:r>
            <a:r>
              <a:rPr lang="en-US" altLang="ko-KR" sz="1800" b="1" dirty="0">
                <a:solidFill>
                  <a:schemeClr val="dk1"/>
                </a:solidFill>
              </a:rPr>
              <a:t>20</a:t>
            </a:r>
            <a:r>
              <a:rPr lang="ko-KR" altLang="en-US" sz="1800" b="1" dirty="0">
                <a:solidFill>
                  <a:schemeClr val="dk1"/>
                </a:solidFill>
              </a:rPr>
              <a:t>대 고객층을 확보하기 위한 마케팅이 치열함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pPr marL="0" indent="0">
              <a:buNone/>
              <a:defRPr/>
            </a:pPr>
            <a:r>
              <a:rPr lang="en-US" altLang="ko-KR" sz="1800" b="1" dirty="0">
                <a:solidFill>
                  <a:srgbClr val="5B9BD5"/>
                </a:solidFill>
              </a:rPr>
              <a:t>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2F5597"/>
                </a:solidFill>
              </a:rPr>
              <a:t>20</a:t>
            </a:r>
            <a:r>
              <a:rPr lang="ko-KR" altLang="en-US" sz="1800" b="1" dirty="0">
                <a:solidFill>
                  <a:srgbClr val="2F5597"/>
                </a:solidFill>
              </a:rPr>
              <a:t>대 연령층을 타겟으로 하는 카드상품 개발 및 창의적인 마케팅 전략 필요</a:t>
            </a: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>
                <a:latin typeface="HY견고딕"/>
                <a:ea typeface="HY견고딕"/>
              </a:rPr>
              <a:t>현황 및 개선기회</a:t>
            </a:r>
            <a:endParaRPr lang="en-US" sz="2800">
              <a:latin typeface="HY견고딕"/>
              <a:ea typeface="HY견고딕"/>
            </a:endParaRP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386217" y="3472239"/>
            <a:ext cx="1178560" cy="8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rgbClr val="102747"/>
                </a:solidFill>
              </a:rPr>
              <a:t>출처 </a:t>
            </a:r>
            <a:r>
              <a:rPr lang="en-US" altLang="ko-KR" sz="1000">
                <a:solidFill>
                  <a:srgbClr val="102747"/>
                </a:solidFill>
              </a:rPr>
              <a:t>: </a:t>
            </a:r>
            <a:r>
              <a:rPr lang="ko-KR" altLang="en-US" sz="1000">
                <a:solidFill>
                  <a:srgbClr val="102747"/>
                </a:solidFill>
              </a:rPr>
              <a:t>신한카드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972924" y="2106652"/>
            <a:ext cx="5267058" cy="4145808"/>
            <a:chOff x="1329065" y="2540955"/>
            <a:chExt cx="4599077" cy="4215575"/>
          </a:xfrm>
        </p:grpSpPr>
        <p:grpSp>
          <p:nvGrpSpPr>
            <p:cNvPr id="16" name="그룹 15"/>
            <p:cNvGrpSpPr/>
            <p:nvPr/>
          </p:nvGrpSpPr>
          <p:grpSpPr>
            <a:xfrm>
              <a:off x="1329065" y="2540955"/>
              <a:ext cx="4599077" cy="4215575"/>
              <a:chOff x="6729301" y="1982779"/>
              <a:chExt cx="4235543" cy="4835658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733062" y="2344222"/>
                <a:ext cx="4224268" cy="447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39177" y="6084047"/>
                <a:ext cx="4224281" cy="661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srgbClr val="102747"/>
                    </a:solidFill>
                    <a:latin typeface="맑은 고딕"/>
                  </a:rPr>
                  <a:t>20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</a:rPr>
                  <a:t>대 고객의 </a:t>
                </a:r>
                <a:r>
                  <a:rPr lang="ko-KR" altLang="en-US" sz="1600" b="1" dirty="0" err="1">
                    <a:solidFill>
                      <a:srgbClr val="102747"/>
                    </a:solidFill>
                    <a:latin typeface="맑은 고딕"/>
                  </a:rPr>
                  <a:t>이용액</a:t>
                </a: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</a:rPr>
                  <a:t> 증가율이 다른 세대에 비해 </a:t>
                </a:r>
              </a:p>
              <a:p>
                <a:pPr algn="ctr">
                  <a:defRPr/>
                </a:pPr>
                <a:r>
                  <a:rPr lang="ko-KR" altLang="en-US" sz="1600" b="1" dirty="0">
                    <a:solidFill>
                      <a:srgbClr val="102747"/>
                    </a:solidFill>
                    <a:latin typeface="맑은 고딕"/>
                  </a:rPr>
                  <a:t>두 배 이상의 증가율을 보임</a:t>
                </a: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729301" y="1982779"/>
                <a:ext cx="4232812" cy="509277"/>
              </a:xfrm>
              <a:prstGeom prst="rect">
                <a:avLst/>
              </a:prstGeom>
              <a:solidFill>
                <a:srgbClr val="1027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740560" y="2035429"/>
                <a:ext cx="4224284" cy="421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[ 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세대별 인당 </a:t>
                </a:r>
                <a:r>
                  <a:rPr lang="ko-KR" altLang="en-US" b="1" dirty="0" err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이용액</a:t>
                </a:r>
                <a:r>
                  <a:rPr lang="ko-KR" altLang="en-US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 증가율 </a:t>
                </a:r>
                <a:r>
                  <a:rPr lang="en-US" altLang="ko-KR" b="1" dirty="0">
                    <a:solidFill>
                      <a:schemeClr val="bg1"/>
                    </a:solidFill>
                    <a:latin typeface="맑은 고딕"/>
                    <a:ea typeface="맑은 고딕"/>
                  </a:rPr>
                  <a:t>]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/>
            <a:srcRect l="5202" r="46031" b="31429"/>
            <a:stretch/>
          </p:blipFill>
          <p:spPr>
            <a:xfrm>
              <a:off x="1570313" y="3061811"/>
              <a:ext cx="4112506" cy="2596551"/>
            </a:xfrm>
            <a:prstGeom prst="rect">
              <a:avLst/>
            </a:prstGeom>
          </p:spPr>
        </p:pic>
      </p:grpSp>
      <p:sp>
        <p:nvSpPr>
          <p:cNvPr id="31" name="직사각형 30"/>
          <p:cNvSpPr/>
          <p:nvPr/>
        </p:nvSpPr>
        <p:spPr>
          <a:xfrm>
            <a:off x="1462862" y="3102429"/>
            <a:ext cx="1354852" cy="20211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6" name="직사각형 43"/>
          <p:cNvSpPr/>
          <p:nvPr/>
        </p:nvSpPr>
        <p:spPr>
          <a:xfrm>
            <a:off x="6340331" y="2106652"/>
            <a:ext cx="5278497" cy="41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6337006" y="2113880"/>
            <a:ext cx="5359276" cy="437502"/>
            <a:chOff x="6680008" y="2142156"/>
            <a:chExt cx="5000355" cy="398074"/>
          </a:xfrm>
        </p:grpSpPr>
        <p:sp>
          <p:nvSpPr>
            <p:cNvPr id="47" name="직사각형 44"/>
            <p:cNvSpPr/>
            <p:nvPr/>
          </p:nvSpPr>
          <p:spPr>
            <a:xfrm>
              <a:off x="6680008" y="2142156"/>
              <a:ext cx="4924986" cy="398074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5"/>
            <p:cNvSpPr txBox="1"/>
            <p:nvPr/>
          </p:nvSpPr>
          <p:spPr>
            <a:xfrm>
              <a:off x="6680008" y="2175799"/>
              <a:ext cx="5000355" cy="3360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[ 2017-18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년도 신용카드사 </a:t>
              </a:r>
              <a:r>
                <a:rPr lang="en-US" altLang="ko-KR" b="1" dirty="0">
                  <a:solidFill>
                    <a:schemeClr val="bg1"/>
                  </a:solidFill>
                  <a:latin typeface="맑은 고딕"/>
                  <a:ea typeface="맑은 고딕"/>
                </a:rPr>
                <a:t>DA/SNS </a:t>
              </a:r>
              <a:r>
                <a:rPr lang="ko-KR" altLang="en-US" b="1">
                  <a:solidFill>
                    <a:schemeClr val="bg1"/>
                  </a:solidFill>
                  <a:latin typeface="맑은 고딕"/>
                  <a:ea typeface="맑은 고딕"/>
                </a:rPr>
                <a:t>광고비 추이</a:t>
              </a:r>
              <a:r>
                <a:rPr lang="en-US" altLang="ko-KR" b="1">
                  <a:solidFill>
                    <a:schemeClr val="bg1"/>
                  </a:solidFill>
                  <a:latin typeface="맑은 고딕"/>
                  <a:ea typeface="맑은 고딕"/>
                </a:rPr>
                <a:t>]</a:t>
              </a:r>
              <a:endParaRPr lang="en-US" altLang="ko-KR" b="1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C4A3DF-31F4-4940-94CC-352F84601624}"/>
              </a:ext>
            </a:extLst>
          </p:cNvPr>
          <p:cNvSpPr txBox="1"/>
          <p:nvPr/>
        </p:nvSpPr>
        <p:spPr>
          <a:xfrm>
            <a:off x="6414645" y="5744501"/>
            <a:ext cx="5083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20</a:t>
            </a:r>
            <a:r>
              <a:rPr lang="ko-KR" altLang="en-US" sz="1600" b="1" dirty="0"/>
              <a:t>대의 고객을 잡기위한 카드사 </a:t>
            </a:r>
            <a:r>
              <a:rPr lang="en-US" altLang="ko-KR" sz="1600" b="1" dirty="0"/>
              <a:t>SNS </a:t>
            </a:r>
            <a:r>
              <a:rPr lang="ko-KR" altLang="en-US" sz="1600" b="1" dirty="0"/>
              <a:t>경쟁 심화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22F2C3-FB0B-44E6-A278-B80D15336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123" y="2819293"/>
            <a:ext cx="4042583" cy="279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3" y="822230"/>
            <a:ext cx="1103142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latin typeface="+mn-ea"/>
              </a:rPr>
              <a:t>카드사는 </a:t>
            </a:r>
            <a:r>
              <a:rPr lang="ko-KR" altLang="en-US" sz="1800" b="1" dirty="0" err="1">
                <a:latin typeface="+mn-ea"/>
              </a:rPr>
              <a:t>챗봇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고객 맞춤 혜택 등 다양한 분야에서 </a:t>
            </a:r>
            <a:r>
              <a:rPr lang="en-US" altLang="ko-KR" sz="1800" b="1" dirty="0">
                <a:latin typeface="+mn-ea"/>
              </a:rPr>
              <a:t>AI</a:t>
            </a:r>
            <a:r>
              <a:rPr lang="ko-KR" altLang="en-US" sz="1800" b="1" dirty="0">
                <a:latin typeface="+mn-ea"/>
              </a:rPr>
              <a:t>∙</a:t>
            </a:r>
            <a:r>
              <a:rPr lang="ko-KR" altLang="en-US" sz="1800" b="1" dirty="0" err="1">
                <a:latin typeface="+mn-ea"/>
              </a:rPr>
              <a:t>빅데이터를</a:t>
            </a:r>
            <a:r>
              <a:rPr lang="ko-KR" altLang="en-US" sz="1800" b="1" dirty="0">
                <a:latin typeface="+mn-ea"/>
              </a:rPr>
              <a:t> 활용한 서비스를 마케팅에 활용하고 있는 상황 </a:t>
            </a:r>
            <a:endParaRPr lang="en-US" altLang="ko-KR" sz="18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8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텔레마케팅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서비스에 빅데이터 기반</a:t>
            </a:r>
            <a:r>
              <a:rPr lang="ko-KR" altLang="en-US" sz="1800" b="1" dirty="0">
                <a:latin typeface="+mn-ea"/>
              </a:rPr>
              <a:t>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고객 특성을 반영한 고객통합관리시스템 개발로 매출액 증대 기대</a:t>
            </a:r>
            <a:r>
              <a:rPr lang="ko-KR" altLang="en-US" sz="1800" dirty="0">
                <a:latin typeface="+mn-ea"/>
              </a:rPr>
              <a:t> 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현황 및 개선기회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0F3C8DD-E679-4BA9-8EC8-89CF54101DC8}"/>
              </a:ext>
            </a:extLst>
          </p:cNvPr>
          <p:cNvSpPr/>
          <p:nvPr/>
        </p:nvSpPr>
        <p:spPr>
          <a:xfrm>
            <a:off x="4386217" y="3472239"/>
            <a:ext cx="1178560" cy="86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102747"/>
                </a:solidFill>
              </a:rPr>
              <a:t>출처 </a:t>
            </a:r>
            <a:r>
              <a:rPr lang="en-US" altLang="ko-KR" sz="1000" dirty="0">
                <a:solidFill>
                  <a:srgbClr val="102747"/>
                </a:solidFill>
              </a:rPr>
              <a:t>: </a:t>
            </a:r>
            <a:r>
              <a:rPr lang="ko-KR" altLang="en-US" sz="1000" dirty="0">
                <a:solidFill>
                  <a:srgbClr val="102747"/>
                </a:solidFill>
              </a:rPr>
              <a:t>신한카드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EF93B2A-FB42-49CC-BFE8-F4EBB35F8D75}"/>
              </a:ext>
            </a:extLst>
          </p:cNvPr>
          <p:cNvGrpSpPr/>
          <p:nvPr/>
        </p:nvGrpSpPr>
        <p:grpSpPr>
          <a:xfrm>
            <a:off x="744718" y="2026762"/>
            <a:ext cx="5461963" cy="4166648"/>
            <a:chOff x="6724138" y="1982779"/>
            <a:chExt cx="4240698" cy="44742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6733063" y="1982779"/>
              <a:ext cx="422426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E5A6C00-15FC-4F82-A542-7AFBF7463B1B}"/>
                </a:ext>
              </a:extLst>
            </p:cNvPr>
            <p:cNvSpPr txBox="1"/>
            <p:nvPr/>
          </p:nvSpPr>
          <p:spPr>
            <a:xfrm>
              <a:off x="6724138" y="5808913"/>
              <a:ext cx="4224268" cy="62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err="1">
                  <a:solidFill>
                    <a:srgbClr val="102747"/>
                  </a:solidFill>
                  <a:latin typeface="맑은 고딕" panose="020B0503020000020004" pitchFamily="50" charset="-127"/>
                </a:rPr>
                <a:t>챗봇</a:t>
              </a:r>
              <a:r>
                <a: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</a:rPr>
                <a:t>고객 맞춤 혜택 등 다양한 서비스에 </a:t>
              </a:r>
              <a:r>
                <a:rPr lang="en-US" altLang="ko-KR" sz="1600" b="1" dirty="0">
                  <a:solidFill>
                    <a:srgbClr val="102747"/>
                  </a:solidFill>
                  <a:latin typeface="맑은 고딕" panose="020B0503020000020004" pitchFamily="50" charset="-127"/>
                </a:rPr>
                <a:t>AI∙</a:t>
              </a:r>
              <a:r>
                <a:rPr lang="ko-KR" altLang="en-US" sz="1600" b="1" dirty="0" err="1">
                  <a:solidFill>
                    <a:srgbClr val="102747"/>
                  </a:solidFill>
                  <a:latin typeface="맑은 고딕" panose="020B0503020000020004" pitchFamily="50" charset="-127"/>
                </a:rPr>
                <a:t>빅데이터</a:t>
              </a:r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</a:rPr>
                <a:t> 기술이 활용되고 있음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6740568" y="2035459"/>
              <a:ext cx="4224268" cy="39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카드사의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AI∙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 서비스 및 특징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2" y="2517883"/>
            <a:ext cx="5383213" cy="3011727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40E7E318-7FA8-4745-8539-FE8FB53CA68D}"/>
              </a:ext>
            </a:extLst>
          </p:cNvPr>
          <p:cNvGrpSpPr/>
          <p:nvPr/>
        </p:nvGrpSpPr>
        <p:grpSpPr>
          <a:xfrm>
            <a:off x="6197025" y="2026762"/>
            <a:ext cx="5529902" cy="4184927"/>
            <a:chOff x="6666663" y="1982779"/>
            <a:chExt cx="4298173" cy="44965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4241E6B6-E4D7-4E4B-8FB0-2B136C72AC91}"/>
                </a:ext>
              </a:extLst>
            </p:cNvPr>
            <p:cNvSpPr/>
            <p:nvPr/>
          </p:nvSpPr>
          <p:spPr>
            <a:xfrm>
              <a:off x="6734142" y="1982779"/>
              <a:ext cx="4223188" cy="44742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3A842BA-2181-482C-9442-C531B04FADBD}"/>
                </a:ext>
              </a:extLst>
            </p:cNvPr>
            <p:cNvSpPr txBox="1"/>
            <p:nvPr/>
          </p:nvSpPr>
          <p:spPr>
            <a:xfrm>
              <a:off x="6666663" y="5851028"/>
              <a:ext cx="4224268" cy="62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카드사에서 빅데이터를 활용한 서비스를 </a:t>
              </a:r>
              <a:endParaRPr lang="en-US" altLang="ko-KR" sz="1600" b="1" dirty="0">
                <a:solidFill>
                  <a:srgbClr val="102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rgbClr val="10274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마케팅에 활용하고 있는 상황</a:t>
              </a:r>
              <a:endParaRPr lang="ko-KR" altLang="en-US" sz="1600" b="1" dirty="0">
                <a:solidFill>
                  <a:srgbClr val="102747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2067F561-CE31-40DC-8108-33FE056A8DB9}"/>
                </a:ext>
              </a:extLst>
            </p:cNvPr>
            <p:cNvSpPr/>
            <p:nvPr/>
          </p:nvSpPr>
          <p:spPr>
            <a:xfrm>
              <a:off x="6733062" y="1982779"/>
              <a:ext cx="4224268" cy="474693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933C495-7A89-4E72-A95B-5E974B34B368}"/>
                </a:ext>
              </a:extLst>
            </p:cNvPr>
            <p:cNvSpPr txBox="1"/>
            <p:nvPr/>
          </p:nvSpPr>
          <p:spPr>
            <a:xfrm>
              <a:off x="6740568" y="2035459"/>
              <a:ext cx="4224268" cy="3993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 </a:t>
              </a:r>
              <a:r>
                <a:rPr lang="ko-KR" altLang="en-US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카드사 빅데이터 기반 마케팅 서비스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4724"/>
              </p:ext>
            </p:extLst>
          </p:nvPr>
        </p:nvGraphicFramePr>
        <p:xfrm>
          <a:off x="6553413" y="2552429"/>
          <a:ext cx="5048652" cy="2977182"/>
        </p:xfrm>
        <a:graphic>
          <a:graphicData uri="http://schemas.openxmlformats.org/drawingml/2006/table">
            <a:tbl>
              <a:tblPr/>
              <a:tblGrid>
                <a:gridCol w="132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60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40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이용플랫폼</a:t>
                      </a:r>
                      <a:r>
                        <a:rPr lang="en-US" altLang="ko-KR" sz="13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lang="en-US" altLang="ko-KR" sz="1300" b="1" kern="0" spc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마이샵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신한페이판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삼성카드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삼성앱카드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스마트오퍼링시스템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국민카드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비씨카드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마이태그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페이북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61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롯데카드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터치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59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 txBox="1">
            <a:spLocks/>
          </p:cNvSpPr>
          <p:nvPr/>
        </p:nvSpPr>
        <p:spPr>
          <a:xfrm>
            <a:off x="695503" y="822230"/>
            <a:ext cx="11031424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1" dirty="0">
                <a:latin typeface="+mn-ea"/>
              </a:rPr>
              <a:t>차별화된 마케팅 전략 수립을 통해 매출액을 증대하기 위한 목표를 아래와 같이 설정 함 </a:t>
            </a:r>
            <a:endParaRPr lang="en-US" altLang="ko-KR" b="1" dirty="0">
              <a:latin typeface="+mn-ea"/>
            </a:endParaRPr>
          </a:p>
          <a:p>
            <a:pPr marL="228600" indent="-228600">
              <a:spcBef>
                <a:spcPts val="1000"/>
              </a:spcBef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		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향후 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년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(23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년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내 매출액 증가율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 7% 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달성과 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20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대 신규가입 고객 비중 </a:t>
            </a: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12% </a:t>
            </a:r>
            <a:r>
              <a:rPr lang="ko-KR" altLang="en-US" b="1" dirty="0">
                <a:solidFill>
                  <a:srgbClr val="3A5E9C"/>
                </a:solidFill>
                <a:latin typeface="+mn-ea"/>
              </a:rPr>
              <a:t>달성</a:t>
            </a:r>
            <a:endParaRPr lang="en-US" altLang="ko-KR" b="1" dirty="0">
              <a:solidFill>
                <a:srgbClr val="3A5E9C"/>
              </a:solidFill>
              <a:latin typeface="+mn-ea"/>
            </a:endParaRPr>
          </a:p>
          <a:p>
            <a:pPr marL="228600" indent="-228600">
              <a:spcBef>
                <a:spcPts val="1000"/>
              </a:spcBef>
              <a:defRPr/>
            </a:pPr>
            <a:r>
              <a:rPr lang="en-US" altLang="ko-KR" b="1" dirty="0">
                <a:solidFill>
                  <a:srgbClr val="3A5E9C"/>
                </a:solidFill>
                <a:latin typeface="+mn-ea"/>
              </a:rPr>
              <a:t>		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텔레마케팅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 성공률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50%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달성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현황 및 개선기회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5111389-2203-45C9-8A61-E2193BF87DD2}"/>
              </a:ext>
            </a:extLst>
          </p:cNvPr>
          <p:cNvSpPr txBox="1"/>
          <p:nvPr/>
        </p:nvSpPr>
        <p:spPr>
          <a:xfrm>
            <a:off x="843632" y="2512192"/>
            <a:ext cx="2047963" cy="40011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KPI</a:t>
            </a:r>
            <a:r>
              <a:rPr lang="ko-KR" altLang="en-US" sz="2000" b="1" dirty="0">
                <a:solidFill>
                  <a:schemeClr val="bg1"/>
                </a:solidFill>
              </a:rPr>
              <a:t> 목표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xmlns="" id="{D6CD842B-6F96-4977-B0FC-98F5E594B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897540"/>
              </p:ext>
            </p:extLst>
          </p:nvPr>
        </p:nvGraphicFramePr>
        <p:xfrm>
          <a:off x="843632" y="2997899"/>
          <a:ext cx="10592237" cy="30054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5143">
                  <a:extLst>
                    <a:ext uri="{9D8B030D-6E8A-4147-A177-3AD203B41FA5}">
                      <a16:colId xmlns:a16="http://schemas.microsoft.com/office/drawing/2014/main" xmlns="" val="3860748312"/>
                    </a:ext>
                  </a:extLst>
                </a:gridCol>
                <a:gridCol w="3551274">
                  <a:extLst>
                    <a:ext uri="{9D8B030D-6E8A-4147-A177-3AD203B41FA5}">
                      <a16:colId xmlns:a16="http://schemas.microsoft.com/office/drawing/2014/main" xmlns="" val="2621580550"/>
                    </a:ext>
                  </a:extLst>
                </a:gridCol>
                <a:gridCol w="1052624">
                  <a:extLst>
                    <a:ext uri="{9D8B030D-6E8A-4147-A177-3AD203B41FA5}">
                      <a16:colId xmlns:a16="http://schemas.microsoft.com/office/drawing/2014/main" xmlns="" val="375195872"/>
                    </a:ext>
                  </a:extLst>
                </a:gridCol>
                <a:gridCol w="1052624">
                  <a:extLst>
                    <a:ext uri="{9D8B030D-6E8A-4147-A177-3AD203B41FA5}">
                      <a16:colId xmlns:a16="http://schemas.microsoft.com/office/drawing/2014/main" xmlns="" val="505848734"/>
                    </a:ext>
                  </a:extLst>
                </a:gridCol>
                <a:gridCol w="1053524">
                  <a:extLst>
                    <a:ext uri="{9D8B030D-6E8A-4147-A177-3AD203B41FA5}">
                      <a16:colId xmlns:a16="http://schemas.microsoft.com/office/drawing/2014/main" xmlns="" val="4238223480"/>
                    </a:ext>
                  </a:extLst>
                </a:gridCol>
                <a:gridCol w="10535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35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09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측정지표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운영정의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현수준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가중치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목표수준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95125472"/>
                  </a:ext>
                </a:extLst>
              </a:tr>
              <a:tr h="4009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22</a:t>
                      </a:r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23</a:t>
                      </a:r>
                      <a:r>
                        <a:rPr lang="ko-KR" altLang="en-US" sz="16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전년 대비 매출액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증가율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((</a:t>
                      </a:r>
                      <a:r>
                        <a:rPr lang="ko-KR" altLang="en-US" sz="1400" dirty="0" err="1"/>
                        <a:t>당해년도</a:t>
                      </a:r>
                      <a:r>
                        <a:rPr lang="ko-KR" altLang="en-US" sz="1400" dirty="0"/>
                        <a:t> 매출액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전년도매출액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전년도매출액</a:t>
                      </a:r>
                      <a:r>
                        <a:rPr lang="en-US" altLang="ko-KR" sz="1400" dirty="0"/>
                        <a:t>)*100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3115856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대 신규가입 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 비중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(20</a:t>
                      </a:r>
                      <a:r>
                        <a:rPr lang="ko-KR" altLang="en-US" sz="1400" dirty="0"/>
                        <a:t>대 신규가입 </a:t>
                      </a:r>
                      <a:r>
                        <a:rPr lang="ko-KR" altLang="en-US" sz="1400" dirty="0" err="1"/>
                        <a:t>고객수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전체 신규가입 </a:t>
                      </a:r>
                      <a:r>
                        <a:rPr lang="ko-KR" altLang="en-US" sz="1400" dirty="0" err="1"/>
                        <a:t>고객수</a:t>
                      </a:r>
                      <a:r>
                        <a:rPr lang="en-US" altLang="ko-KR" sz="1400" dirty="0"/>
                        <a:t>)*100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5.7%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262625988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텔레마케팅</a:t>
                      </a:r>
                      <a:r>
                        <a:rPr lang="ko-KR" altLang="en-US" sz="1400" dirty="0"/>
                        <a:t> 성공률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계약을 승낙한 고객 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 err="1"/>
                        <a:t>텔레마케팅에</a:t>
                      </a:r>
                      <a:r>
                        <a:rPr lang="ko-KR" altLang="en-US" sz="1400" dirty="0"/>
                        <a:t> 응답한 전체 고객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11.3%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50%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7330876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15603C2-AFBE-4713-A7AB-53EDBE8A69FA}"/>
              </a:ext>
            </a:extLst>
          </p:cNvPr>
          <p:cNvSpPr/>
          <p:nvPr/>
        </p:nvSpPr>
        <p:spPr>
          <a:xfrm>
            <a:off x="10314798" y="2723820"/>
            <a:ext cx="1181699" cy="25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102747"/>
                </a:solidFill>
              </a:rPr>
              <a:t>참고 </a:t>
            </a:r>
            <a:r>
              <a:rPr lang="en-US" altLang="ko-KR" sz="900" dirty="0">
                <a:solidFill>
                  <a:srgbClr val="102747"/>
                </a:solidFill>
              </a:rPr>
              <a:t>:</a:t>
            </a:r>
            <a:r>
              <a:rPr lang="ko-KR" altLang="en-US" sz="900" dirty="0">
                <a:solidFill>
                  <a:srgbClr val="102747"/>
                </a:solidFill>
              </a:rPr>
              <a:t> 신한카드</a:t>
            </a:r>
          </a:p>
        </p:txBody>
      </p:sp>
    </p:spTree>
    <p:extLst>
      <p:ext uri="{BB962C8B-B14F-4D97-AF65-F5344CB8AC3E}">
        <p14:creationId xmlns:p14="http://schemas.microsoft.com/office/powerpoint/2010/main" val="19937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 txBox="1"/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2800">
                <a:latin typeface="HY견고딕"/>
                <a:ea typeface="HY견고딕"/>
              </a:rPr>
              <a:t>데이터 분석계획</a:t>
            </a:r>
          </a:p>
        </p:txBody>
      </p:sp>
      <p:sp>
        <p:nvSpPr>
          <p:cNvPr id="8" name="Rectangle 14"/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1" name="Straight Connector 9"/>
          <p:cNvCxnSpPr/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720388"/>
              </p:ext>
            </p:extLst>
          </p:nvPr>
        </p:nvGraphicFramePr>
        <p:xfrm>
          <a:off x="695503" y="823341"/>
          <a:ext cx="10884769" cy="5308596"/>
        </p:xfrm>
        <a:graphic>
          <a:graphicData uri="http://schemas.openxmlformats.org/drawingml/2006/table">
            <a:tbl>
              <a:tblPr firstRow="1" bandRow="1"/>
              <a:tblGrid>
                <a:gridCol w="37595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9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46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3202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/>
                        </a:rPr>
                        <a:t>목적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C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/>
                        </a:rPr>
                        <a:t>분석방법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C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400" b="1" kern="0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/>
                        </a:rPr>
                        <a:t>주요내용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C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9276">
                <a:tc rowSpan="6">
                  <a:txBody>
                    <a:bodyPr/>
                    <a:lstStyle/>
                    <a:p>
                      <a:pPr marL="228600" marR="0" indent="-22860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카드 데이터 활용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20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대 카드 소비 특징 분석</a:t>
                      </a:r>
                      <a:endParaRPr lang="en-US" altLang="ko-KR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및 주요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카드별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20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대 사용 금액 예측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Pie Chart</a:t>
                      </a:r>
                      <a:endParaRPr 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연령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300" kern="0" spc="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소비처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업종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사용카드 등 카드데이터 변수 분포 확인</a:t>
                      </a:r>
                    </a:p>
                    <a:p>
                      <a:pPr marL="0" marR="0" lvl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대 남녀 신용카드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체크카드 업종별 사용 분포 확인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Bar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Chart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연령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300" kern="0" spc="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소비처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업종</a:t>
                      </a:r>
                      <a:r>
                        <a:rPr lang="en-US" altLang="ko-KR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, </a:t>
                      </a:r>
                      <a:r>
                        <a:rPr lang="ko-KR" altLang="en-US" sz="1300" kern="0" spc="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사용카드 등 카드데이터 변수 분포 확인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1" dirty="0"/>
                        <a:t> Chi-square 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경제활동인구와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비경제활동간의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TM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성공률이 차이가 있는지 검정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Arima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대의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카드별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데이터를 시계열 분석을 통해 미래의 사용 금액을 예측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LSTM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Prophet Forecast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8654">
                <a:tc rowSpan="5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2)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텔레마케팅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데이터 성공률 관련 주요변수 도출</a:t>
                      </a:r>
                    </a:p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및 주요 변수를 통한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텔레마케팅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성공률 예측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E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로지스틱 회귀분석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텔레마케팅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 성공률에 영향을 미치는 영향 인자 확인 및 성공률 예측을 잘 할 수 있는 모델 개발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의사결정나무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379023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랜덤포레스트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</a:rPr>
                        <a:t>그래디언트부스팅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4979" marR="44979" marT="12435" marB="124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8654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나이브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3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베이즈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나이브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베이즈를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통한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텔레마케팅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성공 확률 예측</a:t>
                      </a:r>
                    </a:p>
                  </a:txBody>
                  <a:tcPr marL="44979" marR="44979" marT="12435" marB="12435" anchor="ctr"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1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1C22D88-0762-44E8-8238-B60288E16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03" y="717950"/>
            <a:ext cx="11031424" cy="1252377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+mn-ea"/>
              </a:rPr>
              <a:t>20</a:t>
            </a:r>
            <a:r>
              <a:rPr lang="ko-KR" altLang="en-US" sz="1800" b="1" dirty="0">
                <a:latin typeface="+mn-ea"/>
              </a:rPr>
              <a:t>대는 신용카드에 비해 체크카드 사용률이 다른 </a:t>
            </a:r>
            <a:r>
              <a:rPr lang="ko-KR" altLang="en-US" sz="1800" b="1" dirty="0" err="1">
                <a:latin typeface="+mn-ea"/>
              </a:rPr>
              <a:t>나이대에</a:t>
            </a:r>
            <a:r>
              <a:rPr lang="ko-KR" altLang="en-US" sz="1800" b="1" dirty="0">
                <a:latin typeface="+mn-ea"/>
              </a:rPr>
              <a:t> 비해 월등히 높으므로</a:t>
            </a:r>
            <a:r>
              <a:rPr lang="en-US" altLang="ko-KR" sz="1800" b="1" dirty="0">
                <a:latin typeface="+mn-ea"/>
              </a:rPr>
              <a:t>, </a:t>
            </a:r>
            <a:r>
              <a:rPr lang="ko-KR" altLang="en-US" sz="1800" b="1" dirty="0">
                <a:latin typeface="+mn-ea"/>
              </a:rPr>
              <a:t>신용카드 신규 발급 고객으로 발전 가능성이 높기 때문에 </a:t>
            </a:r>
            <a:r>
              <a:rPr lang="en-US" altLang="ko-KR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20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대를 공략한 맞춤형 마케팅 필요</a:t>
            </a:r>
            <a:endParaRPr lang="en-US" altLang="ko-KR" sz="18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800" b="1" dirty="0">
                <a:latin typeface="+mn-ea"/>
              </a:rPr>
              <a:t>20</a:t>
            </a:r>
            <a:r>
              <a:rPr lang="ko-KR" altLang="en-US" sz="1800" b="1" dirty="0">
                <a:latin typeface="+mn-ea"/>
              </a:rPr>
              <a:t>대의 경우 체크카드와 신용카드에서 주로 사용되는 업종이 다르므로 </a:t>
            </a:r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이를 고려한 카드 마케팅 필요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DF7546-5B53-457F-BF1F-872AA9DC4568}"/>
              </a:ext>
            </a:extLst>
          </p:cNvPr>
          <p:cNvSpPr/>
          <p:nvPr/>
        </p:nvSpPr>
        <p:spPr>
          <a:xfrm>
            <a:off x="0" y="0"/>
            <a:ext cx="339116" cy="6858000"/>
          </a:xfrm>
          <a:prstGeom prst="rect">
            <a:avLst/>
          </a:prstGeom>
          <a:solidFill>
            <a:srgbClr val="10274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019ADDA-F337-4788-86F1-266D5676F005}"/>
              </a:ext>
            </a:extLst>
          </p:cNvPr>
          <p:cNvSpPr txBox="1">
            <a:spLocks/>
          </p:cNvSpPr>
          <p:nvPr/>
        </p:nvSpPr>
        <p:spPr>
          <a:xfrm>
            <a:off x="695503" y="58638"/>
            <a:ext cx="11258550" cy="7016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분석 결과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xmlns="" id="{2F97FBEE-A08E-48D2-8C49-C82824C2F92D}"/>
              </a:ext>
            </a:extLst>
          </p:cNvPr>
          <p:cNvSpPr/>
          <p:nvPr/>
        </p:nvSpPr>
        <p:spPr>
          <a:xfrm>
            <a:off x="487316" y="181113"/>
            <a:ext cx="87422" cy="52089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5869" y="6298883"/>
            <a:ext cx="388513" cy="365125"/>
          </a:xfrm>
          <a:solidFill>
            <a:srgbClr val="102747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xmlns="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695503" y="6640513"/>
            <a:ext cx="111288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DA9C03B3-FC92-4BA8-8765-2C39EBAF887B}"/>
              </a:ext>
            </a:extLst>
          </p:cNvPr>
          <p:cNvGrpSpPr/>
          <p:nvPr/>
        </p:nvGrpSpPr>
        <p:grpSpPr>
          <a:xfrm>
            <a:off x="876334" y="2002227"/>
            <a:ext cx="5604506" cy="4478178"/>
            <a:chOff x="1292506" y="1962616"/>
            <a:chExt cx="4658337" cy="21521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ABA23CBE-BE0B-4C0D-8C6C-8591CACACD88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6C8EC18-43EB-4681-A73F-1C31E8D58C1F}"/>
                </a:ext>
              </a:extLst>
            </p:cNvPr>
            <p:cNvSpPr/>
            <p:nvPr/>
          </p:nvSpPr>
          <p:spPr>
            <a:xfrm>
              <a:off x="1292506" y="1962616"/>
              <a:ext cx="4586836" cy="19708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5111389-2203-45C9-8A61-E2193BF87DD2}"/>
                </a:ext>
              </a:extLst>
            </p:cNvPr>
            <p:cNvSpPr txBox="1"/>
            <p:nvPr/>
          </p:nvSpPr>
          <p:spPr>
            <a:xfrm>
              <a:off x="1364007" y="1981184"/>
              <a:ext cx="4586836" cy="1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연령별 신용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/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체크카드 사용 금액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7755C8BD-8EDC-43D1-8EE2-4937CB73FBB3}"/>
              </a:ext>
            </a:extLst>
          </p:cNvPr>
          <p:cNvSpPr txBox="1"/>
          <p:nvPr/>
        </p:nvSpPr>
        <p:spPr>
          <a:xfrm>
            <a:off x="6928537" y="3670379"/>
            <a:ext cx="1035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요식업소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85.9%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61F324-8C98-410B-9B08-414EA2F4B3A0}"/>
              </a:ext>
            </a:extLst>
          </p:cNvPr>
          <p:cNvSpPr txBox="1"/>
          <p:nvPr/>
        </p:nvSpPr>
        <p:spPr>
          <a:xfrm>
            <a:off x="9689370" y="3684202"/>
            <a:ext cx="837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</a:rPr>
              <a:t>유통업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r>
              <a:rPr lang="en-US" altLang="ko-KR" sz="1500" b="1" dirty="0">
                <a:solidFill>
                  <a:schemeClr val="bg1"/>
                </a:solidFill>
              </a:rPr>
              <a:t> 52.9%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6321834-09B7-4431-9607-40993792A6DB}"/>
              </a:ext>
            </a:extLst>
          </p:cNvPr>
          <p:cNvGrpSpPr/>
          <p:nvPr/>
        </p:nvGrpSpPr>
        <p:grpSpPr>
          <a:xfrm>
            <a:off x="6665644" y="2009565"/>
            <a:ext cx="4830853" cy="2214812"/>
            <a:chOff x="1290496" y="1962616"/>
            <a:chExt cx="4588847" cy="21521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E58929-1498-4B4B-8B63-39B850416C5B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BB43792-6885-43B2-98EC-4C91ECBD3D45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F1C51752-3F67-446D-A951-37F3B1C59B42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510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[20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대 업종별 체크카드 사용 금액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34EA2F7-B618-410C-9C94-DF3924BA856B}"/>
              </a:ext>
            </a:extLst>
          </p:cNvPr>
          <p:cNvGrpSpPr/>
          <p:nvPr/>
        </p:nvGrpSpPr>
        <p:grpSpPr>
          <a:xfrm>
            <a:off x="6665644" y="4256725"/>
            <a:ext cx="4830853" cy="2223679"/>
            <a:chOff x="1290496" y="1962616"/>
            <a:chExt cx="4588847" cy="215218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A4E2279D-D38B-4F34-9069-800B9BADE306}"/>
                </a:ext>
              </a:extLst>
            </p:cNvPr>
            <p:cNvSpPr/>
            <p:nvPr/>
          </p:nvSpPr>
          <p:spPr>
            <a:xfrm>
              <a:off x="1292507" y="1962617"/>
              <a:ext cx="4586836" cy="2152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91C91EFB-5DA7-4635-8659-C3269FA3E31B}"/>
                </a:ext>
              </a:extLst>
            </p:cNvPr>
            <p:cNvSpPr/>
            <p:nvPr/>
          </p:nvSpPr>
          <p:spPr>
            <a:xfrm>
              <a:off x="1292506" y="1962616"/>
              <a:ext cx="4586836" cy="391361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09DFBA8-FA69-4424-861E-111F23DFCAB2}"/>
                </a:ext>
              </a:extLst>
            </p:cNvPr>
            <p:cNvSpPr txBox="1"/>
            <p:nvPr/>
          </p:nvSpPr>
          <p:spPr>
            <a:xfrm>
              <a:off x="1290496" y="1979165"/>
              <a:ext cx="4586836" cy="3510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20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대 업종별 신용카드 사용 금액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1" name="내용 개체 틀 2">
            <a:extLst>
              <a:ext uri="{FF2B5EF4-FFF2-40B4-BE49-F238E27FC236}">
                <a16:creationId xmlns:a16="http://schemas.microsoft.com/office/drawing/2014/main" xmlns="" id="{712FC6EE-9ACD-49DF-B826-0D74B844F9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807119"/>
              </p:ext>
            </p:extLst>
          </p:nvPr>
        </p:nvGraphicFramePr>
        <p:xfrm>
          <a:off x="830738" y="2949575"/>
          <a:ext cx="5477087" cy="321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내용 개체 틀 2">
            <a:extLst>
              <a:ext uri="{FF2B5EF4-FFF2-40B4-BE49-F238E27FC236}">
                <a16:creationId xmlns:a16="http://schemas.microsoft.com/office/drawing/2014/main" xmlns="" id="{C038F6CC-0B20-4B1B-80B6-B938E9F89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964071"/>
              </p:ext>
            </p:extLst>
          </p:nvPr>
        </p:nvGraphicFramePr>
        <p:xfrm>
          <a:off x="6888743" y="2234938"/>
          <a:ext cx="4325581" cy="216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내용 개체 틀 2">
            <a:extLst>
              <a:ext uri="{FF2B5EF4-FFF2-40B4-BE49-F238E27FC236}">
                <a16:creationId xmlns:a16="http://schemas.microsoft.com/office/drawing/2014/main" xmlns="" id="{58ECCA7D-CB78-4FD5-8201-74BAE6980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712704"/>
              </p:ext>
            </p:extLst>
          </p:nvPr>
        </p:nvGraphicFramePr>
        <p:xfrm>
          <a:off x="6602819" y="4508204"/>
          <a:ext cx="4873465" cy="214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477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2341</Words>
  <Application>Microsoft Office PowerPoint</Application>
  <PresentationFormat>와이드스크린</PresentationFormat>
  <Paragraphs>511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맑은 고딕</vt:lpstr>
      <vt:lpstr>함초롬돋움</vt:lpstr>
      <vt:lpstr>함초롬바탕</vt:lpstr>
      <vt:lpstr>Arial</vt:lpstr>
      <vt:lpstr>Arial Black</vt:lpstr>
      <vt:lpstr>Garamond</vt:lpstr>
      <vt:lpstr>Segoe UI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분석 결과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은지</dc:creator>
  <cp:lastModifiedBy>Cho Jeonghyun</cp:lastModifiedBy>
  <cp:revision>311</cp:revision>
  <dcterms:created xsi:type="dcterms:W3CDTF">2020-04-19T23:28:02Z</dcterms:created>
  <dcterms:modified xsi:type="dcterms:W3CDTF">2020-05-10T11:54:21Z</dcterms:modified>
  <cp:version>1000.0000.01</cp:version>
</cp:coreProperties>
</file>