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306" r:id="rId3"/>
    <p:sldId id="297" r:id="rId4"/>
    <p:sldId id="298" r:id="rId5"/>
    <p:sldId id="257" r:id="rId6"/>
    <p:sldId id="302" r:id="rId7"/>
    <p:sldId id="311" r:id="rId8"/>
    <p:sldId id="308" r:id="rId9"/>
    <p:sldId id="312" r:id="rId10"/>
    <p:sldId id="260" r:id="rId11"/>
    <p:sldId id="310" r:id="rId12"/>
    <p:sldId id="303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호 김" initials="민김" lastIdx="1" clrIdx="0"/>
  <p:cmAuthor id="2" name="백서현" initials="백" lastIdx="1" clrIdx="1">
    <p:extLst>
      <p:ext uri="{19B8F6BF-5375-455C-9EA6-DF929625EA0E}">
        <p15:presenceInfo xmlns:p15="http://schemas.microsoft.com/office/powerpoint/2012/main" userId="백서현" providerId="None"/>
      </p:ext>
    </p:extLst>
  </p:cmAuthor>
  <p:cmAuthor id="3" name="유 은지" initials="유은" lastIdx="11" clrIdx="2">
    <p:extLst>
      <p:ext uri="{19B8F6BF-5375-455C-9EA6-DF929625EA0E}">
        <p15:presenceInfo xmlns:p15="http://schemas.microsoft.com/office/powerpoint/2012/main" userId="f58002eef7b023d3" providerId="Windows Live"/>
      </p:ext>
    </p:extLst>
  </p:cmAuthor>
  <p:cmAuthor id="4" name="김민호" initials="김" lastIdx="3" clrIdx="3">
    <p:extLst>
      <p:ext uri="{19B8F6BF-5375-455C-9EA6-DF929625EA0E}">
        <p15:presenceInfo xmlns:p15="http://schemas.microsoft.com/office/powerpoint/2012/main" userId="김민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  <a:srgbClr val="D7D7D7"/>
    <a:srgbClr val="F2F2F2"/>
    <a:srgbClr val="CCCAD4"/>
    <a:srgbClr val="FFFFFF"/>
    <a:srgbClr val="CE0864"/>
    <a:srgbClr val="002060"/>
    <a:srgbClr val="1F4E79"/>
    <a:srgbClr val="A6A6A6"/>
    <a:srgbClr val="4B5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8457" autoAdjust="0"/>
  </p:normalViewPr>
  <p:slideViewPr>
    <p:cSldViewPr snapToGrid="0">
      <p:cViewPr varScale="1">
        <p:scale>
          <a:sx n="78" d="100"/>
          <a:sy n="78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은지" userId="f58002eef7b023d3" providerId="LiveId" clId="{3D6F66E1-6550-463C-90F1-56D25104A028}"/>
    <pc:docChg chg="undo custSel addSld modSld">
      <pc:chgData name="유 은지" userId="f58002eef7b023d3" providerId="LiveId" clId="{3D6F66E1-6550-463C-90F1-56D25104A028}" dt="2020-06-04T01:32:24.350" v="20" actId="20577"/>
      <pc:docMkLst>
        <pc:docMk/>
      </pc:docMkLst>
      <pc:sldChg chg="addSp modSp add mod">
        <pc:chgData name="유 은지" userId="f58002eef7b023d3" providerId="LiveId" clId="{3D6F66E1-6550-463C-90F1-56D25104A028}" dt="2020-06-04T01:32:24.350" v="20" actId="20577"/>
        <pc:sldMkLst>
          <pc:docMk/>
          <pc:sldMk cId="3385651422" sldId="260"/>
        </pc:sldMkLst>
        <pc:spChg chg="mod">
          <ac:chgData name="유 은지" userId="f58002eef7b023d3" providerId="LiveId" clId="{3D6F66E1-6550-463C-90F1-56D25104A028}" dt="2020-06-04T01:32:24.350" v="20" actId="20577"/>
          <ac:spMkLst>
            <pc:docMk/>
            <pc:sldMk cId="3385651422" sldId="260"/>
            <ac:spMk id="7" creationId="{00000000-0000-0000-0000-000000000000}"/>
          </ac:spMkLst>
        </pc:spChg>
        <pc:picChg chg="add mod">
          <ac:chgData name="유 은지" userId="f58002eef7b023d3" providerId="LiveId" clId="{3D6F66E1-6550-463C-90F1-56D25104A028}" dt="2020-06-04T01:32:09.714" v="10"/>
          <ac:picMkLst>
            <pc:docMk/>
            <pc:sldMk cId="3385651422" sldId="260"/>
            <ac:picMk id="37" creationId="{8DEDD88F-B68C-45DF-B4E2-15AF0B7B59C7}"/>
          </ac:picMkLst>
        </pc:picChg>
      </pc:sldChg>
      <pc:sldChg chg="modSp mod">
        <pc:chgData name="유 은지" userId="f58002eef7b023d3" providerId="LiveId" clId="{3D6F66E1-6550-463C-90F1-56D25104A028}" dt="2020-06-04T01:08:40.485" v="6" actId="20577"/>
        <pc:sldMkLst>
          <pc:docMk/>
          <pc:sldMk cId="4200354793" sldId="303"/>
        </pc:sldMkLst>
        <pc:spChg chg="mod">
          <ac:chgData name="유 은지" userId="f58002eef7b023d3" providerId="LiveId" clId="{3D6F66E1-6550-463C-90F1-56D25104A028}" dt="2020-06-04T01:08:06.497" v="3" actId="255"/>
          <ac:spMkLst>
            <pc:docMk/>
            <pc:sldMk cId="4200354793" sldId="303"/>
            <ac:spMk id="22" creationId="{79ACFFAA-D872-42E8-A780-3F44E8ACED26}"/>
          </ac:spMkLst>
        </pc:spChg>
        <pc:spChg chg="mod">
          <ac:chgData name="유 은지" userId="f58002eef7b023d3" providerId="LiveId" clId="{3D6F66E1-6550-463C-90F1-56D25104A028}" dt="2020-06-04T01:08:01.160" v="2" actId="255"/>
          <ac:spMkLst>
            <pc:docMk/>
            <pc:sldMk cId="4200354793" sldId="303"/>
            <ac:spMk id="27" creationId="{E34335E1-E2A7-467C-9749-82CC7AF8CE20}"/>
          </ac:spMkLst>
        </pc:spChg>
        <pc:spChg chg="mod">
          <ac:chgData name="유 은지" userId="f58002eef7b023d3" providerId="LiveId" clId="{3D6F66E1-6550-463C-90F1-56D25104A028}" dt="2020-06-04T01:08:11.003" v="4" actId="255"/>
          <ac:spMkLst>
            <pc:docMk/>
            <pc:sldMk cId="4200354793" sldId="303"/>
            <ac:spMk id="31" creationId="{E11CC3FE-15BD-49D4-BD7D-D171B89291F2}"/>
          </ac:spMkLst>
        </pc:spChg>
        <pc:spChg chg="mod">
          <ac:chgData name="유 은지" userId="f58002eef7b023d3" providerId="LiveId" clId="{3D6F66E1-6550-463C-90F1-56D25104A028}" dt="2020-06-04T01:08:32.449" v="5" actId="20577"/>
          <ac:spMkLst>
            <pc:docMk/>
            <pc:sldMk cId="4200354793" sldId="303"/>
            <ac:spMk id="37" creationId="{E4896523-041E-4E01-84C3-4E5692DD5F7A}"/>
          </ac:spMkLst>
        </pc:spChg>
        <pc:spChg chg="mod">
          <ac:chgData name="유 은지" userId="f58002eef7b023d3" providerId="LiveId" clId="{3D6F66E1-6550-463C-90F1-56D25104A028}" dt="2020-06-04T01:08:40.485" v="6" actId="20577"/>
          <ac:spMkLst>
            <pc:docMk/>
            <pc:sldMk cId="4200354793" sldId="303"/>
            <ac:spMk id="44" creationId="{685911F7-DE77-4D3A-99D0-EDB474E1D1C5}"/>
          </ac:spMkLst>
        </pc:spChg>
        <pc:grpChg chg="mod">
          <ac:chgData name="유 은지" userId="f58002eef7b023d3" providerId="LiveId" clId="{3D6F66E1-6550-463C-90F1-56D25104A028}" dt="2020-06-04T01:07:54.816" v="1" actId="1076"/>
          <ac:grpSpMkLst>
            <pc:docMk/>
            <pc:sldMk cId="4200354793" sldId="303"/>
            <ac:grpSpMk id="23" creationId="{A0CFEA36-E4DF-4B67-B9F2-FFA339C04D4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33558A2-201F-4258-8A11-A950A35137AF}" type="datetime1">
              <a:rPr lang="ko-KR" altLang="en-US"/>
              <a:pPr lvl="0">
                <a:defRPr/>
              </a:pPr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C2C74B0-BAC0-4642-8308-0F2425FC1D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85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0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수집한 이미지를 </a:t>
            </a:r>
            <a:r>
              <a:rPr lang="en-US" altLang="ko-KR" dirty="0"/>
              <a:t>class</a:t>
            </a:r>
            <a:r>
              <a:rPr lang="ko-KR" altLang="en-US" dirty="0"/>
              <a:t>별로 나누어서 </a:t>
            </a:r>
            <a:r>
              <a:rPr lang="en-US" altLang="ko-KR" dirty="0"/>
              <a:t>Firebase </a:t>
            </a:r>
            <a:r>
              <a:rPr lang="ko-KR" altLang="en-US" dirty="0"/>
              <a:t>환경에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Firebase</a:t>
            </a:r>
            <a:r>
              <a:rPr lang="ko-KR" altLang="en-US" dirty="0"/>
              <a:t>에서 </a:t>
            </a:r>
            <a:r>
              <a:rPr lang="en-US" altLang="ko-KR" dirty="0" err="1"/>
              <a:t>AutoML</a:t>
            </a:r>
            <a:r>
              <a:rPr lang="ko-KR" altLang="en-US" dirty="0"/>
              <a:t>을 사용하여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/>
              <a:t>train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TensorFLow</a:t>
            </a:r>
            <a:r>
              <a:rPr lang="en-US" altLang="ko-KR" dirty="0"/>
              <a:t> Lite</a:t>
            </a:r>
            <a:r>
              <a:rPr lang="ko-KR" altLang="en-US" dirty="0"/>
              <a:t>로 변환하여 </a:t>
            </a:r>
            <a:r>
              <a:rPr lang="ko-KR" altLang="en-US" dirty="0" err="1"/>
              <a:t>모바일앱에</a:t>
            </a:r>
            <a:r>
              <a:rPr lang="ko-KR" altLang="en-US" dirty="0"/>
              <a:t> 최적화합니다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최적화된 모델을 </a:t>
            </a:r>
            <a:r>
              <a:rPr lang="en-US" altLang="ko-KR" dirty="0"/>
              <a:t>android</a:t>
            </a:r>
            <a:r>
              <a:rPr lang="ko-KR" altLang="en-US" dirty="0"/>
              <a:t>에 연동하여 앱을 개발합니다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실시간으로 데이터를 받아서</a:t>
            </a:r>
            <a:r>
              <a:rPr lang="en-US" altLang="ko-KR" dirty="0"/>
              <a:t>, </a:t>
            </a:r>
            <a:r>
              <a:rPr lang="ko-KR" altLang="en-US" dirty="0"/>
              <a:t>마스크 착용여부를 탐지합니다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C22B-76FB-46BA-B6A0-ACEE290040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8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각 공공시설 별로 </a:t>
            </a:r>
            <a:r>
              <a:rPr lang="en-US" altLang="ko-KR" dirty="0"/>
              <a:t>AI</a:t>
            </a:r>
            <a:r>
              <a:rPr lang="ko-KR" altLang="en-US" dirty="0"/>
              <a:t>시스템 활용 효과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00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63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 프로그램이 왜 필요한지</a:t>
            </a:r>
            <a:r>
              <a:rPr lang="en-US" altLang="ko-KR" dirty="0"/>
              <a:t>?(</a:t>
            </a:r>
            <a:r>
              <a:rPr lang="ko-KR" altLang="en-US" dirty="0"/>
              <a:t>목적들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실내에서 마스크 착용하지 않고 들어가면 벌금내는 기사들 </a:t>
            </a:r>
            <a:r>
              <a:rPr lang="en-US" altLang="ko-KR" dirty="0"/>
              <a:t>(</a:t>
            </a:r>
            <a:r>
              <a:rPr lang="ko-KR" altLang="en-US" dirty="0"/>
              <a:t>코로나보다는 마스크에 집중해서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05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 프로그램이 왜 필요한지</a:t>
            </a:r>
            <a:r>
              <a:rPr lang="en-US" altLang="ko-KR" dirty="0"/>
              <a:t>?(</a:t>
            </a:r>
            <a:r>
              <a:rPr lang="ko-KR" altLang="en-US" dirty="0"/>
              <a:t>목적들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실내에서 마스크 착용하지 않고 들어가면 벌금내는 기사들 </a:t>
            </a:r>
            <a:r>
              <a:rPr lang="en-US" altLang="ko-KR" dirty="0"/>
              <a:t>(</a:t>
            </a:r>
            <a:r>
              <a:rPr lang="ko-KR" altLang="en-US" dirty="0"/>
              <a:t>코로나보다는 마스크에 집중해서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46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91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C74B0-BAC0-4642-8308-0F2425FC1D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20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우리가 찾은 Pytorch기반 오픈소스에서만 실시간으로 안 돌아간다! </a:t>
            </a: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모델 : CNN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42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caffe model zoo 에서 제공하는 caffemodel 을 사용</a:t>
            </a:r>
            <a:r>
              <a:rPr kumimoji="0" lang="en-US" altLang="ko-KR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 Resnet</a:t>
            </a: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사용함</a:t>
            </a:r>
          </a:p>
          <a:p>
            <a:pPr>
              <a:defRPr/>
            </a:pP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이미지를 </a:t>
            </a:r>
            <a:r>
              <a:rPr kumimoji="0" lang="en-US" altLang="ko-KR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face detection model</a:t>
            </a: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넣음</a:t>
            </a:r>
            <a:r>
              <a:rPr kumimoji="0" lang="en-US" altLang="ko-KR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?-&gt;</a:t>
            </a: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모델이 얼굴이 있을 것 같은 좌표들 생성 </a:t>
            </a:r>
            <a:r>
              <a:rPr kumimoji="0" lang="en-US" altLang="ko-KR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얼굴이 있을 확률이 </a:t>
            </a:r>
            <a:r>
              <a:rPr kumimoji="0" lang="en-US" altLang="ko-KR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0.5</a:t>
            </a: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이상인 </a:t>
            </a:r>
            <a:r>
              <a:rPr kumimoji="0" lang="en-US" altLang="ko-KR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ROI</a:t>
            </a:r>
            <a:r>
              <a:rPr kumimoji="0" lang="ko-KR" altLang="en-US" sz="1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출력해 좌표 출력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45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b="1" dirty="0" err="1">
                <a:solidFill>
                  <a:srgbClr val="102747"/>
                </a:solidFill>
                <a:latin typeface="맑은 고딕"/>
                <a:ea typeface="맑은 고딕"/>
              </a:rPr>
              <a:t>저차원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 데이터에 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conv 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층을 적용하면</a:t>
            </a:r>
          </a:p>
          <a:p>
            <a:pPr algn="ctr">
              <a:defRPr/>
            </a:pP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 많은 정보를 추출하기가 </a:t>
            </a:r>
            <a:r>
              <a:rPr lang="ko-KR" altLang="en-US" b="1" dirty="0" err="1">
                <a:solidFill>
                  <a:srgbClr val="102747"/>
                </a:solidFill>
                <a:latin typeface="맑은 고딕"/>
                <a:ea typeface="맑은 고딕"/>
              </a:rPr>
              <a:t>힘듬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.</a:t>
            </a:r>
          </a:p>
          <a:p>
            <a:pPr algn="ctr">
              <a:defRPr/>
            </a:pPr>
            <a:endParaRPr lang="en-US" altLang="ko-KR" b="1" dirty="0">
              <a:solidFill>
                <a:srgbClr val="102747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 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따라서 더 많은 데이터를 추출하기 위해 </a:t>
            </a:r>
          </a:p>
          <a:p>
            <a:pPr algn="ctr">
              <a:defRPr/>
            </a:pPr>
            <a:r>
              <a:rPr lang="ko-KR" altLang="en-US" b="1" dirty="0" err="1">
                <a:solidFill>
                  <a:srgbClr val="102747"/>
                </a:solidFill>
                <a:latin typeface="맑은 고딕"/>
                <a:ea typeface="맑은 고딕"/>
              </a:rPr>
              <a:t>저차원의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 압축된 데이터 압축을 먼저 풀고</a:t>
            </a:r>
          </a:p>
          <a:p>
            <a:pPr algn="ctr">
              <a:defRPr/>
            </a:pP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(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확장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) -&gt; conv 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층을 적용 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-&gt; projection 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층을 통해</a:t>
            </a:r>
          </a:p>
          <a:p>
            <a:pPr algn="ctr">
              <a:defRPr/>
            </a:pP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데이터를 다시 압축</a:t>
            </a:r>
          </a:p>
          <a:p>
            <a:pPr algn="ctr">
              <a:defRPr/>
            </a:pPr>
            <a:endParaRPr lang="en-US" altLang="ko-KR" b="1" dirty="0">
              <a:solidFill>
                <a:srgbClr val="102747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마지막 </a:t>
            </a:r>
            <a:r>
              <a:rPr lang="en-US" altLang="ko-KR" b="1" dirty="0" err="1">
                <a:solidFill>
                  <a:srgbClr val="102747"/>
                </a:solidFill>
                <a:latin typeface="맑은 고딕"/>
                <a:ea typeface="맑은 고딕"/>
              </a:rPr>
              <a:t>relu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 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함수를 지나기 전에 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channel expansion</a:t>
            </a:r>
          </a:p>
          <a:p>
            <a:pPr algn="ctr">
              <a:defRPr/>
            </a:pP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하여 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input manifold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를 충분히 큰 </a:t>
            </a:r>
            <a:r>
              <a:rPr lang="en-US" altLang="ko-KR" b="1" dirty="0">
                <a:solidFill>
                  <a:srgbClr val="102747"/>
                </a:solidFill>
                <a:latin typeface="맑은 고딕"/>
                <a:ea typeface="맑은 고딕"/>
              </a:rPr>
              <a:t>space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에 담아 놓고 </a:t>
            </a:r>
            <a:r>
              <a:rPr lang="en-US" altLang="ko-KR" b="1" dirty="0" err="1">
                <a:solidFill>
                  <a:srgbClr val="102747"/>
                </a:solidFill>
                <a:latin typeface="맑은 고딕"/>
                <a:ea typeface="맑은 고딕"/>
              </a:rPr>
              <a:t>relu</a:t>
            </a:r>
            <a:r>
              <a:rPr lang="ko-KR" altLang="en-US" b="1" dirty="0">
                <a:solidFill>
                  <a:srgbClr val="102747"/>
                </a:solidFill>
                <a:latin typeface="맑은 고딕"/>
                <a:ea typeface="맑은 고딕"/>
              </a:rPr>
              <a:t>함수를 사용하여 정보손실을 최소화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12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12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848EDB-28F8-4BA5-945B-2F3D22E4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2881190-998E-4DEE-92C8-B8510C72B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0E5118-F07C-4814-B935-8AE2DFF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D4A60A-C36B-4D2D-BB66-BDFECA20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2D3D53-C420-48D9-8265-D95396E9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2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3982F0-74B4-49CD-9645-E528E14A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ECA2802-B420-4E3B-BF92-93185A60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A92049-A23F-4373-8781-FB76A447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C2BB1D-4D42-466C-9B42-B389AE8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9AC452-C2CB-4F0E-BD02-F1E5653F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7C2022-CAF0-43E9-98E2-5C291C8B9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A4C9CB-20B0-40E3-817C-49AC4626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0914D2-0BCA-43C1-B934-DAF1E754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468FF3-409B-42BD-A1B0-8E4EDC66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8DEFEE-FB1D-4180-AD7C-71C3B7D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8" y="160019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19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6" y="398421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6" y="398421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8178" y="6356217"/>
            <a:ext cx="2845557" cy="3651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2020-06-04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111" y="6356217"/>
            <a:ext cx="3861775" cy="3651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0" y="6356217"/>
            <a:ext cx="2845501" cy="3651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468C617-A0A2-4CDE-9333-FD81A8645F5F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Wingdings"/>
                <a:sym typeface="Wingding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Wingdings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6E19DC-A431-4A75-9B3E-91C210ED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C0FA0C-EC12-426D-9A33-372C88B3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1556A2-1756-47EA-92D0-9F2D6676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F0C233-CA97-442E-8393-4867214B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404097-3905-4376-A66E-B7D90164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2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0FF1FA-46ED-4C4D-96BF-2BC9294B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AF6D0F-45F0-4A51-B724-7E3D6EBB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6F453E-FD22-4CEF-9324-9C7C7DB1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F1068F-9CB5-401B-BB14-7402338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0485EA-497B-45B1-AFA3-00E40D7D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AB436D-773A-4431-AE19-0E24D21B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B2A788-E0B5-4CD0-83CA-25BE22289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2F95999-03BC-47D1-BA5E-9059A461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4AFED6-6943-4172-B22E-CDB4ED2D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64A95A-8B80-4DD2-91AF-B4EB5C53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D39914-3C27-4FFA-AB23-ABF1C708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C76611-3816-4713-919C-979FBDB3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CAF921-DA05-4FEF-8940-1EAAE857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794692-9F40-4CE9-ABB3-00844CC4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6BB470B-67AA-4240-9439-AE287D2A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6D8C0BD-BED0-44B2-AA6E-EACB9CC7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478A39C-13AE-43C2-A469-A12B94DA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4783A26-6729-4D03-BD47-928E0A71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3514545-83E9-486B-BB5C-802983DE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0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81E203-CCB0-4651-AFAB-6DDF2929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69382FC-DD56-466B-AE6F-4668E13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BB6DB80-D169-4961-A26A-2CBFFFE1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EB55CE6-0DC7-48A8-A2FD-986E66C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F549BA0-D20B-4DBE-9D03-D5A4BC75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E41D0E-E43A-4338-A138-E5EE7807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DA53C97-94B0-4580-959D-76920681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40E79-F4E8-4747-BCBA-2A770D80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68889C-7788-4EA5-A598-E0F3196A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014ACE7-5DA4-4C70-B0D9-03539CFA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A8F507F-8D50-4DCA-9381-42D9076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580C92E-75C5-4C8B-BDD2-962990CE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7A6AF7-12D2-4242-8AE7-D576D1ED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727D8-1990-48CC-8B72-A68EC8CB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D868C7-D980-4131-B779-BA7912186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B93383B-D3E6-467B-993B-2C73EC5C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7EED5E-F447-45E7-A086-DAF0F6B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6510230-066D-447B-A1BA-FAF08E6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D17885-C4C6-4FD1-963E-01654135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B3AE28E-1FDF-40D2-B21C-198881C84EAE}" type="datetime1">
              <a:rPr lang="ko-KR" altLang="en-US"/>
              <a:pPr lvl="0">
                <a:defRPr/>
              </a:pPr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6FE7F3D-2788-436A-8326-AD6374256F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.com/news/uk-5207650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bbc.com/news/world-europe-5252998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hyperlink" Target="https://fr-fr.facebook.com/asiaculturecenter/photos/pcb.3238240496200687/3238182806206456/?type=3&amp;theater" TargetMode="External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xmlns="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EBF723D-A4F4-419F-A9B7-75AA050B8271}"/>
              </a:ext>
            </a:extLst>
          </p:cNvPr>
          <p:cNvSpPr/>
          <p:nvPr/>
        </p:nvSpPr>
        <p:spPr>
          <a:xfrm>
            <a:off x="385516" y="1927016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xmlns="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2892268" y="6537651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>
            <a:extLst>
              <a:ext uri="{FF2B5EF4-FFF2-40B4-BE49-F238E27FC236}">
                <a16:creationId xmlns:a16="http://schemas.microsoft.com/office/drawing/2014/main" xmlns="" id="{9898C910-2B17-410E-809B-49F23B35E95B}"/>
              </a:ext>
            </a:extLst>
          </p:cNvPr>
          <p:cNvGrpSpPr/>
          <p:nvPr/>
        </p:nvGrpSpPr>
        <p:grpSpPr>
          <a:xfrm>
            <a:off x="561746" y="3982466"/>
            <a:ext cx="10796348" cy="1185417"/>
            <a:chOff x="641494" y="3056340"/>
            <a:chExt cx="10275439" cy="11854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2518BB3-6357-41F4-947B-F5A0DE90CE97}"/>
                </a:ext>
              </a:extLst>
            </p:cNvPr>
            <p:cNvSpPr txBox="1"/>
            <p:nvPr/>
          </p:nvSpPr>
          <p:spPr>
            <a:xfrm>
              <a:off x="641494" y="3056340"/>
              <a:ext cx="1027543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 algn="ctr">
                <a:defRPr/>
              </a:pPr>
              <a:r>
                <a:rPr lang="en-US" altLang="ko-KR" sz="2700" b="1" dirty="0">
                  <a:latin typeface="서울남산 장체BL"/>
                </a:rPr>
                <a:t>AI </a:t>
              </a:r>
              <a:r>
                <a:rPr lang="ko-KR" altLang="en-US" sz="2700" b="1" dirty="0">
                  <a:latin typeface="서울남산 장체BL"/>
                </a:rPr>
                <a:t>안면인식 기술을 이용한 실시간 마스크 미착용자 탐지시스템 개발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663792E-3707-43E4-8F38-8C69E96B23CB}"/>
                </a:ext>
              </a:extLst>
            </p:cNvPr>
            <p:cNvSpPr txBox="1"/>
            <p:nvPr/>
          </p:nvSpPr>
          <p:spPr>
            <a:xfrm>
              <a:off x="9187837" y="3872425"/>
              <a:ext cx="12791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 </a:t>
              </a:r>
              <a:r>
                <a:rPr lang="en-US" altLang="ko-KR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sz="2400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Straight Connector 10">
              <a:extLst>
                <a:ext uri="{FF2B5EF4-FFF2-40B4-BE49-F238E27FC236}">
                  <a16:creationId xmlns:a16="http://schemas.microsoft.com/office/drawing/2014/main" xmlns="" id="{96014D43-F92D-4C43-ACD0-AD5BD760AF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29414"/>
              <a:ext cx="97749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043">
            <a:extLst>
              <a:ext uri="{FF2B5EF4-FFF2-40B4-BE49-F238E27FC236}">
                <a16:creationId xmlns:a16="http://schemas.microsoft.com/office/drawing/2014/main" xmlns="" id="{855F2D7B-A0B7-4200-82C5-7D6F202A8B67}"/>
              </a:ext>
            </a:extLst>
          </p:cNvPr>
          <p:cNvGrpSpPr/>
          <p:nvPr/>
        </p:nvGrpSpPr>
        <p:grpSpPr>
          <a:xfrm>
            <a:off x="385516" y="2174078"/>
            <a:ext cx="3202734" cy="738655"/>
            <a:chOff x="684699" y="2988605"/>
            <a:chExt cx="3202734" cy="738655"/>
          </a:xfrm>
        </p:grpSpPr>
        <p:sp>
          <p:nvSpPr>
            <p:cNvPr id="31" name="Rectangle 1035">
              <a:extLst>
                <a:ext uri="{FF2B5EF4-FFF2-40B4-BE49-F238E27FC236}">
                  <a16:creationId xmlns:a16="http://schemas.microsoft.com/office/drawing/2014/main" xmlns="" id="{27AB1270-DA54-435F-95EC-3D6CFDA4EED9}"/>
                </a:ext>
              </a:extLst>
            </p:cNvPr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12">
              <a:extLst>
                <a:ext uri="{FF2B5EF4-FFF2-40B4-BE49-F238E27FC236}">
                  <a16:creationId xmlns:a16="http://schemas.microsoft.com/office/drawing/2014/main" xmlns="" id="{EDDF84F0-0F29-435B-8F78-6BFAA1B04EDE}"/>
                </a:ext>
              </a:extLst>
            </p:cNvPr>
            <p:cNvGrpSpPr/>
            <p:nvPr/>
          </p:nvGrpSpPr>
          <p:grpSpPr>
            <a:xfrm>
              <a:off x="1882361" y="3135115"/>
              <a:ext cx="546120" cy="391069"/>
              <a:chOff x="2124574" y="4877612"/>
              <a:chExt cx="546120" cy="391069"/>
            </a:xfrm>
          </p:grpSpPr>
          <p:sp>
            <p:nvSpPr>
              <p:cNvPr id="33" name="Subtitle 63">
                <a:extLst>
                  <a:ext uri="{FF2B5EF4-FFF2-40B4-BE49-F238E27FC236}">
                    <a16:creationId xmlns:a16="http://schemas.microsoft.com/office/drawing/2014/main" xmlns="" id="{46A1D7BD-7CFF-4CE9-A8B1-22E390863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65" cy="22377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Subtitle 63">
                <a:extLst>
                  <a:ext uri="{FF2B5EF4-FFF2-40B4-BE49-F238E27FC236}">
                    <a16:creationId xmlns:a16="http://schemas.microsoft.com/office/drawing/2014/main" xmlns="" id="{A46287C7-FB53-4F38-A1F9-FC71D929A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574" y="4933012"/>
                <a:ext cx="64" cy="33566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B127034-B8E6-4196-A0AF-CCA6F7270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717" r="94606">
                        <a14:foregroundMark x1="12190" y1="39333" x2="12190" y2="39333"/>
                        <a14:foregroundMark x1="5933" y1="28000" x2="5933" y2="28000"/>
                        <a14:foregroundMark x1="39482" y1="66000" x2="39482" y2="66000"/>
                        <a14:foregroundMark x1="26645" y1="56667" x2="26645" y2="56667"/>
                        <a14:foregroundMark x1="66343" y1="52000" x2="66343" y2="52000"/>
                        <a14:foregroundMark x1="75944" y1="45333" x2="75944" y2="45333"/>
                        <a14:foregroundMark x1="90507" y1="44000" x2="90507" y2="44000"/>
                        <a14:foregroundMark x1="52427" y1="42000" x2="52427" y2="42000"/>
                        <a14:foregroundMark x1="94606" y1="23333" x2="94606" y2="23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5431" y="2069410"/>
            <a:ext cx="7274409" cy="1177089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3418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9"/>
          <p:cNvCxnSpPr/>
          <p:nvPr/>
        </p:nvCxnSpPr>
        <p:spPr>
          <a:xfrm>
            <a:off x="306990" y="6634512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800" dirty="0">
                <a:latin typeface="HY견고딕"/>
                <a:ea typeface="HY견고딕"/>
              </a:rPr>
              <a:t>5</a:t>
            </a:r>
            <a:r>
              <a:rPr lang="en-US" sz="2800" dirty="0" smtClean="0">
                <a:latin typeface="HY견고딕"/>
                <a:ea typeface="HY견고딕"/>
              </a:rPr>
              <a:t>.</a:t>
            </a:r>
            <a:r>
              <a:rPr lang="ko-KR" altLang="en-US" sz="2800" dirty="0" smtClean="0">
                <a:latin typeface="HY견고딕"/>
                <a:ea typeface="HY견고딕"/>
              </a:rPr>
              <a:t> </a:t>
            </a:r>
            <a:r>
              <a:rPr lang="ko-KR" altLang="en-US" sz="2800" dirty="0">
                <a:latin typeface="HY견고딕"/>
                <a:ea typeface="HY견고딕"/>
              </a:rPr>
              <a:t>서비스</a:t>
            </a:r>
            <a:r>
              <a:rPr lang="en-US" altLang="ko-KR" sz="2800" dirty="0">
                <a:latin typeface="HY견고딕"/>
                <a:ea typeface="HY견고딕"/>
              </a:rPr>
              <a:t>_</a:t>
            </a:r>
            <a:r>
              <a:rPr lang="ko-KR" altLang="en-US" sz="2800" dirty="0">
                <a:latin typeface="HY견고딕"/>
                <a:ea typeface="HY견고딕"/>
              </a:rPr>
              <a:t>웹 구조도</a:t>
            </a:r>
            <a:endParaRPr lang="en-US" sz="2800" dirty="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A52CB3B2-0E94-4B35-B9D0-D3C5B5CFD212}"/>
              </a:ext>
            </a:extLst>
          </p:cNvPr>
          <p:cNvGrpSpPr/>
          <p:nvPr/>
        </p:nvGrpSpPr>
        <p:grpSpPr>
          <a:xfrm>
            <a:off x="8462144" y="2083239"/>
            <a:ext cx="3679783" cy="2371491"/>
            <a:chOff x="8427734" y="1685701"/>
            <a:chExt cx="3764266" cy="2299092"/>
          </a:xfrm>
        </p:grpSpPr>
        <p:pic>
          <p:nvPicPr>
            <p:cNvPr id="1030" name="Picture 6" descr="아이패드 (1세대) - 위키백과, 우리 모두의 백과사전">
              <a:extLst>
                <a:ext uri="{FF2B5EF4-FFF2-40B4-BE49-F238E27FC236}">
                  <a16:creationId xmlns:a16="http://schemas.microsoft.com/office/drawing/2014/main" xmlns="" id="{C1603A0E-07FC-43B2-BFBB-58D87A28A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160321" y="953114"/>
              <a:ext cx="2299092" cy="3764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6DBA0EF1-9A5D-42BB-88EE-E43DCF8C13E7}"/>
                </a:ext>
              </a:extLst>
            </p:cNvPr>
            <p:cNvGrpSpPr/>
            <p:nvPr/>
          </p:nvGrpSpPr>
          <p:grpSpPr>
            <a:xfrm>
              <a:off x="8710978" y="1982043"/>
              <a:ext cx="3120496" cy="1688701"/>
              <a:chOff x="7866408" y="1915804"/>
              <a:chExt cx="3806251" cy="1865049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501CB85C-EBC0-4970-899D-B0338ABCC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408" y="1915804"/>
                <a:ext cx="1846991" cy="1860247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xmlns="" id="{093BC478-5FC7-40F4-B912-76C736A33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3399" y="1927234"/>
                <a:ext cx="1959260" cy="1853619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26357943-433A-4954-85DF-9E03DF16D1A0}"/>
                  </a:ext>
                </a:extLst>
              </p:cNvPr>
              <p:cNvSpPr/>
              <p:nvPr/>
            </p:nvSpPr>
            <p:spPr>
              <a:xfrm>
                <a:off x="8373502" y="2235112"/>
                <a:ext cx="850885" cy="101538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9" name="Picture 2" descr="노트북캠 컴퓨터캠 인터넷방송 개인방송 유튜브웹캠 - 옥션">
            <a:extLst>
              <a:ext uri="{FF2B5EF4-FFF2-40B4-BE49-F238E27FC236}">
                <a16:creationId xmlns:a16="http://schemas.microsoft.com/office/drawing/2014/main" xmlns="" id="{2916B46E-8780-46FB-A74B-791009D9C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8" t="16552" r="14217" b="12569"/>
          <a:stretch/>
        </p:blipFill>
        <p:spPr bwMode="auto">
          <a:xfrm flipH="1">
            <a:off x="2187426" y="2290191"/>
            <a:ext cx="589543" cy="84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5D4858A-7B01-4196-90E7-16E256CD4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31" y="1853343"/>
            <a:ext cx="1365354" cy="1654829"/>
          </a:xfrm>
          <a:prstGeom prst="rect">
            <a:avLst/>
          </a:prstGeom>
        </p:spPr>
      </p:pic>
      <p:pic>
        <p:nvPicPr>
          <p:cNvPr id="1028" name="Picture 4" descr="Flask 설치 - Min Woo Kang - Medium">
            <a:extLst>
              <a:ext uri="{FF2B5EF4-FFF2-40B4-BE49-F238E27FC236}">
                <a16:creationId xmlns:a16="http://schemas.microsoft.com/office/drawing/2014/main" xmlns="" id="{33CEF5DD-FD96-4E91-87E1-27B00123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59" y="920281"/>
            <a:ext cx="2538819" cy="103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28">
            <a:extLst>
              <a:ext uri="{FF2B5EF4-FFF2-40B4-BE49-F238E27FC236}">
                <a16:creationId xmlns:a16="http://schemas.microsoft.com/office/drawing/2014/main" xmlns="" id="{94BC9D1E-3D1B-49CC-80FE-E859A44D505A}"/>
              </a:ext>
            </a:extLst>
          </p:cNvPr>
          <p:cNvSpPr/>
          <p:nvPr/>
        </p:nvSpPr>
        <p:spPr>
          <a:xfrm>
            <a:off x="599980" y="1744717"/>
            <a:ext cx="2334014" cy="1938669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 장체BL" panose="02020603020101020101" pitchFamily="18" charset="-127"/>
              <a:ea typeface="서울남산 장체BL" panose="02020603020101020101" pitchFamily="18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8324BE8-D048-4F78-AF0F-002FFECBC5F4}"/>
              </a:ext>
            </a:extLst>
          </p:cNvPr>
          <p:cNvGrpSpPr/>
          <p:nvPr/>
        </p:nvGrpSpPr>
        <p:grpSpPr>
          <a:xfrm>
            <a:off x="3340724" y="3775421"/>
            <a:ext cx="4885101" cy="2749618"/>
            <a:chOff x="3011707" y="4026966"/>
            <a:chExt cx="4885101" cy="2420096"/>
          </a:xfrm>
        </p:grpSpPr>
        <p:sp>
          <p:nvSpPr>
            <p:cNvPr id="36" name="사각형: 둥근 모서리 28">
              <a:extLst>
                <a:ext uri="{FF2B5EF4-FFF2-40B4-BE49-F238E27FC236}">
                  <a16:creationId xmlns:a16="http://schemas.microsoft.com/office/drawing/2014/main" xmlns="" id="{7D2C2A66-8B79-40C6-B6DF-349083BB9BFF}"/>
                </a:ext>
              </a:extLst>
            </p:cNvPr>
            <p:cNvSpPr/>
            <p:nvPr/>
          </p:nvSpPr>
          <p:spPr>
            <a:xfrm>
              <a:off x="3011707" y="4075571"/>
              <a:ext cx="4885101" cy="2371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BL" panose="02020603020101020101" pitchFamily="18" charset="-127"/>
                <a:ea typeface="서울남산 장체BL" panose="02020603020101020101" pitchFamily="18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34961D2-B1F3-4082-9916-08F70CD4E0B2}"/>
                </a:ext>
              </a:extLst>
            </p:cNvPr>
            <p:cNvSpPr/>
            <p:nvPr/>
          </p:nvSpPr>
          <p:spPr>
            <a:xfrm>
              <a:off x="3355408" y="4461052"/>
              <a:ext cx="1636385" cy="96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face_detector</a:t>
              </a:r>
              <a:endParaRPr lang="en-US" altLang="ko-KR" dirty="0"/>
            </a:p>
            <a:p>
              <a:pPr algn="ctr"/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284E032-DF0B-46B6-A59C-67FC40D02418}"/>
                </a:ext>
              </a:extLst>
            </p:cNvPr>
            <p:cNvSpPr txBox="1"/>
            <p:nvPr/>
          </p:nvSpPr>
          <p:spPr>
            <a:xfrm>
              <a:off x="3662084" y="5688523"/>
              <a:ext cx="1023033" cy="5739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/>
                <a:t>Extract </a:t>
              </a:r>
            </a:p>
            <a:p>
              <a:pPr algn="ctr"/>
              <a:r>
                <a:rPr lang="en-US" altLang="ko-KR" sz="1600" dirty="0"/>
                <a:t>face ROI</a:t>
              </a:r>
              <a:endParaRPr lang="ko-KR" altLang="en-US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E35AF2C-B4F9-4F39-B5D3-60B9AB2F57D7}"/>
                </a:ext>
              </a:extLst>
            </p:cNvPr>
            <p:cNvSpPr txBox="1"/>
            <p:nvPr/>
          </p:nvSpPr>
          <p:spPr>
            <a:xfrm>
              <a:off x="5767788" y="5493080"/>
              <a:ext cx="1931935" cy="9481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Determine</a:t>
              </a:r>
              <a:endParaRPr lang="en-US" altLang="ko-KR" sz="1600" dirty="0"/>
            </a:p>
            <a:p>
              <a:pPr algn="ctr"/>
              <a:r>
                <a:rPr lang="en-US" altLang="ko-KR" sz="1600" dirty="0" smtClean="0"/>
                <a:t>-mask</a:t>
              </a:r>
            </a:p>
            <a:p>
              <a:pPr algn="ctr"/>
              <a:r>
                <a:rPr lang="en-US" altLang="ko-KR" sz="1600" dirty="0" smtClean="0"/>
                <a:t>-</a:t>
              </a:r>
              <a:r>
                <a:rPr lang="en-US" altLang="ko-KR" sz="1600" dirty="0" err="1" smtClean="0"/>
                <a:t>no_mask</a:t>
              </a:r>
              <a:endParaRPr lang="en-US" altLang="ko-KR" sz="1600" dirty="0"/>
            </a:p>
            <a:p>
              <a:pPr algn="ctr"/>
              <a:r>
                <a:rPr lang="en-US" altLang="ko-KR" sz="1600" dirty="0" smtClean="0"/>
                <a:t>-imperfect</a:t>
              </a:r>
              <a:endParaRPr lang="ko-KR" altLang="en-US" sz="16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2670051-E509-4CE6-A9E9-594198BB1750}"/>
                </a:ext>
              </a:extLst>
            </p:cNvPr>
            <p:cNvSpPr/>
            <p:nvPr/>
          </p:nvSpPr>
          <p:spPr>
            <a:xfrm>
              <a:off x="5886059" y="4461052"/>
              <a:ext cx="1739240" cy="96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mask_detector</a:t>
              </a:r>
              <a:endParaRPr lang="en-US" altLang="ko-KR" dirty="0"/>
            </a:p>
            <a:p>
              <a:pPr algn="ctr"/>
              <a:r>
                <a:rPr lang="en-US" altLang="ko-KR" dirty="0"/>
                <a:t>model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32E0C68F-4438-4D88-A58F-7C4F84CBAA43}"/>
                </a:ext>
              </a:extLst>
            </p:cNvPr>
            <p:cNvCxnSpPr>
              <a:cxnSpLocks/>
            </p:cNvCxnSpPr>
            <p:nvPr/>
          </p:nvCxnSpPr>
          <p:spPr>
            <a:xfrm>
              <a:off x="5164519" y="5031544"/>
              <a:ext cx="6159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3FF0771-F9C4-4623-917C-C9A5D1DE497E}"/>
                </a:ext>
              </a:extLst>
            </p:cNvPr>
            <p:cNvSpPr txBox="1"/>
            <p:nvPr/>
          </p:nvSpPr>
          <p:spPr>
            <a:xfrm>
              <a:off x="5001847" y="4026966"/>
              <a:ext cx="1097428" cy="39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1" name="오른쪽 화살표 40">
            <a:extLst>
              <a:ext uri="{FF2B5EF4-FFF2-40B4-BE49-F238E27FC236}">
                <a16:creationId xmlns:a16="http://schemas.microsoft.com/office/drawing/2014/main" xmlns="" id="{CCBE77E1-DDC9-4AE8-9EDD-E52B32F89264}"/>
              </a:ext>
            </a:extLst>
          </p:cNvPr>
          <p:cNvSpPr/>
          <p:nvPr/>
        </p:nvSpPr>
        <p:spPr>
          <a:xfrm rot="5400000">
            <a:off x="4712738" y="2841144"/>
            <a:ext cx="1540385" cy="20207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51F72B6-E428-4A55-B5B4-E5D1EF5BFA9E}"/>
              </a:ext>
            </a:extLst>
          </p:cNvPr>
          <p:cNvSpPr txBox="1"/>
          <p:nvPr/>
        </p:nvSpPr>
        <p:spPr>
          <a:xfrm>
            <a:off x="4371274" y="2631128"/>
            <a:ext cx="1023033" cy="5739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Request</a:t>
            </a:r>
          </a:p>
          <a:p>
            <a:pPr algn="ctr"/>
            <a:r>
              <a:rPr lang="en-US" altLang="ko-KR" sz="1600" dirty="0"/>
              <a:t>(frame)</a:t>
            </a:r>
          </a:p>
        </p:txBody>
      </p:sp>
      <p:sp>
        <p:nvSpPr>
          <p:cNvPr id="55" name="오른쪽 화살표 40">
            <a:extLst>
              <a:ext uri="{FF2B5EF4-FFF2-40B4-BE49-F238E27FC236}">
                <a16:creationId xmlns:a16="http://schemas.microsoft.com/office/drawing/2014/main" xmlns="" id="{FC4D39C6-CFB1-4CE1-8B30-6C4ADA7404E1}"/>
              </a:ext>
            </a:extLst>
          </p:cNvPr>
          <p:cNvSpPr/>
          <p:nvPr/>
        </p:nvSpPr>
        <p:spPr>
          <a:xfrm rot="16200000">
            <a:off x="5524730" y="2817087"/>
            <a:ext cx="1540385" cy="20207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6D93701-9056-4870-B0DE-A1EF7E855962}"/>
              </a:ext>
            </a:extLst>
          </p:cNvPr>
          <p:cNvSpPr txBox="1"/>
          <p:nvPr/>
        </p:nvSpPr>
        <p:spPr>
          <a:xfrm>
            <a:off x="6353222" y="2610111"/>
            <a:ext cx="13346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Response</a:t>
            </a:r>
          </a:p>
          <a:p>
            <a:pPr algn="ctr"/>
            <a:r>
              <a:rPr lang="en-US" altLang="ko-KR" sz="1600" dirty="0"/>
              <a:t>(</a:t>
            </a:r>
            <a:r>
              <a:rPr lang="en-US" altLang="ko-KR" sz="1600" dirty="0" err="1"/>
              <a:t>locs</a:t>
            </a:r>
            <a:r>
              <a:rPr lang="en-US" altLang="ko-KR" sz="1600" dirty="0"/>
              <a:t>, label)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FE8DE44-4C79-465F-93FE-C70A2F0062E9}"/>
              </a:ext>
            </a:extLst>
          </p:cNvPr>
          <p:cNvSpPr txBox="1"/>
          <p:nvPr/>
        </p:nvSpPr>
        <p:spPr>
          <a:xfrm>
            <a:off x="1200645" y="3701509"/>
            <a:ext cx="1023033" cy="6344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video stream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132C68A-D0FB-45D0-A314-5F5912352865}"/>
              </a:ext>
            </a:extLst>
          </p:cNvPr>
          <p:cNvSpPr txBox="1"/>
          <p:nvPr/>
        </p:nvSpPr>
        <p:spPr>
          <a:xfrm>
            <a:off x="9891052" y="4486115"/>
            <a:ext cx="10230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Show</a:t>
            </a:r>
          </a:p>
          <a:p>
            <a:pPr algn="ctr"/>
            <a:r>
              <a:rPr lang="en-US" altLang="ko-KR" b="1" dirty="0"/>
              <a:t>results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D1592FE-AEBD-4716-BBA8-DA40CF9F7418}"/>
              </a:ext>
            </a:extLst>
          </p:cNvPr>
          <p:cNvSpPr txBox="1"/>
          <p:nvPr/>
        </p:nvSpPr>
        <p:spPr>
          <a:xfrm>
            <a:off x="7438685" y="1382425"/>
            <a:ext cx="23329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Send frame and label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B94D455-391F-440B-86BF-B0B4ED09BA37}"/>
              </a:ext>
            </a:extLst>
          </p:cNvPr>
          <p:cNvSpPr txBox="1"/>
          <p:nvPr/>
        </p:nvSpPr>
        <p:spPr>
          <a:xfrm>
            <a:off x="2287497" y="1313004"/>
            <a:ext cx="23329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Send frame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DEDD88F-B68C-45DF-B4E2-15AF0B7B59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  <p:sp>
        <p:nvSpPr>
          <p:cNvPr id="38" name="오른쪽 화살표 40">
            <a:extLst>
              <a:ext uri="{FF2B5EF4-FFF2-40B4-BE49-F238E27FC236}">
                <a16:creationId xmlns:a16="http://schemas.microsoft.com/office/drawing/2014/main" xmlns="" id="{CCBE77E1-DDC9-4AE8-9EDD-E52B32F89264}"/>
              </a:ext>
            </a:extLst>
          </p:cNvPr>
          <p:cNvSpPr/>
          <p:nvPr/>
        </p:nvSpPr>
        <p:spPr>
          <a:xfrm rot="19672129">
            <a:off x="3025375" y="2013423"/>
            <a:ext cx="1540385" cy="20207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오른쪽 화살표 40">
            <a:extLst>
              <a:ext uri="{FF2B5EF4-FFF2-40B4-BE49-F238E27FC236}">
                <a16:creationId xmlns:a16="http://schemas.microsoft.com/office/drawing/2014/main" xmlns="" id="{CCBE77E1-DDC9-4AE8-9EDD-E52B32F89264}"/>
              </a:ext>
            </a:extLst>
          </p:cNvPr>
          <p:cNvSpPr/>
          <p:nvPr/>
        </p:nvSpPr>
        <p:spPr>
          <a:xfrm rot="1786356">
            <a:off x="6984143" y="1829720"/>
            <a:ext cx="1540385" cy="20207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6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Line 5">
            <a:extLst>
              <a:ext uri="{FF2B5EF4-FFF2-40B4-BE49-F238E27FC236}">
                <a16:creationId xmlns:a16="http://schemas.microsoft.com/office/drawing/2014/main" xmlns="" id="{4A6BB2F9-7FCC-439B-B8E3-7A6990670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190" y="6640222"/>
            <a:ext cx="11130859" cy="0"/>
          </a:xfrm>
          <a:prstGeom prst="line">
            <a:avLst/>
          </a:prstGeom>
          <a:noFill/>
          <a:ln w="6363">
            <a:solidFill>
              <a:srgbClr val="BFBFB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1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xmlns="" id="{4EE2610F-3125-4223-9808-14F435BAF25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149"/>
            <a:ext cx="336769" cy="6857703"/>
          </a:xfrm>
          <a:prstGeom prst="rect">
            <a:avLst/>
          </a:prstGeom>
          <a:solidFill>
            <a:srgbClr val="102747"/>
          </a:solidFill>
          <a:ln w="12726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xmlns="" id="{0A9CCD5A-F75B-4C76-B5E8-35F6D57AA52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4191" y="214216"/>
            <a:ext cx="11261118" cy="38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ko-KR" altLang="en-US" sz="2802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모바일 어플리케이션</a:t>
            </a:r>
          </a:p>
        </p:txBody>
      </p:sp>
      <p:sp>
        <p:nvSpPr>
          <p:cNvPr id="12294" name="Rectangle 8">
            <a:extLst>
              <a:ext uri="{FF2B5EF4-FFF2-40B4-BE49-F238E27FC236}">
                <a16:creationId xmlns:a16="http://schemas.microsoft.com/office/drawing/2014/main" xmlns="" id="{ABFA9683-7E5C-40BF-BCAD-D5960EB668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4504" y="179654"/>
            <a:ext cx="87369" cy="521039"/>
          </a:xfrm>
          <a:prstGeom prst="rect">
            <a:avLst/>
          </a:prstGeom>
          <a:solidFill>
            <a:srgbClr val="1027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12295" name="Rectangle 9">
            <a:extLst>
              <a:ext uri="{FF2B5EF4-FFF2-40B4-BE49-F238E27FC236}">
                <a16:creationId xmlns:a16="http://schemas.microsoft.com/office/drawing/2014/main" xmlns="" id="{06343368-5D00-45DD-9244-E1C7E768F1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435859" y="6298688"/>
            <a:ext cx="389190" cy="365363"/>
          </a:xfrm>
          <a:prstGeom prst="rect">
            <a:avLst/>
          </a:prstGeom>
          <a:solidFill>
            <a:srgbClr val="1027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201" dirty="0" smtClean="0">
                <a:solidFill>
                  <a:srgbClr val="FFFFFF"/>
                </a:solidFill>
                <a:ea typeface="맑은 고딕" panose="020B0503020000020004" pitchFamily="50" charset="-127"/>
              </a:rPr>
              <a:t>10</a:t>
            </a:r>
            <a:endParaRPr lang="en-US" altLang="en-US" sz="1201" dirty="0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  <p:sp>
        <p:nvSpPr>
          <p:cNvPr id="12296" name="Rectangle 10">
            <a:extLst>
              <a:ext uri="{FF2B5EF4-FFF2-40B4-BE49-F238E27FC236}">
                <a16:creationId xmlns:a16="http://schemas.microsoft.com/office/drawing/2014/main" xmlns="" id="{321AE36E-DCA9-495C-A099-0A53F356D4B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440" y="1069233"/>
            <a:ext cx="10649533" cy="528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2425" indent="-352425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51E50"/>
              </a:buClr>
              <a:buFontTx/>
              <a:buChar char="•"/>
            </a:pPr>
            <a:endParaRPr lang="ko-KR" altLang="en-US" sz="2302" b="1" dirty="0">
              <a:solidFill>
                <a:srgbClr val="051E50"/>
              </a:solidFill>
              <a:latin typeface="proxima-nova" charset="0"/>
              <a:ea typeface="굴림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EABAA19-2A05-42F5-ABF0-8EC728F6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4" y="1403361"/>
            <a:ext cx="723900" cy="7239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1086705-9EA9-4851-A897-AFEC0D9E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5" y="1510601"/>
            <a:ext cx="723900" cy="7239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93DCC67-7939-4631-976C-C7ECA573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64" y="1616142"/>
            <a:ext cx="723900" cy="723900"/>
          </a:xfrm>
          <a:prstGeom prst="rect">
            <a:avLst/>
          </a:prstGeom>
        </p:spPr>
      </p:pic>
      <p:sp>
        <p:nvSpPr>
          <p:cNvPr id="30" name="Rectangle 12">
            <a:extLst>
              <a:ext uri="{FF2B5EF4-FFF2-40B4-BE49-F238E27FC236}">
                <a16:creationId xmlns:a16="http://schemas.microsoft.com/office/drawing/2014/main" xmlns="" id="{DA595B06-D7DC-4734-865C-185B965049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51472" y="2261312"/>
            <a:ext cx="1927437" cy="42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2425" indent="-352425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Image Data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1A3B24-6998-4B35-B264-355C0C49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17" y="1139658"/>
            <a:ext cx="3175957" cy="1627678"/>
          </a:xfrm>
          <a:prstGeom prst="rect">
            <a:avLst/>
          </a:prstGeom>
        </p:spPr>
      </p:pic>
      <p:sp>
        <p:nvSpPr>
          <p:cNvPr id="31" name="오른쪽 화살표 40">
            <a:extLst>
              <a:ext uri="{FF2B5EF4-FFF2-40B4-BE49-F238E27FC236}">
                <a16:creationId xmlns:a16="http://schemas.microsoft.com/office/drawing/2014/main" xmlns="" id="{B4A25649-2B78-429D-B1D0-A7283F2C80B1}"/>
              </a:ext>
            </a:extLst>
          </p:cNvPr>
          <p:cNvSpPr/>
          <p:nvPr/>
        </p:nvSpPr>
        <p:spPr>
          <a:xfrm>
            <a:off x="1542009" y="1838964"/>
            <a:ext cx="877655" cy="229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B1C2AA-E08F-4302-B3CE-47EF64E226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45" y="1733982"/>
            <a:ext cx="3183670" cy="491479"/>
          </a:xfrm>
          <a:prstGeom prst="rect">
            <a:avLst/>
          </a:prstGeom>
        </p:spPr>
      </p:pic>
      <p:sp>
        <p:nvSpPr>
          <p:cNvPr id="39" name="오른쪽 화살표 40">
            <a:extLst>
              <a:ext uri="{FF2B5EF4-FFF2-40B4-BE49-F238E27FC236}">
                <a16:creationId xmlns:a16="http://schemas.microsoft.com/office/drawing/2014/main" xmlns="" id="{29B454D0-FDF9-4070-986A-17543FDAEF37}"/>
              </a:ext>
            </a:extLst>
          </p:cNvPr>
          <p:cNvSpPr/>
          <p:nvPr/>
        </p:nvSpPr>
        <p:spPr>
          <a:xfrm>
            <a:off x="5182719" y="1889477"/>
            <a:ext cx="877655" cy="229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xmlns="" id="{C345E79E-B539-4956-9469-5CF3E6CFDE9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696482" y="2341820"/>
            <a:ext cx="1927437" cy="42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2425" indent="-352425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model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오른쪽 화살표 40">
            <a:extLst>
              <a:ext uri="{FF2B5EF4-FFF2-40B4-BE49-F238E27FC236}">
                <a16:creationId xmlns:a16="http://schemas.microsoft.com/office/drawing/2014/main" xmlns="" id="{1F276B4F-5552-4F3B-B0D7-391C16FD5BDF}"/>
              </a:ext>
            </a:extLst>
          </p:cNvPr>
          <p:cNvSpPr/>
          <p:nvPr/>
        </p:nvSpPr>
        <p:spPr>
          <a:xfrm rot="5400000">
            <a:off x="7176387" y="3153580"/>
            <a:ext cx="877655" cy="229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D4FA1D9-2E21-4A93-8E15-968EBE390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989" y="4017180"/>
            <a:ext cx="1600200" cy="1314450"/>
          </a:xfrm>
          <a:prstGeom prst="rect">
            <a:avLst/>
          </a:prstGeom>
        </p:spPr>
      </p:pic>
      <p:sp>
        <p:nvSpPr>
          <p:cNvPr id="42" name="Rectangle 12">
            <a:extLst>
              <a:ext uri="{FF2B5EF4-FFF2-40B4-BE49-F238E27FC236}">
                <a16:creationId xmlns:a16="http://schemas.microsoft.com/office/drawing/2014/main" xmlns="" id="{E3D47A8E-C2CD-4D5B-B7A8-9875EF485C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0681" y="2989078"/>
            <a:ext cx="1927437" cy="42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2425" indent="-352425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 model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오른쪽 화살표 40">
            <a:extLst>
              <a:ext uri="{FF2B5EF4-FFF2-40B4-BE49-F238E27FC236}">
                <a16:creationId xmlns:a16="http://schemas.microsoft.com/office/drawing/2014/main" xmlns="" id="{A46F08FC-E715-4E6D-A793-43D53E93EED9}"/>
              </a:ext>
            </a:extLst>
          </p:cNvPr>
          <p:cNvSpPr/>
          <p:nvPr/>
        </p:nvSpPr>
        <p:spPr>
          <a:xfrm>
            <a:off x="5596521" y="4492040"/>
            <a:ext cx="877655" cy="229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xmlns="" id="{C3DFBE98-FA3E-471A-84A8-904385017D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62443" y="4913407"/>
            <a:ext cx="1927437" cy="42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2425" indent="-352425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Test Data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xmlns="" id="{2C07CA91-B5AC-48D3-B4C1-59B3D5AF6DD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49" y="4914620"/>
            <a:ext cx="1927437" cy="80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2425" indent="-352425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 label</a:t>
            </a:r>
          </a:p>
          <a:p>
            <a:pPr marL="0" indent="0" algn="ctr" ea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real time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오른쪽 화살표 40">
            <a:extLst>
              <a:ext uri="{FF2B5EF4-FFF2-40B4-BE49-F238E27FC236}">
                <a16:creationId xmlns:a16="http://schemas.microsoft.com/office/drawing/2014/main" xmlns="" id="{FD6F8643-526B-4480-B4F8-3417E3FE7BAF}"/>
              </a:ext>
            </a:extLst>
          </p:cNvPr>
          <p:cNvSpPr/>
          <p:nvPr/>
        </p:nvSpPr>
        <p:spPr>
          <a:xfrm>
            <a:off x="8692541" y="4518714"/>
            <a:ext cx="877655" cy="229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87E1C51-CA4A-476A-9BB5-FEB20DC127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9" y="3286923"/>
            <a:ext cx="2063782" cy="275553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5B85CEB5-2EDC-4BFC-AF20-6BC8F32574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185" y="3278679"/>
            <a:ext cx="2043696" cy="275554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E1D2265-2722-4261-BE42-C6C51680B81B}"/>
              </a:ext>
            </a:extLst>
          </p:cNvPr>
          <p:cNvSpPr/>
          <p:nvPr/>
        </p:nvSpPr>
        <p:spPr>
          <a:xfrm>
            <a:off x="10293823" y="4439060"/>
            <a:ext cx="1451193" cy="388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9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C481DBE9-904C-496E-A26D-078699F8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38902D9-7945-4919-BCDA-56D40C9E4047}"/>
              </a:ext>
            </a:extLst>
          </p:cNvPr>
          <p:cNvGrpSpPr/>
          <p:nvPr/>
        </p:nvGrpSpPr>
        <p:grpSpPr>
          <a:xfrm>
            <a:off x="4380443" y="2675599"/>
            <a:ext cx="3132324" cy="3616889"/>
            <a:chOff x="1292506" y="1962616"/>
            <a:chExt cx="4586837" cy="21521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730AE8-8A82-4471-8207-3412FABDE8A7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64D77CB-48D8-42AA-9EA8-63EEBC9D8C6B}"/>
                </a:ext>
              </a:extLst>
            </p:cNvPr>
            <p:cNvSpPr/>
            <p:nvPr/>
          </p:nvSpPr>
          <p:spPr>
            <a:xfrm>
              <a:off x="1292506" y="1962616"/>
              <a:ext cx="4586836" cy="314386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9ACFFAA-D872-42E8-A780-3F44E8ACED26}"/>
                </a:ext>
              </a:extLst>
            </p:cNvPr>
            <p:cNvSpPr txBox="1"/>
            <p:nvPr/>
          </p:nvSpPr>
          <p:spPr>
            <a:xfrm>
              <a:off x="1292506" y="2010622"/>
              <a:ext cx="4586836" cy="225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대중교통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0CFEA36-E4DF-4B67-B9F2-FFA339C04D47}"/>
              </a:ext>
            </a:extLst>
          </p:cNvPr>
          <p:cNvGrpSpPr/>
          <p:nvPr/>
        </p:nvGrpSpPr>
        <p:grpSpPr>
          <a:xfrm>
            <a:off x="782635" y="2681960"/>
            <a:ext cx="3132324" cy="3616886"/>
            <a:chOff x="1292506" y="1962616"/>
            <a:chExt cx="4586837" cy="215218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738845A-2BBD-4760-9750-752BBEC1BA12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C1886104-0595-4138-B889-F77D4D7D0D75}"/>
                </a:ext>
              </a:extLst>
            </p:cNvPr>
            <p:cNvSpPr/>
            <p:nvPr/>
          </p:nvSpPr>
          <p:spPr>
            <a:xfrm>
              <a:off x="1292506" y="1962616"/>
              <a:ext cx="4586836" cy="314386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34335E1-E2A7-467C-9749-82CC7AF8CE20}"/>
                </a:ext>
              </a:extLst>
            </p:cNvPr>
            <p:cNvSpPr txBox="1"/>
            <p:nvPr/>
          </p:nvSpPr>
          <p:spPr>
            <a:xfrm>
              <a:off x="1292506" y="2010622"/>
              <a:ext cx="4586836" cy="225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병원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B5095B1D-765A-4DC6-B42B-999F15F2A41E}"/>
              </a:ext>
            </a:extLst>
          </p:cNvPr>
          <p:cNvGrpSpPr/>
          <p:nvPr/>
        </p:nvGrpSpPr>
        <p:grpSpPr>
          <a:xfrm>
            <a:off x="7934318" y="2681959"/>
            <a:ext cx="3132324" cy="3616907"/>
            <a:chOff x="1292506" y="1962616"/>
            <a:chExt cx="4586837" cy="21521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AFD8FF2-9612-4C0C-A565-D32348E9136E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15E6C6A-5C05-4057-98BD-3871BF6DD966}"/>
                </a:ext>
              </a:extLst>
            </p:cNvPr>
            <p:cNvSpPr/>
            <p:nvPr/>
          </p:nvSpPr>
          <p:spPr>
            <a:xfrm>
              <a:off x="1292506" y="1962616"/>
              <a:ext cx="4586836" cy="314386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11CC3FE-15BD-49D4-BD7D-D171B89291F2}"/>
                </a:ext>
              </a:extLst>
            </p:cNvPr>
            <p:cNvSpPr txBox="1"/>
            <p:nvPr/>
          </p:nvSpPr>
          <p:spPr>
            <a:xfrm>
              <a:off x="1292506" y="2010622"/>
              <a:ext cx="4586836" cy="225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공항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2A40346-596B-4372-9F41-3964D466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10" y="3429000"/>
            <a:ext cx="1325949" cy="130184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C2283ECB-A079-4C8A-9A3D-2E1EF4718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557" y="3429000"/>
            <a:ext cx="2728885" cy="128953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2DDAB169-796C-4F75-900C-D6DE70D03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854" y="3249850"/>
            <a:ext cx="1890436" cy="14381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2444B8F-9FF9-46A8-8202-9D5A4DCE0318}"/>
              </a:ext>
            </a:extLst>
          </p:cNvPr>
          <p:cNvSpPr txBox="1"/>
          <p:nvPr/>
        </p:nvSpPr>
        <p:spPr>
          <a:xfrm>
            <a:off x="7904674" y="4841708"/>
            <a:ext cx="3191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마스크 미착용자를 탐지</a:t>
            </a:r>
            <a:r>
              <a:rPr lang="en-US" altLang="ko-KR" dirty="0"/>
              <a:t>, </a:t>
            </a:r>
            <a:r>
              <a:rPr lang="ko-KR" altLang="ko-KR" dirty="0"/>
              <a:t>추적하여 공항 당국으로 하여금 신속한 조치를 취할</a:t>
            </a:r>
            <a:r>
              <a:rPr lang="en-US" altLang="ko-KR" dirty="0"/>
              <a:t> </a:t>
            </a:r>
            <a:r>
              <a:rPr lang="ko-KR" altLang="ko-KR" dirty="0"/>
              <a:t>수 있게 함으로써 </a:t>
            </a:r>
            <a:r>
              <a:rPr lang="ko-KR" altLang="ko-KR" dirty="0" err="1" smtClean="0"/>
              <a:t>감염병</a:t>
            </a:r>
            <a:r>
              <a:rPr lang="ko-KR" altLang="ko-KR" dirty="0" smtClean="0"/>
              <a:t> </a:t>
            </a:r>
            <a:r>
              <a:rPr lang="ko-KR" altLang="ko-KR" dirty="0"/>
              <a:t>확산 가능성을 차단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4896523-041E-4E01-84C3-4E5692DD5F7A}"/>
              </a:ext>
            </a:extLst>
          </p:cNvPr>
          <p:cNvSpPr txBox="1"/>
          <p:nvPr/>
        </p:nvSpPr>
        <p:spPr>
          <a:xfrm>
            <a:off x="759774" y="4899290"/>
            <a:ext cx="31323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직원들의 교대시간 또는 </a:t>
            </a:r>
            <a:endParaRPr lang="en-US" altLang="ko-KR" dirty="0"/>
          </a:p>
          <a:p>
            <a:r>
              <a:rPr lang="ko-KR" altLang="ko-KR" dirty="0"/>
              <a:t>근무시간에 마스크를 착용하고 있는지 모니터링함으로써 병원 내 방역망을 유지</a:t>
            </a:r>
            <a:endParaRPr lang="ko-KR" alt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85911F7-DE77-4D3A-99D0-EDB474E1D1C5}"/>
              </a:ext>
            </a:extLst>
          </p:cNvPr>
          <p:cNvSpPr txBox="1"/>
          <p:nvPr/>
        </p:nvSpPr>
        <p:spPr>
          <a:xfrm>
            <a:off x="4433476" y="4841708"/>
            <a:ext cx="3131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불특정 다수의 이용객의 마스크 착용 여부를 동시에 확인하여 방역 사각지대를 </a:t>
            </a:r>
            <a:endParaRPr lang="en-US" altLang="ko-KR" dirty="0"/>
          </a:p>
          <a:p>
            <a:r>
              <a:rPr lang="ko-KR" altLang="en-US" dirty="0"/>
              <a:t>최소화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261330-8F2F-47FA-9B02-5623DE412A3C}"/>
              </a:ext>
            </a:extLst>
          </p:cNvPr>
          <p:cNvSpPr txBox="1"/>
          <p:nvPr/>
        </p:nvSpPr>
        <p:spPr>
          <a:xfrm>
            <a:off x="487316" y="1304245"/>
            <a:ext cx="1125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사회적 거리두기의 실천 및 생활방역망의 구축 </a:t>
            </a:r>
            <a:r>
              <a:rPr lang="en-US" altLang="ko-KR" sz="3200" b="1" dirty="0"/>
              <a:t>· </a:t>
            </a:r>
            <a:r>
              <a:rPr lang="ko-KR" altLang="en-US" sz="3200" b="1" dirty="0" smtClean="0"/>
              <a:t>유지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기기를 따로 구매하지 않고 누구나 웹이나 </a:t>
            </a:r>
            <a:r>
              <a:rPr lang="ko-KR" altLang="en-US" sz="3200" b="1" dirty="0" err="1" smtClean="0"/>
              <a:t>앱으로</a:t>
            </a:r>
            <a:r>
              <a:rPr lang="ko-KR" altLang="en-US" sz="3200" b="1" dirty="0" smtClean="0"/>
              <a:t> 이용가능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613E16C-6C54-4061-8B28-8F862EED9837}"/>
              </a:ext>
            </a:extLst>
          </p:cNvPr>
          <p:cNvSpPr/>
          <p:nvPr/>
        </p:nvSpPr>
        <p:spPr>
          <a:xfrm>
            <a:off x="759774" y="6316349"/>
            <a:ext cx="5613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7"/>
              </a:rPr>
              <a:t>https://www.bbc.com/news/world-europe-52529981</a:t>
            </a:r>
            <a:endParaRPr lang="en-US" altLang="ko-KR" sz="800" dirty="0"/>
          </a:p>
          <a:p>
            <a:r>
              <a:rPr lang="en-US" altLang="ko-KR" sz="800" dirty="0">
                <a:hlinkClick r:id="rId8"/>
              </a:rPr>
              <a:t>https://www.bbc.com/news/uk-52076504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003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4102731" y="2624305"/>
            <a:ext cx="4692925" cy="160939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sz="13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4AE207-5209-44CC-95BC-EA7D49D2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xmlns="" id="{1A615FEA-A43B-4271-971B-EE70B871E00C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90720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2720B08-7733-4BFE-B1C0-AA8FB6D919DB}"/>
              </a:ext>
            </a:extLst>
          </p:cNvPr>
          <p:cNvGrpSpPr/>
          <p:nvPr/>
        </p:nvGrpSpPr>
        <p:grpSpPr>
          <a:xfrm>
            <a:off x="1124207" y="1083042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140F1CB-45E2-4D2D-B71F-3A677948CAF3}"/>
              </a:ext>
            </a:extLst>
          </p:cNvPr>
          <p:cNvGrpSpPr/>
          <p:nvPr/>
        </p:nvGrpSpPr>
        <p:grpSpPr>
          <a:xfrm>
            <a:off x="1123816" y="1985571"/>
            <a:ext cx="520890" cy="520890"/>
            <a:chOff x="4392343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2DEC4E86-B31F-4058-8C02-95C70EB6CF3F}"/>
                </a:ext>
              </a:extLst>
            </p:cNvPr>
            <p:cNvSpPr/>
            <p:nvPr/>
          </p:nvSpPr>
          <p:spPr>
            <a:xfrm>
              <a:off x="4392343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B5483D50-697B-4056-BE7F-926F2A41132D}"/>
                </a:ext>
              </a:extLst>
            </p:cNvPr>
            <p:cNvSpPr/>
            <p:nvPr/>
          </p:nvSpPr>
          <p:spPr>
            <a:xfrm>
              <a:off x="4595974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1F91533-8E2F-4704-BFE8-95DE01298362}"/>
              </a:ext>
            </a:extLst>
          </p:cNvPr>
          <p:cNvGrpSpPr/>
          <p:nvPr/>
        </p:nvGrpSpPr>
        <p:grpSpPr>
          <a:xfrm>
            <a:off x="1134882" y="2886636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61A81D-25DE-4266-8B13-5933695BFB00}"/>
              </a:ext>
            </a:extLst>
          </p:cNvPr>
          <p:cNvGrpSpPr/>
          <p:nvPr/>
        </p:nvGrpSpPr>
        <p:grpSpPr>
          <a:xfrm>
            <a:off x="1135272" y="3865348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6606E16A-00CE-419B-B402-3F454B35918A}"/>
              </a:ext>
            </a:extLst>
          </p:cNvPr>
          <p:cNvGrpSpPr/>
          <p:nvPr/>
        </p:nvGrpSpPr>
        <p:grpSpPr>
          <a:xfrm>
            <a:off x="1135272" y="4819304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DFA44E3-0E43-41A3-B575-0501161854C5}"/>
              </a:ext>
            </a:extLst>
          </p:cNvPr>
          <p:cNvSpPr/>
          <p:nvPr/>
        </p:nvSpPr>
        <p:spPr>
          <a:xfrm>
            <a:off x="1218400" y="4805183"/>
            <a:ext cx="65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3D6D5A23-CF8B-4C12-BFB3-1548310AF51C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xmlns="" id="{FE08E8B0-90DC-4DBE-A5DE-893678E6F96A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1B78E7-1534-4C9A-A3A3-072ACD58052C}"/>
              </a:ext>
            </a:extLst>
          </p:cNvPr>
          <p:cNvSpPr txBox="1"/>
          <p:nvPr/>
        </p:nvSpPr>
        <p:spPr>
          <a:xfrm>
            <a:off x="1694456" y="1126213"/>
            <a:ext cx="26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 선정 및 배경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77ED177-0874-48AE-81DA-BC42355D9C2F}"/>
              </a:ext>
            </a:extLst>
          </p:cNvPr>
          <p:cNvSpPr txBox="1"/>
          <p:nvPr/>
        </p:nvSpPr>
        <p:spPr>
          <a:xfrm>
            <a:off x="1705522" y="2022103"/>
            <a:ext cx="280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서비스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89B151A-C30A-4A39-A3D0-7309CBD43140}"/>
              </a:ext>
            </a:extLst>
          </p:cNvPr>
          <p:cNvSpPr txBox="1"/>
          <p:nvPr/>
        </p:nvSpPr>
        <p:spPr>
          <a:xfrm>
            <a:off x="1705522" y="2902713"/>
            <a:ext cx="361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PosMask</a:t>
            </a:r>
            <a:r>
              <a:rPr lang="en-US" altLang="ko-KR" sz="2400" b="1" dirty="0"/>
              <a:t> system </a:t>
            </a:r>
            <a:r>
              <a:rPr lang="ko-KR" altLang="en-US" sz="2400" b="1" dirty="0"/>
              <a:t>구조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6412F93-59FC-4227-9D5A-B30E70224C73}"/>
              </a:ext>
            </a:extLst>
          </p:cNvPr>
          <p:cNvSpPr txBox="1"/>
          <p:nvPr/>
        </p:nvSpPr>
        <p:spPr>
          <a:xfrm>
            <a:off x="1726250" y="3906200"/>
            <a:ext cx="361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서비스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앱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시연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C5E21DC-E17D-485F-8AD7-A0912A3BD57E}"/>
              </a:ext>
            </a:extLst>
          </p:cNvPr>
          <p:cNvSpPr txBox="1"/>
          <p:nvPr/>
        </p:nvSpPr>
        <p:spPr>
          <a:xfrm>
            <a:off x="1716587" y="4848916"/>
            <a:ext cx="343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개선사항 및 기대효과</a:t>
            </a:r>
            <a:endParaRPr lang="ko-KR" altLang="en-US" b="1" dirty="0"/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xmlns="" id="{93F13B0C-E3C7-43E7-A01A-249C4A3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9">
            <a:extLst>
              <a:ext uri="{FF2B5EF4-FFF2-40B4-BE49-F238E27FC236}">
                <a16:creationId xmlns:a16="http://schemas.microsoft.com/office/drawing/2014/main" xmlns="" id="{385E3712-AA9B-491D-B492-E190574C36B2}"/>
              </a:ext>
            </a:extLst>
          </p:cNvPr>
          <p:cNvGrpSpPr/>
          <p:nvPr/>
        </p:nvGrpSpPr>
        <p:grpSpPr>
          <a:xfrm>
            <a:off x="1122867" y="5726688"/>
            <a:ext cx="520890" cy="520890"/>
            <a:chOff x="476251" y="3659224"/>
            <a:chExt cx="599622" cy="599622"/>
          </a:xfrm>
        </p:grpSpPr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xmlns="" id="{61868428-44E4-48E9-96DE-8F527711891F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xmlns="" id="{592BB982-BE01-482A-906D-D0437DB96EA0}"/>
                </a:ext>
              </a:extLst>
            </p:cNvPr>
            <p:cNvSpPr/>
            <p:nvPr/>
          </p:nvSpPr>
          <p:spPr>
            <a:xfrm>
              <a:off x="645970" y="3683564"/>
              <a:ext cx="260187" cy="5668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A302CB1-82E7-44A6-B83A-1CB5B5B7AED7}"/>
              </a:ext>
            </a:extLst>
          </p:cNvPr>
          <p:cNvSpPr txBox="1"/>
          <p:nvPr/>
        </p:nvSpPr>
        <p:spPr>
          <a:xfrm>
            <a:off x="1726251" y="5815770"/>
            <a:ext cx="233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Q&amp;A</a:t>
            </a:r>
            <a:endParaRPr lang="ko-KR" altLang="en-US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0969DC1-E8E8-4D49-939A-9943F3DE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26" y="2925304"/>
            <a:ext cx="9598576" cy="1533793"/>
          </a:xfrm>
          <a:prstGeom prst="rect">
            <a:avLst/>
          </a:prstGeom>
        </p:spPr>
      </p:pic>
      <p:cxnSp>
        <p:nvCxnSpPr>
          <p:cNvPr id="22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707045" y="101552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 dirty="0">
                <a:latin typeface="HY견고딕"/>
                <a:ea typeface="HY견고딕"/>
              </a:rPr>
              <a:t>1. </a:t>
            </a:r>
            <a:r>
              <a:rPr lang="ko-KR" altLang="en-US" sz="2800" dirty="0">
                <a:latin typeface="HY견고딕"/>
                <a:ea typeface="HY견고딕"/>
              </a:rPr>
              <a:t>주제 선정 및 배경 </a:t>
            </a:r>
            <a:r>
              <a:rPr lang="en-US" altLang="ko-KR" sz="2800" dirty="0">
                <a:latin typeface="HY견고딕"/>
                <a:ea typeface="HY견고딕"/>
              </a:rPr>
              <a:t>(1)</a:t>
            </a:r>
            <a:endParaRPr lang="en-US" sz="2800" dirty="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241" y="852064"/>
            <a:ext cx="106855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dirty="0">
                <a:solidFill>
                  <a:srgbClr val="102747"/>
                </a:solidFill>
                <a:ea typeface="나눔스퀘어 Bold" panose="020B0600000101010101"/>
              </a:rPr>
              <a:t>집단감염의 원인인 마스크 미착용을 막기 위해 이에 대한 규제를 더 강화하고 있는 상황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08CCD14-6FF5-4746-8590-B175765AC542}"/>
              </a:ext>
            </a:extLst>
          </p:cNvPr>
          <p:cNvGrpSpPr/>
          <p:nvPr/>
        </p:nvGrpSpPr>
        <p:grpSpPr>
          <a:xfrm>
            <a:off x="707045" y="1542802"/>
            <a:ext cx="9314723" cy="4605748"/>
            <a:chOff x="733279" y="924536"/>
            <a:chExt cx="9314723" cy="460574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33279" y="924536"/>
              <a:ext cx="8945698" cy="152869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/>
            <a:srcRect b="34500"/>
            <a:stretch>
              <a:fillRect/>
            </a:stretch>
          </p:blipFill>
          <p:spPr>
            <a:xfrm>
              <a:off x="1202444" y="3908856"/>
              <a:ext cx="8845558" cy="162142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2A0C17EB-95B2-470F-A484-BC4F253572BB}"/>
                </a:ext>
              </a:extLst>
            </p:cNvPr>
            <p:cNvSpPr/>
            <p:nvPr/>
          </p:nvSpPr>
          <p:spPr>
            <a:xfrm>
              <a:off x="4513973" y="924536"/>
              <a:ext cx="2441998" cy="3969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3249791-0396-4F12-9A5D-D675B4FA00CC}"/>
                </a:ext>
              </a:extLst>
            </p:cNvPr>
            <p:cNvSpPr/>
            <p:nvPr/>
          </p:nvSpPr>
          <p:spPr>
            <a:xfrm>
              <a:off x="3817882" y="4044905"/>
              <a:ext cx="2360057" cy="3941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DB13FFE-ADCE-4962-A3DF-4B4C9551EF9B}"/>
                </a:ext>
              </a:extLst>
            </p:cNvPr>
            <p:cNvSpPr/>
            <p:nvPr/>
          </p:nvSpPr>
          <p:spPr>
            <a:xfrm>
              <a:off x="5674384" y="2509033"/>
              <a:ext cx="3348366" cy="425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34D620-ADF2-4178-B401-396BED9DD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 dirty="0">
                <a:latin typeface="HY견고딕"/>
                <a:ea typeface="HY견고딕"/>
              </a:rPr>
              <a:t>1. </a:t>
            </a:r>
            <a:r>
              <a:rPr lang="ko-KR" altLang="en-US" sz="2800" dirty="0">
                <a:latin typeface="HY견고딕"/>
                <a:ea typeface="HY견고딕"/>
              </a:rPr>
              <a:t>주제 선정 및 배경 </a:t>
            </a:r>
            <a:r>
              <a:rPr lang="en-US" altLang="ko-KR" sz="2800" dirty="0" smtClean="0">
                <a:latin typeface="HY견고딕"/>
                <a:ea typeface="HY견고딕"/>
              </a:rPr>
              <a:t>(2)</a:t>
            </a:r>
            <a:endParaRPr lang="en-US" sz="2800" dirty="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B8654D1-C8DB-42BF-A121-1CAC2923B81A}"/>
              </a:ext>
            </a:extLst>
          </p:cNvPr>
          <p:cNvGrpSpPr/>
          <p:nvPr/>
        </p:nvGrpSpPr>
        <p:grpSpPr>
          <a:xfrm>
            <a:off x="5305071" y="1977650"/>
            <a:ext cx="7144205" cy="3417645"/>
            <a:chOff x="5286128" y="1151884"/>
            <a:chExt cx="7144205" cy="3417645"/>
          </a:xfrm>
        </p:grpSpPr>
        <p:sp>
          <p:nvSpPr>
            <p:cNvPr id="27" name="TextBox 26"/>
            <p:cNvSpPr txBox="1"/>
            <p:nvPr/>
          </p:nvSpPr>
          <p:spPr>
            <a:xfrm>
              <a:off x="5286129" y="2789085"/>
              <a:ext cx="7089465" cy="689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kumimoji="0" lang="en-US" altLang="ko-KR" sz="1600" b="0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(2) </a:t>
              </a:r>
              <a:r>
                <a:rPr kumimoji="0" lang="ko-KR" altLang="en-US" sz="1600" b="0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한정된 인력으로 마스크 착용여부를 판단하는 것에는 한계가 있음</a:t>
              </a:r>
              <a:endParaRPr kumimoji="0" lang="ko-KR" altLang="en-US" sz="1600" b="0" i="0" u="none" strike="noStrike" kern="1200" cap="none" spc="0" normalizeH="0" baseline="0" dirty="0">
                <a:ln w="9525"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srgbClr val="1C476E"/>
                </a:solidFill>
                <a:effectLst/>
                <a:uLnTx/>
                <a:uFillTx/>
                <a:latin typeface="맑은 고딕"/>
                <a:ea typeface="맑은 고딕"/>
                <a:cs typeface="조선일보명조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b="1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  <a:sym typeface="Wingdings"/>
                </a:rPr>
                <a:t>   </a:t>
              </a:r>
              <a:r>
                <a:rPr kumimoji="0" lang="ko-KR" altLang="en-US" b="1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  <a:sym typeface="Wingdings"/>
                </a:rPr>
                <a:t>마스크 착용 여부를 판단할 수 있는 효율적인 방안 필요</a:t>
              </a:r>
            </a:p>
          </p:txBody>
        </p:sp>
        <p:sp>
          <p:nvSpPr>
            <p:cNvPr id="32" name="TextBox 26"/>
            <p:cNvSpPr txBox="1"/>
            <p:nvPr/>
          </p:nvSpPr>
          <p:spPr>
            <a:xfrm>
              <a:off x="5286129" y="1151884"/>
              <a:ext cx="7144204" cy="13152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kumimoji="0" lang="en-US" altLang="ko-KR" sz="1600" b="0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(1) </a:t>
              </a:r>
              <a:r>
                <a:rPr kumimoji="0" lang="ko-KR" altLang="en-US" sz="1600" b="0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코로나 바이러스 집단감염의 원인인 마스크 미착용을 막기위해 다양한 조치를 취하고 있음.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ko-KR" sz="1600" b="1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a typeface="맑은 고딕"/>
                  <a:cs typeface="조선일보명조"/>
                  <a:sym typeface="Wingdings"/>
                </a:rPr>
                <a:t>  </a:t>
              </a:r>
              <a:r>
                <a:rPr kumimoji="0" lang="ko-KR" altLang="en-US" b="1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 현재 지하철에서 마스크 미착용자 출입 제한을 시행하였으며 </a:t>
              </a:r>
              <a:endParaRPr kumimoji="0" lang="en-US" altLang="ko-KR" b="1" i="0" u="none" strike="noStrike" kern="1200" cap="none" spc="0" normalizeH="0" baseline="0" dirty="0">
                <a:ln w="9525"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/>
                <a:cs typeface="조선일보명조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kumimoji="0" lang="ko-KR" altLang="en-US" b="1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앞으로 더 많은 곳에서 시행될 것으로 예상</a:t>
              </a:r>
            </a:p>
          </p:txBody>
        </p:sp>
        <p:sp>
          <p:nvSpPr>
            <p:cNvPr id="33" name="TextBox 26"/>
            <p:cNvSpPr txBox="1"/>
            <p:nvPr/>
          </p:nvSpPr>
          <p:spPr>
            <a:xfrm>
              <a:off x="5286128" y="3880238"/>
              <a:ext cx="7089466" cy="689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kumimoji="0" lang="en-US" altLang="ko-KR" sz="1600" b="0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(3) </a:t>
              </a:r>
              <a:r>
                <a:rPr kumimoji="0" lang="ko-KR" altLang="en-US" sz="1600" b="0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</a:rPr>
                <a:t>건물 출입 시 마스크 착용 후 중간에 마스크를 벗는 사람들이 많음</a:t>
              </a: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b="1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  <a:sym typeface="Wingdings"/>
                </a:rPr>
                <a:t>   </a:t>
              </a:r>
              <a:r>
                <a:rPr kumimoji="0" lang="ko-KR" altLang="en-US" b="1" i="0" u="none" strike="noStrike" kern="1200" cap="none" spc="0" normalizeH="0" baseline="0" dirty="0">
                  <a:ln w="9525">
                    <a:solidFill>
                      <a:prstClr val="black">
                        <a:lumMod val="75000"/>
                        <a:lumOff val="25000"/>
                        <a:alpha val="3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/>
                  <a:ea typeface="맑은 고딕"/>
                  <a:cs typeface="조선일보명조"/>
                  <a:sym typeface="Wingdings"/>
                </a:rPr>
                <a:t>중간에 마스크를 벗는 사람을 가려내기 위한 방안 필요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2F38890-6FE1-4C42-9BBA-9A4D8183F933}"/>
              </a:ext>
            </a:extLst>
          </p:cNvPr>
          <p:cNvGrpSpPr/>
          <p:nvPr/>
        </p:nvGrpSpPr>
        <p:grpSpPr>
          <a:xfrm>
            <a:off x="264222" y="1815578"/>
            <a:ext cx="5115741" cy="4060102"/>
            <a:chOff x="6546497" y="2287784"/>
            <a:chExt cx="4889271" cy="453963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1C0B912-1A34-464E-84DF-F80FC593B63B}"/>
                </a:ext>
              </a:extLst>
            </p:cNvPr>
            <p:cNvSpPr/>
            <p:nvPr/>
          </p:nvSpPr>
          <p:spPr>
            <a:xfrm>
              <a:off x="6733062" y="2287784"/>
              <a:ext cx="4516142" cy="4530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F25179E-45F1-492C-8D89-340E34EFB017}"/>
                </a:ext>
              </a:extLst>
            </p:cNvPr>
            <p:cNvSpPr/>
            <p:nvPr/>
          </p:nvSpPr>
          <p:spPr>
            <a:xfrm>
              <a:off x="6731181" y="6318140"/>
              <a:ext cx="4519903" cy="509277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4E912E3-D9F1-423C-A20B-99F5D217AA03}"/>
                </a:ext>
              </a:extLst>
            </p:cNvPr>
            <p:cNvSpPr txBox="1"/>
            <p:nvPr/>
          </p:nvSpPr>
          <p:spPr>
            <a:xfrm>
              <a:off x="6546497" y="6396062"/>
              <a:ext cx="4889271" cy="378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서울포토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]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마스크 착용 여부를 확인하는 역무원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t="11603"/>
          <a:stretch/>
        </p:blipFill>
        <p:spPr>
          <a:xfrm>
            <a:off x="487315" y="1839376"/>
            <a:ext cx="4697443" cy="35723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A660E3C-212D-4284-AF70-53B6F6CB0B0B}"/>
              </a:ext>
            </a:extLst>
          </p:cNvPr>
          <p:cNvSpPr/>
          <p:nvPr/>
        </p:nvSpPr>
        <p:spPr>
          <a:xfrm>
            <a:off x="695503" y="963181"/>
            <a:ext cx="11006640" cy="37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n w="9525"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ea typeface="맑은 고딕"/>
                <a:cs typeface="조선일보명조"/>
                <a:sym typeface="Wingdings"/>
              </a:rPr>
              <a:t>밀폐된 공간</a:t>
            </a:r>
            <a:r>
              <a:rPr lang="en-US" altLang="ko-KR" b="1" dirty="0">
                <a:ln w="9525"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ea typeface="맑은 고딕"/>
                <a:cs typeface="조선일보명조"/>
                <a:sym typeface="Wingdings"/>
              </a:rPr>
              <a:t>, </a:t>
            </a:r>
            <a:r>
              <a:rPr lang="ko-KR" altLang="en-US" b="1" dirty="0">
                <a:ln w="9525"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ea typeface="맑은 고딕"/>
                <a:cs typeface="조선일보명조"/>
                <a:sym typeface="Wingdings"/>
              </a:rPr>
              <a:t>건물 출입 시 중간에 마스크를 착용하지 않은 사람을 가려낼 수 있는 효율적인 방안 필요</a:t>
            </a:r>
            <a:endParaRPr lang="en-US" altLang="ko-KR" b="1" dirty="0">
              <a:ln w="9525"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ea typeface="맑은 고딕"/>
              <a:cs typeface="조선일보명조"/>
              <a:sym typeface="Wingding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8EE9AA6-D085-4550-80B0-39787AAB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xmlns="" id="{6AB10FD3-1078-4A79-9C4B-619727799F1A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84" y="822230"/>
            <a:ext cx="11031424" cy="11879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>
                <a:latin typeface="+mn-ea"/>
              </a:rPr>
              <a:t>삼성전자 구미사업장</a:t>
            </a:r>
            <a:r>
              <a:rPr lang="en-US" altLang="ko-KR" sz="1800" b="1" dirty="0">
                <a:latin typeface="+mn-ea"/>
              </a:rPr>
              <a:t>, LG</a:t>
            </a:r>
            <a:r>
              <a:rPr lang="ko-KR" altLang="en-US" sz="1800" b="1" dirty="0">
                <a:latin typeface="+mn-ea"/>
              </a:rPr>
              <a:t>전자 인천사업장 등 대규모 사업장들까지 코로나</a:t>
            </a:r>
            <a:r>
              <a:rPr lang="en-US" altLang="ko-KR" sz="1800" b="1" dirty="0">
                <a:latin typeface="+mn-ea"/>
              </a:rPr>
              <a:t>19 </a:t>
            </a:r>
            <a:r>
              <a:rPr lang="ko-KR" altLang="en-US" sz="1800" b="1" dirty="0">
                <a:latin typeface="+mn-ea"/>
              </a:rPr>
              <a:t>확진 환자 발생으로 일시 폐쇄되면서 대기업들이 비상이 걸린 상황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→ 사람이 하던 업무를 시스템이 대신함으로써 보다 체계적이고 효율적인 코로나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19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대응 가능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prstClr val="black"/>
                </a:solidFill>
                <a:latin typeface="HY견고딕"/>
                <a:ea typeface="HY견고딕"/>
              </a:rPr>
              <a:t>2.</a:t>
            </a:r>
            <a:r>
              <a:rPr lang="ko-KR" altLang="en-US" sz="2800" dirty="0">
                <a:solidFill>
                  <a:prstClr val="black"/>
                </a:solidFill>
                <a:latin typeface="HY견고딕"/>
                <a:ea typeface="HY견고딕"/>
              </a:rPr>
              <a:t> 기존 서비스</a:t>
            </a:r>
            <a:endParaRPr lang="en-US" altLang="ko-KR" sz="2800" dirty="0">
              <a:solidFill>
                <a:prstClr val="black"/>
              </a:solidFill>
              <a:latin typeface="HY견고딕"/>
              <a:ea typeface="HY견고딕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0E7E318-7FA8-4745-8539-FE8FB53CA68D}"/>
              </a:ext>
            </a:extLst>
          </p:cNvPr>
          <p:cNvGrpSpPr/>
          <p:nvPr/>
        </p:nvGrpSpPr>
        <p:grpSpPr>
          <a:xfrm>
            <a:off x="6312922" y="2102178"/>
            <a:ext cx="5322489" cy="4130253"/>
            <a:chOff x="6724137" y="1982779"/>
            <a:chExt cx="4240699" cy="44856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4241E6B6-E4D7-4E4B-8FB0-2B136C72AC91}"/>
                </a:ext>
              </a:extLst>
            </p:cNvPr>
            <p:cNvSpPr/>
            <p:nvPr/>
          </p:nvSpPr>
          <p:spPr>
            <a:xfrm>
              <a:off x="6733063" y="1982779"/>
              <a:ext cx="422426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A842BA-2181-482C-9442-C531B04FADBD}"/>
                </a:ext>
              </a:extLst>
            </p:cNvPr>
            <p:cNvSpPr txBox="1"/>
            <p:nvPr/>
          </p:nvSpPr>
          <p:spPr>
            <a:xfrm>
              <a:off x="6724137" y="5833332"/>
              <a:ext cx="4224268" cy="63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본사 방역 및 출입 객 체온 검사</a:t>
              </a:r>
              <a:r>
                <a: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마스크 착용과 </a:t>
              </a:r>
              <a:endParaRPr lang="en-US" altLang="ko-KR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사회적 거리두기 실천 권유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067F561-CE31-40DC-8108-33FE056A8DB9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933C495-7A89-4E72-A95B-5E974B34B368}"/>
                </a:ext>
              </a:extLst>
            </p:cNvPr>
            <p:cNvSpPr txBox="1"/>
            <p:nvPr/>
          </p:nvSpPr>
          <p:spPr>
            <a:xfrm>
              <a:off x="6740568" y="2035459"/>
              <a:ext cx="4224268" cy="4011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SK telecom : </a:t>
              </a:r>
              <a:r>
                <a:rPr lang="ko-KR" altLang="en-US" b="1" dirty="0">
                  <a:solidFill>
                    <a:schemeClr val="bg1"/>
                  </a:solidFill>
                </a:rPr>
                <a:t>코로나</a:t>
              </a:r>
              <a:r>
                <a:rPr lang="en-US" altLang="ko-KR" b="1" dirty="0">
                  <a:solidFill>
                    <a:schemeClr val="bg1"/>
                  </a:solidFill>
                </a:rPr>
                <a:t>19 </a:t>
              </a:r>
              <a:r>
                <a:rPr lang="ko-KR" altLang="en-US" b="1" dirty="0">
                  <a:solidFill>
                    <a:schemeClr val="bg1"/>
                  </a:solidFill>
                </a:rPr>
                <a:t>방역로봇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EF93B2A-FB42-49CC-BFE8-F4EBB35F8D75}"/>
              </a:ext>
            </a:extLst>
          </p:cNvPr>
          <p:cNvGrpSpPr/>
          <p:nvPr/>
        </p:nvGrpSpPr>
        <p:grpSpPr>
          <a:xfrm>
            <a:off x="804906" y="2102177"/>
            <a:ext cx="5455036" cy="4151721"/>
            <a:chOff x="6733062" y="1982779"/>
            <a:chExt cx="4247244" cy="45089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6733063" y="1982779"/>
              <a:ext cx="422426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E5A6C00-15FC-4F82-A542-7AFBF7463B1B}"/>
                </a:ext>
              </a:extLst>
            </p:cNvPr>
            <p:cNvSpPr txBox="1"/>
            <p:nvPr/>
          </p:nvSpPr>
          <p:spPr>
            <a:xfrm>
              <a:off x="6756038" y="5856646"/>
              <a:ext cx="4224268" cy="63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02747"/>
                  </a:solidFill>
                </a:rPr>
                <a:t>AI</a:t>
              </a:r>
              <a:r>
                <a:rPr lang="ko-KR" altLang="en-US" sz="1600" b="1" dirty="0">
                  <a:solidFill>
                    <a:srgbClr val="102747"/>
                  </a:solidFill>
                </a:rPr>
                <a:t> 얼굴인식 기술을 통한 직원신분 판독과</a:t>
              </a:r>
              <a:endParaRPr lang="en-US" altLang="ko-KR" sz="1600" b="1" dirty="0">
                <a:solidFill>
                  <a:srgbClr val="102747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</a:rPr>
                <a:t> 마스크 착용 여부 판단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6740568" y="2035459"/>
              <a:ext cx="4224268" cy="4011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LG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CNS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마스크 착용 임직원 통과시키는 서비스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CD7B617-3C88-430B-AFC9-836760C3F2B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-16" r="4436"/>
          <a:stretch/>
        </p:blipFill>
        <p:spPr bwMode="auto">
          <a:xfrm>
            <a:off x="7080564" y="2562915"/>
            <a:ext cx="4197036" cy="3106208"/>
          </a:xfrm>
          <a:prstGeom prst="rect">
            <a:avLst/>
          </a:prstGeom>
          <a:noFill/>
        </p:spPr>
      </p:pic>
      <p:grpSp>
        <p:nvGrpSpPr>
          <p:cNvPr id="1027" name="그룹 1026">
            <a:extLst>
              <a:ext uri="{FF2B5EF4-FFF2-40B4-BE49-F238E27FC236}">
                <a16:creationId xmlns:a16="http://schemas.microsoft.com/office/drawing/2014/main" xmlns="" id="{6A77FF65-2AB9-4DE9-8BB8-4997B54E8A8A}"/>
              </a:ext>
            </a:extLst>
          </p:cNvPr>
          <p:cNvGrpSpPr/>
          <p:nvPr/>
        </p:nvGrpSpPr>
        <p:grpSpPr>
          <a:xfrm>
            <a:off x="1475920" y="2572292"/>
            <a:ext cx="4411572" cy="2971099"/>
            <a:chOff x="1372008" y="2674530"/>
            <a:chExt cx="4411572" cy="297109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D70A6F7B-26F1-4C32-9CDE-A4325D438C3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008" y="2674530"/>
              <a:ext cx="4411572" cy="2575986"/>
            </a:xfrm>
            <a:prstGeom prst="rect">
              <a:avLst/>
            </a:prstGeom>
            <a:noFill/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8DD0562-311B-48AE-B2B1-4D6A90DC5844}"/>
                </a:ext>
              </a:extLst>
            </p:cNvPr>
            <p:cNvCxnSpPr>
              <a:cxnSpLocks/>
            </p:cNvCxnSpPr>
            <p:nvPr/>
          </p:nvCxnSpPr>
          <p:spPr>
            <a:xfrm>
              <a:off x="4550229" y="4116019"/>
              <a:ext cx="555487" cy="10220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BD61E89-707C-4D84-8752-F0EDC3512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000" y="4038600"/>
              <a:ext cx="1456823" cy="10994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4F92F27-5B43-4636-BE8B-1B7FDBBBAD00}"/>
                </a:ext>
              </a:extLst>
            </p:cNvPr>
            <p:cNvSpPr/>
            <p:nvPr/>
          </p:nvSpPr>
          <p:spPr>
            <a:xfrm>
              <a:off x="2667000" y="5138057"/>
              <a:ext cx="2427514" cy="5075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xmlns="" id="{07CFB211-C373-41F1-931E-8518370BD124}"/>
                </a:ext>
              </a:extLst>
            </p:cNvPr>
            <p:cNvSpPr txBox="1"/>
            <p:nvPr/>
          </p:nvSpPr>
          <p:spPr>
            <a:xfrm>
              <a:off x="2796581" y="5262263"/>
              <a:ext cx="22642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chemeClr val="bg1"/>
                  </a:solidFill>
                </a:rPr>
                <a:t>마스크를 착용해주세요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5691876A-3DBC-4206-91CB-B89466773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  <a:cs typeface="+mj-cs"/>
              </a:rPr>
              <a:t>3.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  <a:cs typeface="+mj-cs"/>
              </a:rPr>
              <a:t>PosMask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  <a:cs typeface="+mj-cs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HY견고딕"/>
                <a:ea typeface="HY견고딕"/>
              </a:rPr>
              <a:t>프로젝트 개요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/>
              <a:ea typeface="HY견고딕"/>
              <a:cs typeface="+mj-cs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맑은 고딕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B1EDDE-D084-415F-9930-B4512FC58632}"/>
              </a:ext>
            </a:extLst>
          </p:cNvPr>
          <p:cNvSpPr/>
          <p:nvPr/>
        </p:nvSpPr>
        <p:spPr>
          <a:xfrm>
            <a:off x="695503" y="6325454"/>
            <a:ext cx="8906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3"/>
              </a:rPr>
              <a:t>사진 출처 </a:t>
            </a:r>
            <a:r>
              <a:rPr lang="en-US" altLang="ko-KR" sz="800" dirty="0">
                <a:hlinkClick r:id="rId3"/>
              </a:rPr>
              <a:t>-  </a:t>
            </a:r>
            <a:r>
              <a:rPr lang="ko-KR" altLang="en-US" sz="800" dirty="0">
                <a:hlinkClick r:id="rId3"/>
              </a:rPr>
              <a:t>국립 아시아 문화전당</a:t>
            </a:r>
            <a:endParaRPr lang="en-US" altLang="ko-KR" sz="800" dirty="0">
              <a:hlinkClick r:id="rId3"/>
            </a:endParaRPr>
          </a:p>
          <a:p>
            <a:r>
              <a:rPr lang="en-US" altLang="ko-KR" sz="800" dirty="0">
                <a:hlinkClick r:id="rId3"/>
              </a:rPr>
              <a:t>https://fr-fr.facebook.com/asiaculturecenter/photos/pcb.3238240496200687/3238182806206456/?type=3&amp;theater</a:t>
            </a:r>
            <a:endParaRPr lang="ko-KR" altLang="en-US" sz="8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CBBC6D56-58E7-4017-BDC0-99421FAF83FA}"/>
              </a:ext>
            </a:extLst>
          </p:cNvPr>
          <p:cNvGrpSpPr/>
          <p:nvPr/>
        </p:nvGrpSpPr>
        <p:grpSpPr>
          <a:xfrm>
            <a:off x="682553" y="871777"/>
            <a:ext cx="2666051" cy="3474573"/>
            <a:chOff x="682553" y="2725300"/>
            <a:chExt cx="2666051" cy="347457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295E7C9F-7E67-4F40-BD1C-2D57CA83E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1243" b="47041" l="8603" r="21696">
                          <a14:foregroundMark x1="16459" y1="13609" x2="16459" y2="13609"/>
                          <a14:foregroundMark x1="16833" y1="11538" x2="16833" y2="11538"/>
                          <a14:foregroundMark x1="12843" y1="13609" x2="12843" y2="13609"/>
                          <a14:foregroundMark x1="13716" y1="31953" x2="13716" y2="31953"/>
                          <a14:foregroundMark x1="15212" y1="38757" x2="15212" y2="38757"/>
                          <a14:foregroundMark x1="15586" y1="44675" x2="15586" y2="44675"/>
                          <a14:foregroundMark x1="13965" y1="44083" x2="13965" y2="44083"/>
                          <a14:foregroundMark x1="13092" y1="44379" x2="13092" y2="44379"/>
                          <a14:foregroundMark x1="11347" y1="45562" x2="11347" y2="45562"/>
                          <a14:foregroundMark x1="10349" y1="47337" x2="10349" y2="47337"/>
                          <a14:foregroundMark x1="11845" y1="43491" x2="11845" y2="43491"/>
                          <a14:foregroundMark x1="12469" y1="42604" x2="12469" y2="42604"/>
                          <a14:foregroundMark x1="9352" y1="47337" x2="9352" y2="47337"/>
                          <a14:foregroundMark x1="15711" y1="44083" x2="15711" y2="44083"/>
                          <a14:foregroundMark x1="16833" y1="44083" x2="16833" y2="44083"/>
                          <a14:foregroundMark x1="19576" y1="44083" x2="19576" y2="44083"/>
                          <a14:foregroundMark x1="19576" y1="44083" x2="19576" y2="44083"/>
                          <a14:foregroundMark x1="17706" y1="46154" x2="17706" y2="46154"/>
                          <a14:foregroundMark x1="17456" y1="46154" x2="17456" y2="46154"/>
                          <a14:foregroundMark x1="15586" y1="46154" x2="15586" y2="46154"/>
                          <a14:foregroundMark x1="12344" y1="47337" x2="12344" y2="47337"/>
                          <a14:foregroundMark x1="11845" y1="47633" x2="11845" y2="47633"/>
                          <a14:foregroundMark x1="11845" y1="47633" x2="12843" y2="47337"/>
                          <a14:foregroundMark x1="13342" y1="47337" x2="14090" y2="46746"/>
                          <a14:foregroundMark x1="19451" y1="45858" x2="19451" y2="45858"/>
                          <a14:foregroundMark x1="19451" y1="45858" x2="19451" y2="45858"/>
                          <a14:foregroundMark x1="18953" y1="45858" x2="18953" y2="45858"/>
                          <a14:foregroundMark x1="20449" y1="46154" x2="20449" y2="46154"/>
                          <a14:foregroundMark x1="20698" y1="47041" x2="20698" y2="47041"/>
                          <a14:foregroundMark x1="21696" y1="33728" x2="21696" y2="33728"/>
                          <a14:foregroundMark x1="8603" y1="32840" x2="8603" y2="32840"/>
                          <a14:foregroundMark x1="9850" y1="35799" x2="9850" y2="35799"/>
                          <a14:foregroundMark x1="9726" y1="36391" x2="9726" y2="36391"/>
                          <a14:foregroundMark x1="9476" y1="36391" x2="9476" y2="36391"/>
                          <a14:foregroundMark x1="19701" y1="13018" x2="19701" y2="13018"/>
                          <a14:foregroundMark x1="8853" y1="11834" x2="8853" y2="11834"/>
                          <a14:backgroundMark x1="19950" y1="13609" x2="19950" y2="13609"/>
                          <a14:backgroundMark x1="19576" y1="13018" x2="19576" y2="13018"/>
                          <a14:backgroundMark x1="20075" y1="12722" x2="20075" y2="12722"/>
                          <a14:backgroundMark x1="9102" y1="12426" x2="9102" y2="12426"/>
                          <a14:backgroundMark x1="8603" y1="12722" x2="8603" y2="12722"/>
                          <a14:backgroundMark x1="8978" y1="12426" x2="8978" y2="12426"/>
                          <a14:backgroundMark x1="8479" y1="12130" x2="8479" y2="12130"/>
                          <a14:backgroundMark x1="8978" y1="11538" x2="8978" y2="11538"/>
                          <a14:backgroundMark x1="8728" y1="10651" x2="8728" y2="10651"/>
                          <a14:backgroundMark x1="8853" y1="11538" x2="8853" y2="11538"/>
                        </a14:backgroundRemoval>
                      </a14:imgEffect>
                    </a14:imgLayer>
                  </a14:imgProps>
                </a:ext>
              </a:extLst>
            </a:blip>
            <a:srcRect l="7670" t="9278" r="77647" b="52706"/>
            <a:stretch/>
          </p:blipFill>
          <p:spPr>
            <a:xfrm>
              <a:off x="1877371" y="4661429"/>
              <a:ext cx="1272514" cy="1388511"/>
            </a:xfrm>
            <a:prstGeom prst="rect">
              <a:avLst/>
            </a:prstGeom>
          </p:spPr>
        </p:pic>
        <p:sp>
          <p:nvSpPr>
            <p:cNvPr id="41" name="사각형: 둥근 모서리 28">
              <a:extLst>
                <a:ext uri="{FF2B5EF4-FFF2-40B4-BE49-F238E27FC236}">
                  <a16:creationId xmlns:a16="http://schemas.microsoft.com/office/drawing/2014/main" xmlns="" id="{537D1CC1-193F-4D8E-ACA3-1FC86062CB38}"/>
                </a:ext>
              </a:extLst>
            </p:cNvPr>
            <p:cNvSpPr/>
            <p:nvPr/>
          </p:nvSpPr>
          <p:spPr>
            <a:xfrm>
              <a:off x="1678655" y="4564707"/>
              <a:ext cx="1669947" cy="1635166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BL" panose="02020603020101020101" pitchFamily="18" charset="-127"/>
                <a:ea typeface="서울남산 장체BL" panose="02020603020101020101" pitchFamily="18" charset="-127"/>
                <a:cs typeface="+mn-cs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EB6A246A-E1AC-45BA-A039-FF1480FF7066}"/>
                </a:ext>
              </a:extLst>
            </p:cNvPr>
            <p:cNvSpPr/>
            <p:nvPr/>
          </p:nvSpPr>
          <p:spPr>
            <a:xfrm>
              <a:off x="682553" y="5035151"/>
              <a:ext cx="1004894" cy="64969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불완전 착용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3BE1CD89-8705-4CF3-90BD-89FACF1DE717}"/>
                </a:ext>
              </a:extLst>
            </p:cNvPr>
            <p:cNvGrpSpPr/>
            <p:nvPr/>
          </p:nvGrpSpPr>
          <p:grpSpPr>
            <a:xfrm>
              <a:off x="695503" y="2725300"/>
              <a:ext cx="2653101" cy="1635166"/>
              <a:chOff x="695503" y="859322"/>
              <a:chExt cx="2653101" cy="1635166"/>
            </a:xfrm>
          </p:grpSpPr>
          <p:sp>
            <p:nvSpPr>
              <p:cNvPr id="27" name="사각형: 둥근 모서리 28">
                <a:extLst>
                  <a:ext uri="{FF2B5EF4-FFF2-40B4-BE49-F238E27FC236}">
                    <a16:creationId xmlns:a16="http://schemas.microsoft.com/office/drawing/2014/main" xmlns="" id="{18108130-369D-44E2-A5A3-9D7797EEBC03}"/>
                  </a:ext>
                </a:extLst>
              </p:cNvPr>
              <p:cNvSpPr/>
              <p:nvPr/>
            </p:nvSpPr>
            <p:spPr>
              <a:xfrm>
                <a:off x="1678657" y="859322"/>
                <a:ext cx="1669947" cy="163516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서울남산 장체BL" panose="02020603020101020101" pitchFamily="18" charset="-127"/>
                  <a:ea typeface="서울남산 장체BL" panose="02020603020101020101" pitchFamily="18" charset="-127"/>
                  <a:cs typeface="+mn-cs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xmlns="" id="{4D213046-5968-4829-9FF2-A20BE465C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434" b="99057" l="10000" r="90000">
                            <a14:foregroundMark x1="40000" y1="9434" x2="40000" y2="9434"/>
                            <a14:foregroundMark x1="65455" y1="9434" x2="65455" y2="9434"/>
                            <a14:foregroundMark x1="86364" y1="50943" x2="86364" y2="50943"/>
                            <a14:foregroundMark x1="91818" y1="50943" x2="91818" y2="50943"/>
                            <a14:foregroundMark x1="49091" y1="91509" x2="49091" y2="91509"/>
                            <a14:foregroundMark x1="38182" y1="94340" x2="38182" y2="94340"/>
                            <a14:foregroundMark x1="34545" y1="92453" x2="34545" y2="92453"/>
                            <a14:foregroundMark x1="37273" y1="88679" x2="37273" y2="88679"/>
                            <a14:foregroundMark x1="40000" y1="86792" x2="40000" y2="86792"/>
                            <a14:foregroundMark x1="44545" y1="86792" x2="48182" y2="87736"/>
                            <a14:foregroundMark x1="67273" y1="92453" x2="67273" y2="92453"/>
                            <a14:foregroundMark x1="67273" y1="93396" x2="67273" y2="93396"/>
                            <a14:foregroundMark x1="31818" y1="97170" x2="31818" y2="97170"/>
                            <a14:foregroundMark x1="20909" y1="99057" x2="20909" y2="99057"/>
                            <a14:foregroundMark x1="23636" y1="95283" x2="23636" y2="95283"/>
                            <a14:foregroundMark x1="33636" y1="81132" x2="33636" y2="81132"/>
                            <a14:foregroundMark x1="29091" y1="83962" x2="29091" y2="83962"/>
                            <a14:foregroundMark x1="66364" y1="81132" x2="66364" y2="81132"/>
                            <a14:foregroundMark x1="70909" y1="81132" x2="70909" y2="81132"/>
                            <a14:foregroundMark x1="13636" y1="37736" x2="13636" y2="37736"/>
                            <a14:foregroundMark x1="12727" y1="37736" x2="12727" y2="37736"/>
                            <a14:foregroundMark x1="19091" y1="36792" x2="19091" y2="36792"/>
                            <a14:foregroundMark x1="13636" y1="33962" x2="13636" y2="33962"/>
                            <a14:foregroundMark x1="18182" y1="65094" x2="18182" y2="65094"/>
                            <a14:foregroundMark x1="16364" y1="60377" x2="16364" y2="60377"/>
                            <a14:foregroundMark x1="28182" y1="83962" x2="28182" y2="83962"/>
                            <a14:foregroundMark x1="26364" y1="89623" x2="26364" y2="89623"/>
                            <a14:foregroundMark x1="23636" y1="89623" x2="23636" y2="89623"/>
                            <a14:foregroundMark x1="70000" y1="84906" x2="70000" y2="84906"/>
                            <a14:foregroundMark x1="76364" y1="91509" x2="76364" y2="91509"/>
                            <a14:backgroundMark x1="90000" y1="49057" x2="90000" y2="49057"/>
                            <a14:backgroundMark x1="11818" y1="37736" x2="11818" y2="37736"/>
                            <a14:backgroundMark x1="11818" y1="36792" x2="11818" y2="36792"/>
                            <a14:backgroundMark x1="13636" y1="33962" x2="13636" y2="33962"/>
                            <a14:backgroundMark x1="80000" y1="86792" x2="80000" y2="8679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0437" y="903418"/>
                <a:ext cx="1406382" cy="1355241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03568466-1CD7-431F-9F84-9FC6CF1EFB43}"/>
                  </a:ext>
                </a:extLst>
              </p:cNvPr>
              <p:cNvSpPr/>
              <p:nvPr/>
            </p:nvSpPr>
            <p:spPr>
              <a:xfrm>
                <a:off x="695503" y="1333180"/>
                <a:ext cx="1004894" cy="51822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미착용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A01795F-1594-418A-93DF-027B76308EAF}"/>
              </a:ext>
            </a:extLst>
          </p:cNvPr>
          <p:cNvGrpSpPr/>
          <p:nvPr/>
        </p:nvGrpSpPr>
        <p:grpSpPr>
          <a:xfrm>
            <a:off x="635493" y="4269062"/>
            <a:ext cx="11248898" cy="2026642"/>
            <a:chOff x="705155" y="2397126"/>
            <a:chExt cx="11248898" cy="202664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FE1D0C72-2483-45FA-8586-C4F156968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800" b="98400" l="8871" r="90323">
                          <a14:foregroundMark x1="41935" y1="8800" x2="41935" y2="8800"/>
                          <a14:foregroundMark x1="66935" y1="8800" x2="66935" y2="8800"/>
                          <a14:foregroundMark x1="90323" y1="38400" x2="90323" y2="38400"/>
                          <a14:foregroundMark x1="91129" y1="48800" x2="91129" y2="48800"/>
                          <a14:foregroundMark x1="12097" y1="43200" x2="12097" y2="43200"/>
                          <a14:foregroundMark x1="11290" y1="41600" x2="11290" y2="41600"/>
                          <a14:foregroundMark x1="43548" y1="95200" x2="43548" y2="95200"/>
                          <a14:foregroundMark x1="41129" y1="88000" x2="41129" y2="88000"/>
                          <a14:foregroundMark x1="41935" y1="81600" x2="41935" y2="81600"/>
                          <a14:foregroundMark x1="50806" y1="94400" x2="50806" y2="94400"/>
                          <a14:foregroundMark x1="62097" y1="92800" x2="62097" y2="92800"/>
                          <a14:foregroundMark x1="9677" y1="53600" x2="9677" y2="53600"/>
                          <a14:foregroundMark x1="72581" y1="98400" x2="72581" y2="984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84416" y="2734264"/>
              <a:ext cx="1344389" cy="1355231"/>
            </a:xfrm>
            <a:prstGeom prst="rect">
              <a:avLst/>
            </a:prstGeom>
          </p:spPr>
        </p:pic>
        <p:sp>
          <p:nvSpPr>
            <p:cNvPr id="39" name="사각형: 둥근 모서리 28">
              <a:extLst>
                <a:ext uri="{FF2B5EF4-FFF2-40B4-BE49-F238E27FC236}">
                  <a16:creationId xmlns:a16="http://schemas.microsoft.com/office/drawing/2014/main" xmlns="" id="{7B2407A3-BD0A-49E1-9D66-2AD5D058C525}"/>
                </a:ext>
              </a:extLst>
            </p:cNvPr>
            <p:cNvSpPr/>
            <p:nvPr/>
          </p:nvSpPr>
          <p:spPr>
            <a:xfrm>
              <a:off x="1678655" y="2665480"/>
              <a:ext cx="1669947" cy="1635166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BL" panose="02020603020101020101" pitchFamily="18" charset="-127"/>
                <a:ea typeface="서울남산 장체BL" panose="02020603020101020101" pitchFamily="18" charset="-127"/>
                <a:cs typeface="+mn-cs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713CC33B-88D5-4A9A-8362-EDE94AFE8737}"/>
                </a:ext>
              </a:extLst>
            </p:cNvPr>
            <p:cNvSpPr/>
            <p:nvPr/>
          </p:nvSpPr>
          <p:spPr>
            <a:xfrm>
              <a:off x="705155" y="3195310"/>
              <a:ext cx="1004894" cy="518228"/>
            </a:xfrm>
            <a:prstGeom prst="round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착용</a:t>
              </a:r>
            </a:p>
          </p:txBody>
        </p:sp>
        <p:sp>
          <p:nvSpPr>
            <p:cNvPr id="45" name="오른쪽 화살표 40">
              <a:extLst>
                <a:ext uri="{FF2B5EF4-FFF2-40B4-BE49-F238E27FC236}">
                  <a16:creationId xmlns:a16="http://schemas.microsoft.com/office/drawing/2014/main" xmlns="" id="{69DB8FD0-6DCA-4047-9C7F-F1DEA8C0D21D}"/>
                </a:ext>
              </a:extLst>
            </p:cNvPr>
            <p:cNvSpPr/>
            <p:nvPr/>
          </p:nvSpPr>
          <p:spPr>
            <a:xfrm>
              <a:off x="3639645" y="3394680"/>
              <a:ext cx="1427947" cy="25345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9019639-BADE-4E1D-AD07-85C856A8D168}"/>
                </a:ext>
              </a:extLst>
            </p:cNvPr>
            <p:cNvSpPr txBox="1"/>
            <p:nvPr/>
          </p:nvSpPr>
          <p:spPr>
            <a:xfrm>
              <a:off x="3347505" y="2844225"/>
              <a:ext cx="1914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마스크 착용한 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사람만 입장 가능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083D4B74-78C7-43DC-96F7-095CD27ABD9A}"/>
                </a:ext>
              </a:extLst>
            </p:cNvPr>
            <p:cNvGrpSpPr/>
            <p:nvPr/>
          </p:nvGrpSpPr>
          <p:grpSpPr>
            <a:xfrm>
              <a:off x="5278200" y="2397126"/>
              <a:ext cx="6675853" cy="2026642"/>
              <a:chOff x="5148529" y="2111532"/>
              <a:chExt cx="6675853" cy="2026642"/>
            </a:xfrm>
          </p:grpSpPr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xmlns="" id="{FEBCE398-E792-48C2-9877-F566472EF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1136" y="2135026"/>
                <a:ext cx="1317611" cy="1982517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xmlns="" id="{0C402A59-A726-4F9F-81E8-D702320E8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8913" y="2496574"/>
                <a:ext cx="2148005" cy="146780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930950F8-FF35-4EC6-80F8-AF1EE6370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9449" y="2243790"/>
                <a:ext cx="2020676" cy="1894384"/>
              </a:xfrm>
              <a:prstGeom prst="rect">
                <a:avLst/>
              </a:prstGeom>
            </p:spPr>
          </p:pic>
          <p:sp>
            <p:nvSpPr>
              <p:cNvPr id="56" name="사각형: 둥근 모서리 28">
                <a:extLst>
                  <a:ext uri="{FF2B5EF4-FFF2-40B4-BE49-F238E27FC236}">
                    <a16:creationId xmlns:a16="http://schemas.microsoft.com/office/drawing/2014/main" xmlns="" id="{B4F1A7EB-D9E2-4EA1-A6BE-CB84E8584429}"/>
                  </a:ext>
                </a:extLst>
              </p:cNvPr>
              <p:cNvSpPr/>
              <p:nvPr/>
            </p:nvSpPr>
            <p:spPr>
              <a:xfrm>
                <a:off x="5148529" y="2111532"/>
                <a:ext cx="6675853" cy="2006010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서울남산 장체BL" panose="02020603020101020101" pitchFamily="18" charset="-127"/>
                  <a:ea typeface="서울남산 장체BL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58" name="오른쪽 화살표 40">
            <a:extLst>
              <a:ext uri="{FF2B5EF4-FFF2-40B4-BE49-F238E27FC236}">
                <a16:creationId xmlns:a16="http://schemas.microsoft.com/office/drawing/2014/main" xmlns="" id="{076A47EF-52C8-481B-94F2-242DAD3FBF73}"/>
              </a:ext>
            </a:extLst>
          </p:cNvPr>
          <p:cNvSpPr/>
          <p:nvPr/>
        </p:nvSpPr>
        <p:spPr>
          <a:xfrm rot="1909096">
            <a:off x="3564848" y="1891740"/>
            <a:ext cx="933458" cy="24658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오른쪽 화살표 40">
            <a:extLst>
              <a:ext uri="{FF2B5EF4-FFF2-40B4-BE49-F238E27FC236}">
                <a16:creationId xmlns:a16="http://schemas.microsoft.com/office/drawing/2014/main" xmlns="" id="{41E98098-168F-472D-9B09-BDFA683BCB99}"/>
              </a:ext>
            </a:extLst>
          </p:cNvPr>
          <p:cNvSpPr/>
          <p:nvPr/>
        </p:nvSpPr>
        <p:spPr>
          <a:xfrm rot="19349849">
            <a:off x="3581114" y="3378868"/>
            <a:ext cx="933458" cy="24658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A88C24A-2C8F-4A0F-8515-5F27B5EEBB71}"/>
              </a:ext>
            </a:extLst>
          </p:cNvPr>
          <p:cNvSpPr txBox="1"/>
          <p:nvPr/>
        </p:nvSpPr>
        <p:spPr>
          <a:xfrm>
            <a:off x="4283956" y="2350631"/>
            <a:ext cx="262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영상인식을 통한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마스크 미착용자와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불완전 착용자 확인</a:t>
            </a:r>
          </a:p>
        </p:txBody>
      </p:sp>
      <p:sp>
        <p:nvSpPr>
          <p:cNvPr id="61" name="오른쪽 화살표 40">
            <a:extLst>
              <a:ext uri="{FF2B5EF4-FFF2-40B4-BE49-F238E27FC236}">
                <a16:creationId xmlns:a16="http://schemas.microsoft.com/office/drawing/2014/main" xmlns="" id="{0F23068F-B3DD-46FA-BF94-CD1C975318BC}"/>
              </a:ext>
            </a:extLst>
          </p:cNvPr>
          <p:cNvSpPr/>
          <p:nvPr/>
        </p:nvSpPr>
        <p:spPr>
          <a:xfrm>
            <a:off x="6910042" y="2533995"/>
            <a:ext cx="873913" cy="20424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128D4B2-459B-45E0-93FC-E2F0934DE198}"/>
              </a:ext>
            </a:extLst>
          </p:cNvPr>
          <p:cNvSpPr txBox="1"/>
          <p:nvPr/>
        </p:nvSpPr>
        <p:spPr>
          <a:xfrm>
            <a:off x="8476302" y="3450326"/>
            <a:ext cx="282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착용 권유 </a:t>
            </a:r>
            <a:r>
              <a:rPr lang="ko-KR" altLang="ko-KR" b="1" dirty="0"/>
              <a:t>문구를 띄우고 게이트를 열</a:t>
            </a:r>
            <a:r>
              <a:rPr lang="ko-KR" altLang="en-US" b="1" dirty="0"/>
              <a:t>지 않음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xmlns="" id="{E327C994-AB13-4056-8861-7DC2E2D4E7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5641" y="640094"/>
            <a:ext cx="4010025" cy="2686050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xmlns="" id="{E8587A6B-017C-42F3-BD2B-E68694531CAC}"/>
              </a:ext>
            </a:extLst>
          </p:cNvPr>
          <p:cNvSpPr txBox="1"/>
          <p:nvPr/>
        </p:nvSpPr>
        <p:spPr>
          <a:xfrm>
            <a:off x="8321816" y="1324192"/>
            <a:ext cx="329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마스크를 착용해주세요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(Please wear a mask)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마스크로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코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까지 가려주세요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72A7EC66-E99B-4A74-A569-3BD54B69E5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6" name="직선 연결선 18435"/>
          <p:cNvCxnSpPr/>
          <p:nvPr/>
        </p:nvCxnSpPr>
        <p:spPr>
          <a:xfrm>
            <a:off x="699477" y="6635939"/>
            <a:ext cx="11118404" cy="0"/>
          </a:xfrm>
          <a:prstGeom prst="line">
            <a:avLst/>
          </a:prstGeom>
          <a:ln w="6363" cap="flat" cmpd="sng" algn="ctr">
            <a:solidFill>
              <a:srgbClr val="BFBFBF"/>
            </a:solidFill>
            <a:prstDash val="solid"/>
            <a:miter/>
          </a:ln>
        </p:spPr>
      </p:cxnSp>
      <p:sp>
        <p:nvSpPr>
          <p:cNvPr id="18437" name="TextBox 18436"/>
          <p:cNvSpPr txBox="1"/>
          <p:nvPr/>
        </p:nvSpPr>
        <p:spPr>
          <a:xfrm>
            <a:off x="7452" y="4595"/>
            <a:ext cx="334905" cy="6848810"/>
          </a:xfrm>
          <a:prstGeom prst="rect">
            <a:avLst/>
          </a:prstGeom>
          <a:solidFill>
            <a:srgbClr val="102747"/>
          </a:solidFill>
          <a:ln w="12726" cap="flat" cmpd="sng" algn="ctr">
            <a:solidFill>
              <a:srgbClr val="00206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8438" name="TextBox 18437"/>
          <p:cNvSpPr txBox="1"/>
          <p:nvPr/>
        </p:nvSpPr>
        <p:spPr>
          <a:xfrm>
            <a:off x="699477" y="220441"/>
            <a:ext cx="11248570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l" defTabSz="58846888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80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4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모델 구현 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18439" name="TextBox 18438"/>
          <p:cNvSpPr txBox="1"/>
          <p:nvPr/>
        </p:nvSpPr>
        <p:spPr>
          <a:xfrm>
            <a:off x="489938" y="182373"/>
            <a:ext cx="87298" cy="520610"/>
          </a:xfrm>
          <a:prstGeom prst="rect">
            <a:avLst/>
          </a:prstGeom>
          <a:solidFill>
            <a:srgbClr val="102747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8440" name="TextBox 18439"/>
          <p:cNvSpPr txBox="1"/>
          <p:nvPr/>
        </p:nvSpPr>
        <p:spPr>
          <a:xfrm>
            <a:off x="11429000" y="6294727"/>
            <a:ext cx="388880" cy="365046"/>
          </a:xfrm>
          <a:prstGeom prst="rect">
            <a:avLst/>
          </a:prstGeom>
          <a:solidFill>
            <a:srgbClr val="102747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2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endParaRPr kumimoji="1" lang="en-US" altLang="en-US" sz="1200" b="0" i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8441" name="TextBox 18440"/>
          <p:cNvSpPr txBox="1"/>
          <p:nvPr/>
        </p:nvSpPr>
        <p:spPr>
          <a:xfrm>
            <a:off x="791520" y="760085"/>
            <a:ext cx="10777191" cy="5044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2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(1) Train Face</a:t>
            </a:r>
            <a:r>
              <a:rPr kumimoji="0" lang="en-US" altLang="ko-KR" sz="22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Mask Detector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ko-KR" altLang="en-US" sz="1700" b="1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ko-KR" altLang="en-US" sz="1700" b="1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2000" b="1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2000" b="1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(2)</a:t>
            </a:r>
            <a:r>
              <a:rPr kumimoji="0" lang="en-US" altLang="ko-KR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Apply Face</a:t>
            </a:r>
            <a:r>
              <a:rPr kumimoji="0" lang="en-US" altLang="ko-KR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Mask Detector 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" name="사각형: 둥근 모서리 28"/>
          <p:cNvSpPr/>
          <p:nvPr/>
        </p:nvSpPr>
        <p:spPr>
          <a:xfrm>
            <a:off x="725890" y="1407578"/>
            <a:ext cx="2897116" cy="140030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서울남산 장체BL"/>
              <a:ea typeface="서울남산 장체BL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8062" y="1396819"/>
            <a:ext cx="2937027" cy="1389352"/>
            <a:chOff x="4508417" y="1165918"/>
            <a:chExt cx="2926079" cy="1400301"/>
          </a:xfrm>
        </p:grpSpPr>
        <p:sp>
          <p:nvSpPr>
            <p:cNvPr id="9" name="사각형: 둥근 모서리 28"/>
            <p:cNvSpPr/>
            <p:nvPr/>
          </p:nvSpPr>
          <p:spPr>
            <a:xfrm>
              <a:off x="4541130" y="1165918"/>
              <a:ext cx="2873543" cy="1400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서울남산 장체BL"/>
                <a:ea typeface="서울남산 장체BL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08409" y="1543101"/>
              <a:ext cx="2926079" cy="603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700" b="1"/>
                <a:t>mobilenetv2</a:t>
              </a:r>
              <a:r>
                <a:rPr lang="ko-KR" altLang="en-US" sz="1700" b="1"/>
                <a:t>를 사용한</a:t>
              </a:r>
            </a:p>
            <a:p>
              <a:pPr algn="ctr">
                <a:defRPr/>
              </a:pPr>
              <a:r>
                <a:rPr lang="ko-KR" altLang="en-US" sz="1700" b="1"/>
                <a:t>마스크 분류모델 학습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864207" y="1364553"/>
            <a:ext cx="2958680" cy="1517019"/>
            <a:chOff x="4491808" y="1165918"/>
            <a:chExt cx="2738420" cy="1517019"/>
          </a:xfrm>
        </p:grpSpPr>
        <p:sp>
          <p:nvSpPr>
            <p:cNvPr id="14" name="사각형: 둥근 모서리 28"/>
            <p:cNvSpPr/>
            <p:nvPr/>
          </p:nvSpPr>
          <p:spPr>
            <a:xfrm>
              <a:off x="4541129" y="1165918"/>
              <a:ext cx="2689099" cy="1400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서울남산 장체BL"/>
                <a:ea typeface="서울남산 장체BL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1808" y="1555692"/>
              <a:ext cx="2697480" cy="1127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700" b="1"/>
                <a:t>마스크 분류모델을 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disk</a:t>
              </a:r>
              <a:r>
                <a:rPr lang="ko-KR" altLang="en-US" sz="1700" b="1"/>
                <a:t>에 </a:t>
              </a:r>
              <a:r>
                <a:rPr lang="en-US" altLang="ko-KR" sz="1700" b="1"/>
                <a:t>serialize</a:t>
              </a:r>
              <a:r>
                <a:rPr lang="ko-KR" altLang="en-US" sz="1700" b="1"/>
                <a:t> </a:t>
              </a:r>
            </a:p>
            <a:p>
              <a:pPr algn="ctr">
                <a:defRPr/>
              </a:pPr>
              <a:endParaRPr lang="en-US" altLang="ko-KR" sz="1700" b="1"/>
            </a:p>
            <a:p>
              <a:pPr algn="ctr">
                <a:defRPr/>
              </a:pPr>
              <a:endParaRPr lang="en-US" altLang="ko-KR" sz="1700" b="1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24845" y="4082309"/>
            <a:ext cx="2875220" cy="1400301"/>
            <a:chOff x="4541129" y="1165918"/>
            <a:chExt cx="2689099" cy="1400301"/>
          </a:xfrm>
        </p:grpSpPr>
        <p:sp>
          <p:nvSpPr>
            <p:cNvPr id="18" name="사각형: 둥근 모서리 28"/>
            <p:cNvSpPr/>
            <p:nvPr/>
          </p:nvSpPr>
          <p:spPr>
            <a:xfrm>
              <a:off x="4541129" y="1165918"/>
              <a:ext cx="2689099" cy="1400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서울남산 장체BL"/>
                <a:ea typeface="서울남산 장체BL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9048" y="1550168"/>
              <a:ext cx="2287905" cy="599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700" b="1"/>
                <a:t>disk</a:t>
              </a:r>
              <a:r>
                <a:rPr lang="ko-KR" altLang="en-US" sz="1700" b="1"/>
                <a:t>에서 </a:t>
              </a:r>
            </a:p>
            <a:p>
              <a:pPr algn="ctr">
                <a:defRPr/>
              </a:pPr>
              <a:r>
                <a:rPr lang="ko-KR" altLang="en-US" sz="1700" b="1"/>
                <a:t>마스크분류 모델 로드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911176" y="4102230"/>
            <a:ext cx="2926729" cy="1400302"/>
            <a:chOff x="4380669" y="1165918"/>
            <a:chExt cx="3134747" cy="1400301"/>
          </a:xfrm>
        </p:grpSpPr>
        <p:sp>
          <p:nvSpPr>
            <p:cNvPr id="21" name="사각형: 둥근 모서리 28"/>
            <p:cNvSpPr/>
            <p:nvPr/>
          </p:nvSpPr>
          <p:spPr>
            <a:xfrm>
              <a:off x="4380669" y="1165918"/>
              <a:ext cx="3134747" cy="1400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서울남산 장체BL"/>
                <a:ea typeface="서울남산 장체BL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20989" y="1282636"/>
              <a:ext cx="2540335" cy="112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700" b="1" dirty="0"/>
                <a:t>마스크 분류 모델에 </a:t>
              </a:r>
            </a:p>
            <a:p>
              <a:pPr algn="ctr">
                <a:defRPr/>
              </a:pPr>
              <a:r>
                <a:rPr lang="en-US" altLang="ko-KR" sz="1700" b="1" dirty="0"/>
                <a:t>face</a:t>
              </a:r>
              <a:r>
                <a:rPr lang="ko-KR" altLang="en-US" sz="1700" b="1" dirty="0"/>
                <a:t> </a:t>
              </a:r>
              <a:r>
                <a:rPr lang="en-US" altLang="ko-KR" sz="1700" b="1" dirty="0"/>
                <a:t>ROI</a:t>
              </a:r>
              <a:r>
                <a:rPr lang="ko-KR" altLang="en-US" sz="1700" b="1" dirty="0"/>
                <a:t>를 적용하여</a:t>
              </a:r>
            </a:p>
            <a:p>
              <a:pPr algn="ctr">
                <a:defRPr/>
              </a:pPr>
              <a:r>
                <a:rPr lang="en-US" altLang="ko-KR" sz="1700" b="1" dirty="0"/>
                <a:t>‘</a:t>
              </a:r>
              <a:r>
                <a:rPr lang="ko-KR" altLang="en-US" sz="1700" b="1" dirty="0"/>
                <a:t>마스크 착용</a:t>
              </a:r>
              <a:r>
                <a:rPr lang="en-US" altLang="ko-KR" sz="1700" b="1" dirty="0"/>
                <a:t>’,</a:t>
              </a:r>
              <a:r>
                <a:rPr lang="ko-KR" altLang="en-US" sz="1700" b="1" dirty="0"/>
                <a:t> </a:t>
              </a:r>
              <a:r>
                <a:rPr lang="en-US" altLang="ko-KR" sz="1700" b="1" dirty="0"/>
                <a:t>‘</a:t>
              </a:r>
              <a:r>
                <a:rPr lang="ko-KR" altLang="en-US" sz="1700" b="1" dirty="0"/>
                <a:t>미착용</a:t>
              </a:r>
              <a:r>
                <a:rPr lang="en-US" altLang="ko-KR" sz="1700" b="1" dirty="0"/>
                <a:t>’,</a:t>
              </a:r>
            </a:p>
            <a:p>
              <a:pPr algn="ctr">
                <a:defRPr/>
              </a:pPr>
              <a:r>
                <a:rPr lang="en-US" altLang="ko-KR" sz="1700" b="1" dirty="0"/>
                <a:t>‘</a:t>
              </a:r>
              <a:r>
                <a:rPr lang="ko-KR" altLang="en-US" sz="1700" b="1" dirty="0"/>
                <a:t>불완전착용</a:t>
              </a:r>
              <a:r>
                <a:rPr lang="en-US" altLang="ko-KR" sz="1700" b="1" dirty="0"/>
                <a:t>’</a:t>
              </a:r>
              <a:r>
                <a:rPr lang="ko-KR" altLang="en-US" sz="1700" b="1" dirty="0"/>
                <a:t>으로 분류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49489" y="4102231"/>
            <a:ext cx="3129785" cy="1400301"/>
            <a:chOff x="4310326" y="1165918"/>
            <a:chExt cx="3287834" cy="1400301"/>
          </a:xfrm>
        </p:grpSpPr>
        <p:sp>
          <p:nvSpPr>
            <p:cNvPr id="24" name="사각형: 둥근 모서리 28"/>
            <p:cNvSpPr/>
            <p:nvPr/>
          </p:nvSpPr>
          <p:spPr>
            <a:xfrm>
              <a:off x="4380669" y="1165918"/>
              <a:ext cx="3134747" cy="1400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서울남산 장체BL"/>
                <a:ea typeface="서울남산 장체BL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10326" y="1425715"/>
              <a:ext cx="3287834" cy="865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700" b="1"/>
                <a:t>Face Detection </a:t>
              </a:r>
              <a:r>
                <a:rPr lang="ko-KR" altLang="en-US" sz="1700" b="1"/>
                <a:t>모델이 </a:t>
              </a:r>
            </a:p>
            <a:p>
              <a:pPr algn="ctr">
                <a:defRPr/>
              </a:pPr>
              <a:r>
                <a:rPr lang="ko-KR" altLang="en-US" sz="1700" b="1"/>
                <a:t>웹캠을 통해 얼굴을 인식하여</a:t>
              </a:r>
            </a:p>
            <a:p>
              <a:pPr algn="ctr">
                <a:defRPr/>
              </a:pPr>
              <a:r>
                <a:rPr lang="en-US" altLang="ko-KR" sz="1700" b="1"/>
                <a:t>face ROI</a:t>
              </a:r>
              <a:r>
                <a:rPr lang="ko-KR" altLang="en-US" sz="1700" b="1"/>
                <a:t> 추출  </a:t>
              </a:r>
            </a:p>
          </p:txBody>
        </p:sp>
      </p:grpSp>
      <p:sp>
        <p:nvSpPr>
          <p:cNvPr id="28" name="오른쪽 화살표 40"/>
          <p:cNvSpPr/>
          <p:nvPr/>
        </p:nvSpPr>
        <p:spPr>
          <a:xfrm>
            <a:off x="3726699" y="1972953"/>
            <a:ext cx="873913" cy="204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오른쪽 화살표 40"/>
          <p:cNvSpPr/>
          <p:nvPr/>
        </p:nvSpPr>
        <p:spPr>
          <a:xfrm>
            <a:off x="7819113" y="1998263"/>
            <a:ext cx="873913" cy="204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오른쪽 화살표 40"/>
          <p:cNvSpPr/>
          <p:nvPr/>
        </p:nvSpPr>
        <p:spPr>
          <a:xfrm>
            <a:off x="3721553" y="4700262"/>
            <a:ext cx="873913" cy="204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오른쪽 화살표 40"/>
          <p:cNvSpPr/>
          <p:nvPr/>
        </p:nvSpPr>
        <p:spPr>
          <a:xfrm>
            <a:off x="7841580" y="4700262"/>
            <a:ext cx="873913" cy="204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442" name="TextBox 2"/>
          <p:cNvSpPr txBox="1"/>
          <p:nvPr/>
        </p:nvSpPr>
        <p:spPr>
          <a:xfrm>
            <a:off x="806974" y="1562754"/>
            <a:ext cx="2761854" cy="112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마스크 </a:t>
            </a:r>
            <a:r>
              <a:rPr lang="en-US" altLang="ko-KR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dataset</a:t>
            </a: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로드</a:t>
            </a:r>
            <a:endParaRPr lang="en-US" altLang="ko-KR" sz="1700" b="1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</a:t>
            </a: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마스크착용 사진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</a:t>
            </a: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마스크미착용 사진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</a:t>
            </a:r>
            <a:r>
              <a:rPr lang="ko-KR" altLang="en-US" sz="17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마스크불완전착용 사진</a:t>
            </a:r>
          </a:p>
        </p:txBody>
      </p:sp>
    </p:spTree>
    <p:extLst>
      <p:ext uri="{BB962C8B-B14F-4D97-AF65-F5344CB8AC3E}">
        <p14:creationId xmlns:p14="http://schemas.microsoft.com/office/powerpoint/2010/main" val="34956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직사각형 19473"/>
          <p:cNvSpPr/>
          <p:nvPr/>
        </p:nvSpPr>
        <p:spPr>
          <a:xfrm>
            <a:off x="6726738" y="1914898"/>
            <a:ext cx="5221310" cy="2088261"/>
          </a:xfrm>
          <a:prstGeom prst="rect">
            <a:avLst/>
          </a:prstGeom>
          <a:solidFill>
            <a:srgbClr val="DFE6F7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460" name="직선 연결선 19459"/>
          <p:cNvCxnSpPr/>
          <p:nvPr/>
        </p:nvCxnSpPr>
        <p:spPr>
          <a:xfrm>
            <a:off x="699477" y="6635939"/>
            <a:ext cx="11118404" cy="0"/>
          </a:xfrm>
          <a:prstGeom prst="line">
            <a:avLst/>
          </a:prstGeom>
          <a:ln w="6363" cap="flat" cmpd="sng" algn="ctr">
            <a:solidFill>
              <a:srgbClr val="BFBFBF"/>
            </a:solidFill>
            <a:prstDash val="solid"/>
            <a:miter/>
          </a:ln>
        </p:spPr>
      </p:cxnSp>
      <p:sp>
        <p:nvSpPr>
          <p:cNvPr id="19461" name="TextBox 19460"/>
          <p:cNvSpPr txBox="1"/>
          <p:nvPr/>
        </p:nvSpPr>
        <p:spPr>
          <a:xfrm>
            <a:off x="7452" y="4595"/>
            <a:ext cx="334905" cy="6848810"/>
          </a:xfrm>
          <a:prstGeom prst="rect">
            <a:avLst/>
          </a:prstGeom>
          <a:solidFill>
            <a:srgbClr val="102747"/>
          </a:solidFill>
          <a:ln w="12726" cap="flat" cmpd="sng" algn="ctr">
            <a:solidFill>
              <a:srgbClr val="00206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2" name="TextBox 19461"/>
          <p:cNvSpPr txBox="1"/>
          <p:nvPr/>
        </p:nvSpPr>
        <p:spPr>
          <a:xfrm>
            <a:off x="699477" y="220441"/>
            <a:ext cx="11248570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l" defTabSz="58846888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8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4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바탕"/>
                <a:ea typeface="바탕"/>
              </a:rPr>
              <a:t>.</a:t>
            </a:r>
            <a:r>
              <a:rPr kumimoji="1" lang="ko-KR" altLang="en-US" sz="2800" b="0" i="0" baseline="0" dirty="0" smtClean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</a:t>
            </a: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모델 구현 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19463" name="TextBox 19462"/>
          <p:cNvSpPr txBox="1"/>
          <p:nvPr/>
        </p:nvSpPr>
        <p:spPr>
          <a:xfrm>
            <a:off x="489938" y="182373"/>
            <a:ext cx="87298" cy="520610"/>
          </a:xfrm>
          <a:prstGeom prst="rect">
            <a:avLst/>
          </a:prstGeom>
          <a:solidFill>
            <a:srgbClr val="102747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4" name="TextBox 19463"/>
          <p:cNvSpPr txBox="1"/>
          <p:nvPr/>
        </p:nvSpPr>
        <p:spPr>
          <a:xfrm>
            <a:off x="11429000" y="6294727"/>
            <a:ext cx="388880" cy="365046"/>
          </a:xfrm>
          <a:prstGeom prst="rect">
            <a:avLst/>
          </a:prstGeom>
          <a:solidFill>
            <a:srgbClr val="102747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2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endParaRPr kumimoji="1" lang="en-US" altLang="en-US" sz="1200" b="0" i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9465" name="TextBox 19464"/>
          <p:cNvSpPr txBox="1"/>
          <p:nvPr/>
        </p:nvSpPr>
        <p:spPr>
          <a:xfrm>
            <a:off x="6695544" y="2008244"/>
            <a:ext cx="5252504" cy="22128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baseline="0">
                <a:solidFill>
                  <a:srgbClr val="000000"/>
                </a:solidFill>
                <a:latin typeface="맑은 고딕"/>
                <a:ea typeface="맑은 고딕"/>
              </a:rPr>
              <a:t>Resnet</a:t>
            </a:r>
            <a:endParaRPr kumimoji="0" lang="en-US" altLang="ko-KR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마이크로소프트에서 개발하여 </a:t>
            </a: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2015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년에</a:t>
            </a: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ILSVRC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대회에서 우승한 신경망</a:t>
            </a: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152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개의 층을 가지고 있지만 </a:t>
            </a:r>
            <a:r>
              <a:rPr kumimoji="0" lang="en-US" altLang="ko-KR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‘shortcut connection’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통해 깊은망에서 최적화가 가능하며 높은 성능을 보임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9466" name="그림 194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357" y="1844802"/>
            <a:ext cx="6153935" cy="2090172"/>
          </a:xfrm>
          <a:prstGeom prst="rect">
            <a:avLst/>
          </a:prstGeom>
        </p:spPr>
      </p:pic>
      <p:sp>
        <p:nvSpPr>
          <p:cNvPr id="19468" name="TextBox 19467"/>
          <p:cNvSpPr txBox="1"/>
          <p:nvPr/>
        </p:nvSpPr>
        <p:spPr>
          <a:xfrm>
            <a:off x="920636" y="980694"/>
            <a:ext cx="9430265" cy="74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Face detection 모델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300" b="1" i="0" baseline="0">
                <a:solidFill>
                  <a:schemeClr val="accent1"/>
                </a:solidFill>
                <a:latin typeface="맑은 고딕"/>
                <a:ea typeface="맑은 고딕"/>
              </a:rPr>
              <a:t>res10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바탕"/>
                <a:ea typeface="맑은 고딕"/>
              </a:rPr>
              <a:t>_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맑은 고딕"/>
                <a:ea typeface="맑은 고딕"/>
              </a:rPr>
              <a:t>300x300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바탕"/>
                <a:ea typeface="맑은 고딕"/>
              </a:rPr>
              <a:t>_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맑은 고딕"/>
                <a:ea typeface="맑은 고딕"/>
              </a:rPr>
              <a:t>ssd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바탕"/>
                <a:ea typeface="맑은 고딕"/>
              </a:rPr>
              <a:t>_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맑은 고딕"/>
                <a:ea typeface="맑은 고딕"/>
              </a:rPr>
              <a:t>iter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바탕"/>
                <a:ea typeface="맑은 고딕"/>
              </a:rPr>
              <a:t>_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맑은 고딕"/>
                <a:ea typeface="맑은 고딕"/>
              </a:rPr>
              <a:t>140000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바탕"/>
                <a:ea typeface="맑은 고딕"/>
              </a:rPr>
              <a:t>.</a:t>
            </a:r>
            <a:r>
              <a:rPr kumimoji="0" lang="ko-KR" altLang="en-US" sz="2300" b="1" i="0" baseline="0">
                <a:solidFill>
                  <a:schemeClr val="accent1"/>
                </a:solidFill>
                <a:latin typeface="맑은 고딕"/>
                <a:ea typeface="맑은 고딕"/>
              </a:rPr>
              <a:t>caffemodel</a:t>
            </a:r>
            <a:endParaRPr kumimoji="0" lang="ko-KR" altLang="en-US" sz="20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9470" name="그림 194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3541" y="4192012"/>
            <a:ext cx="3427857" cy="2285238"/>
          </a:xfrm>
          <a:prstGeom prst="rect">
            <a:avLst/>
          </a:prstGeom>
        </p:spPr>
      </p:pic>
      <p:pic>
        <p:nvPicPr>
          <p:cNvPr id="19471" name="그림 19470"/>
          <p:cNvPicPr>
            <a:picLocks noChangeAspect="1"/>
          </p:cNvPicPr>
          <p:nvPr/>
        </p:nvPicPr>
        <p:blipFill rotWithShape="1">
          <a:blip r:embed="rId4"/>
          <a:srcRect l="39230" t="4420" r="31360" b="50000"/>
          <a:stretch>
            <a:fillRect/>
          </a:stretch>
        </p:blipFill>
        <p:spPr>
          <a:xfrm>
            <a:off x="7838825" y="4486640"/>
            <a:ext cx="1641598" cy="1695982"/>
          </a:xfrm>
          <a:prstGeom prst="rect">
            <a:avLst/>
          </a:prstGeom>
        </p:spPr>
      </p:pic>
      <p:sp>
        <p:nvSpPr>
          <p:cNvPr id="19472" name="오른쪽 화살표 19471"/>
          <p:cNvSpPr/>
          <p:nvPr/>
        </p:nvSpPr>
        <p:spPr>
          <a:xfrm>
            <a:off x="6258679" y="5046595"/>
            <a:ext cx="936117" cy="5760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75" name="TextBox 19474"/>
          <p:cNvSpPr txBox="1"/>
          <p:nvPr/>
        </p:nvSpPr>
        <p:spPr>
          <a:xfrm>
            <a:off x="6726738" y="1914898"/>
            <a:ext cx="1112087" cy="39048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Resnet</a:t>
            </a:r>
          </a:p>
        </p:txBody>
      </p:sp>
    </p:spTree>
    <p:extLst>
      <p:ext uri="{BB962C8B-B14F-4D97-AF65-F5344CB8AC3E}">
        <p14:creationId xmlns:p14="http://schemas.microsoft.com/office/powerpoint/2010/main" val="6183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57642" y="897758"/>
            <a:ext cx="10416889" cy="549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0" lang="ko-KR" altLang="en-US" sz="2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Mask classifier</a:t>
            </a:r>
            <a:r>
              <a:rPr kumimoji="0" lang="ko-KR" altLang="en-US" sz="23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3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22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30268" y="15594"/>
            <a:ext cx="2367634" cy="33103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62075" y="2406263"/>
            <a:ext cx="8796290" cy="3802229"/>
            <a:chOff x="804904" y="2102173"/>
            <a:chExt cx="5435169" cy="4119729"/>
          </a:xfrm>
        </p:grpSpPr>
        <p:grpSp>
          <p:nvGrpSpPr>
            <p:cNvPr id="16" name="그룹 15"/>
            <p:cNvGrpSpPr/>
            <p:nvPr/>
          </p:nvGrpSpPr>
          <p:grpSpPr>
            <a:xfrm>
              <a:off x="804904" y="2102173"/>
              <a:ext cx="5435169" cy="4119729"/>
              <a:chOff x="6733062" y="1982779"/>
              <a:chExt cx="4231777" cy="447421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733063" y="1982779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733062" y="1982779"/>
                <a:ext cx="4224268" cy="474693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40565" y="2046651"/>
                <a:ext cx="4224274" cy="432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 Mobilenet2 </a:t>
                </a:r>
                <a:r>
                  <a:rPr lang="ko-KR" altLang="en-US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이미지 처리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/>
            <a:srcRect l="7030" t="22620" r="3300" b="5640"/>
            <a:stretch>
              <a:fillRect/>
            </a:stretch>
          </p:blipFill>
          <p:spPr>
            <a:xfrm>
              <a:off x="1095555" y="2780910"/>
              <a:ext cx="4891381" cy="3188216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99477" y="220441"/>
            <a:ext cx="11248570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l" defTabSz="58846888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80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4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바탕"/>
              </a:rPr>
              <a:t>.</a:t>
            </a: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모델 구현 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138" y="1485680"/>
            <a:ext cx="11156294" cy="74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160" lvl="0" indent="-31416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en-US" altLang="ko-KR" sz="2300" b="1" i="0" baseline="0">
                <a:solidFill>
                  <a:srgbClr val="203A7B"/>
                </a:solidFill>
                <a:latin typeface="맑은 고딕"/>
                <a:ea typeface="맑은 고딕"/>
              </a:rPr>
              <a:t>MobilenetV2</a:t>
            </a:r>
            <a:r>
              <a:rPr kumimoji="0" lang="ko-KR" altLang="en-US" sz="2300" b="1" i="0" baseline="0">
                <a:solidFill>
                  <a:srgbClr val="203A7B"/>
                </a:solidFill>
                <a:latin typeface="맑은 고딕"/>
                <a:ea typeface="맑은 고딕"/>
              </a:rPr>
              <a:t> </a:t>
            </a:r>
            <a:endParaRPr lang="ko-KR" altLang="en-US" sz="2000" b="1">
              <a:solidFill>
                <a:srgbClr val="203A7B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rgbClr val="203A7B"/>
                </a:solidFill>
              </a:rPr>
              <a:t>-&gt;</a:t>
            </a:r>
            <a:r>
              <a:rPr lang="ko-KR" altLang="en-US" sz="2000" b="1">
                <a:solidFill>
                  <a:srgbClr val="203A7B"/>
                </a:solidFill>
              </a:rPr>
              <a:t>메모리와 연산량을 감소시켰지만 기존의 정보는 유지하여 모바일 기기에 사용하기 좋은 모델</a:t>
            </a:r>
          </a:p>
        </p:txBody>
      </p:sp>
    </p:spTree>
    <p:extLst>
      <p:ext uri="{BB962C8B-B14F-4D97-AF65-F5344CB8AC3E}">
        <p14:creationId xmlns:p14="http://schemas.microsoft.com/office/powerpoint/2010/main" val="13973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797</Words>
  <Application>Microsoft Office PowerPoint</Application>
  <PresentationFormat>와이드스크린</PresentationFormat>
  <Paragraphs>194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HY견고딕</vt:lpstr>
      <vt:lpstr>proxima-nova</vt:lpstr>
      <vt:lpstr>굴림</vt:lpstr>
      <vt:lpstr>나눔스퀘어 Bold</vt:lpstr>
      <vt:lpstr>맑은 고딕</vt:lpstr>
      <vt:lpstr>바탕</vt:lpstr>
      <vt:lpstr>서울남산 장체BL</vt:lpstr>
      <vt:lpstr>조선일보명조</vt:lpstr>
      <vt:lpstr>함초롬돋움</vt:lpstr>
      <vt:lpstr>Arial</vt:lpstr>
      <vt:lpstr>Garamond</vt:lpstr>
      <vt:lpstr>Segoe UI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은지</dc:creator>
  <cp:lastModifiedBy>Cho Jeonghyun</cp:lastModifiedBy>
  <cp:revision>420</cp:revision>
  <dcterms:created xsi:type="dcterms:W3CDTF">2020-04-19T23:28:02Z</dcterms:created>
  <dcterms:modified xsi:type="dcterms:W3CDTF">2020-06-04T07:53:52Z</dcterms:modified>
  <cp:version>1000.0000.01</cp:version>
</cp:coreProperties>
</file>