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8" r:id="rId2"/>
  </p:sldMasterIdLst>
  <p:notesMasterIdLst>
    <p:notesMasterId r:id="rId28"/>
  </p:notesMasterIdLst>
  <p:handoutMasterIdLst>
    <p:handoutMasterId r:id="rId29"/>
  </p:handoutMasterIdLst>
  <p:sldIdLst>
    <p:sldId id="279" r:id="rId3"/>
    <p:sldId id="268" r:id="rId4"/>
    <p:sldId id="282" r:id="rId5"/>
    <p:sldId id="269" r:id="rId6"/>
    <p:sldId id="270" r:id="rId7"/>
    <p:sldId id="271" r:id="rId8"/>
    <p:sldId id="272" r:id="rId9"/>
    <p:sldId id="288" r:id="rId10"/>
    <p:sldId id="281" r:id="rId11"/>
    <p:sldId id="283" r:id="rId12"/>
    <p:sldId id="285" r:id="rId13"/>
    <p:sldId id="286" r:id="rId14"/>
    <p:sldId id="287" r:id="rId15"/>
    <p:sldId id="273" r:id="rId16"/>
    <p:sldId id="300" r:id="rId17"/>
    <p:sldId id="301" r:id="rId18"/>
    <p:sldId id="293" r:id="rId19"/>
    <p:sldId id="302" r:id="rId20"/>
    <p:sldId id="303" r:id="rId21"/>
    <p:sldId id="294" r:id="rId22"/>
    <p:sldId id="304" r:id="rId23"/>
    <p:sldId id="305" r:id="rId24"/>
    <p:sldId id="299" r:id="rId25"/>
    <p:sldId id="297" r:id="rId26"/>
    <p:sldId id="29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FFDC"/>
    <a:srgbClr val="FFFFEB"/>
    <a:srgbClr val="FFFFCC"/>
    <a:srgbClr val="00FF00"/>
    <a:srgbClr val="FF0000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7232" autoAdjust="0"/>
  </p:normalViewPr>
  <p:slideViewPr>
    <p:cSldViewPr>
      <p:cViewPr varScale="1">
        <p:scale>
          <a:sx n="110" d="100"/>
          <a:sy n="110" d="100"/>
        </p:scale>
        <p:origin x="18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70500234703442E-2"/>
          <c:y val="4.2497610864703078E-2"/>
          <c:w val="0.88581120270598834"/>
          <c:h val="0.591063667408832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Sheet1!$A$2:$A$8</c:f>
              <c:numCache>
                <c:formatCode>mm"월"\ dd"일"</c:formatCode>
                <c:ptCount val="7"/>
                <c:pt idx="0">
                  <c:v>44123</c:v>
                </c:pt>
                <c:pt idx="1">
                  <c:v>44124</c:v>
                </c:pt>
                <c:pt idx="2">
                  <c:v>44125</c:v>
                </c:pt>
                <c:pt idx="3">
                  <c:v>44126</c:v>
                </c:pt>
                <c:pt idx="4">
                  <c:v>44127</c:v>
                </c:pt>
                <c:pt idx="5">
                  <c:v>44128</c:v>
                </c:pt>
                <c:pt idx="6">
                  <c:v>44129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500</c:v>
                </c:pt>
                <c:pt idx="1">
                  <c:v>479</c:v>
                </c:pt>
                <c:pt idx="2">
                  <c:v>469</c:v>
                </c:pt>
                <c:pt idx="3">
                  <c:v>530</c:v>
                </c:pt>
                <c:pt idx="4">
                  <c:v>521</c:v>
                </c:pt>
                <c:pt idx="5">
                  <c:v>490</c:v>
                </c:pt>
                <c:pt idx="6">
                  <c:v>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82-4869-BB4E-EC0E55D07F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Sheet1!$A$2:$A$8</c:f>
              <c:numCache>
                <c:formatCode>mm"월"\ dd"일"</c:formatCode>
                <c:ptCount val="7"/>
                <c:pt idx="0">
                  <c:v>44123</c:v>
                </c:pt>
                <c:pt idx="1">
                  <c:v>44124</c:v>
                </c:pt>
                <c:pt idx="2">
                  <c:v>44125</c:v>
                </c:pt>
                <c:pt idx="3">
                  <c:v>44126</c:v>
                </c:pt>
                <c:pt idx="4">
                  <c:v>44127</c:v>
                </c:pt>
                <c:pt idx="5">
                  <c:v>44128</c:v>
                </c:pt>
                <c:pt idx="6">
                  <c:v>44129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82-4869-BB4E-EC0E55D07F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Sheet1!$A$2:$A$8</c:f>
              <c:numCache>
                <c:formatCode>mm"월"\ dd"일"</c:formatCode>
                <c:ptCount val="7"/>
                <c:pt idx="0">
                  <c:v>44123</c:v>
                </c:pt>
                <c:pt idx="1">
                  <c:v>44124</c:v>
                </c:pt>
                <c:pt idx="2">
                  <c:v>44125</c:v>
                </c:pt>
                <c:pt idx="3">
                  <c:v>44126</c:v>
                </c:pt>
                <c:pt idx="4">
                  <c:v>44127</c:v>
                </c:pt>
                <c:pt idx="5">
                  <c:v>44128</c:v>
                </c:pt>
                <c:pt idx="6">
                  <c:v>44129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82-4869-BB4E-EC0E55D07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936048"/>
        <c:axId val="1901942992"/>
      </c:lineChart>
      <c:dateAx>
        <c:axId val="32936048"/>
        <c:scaling>
          <c:orientation val="minMax"/>
        </c:scaling>
        <c:delete val="0"/>
        <c:axPos val="b"/>
        <c:numFmt formatCode="mm&quot;월&quot;\ dd&quot;일&quot;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01942992"/>
        <c:crosses val="autoZero"/>
        <c:auto val="1"/>
        <c:lblOffset val="100"/>
        <c:baseTimeUnit val="days"/>
      </c:dateAx>
      <c:valAx>
        <c:axId val="190194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93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70500234703442E-2"/>
          <c:y val="4.2497610864703078E-2"/>
          <c:w val="0.88581120270598834"/>
          <c:h val="0.591063667408832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10월 첫째주</c:v>
                </c:pt>
                <c:pt idx="1">
                  <c:v>10월 둘째주</c:v>
                </c:pt>
                <c:pt idx="2">
                  <c:v>10월 셋째주</c:v>
                </c:pt>
                <c:pt idx="3">
                  <c:v>10월 넷째주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3500</c:v>
                </c:pt>
                <c:pt idx="1">
                  <c:v>3000</c:v>
                </c:pt>
                <c:pt idx="2">
                  <c:v>3350</c:v>
                </c:pt>
                <c:pt idx="3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82-4869-BB4E-EC0E55D07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936048"/>
        <c:axId val="1901942992"/>
      </c:lineChart>
      <c:catAx>
        <c:axId val="3293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01942992"/>
        <c:crosses val="autoZero"/>
        <c:auto val="1"/>
        <c:lblAlgn val="ctr"/>
        <c:lblOffset val="100"/>
        <c:noMultiLvlLbl val="1"/>
      </c:catAx>
      <c:valAx>
        <c:axId val="190194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93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70500234703442E-2"/>
          <c:y val="4.2497610864703078E-2"/>
          <c:w val="0.88581120270598834"/>
          <c:h val="0.591063667408832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Sheet1!$A$2:$A$4</c:f>
              <c:numCache>
                <c:formatCode>yyyy/mm</c:formatCode>
                <c:ptCount val="3"/>
                <c:pt idx="0">
                  <c:v>44044</c:v>
                </c:pt>
                <c:pt idx="1">
                  <c:v>44075</c:v>
                </c:pt>
                <c:pt idx="2">
                  <c:v>44105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11200</c:v>
                </c:pt>
                <c:pt idx="1">
                  <c:v>12000</c:v>
                </c:pt>
                <c:pt idx="2">
                  <c:v>11650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82-4869-BB4E-EC0E55D07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936048"/>
        <c:axId val="1901942992"/>
      </c:barChart>
      <c:dateAx>
        <c:axId val="32936048"/>
        <c:scaling>
          <c:orientation val="minMax"/>
        </c:scaling>
        <c:delete val="0"/>
        <c:axPos val="b"/>
        <c:numFmt formatCode="yyyy/mm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01942992"/>
        <c:crosses val="autoZero"/>
        <c:auto val="1"/>
        <c:lblOffset val="100"/>
        <c:baseTimeUnit val="months"/>
        <c:majorUnit val="1"/>
        <c:majorTimeUnit val="months"/>
      </c:dateAx>
      <c:valAx>
        <c:axId val="190194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93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D780099-7401-4923-8073-71BB2720F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CA6A9-81FA-43CE-A210-D69CFBAC32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75227-AEFB-4113-925A-71ED08EDC3E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CC17E-52AE-4B93-8A5A-4F3A148A8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E85846-2ED1-42B4-887C-390E4A4BA5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DC142-1C15-4F62-BBE7-B7AC84195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03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24189-4BDD-4547-AF1A-B9D80C66B2DE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2F423-E27E-4BA8-A038-C76205CB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70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67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6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7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94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5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454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2F423-E27E-4BA8-A038-C76205CB364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9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82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97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88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7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64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7071947" y="6608808"/>
            <a:ext cx="1055821" cy="24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Page</a:t>
            </a:r>
            <a:endParaRPr lang="ko-KR" altLang="en-US" sz="100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7071947" y="2361"/>
            <a:ext cx="1055821" cy="24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설계자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7071946" y="260649"/>
            <a:ext cx="2072054" cy="261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 화면 설명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2638078" y="-877"/>
            <a:ext cx="1126076" cy="24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분류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1115616" y="11457"/>
            <a:ext cx="1512168" cy="232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혼싸</a:t>
            </a:r>
            <a:r>
              <a:rPr lang="en-US" altLang="ko-KR" sz="10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(</a:t>
            </a:r>
            <a:r>
              <a:rPr lang="en-US" altLang="ko-KR" sz="1000" err="1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Honssa</a:t>
            </a:r>
            <a:r>
              <a:rPr lang="en-US" altLang="ko-KR" sz="10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115616" cy="249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Project</a:t>
            </a:r>
            <a:r>
              <a:rPr lang="en-US" altLang="ko-KR" sz="1000" baseline="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rPr>
              <a:t> Name</a:t>
            </a:r>
            <a:endParaRPr lang="ko-KR" altLang="en-US" sz="1000">
              <a:solidFill>
                <a:schemeClr val="tx1"/>
              </a:solidFill>
              <a:latin typeface="HY그래픽" pitchFamily="18" charset="-127"/>
              <a:ea typeface="HY그래픽" pitchFamily="18" charset="-127"/>
            </a:endParaRPr>
          </a:p>
        </p:txBody>
      </p:sp>
      <p:cxnSp>
        <p:nvCxnSpPr>
          <p:cNvPr id="8" name="Shape 24"/>
          <p:cNvCxnSpPr/>
          <p:nvPr userDrawn="1"/>
        </p:nvCxnSpPr>
        <p:spPr>
          <a:xfrm>
            <a:off x="0" y="26064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28"/>
          <p:cNvCxnSpPr/>
          <p:nvPr userDrawn="1"/>
        </p:nvCxnSpPr>
        <p:spPr>
          <a:xfrm>
            <a:off x="2633007" y="1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28"/>
          <p:cNvCxnSpPr/>
          <p:nvPr userDrawn="1"/>
        </p:nvCxnSpPr>
        <p:spPr>
          <a:xfrm>
            <a:off x="1115616" y="2362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28"/>
          <p:cNvCxnSpPr/>
          <p:nvPr userDrawn="1"/>
        </p:nvCxnSpPr>
        <p:spPr>
          <a:xfrm>
            <a:off x="3755522" y="2362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Shape 24"/>
          <p:cNvCxnSpPr/>
          <p:nvPr userDrawn="1"/>
        </p:nvCxnSpPr>
        <p:spPr>
          <a:xfrm>
            <a:off x="7071947" y="521783"/>
            <a:ext cx="2072055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8"/>
          <p:cNvCxnSpPr/>
          <p:nvPr userDrawn="1"/>
        </p:nvCxnSpPr>
        <p:spPr>
          <a:xfrm>
            <a:off x="8124815" y="-877"/>
            <a:ext cx="0" cy="244471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3"/>
          <p:cNvCxnSpPr/>
          <p:nvPr userDrawn="1"/>
        </p:nvCxnSpPr>
        <p:spPr>
          <a:xfrm>
            <a:off x="7071946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24"/>
          <p:cNvCxnSpPr/>
          <p:nvPr userDrawn="1"/>
        </p:nvCxnSpPr>
        <p:spPr>
          <a:xfrm>
            <a:off x="7071947" y="6605571"/>
            <a:ext cx="2072055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9DF6AB9-9675-4FA6-9C19-F3843441754B}"/>
              </a:ext>
            </a:extLst>
          </p:cNvPr>
          <p:cNvSpPr txBox="1"/>
          <p:nvPr userDrawn="1"/>
        </p:nvSpPr>
        <p:spPr>
          <a:xfrm>
            <a:off x="8124815" y="6605571"/>
            <a:ext cx="1019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4B69B37-7271-45F0-94CC-C9AB337C5252}" type="slidenum">
              <a:rPr lang="ko-KR" altLang="en-US" sz="1100" smtClean="0"/>
              <a:t>‹#›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1753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2" r:id="rId2"/>
    <p:sldLayoutId id="2147483673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7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40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로그인 페이지</a:t>
            </a:r>
            <a:endParaRPr lang="en-US" altLang="ko-KR" sz="4000" b="1" spc="5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83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hape 721">
            <a:extLst>
              <a:ext uri="{FF2B5EF4-FFF2-40B4-BE49-F238E27FC236}">
                <a16:creationId xmlns:a16="http://schemas.microsoft.com/office/drawing/2014/main" id="{53C1EA2F-BA56-4365-8D1D-24756A09B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797598"/>
              </p:ext>
            </p:extLst>
          </p:nvPr>
        </p:nvGraphicFramePr>
        <p:xfrm>
          <a:off x="7092758" y="539826"/>
          <a:ext cx="2051720" cy="9984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단위를 일주일로 보며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금주를 기준으로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52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 전을 선택할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위에 입력한 날짜만큼 아래 그래프와 표에 통계표시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단위는 만원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15E16-DE0F-40C3-834D-72D0CAB1004C}"/>
              </a:ext>
            </a:extLst>
          </p:cNvPr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박덕수</a:t>
            </a:r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74B56-2F30-41BF-870A-B3639CD54897}"/>
              </a:ext>
            </a:extLst>
          </p:cNvPr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통계 관리 </a:t>
            </a:r>
            <a:r>
              <a:rPr lang="en-US" altLang="ko-KR" sz="1000"/>
              <a:t>– </a:t>
            </a:r>
            <a:r>
              <a:rPr lang="ko-KR" altLang="en-US" sz="1000"/>
              <a:t>매출분석</a:t>
            </a:r>
            <a:r>
              <a:rPr lang="en-US" altLang="ko-KR" sz="1000"/>
              <a:t>(</a:t>
            </a:r>
            <a:r>
              <a:rPr lang="ko-KR" altLang="en-US" sz="1000" err="1"/>
              <a:t>주별매출</a:t>
            </a:r>
            <a:r>
              <a:rPr lang="en-US" altLang="ko-KR" sz="1000"/>
              <a:t>-1)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080562-17CF-4754-B056-D3E3AAC7B6FD}"/>
              </a:ext>
            </a:extLst>
          </p:cNvPr>
          <p:cNvSpPr/>
          <p:nvPr/>
        </p:nvSpPr>
        <p:spPr>
          <a:xfrm>
            <a:off x="35496" y="470473"/>
            <a:ext cx="6980440" cy="638752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D0D42-8A73-4D13-A628-EB80B5259D99}"/>
              </a:ext>
            </a:extLst>
          </p:cNvPr>
          <p:cNvSpPr txBox="1"/>
          <p:nvPr/>
        </p:nvSpPr>
        <p:spPr>
          <a:xfrm>
            <a:off x="35496" y="260648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</a:t>
            </a:r>
            <a:r>
              <a:rPr lang="en-US" altLang="ko-KR" sz="1000"/>
              <a:t> width : 70%, height : 90%</a:t>
            </a:r>
            <a:endParaRPr lang="ko-KR" alt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BDD14-26CF-456A-AC49-ED59658B42B7}"/>
              </a:ext>
            </a:extLst>
          </p:cNvPr>
          <p:cNvSpPr txBox="1"/>
          <p:nvPr/>
        </p:nvSpPr>
        <p:spPr>
          <a:xfrm>
            <a:off x="107504" y="503674"/>
            <a:ext cx="1512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매출분석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E5C219-3765-48F0-956C-248424D99809}"/>
              </a:ext>
            </a:extLst>
          </p:cNvPr>
          <p:cNvSpPr/>
          <p:nvPr/>
        </p:nvSpPr>
        <p:spPr>
          <a:xfrm>
            <a:off x="107504" y="980729"/>
            <a:ext cx="6840760" cy="6480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824261-6D06-4C66-A87E-6DDA1748E6D8}"/>
              </a:ext>
            </a:extLst>
          </p:cNvPr>
          <p:cNvSpPr/>
          <p:nvPr/>
        </p:nvSpPr>
        <p:spPr>
          <a:xfrm>
            <a:off x="107504" y="2725265"/>
            <a:ext cx="6840760" cy="2171277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9CA0D-EBC3-42B7-A744-5548248380CD}"/>
              </a:ext>
            </a:extLst>
          </p:cNvPr>
          <p:cNvSpPr txBox="1"/>
          <p:nvPr/>
        </p:nvSpPr>
        <p:spPr>
          <a:xfrm>
            <a:off x="107504" y="980729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Sales-analysis-menu</a:t>
            </a:r>
            <a:r>
              <a:rPr lang="en-US" altLang="ko-KR" sz="1000"/>
              <a:t> width : 100%, height : 50px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A96BC3-BF1A-4F75-922D-167BE25F9D05}"/>
              </a:ext>
            </a:extLst>
          </p:cNvPr>
          <p:cNvSpPr/>
          <p:nvPr/>
        </p:nvSpPr>
        <p:spPr>
          <a:xfrm>
            <a:off x="183704" y="1218667"/>
            <a:ext cx="1075928" cy="3665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0ED508-E514-4385-9D35-F1CE1D38CEAB}"/>
              </a:ext>
            </a:extLst>
          </p:cNvPr>
          <p:cNvSpPr/>
          <p:nvPr/>
        </p:nvSpPr>
        <p:spPr>
          <a:xfrm>
            <a:off x="1335832" y="1218667"/>
            <a:ext cx="1075928" cy="3665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FE349A-5B39-4960-A618-737FD83E5002}"/>
              </a:ext>
            </a:extLst>
          </p:cNvPr>
          <p:cNvSpPr/>
          <p:nvPr/>
        </p:nvSpPr>
        <p:spPr>
          <a:xfrm>
            <a:off x="2487960" y="1218667"/>
            <a:ext cx="1075928" cy="3665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E5C76C-F7D8-4F8A-81A8-0269E4D851BA}"/>
              </a:ext>
            </a:extLst>
          </p:cNvPr>
          <p:cNvSpPr txBox="1"/>
          <p:nvPr/>
        </p:nvSpPr>
        <p:spPr>
          <a:xfrm>
            <a:off x="334678" y="1278814"/>
            <a:ext cx="77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일별 매출</a:t>
            </a:r>
            <a:endParaRPr lang="en-US" altLang="ko-KR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CB119-A66C-423C-8401-0CF790E04CB8}"/>
              </a:ext>
            </a:extLst>
          </p:cNvPr>
          <p:cNvSpPr txBox="1"/>
          <p:nvPr/>
        </p:nvSpPr>
        <p:spPr>
          <a:xfrm>
            <a:off x="1486806" y="1278814"/>
            <a:ext cx="77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주별 매출</a:t>
            </a:r>
            <a:endParaRPr lang="en-US" altLang="ko-KR"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8BDA38-733C-4A22-9300-D54ECE06D288}"/>
              </a:ext>
            </a:extLst>
          </p:cNvPr>
          <p:cNvSpPr txBox="1"/>
          <p:nvPr/>
        </p:nvSpPr>
        <p:spPr>
          <a:xfrm>
            <a:off x="2638934" y="1278814"/>
            <a:ext cx="77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월별 매출</a:t>
            </a:r>
            <a:endParaRPr lang="en-US" altLang="ko-KR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EE008D-15CA-41DC-8A17-3D90056963EB}"/>
              </a:ext>
            </a:extLst>
          </p:cNvPr>
          <p:cNvSpPr/>
          <p:nvPr/>
        </p:nvSpPr>
        <p:spPr>
          <a:xfrm>
            <a:off x="107504" y="1723056"/>
            <a:ext cx="6840760" cy="913856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09DB6-3AC2-42AF-8597-7FDD45777400}"/>
              </a:ext>
            </a:extLst>
          </p:cNvPr>
          <p:cNvSpPr txBox="1"/>
          <p:nvPr/>
        </p:nvSpPr>
        <p:spPr>
          <a:xfrm>
            <a:off x="925719" y="1743628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Sales-analysis-search</a:t>
            </a:r>
            <a:r>
              <a:rPr lang="en-US" altLang="ko-KR" sz="1000"/>
              <a:t> width : 100%, height : 250px</a:t>
            </a:r>
            <a:endParaRPr lang="ko-KR" altLang="en-US" sz="1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496B9-1618-477A-99D8-83C83C44D747}"/>
              </a:ext>
            </a:extLst>
          </p:cNvPr>
          <p:cNvSpPr/>
          <p:nvPr/>
        </p:nvSpPr>
        <p:spPr>
          <a:xfrm>
            <a:off x="3013838" y="2339021"/>
            <a:ext cx="102375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C3A163-872C-4D13-A3CA-A557CD7FC099}"/>
              </a:ext>
            </a:extLst>
          </p:cNvPr>
          <p:cNvSpPr txBox="1"/>
          <p:nvPr/>
        </p:nvSpPr>
        <p:spPr>
          <a:xfrm>
            <a:off x="3153310" y="2339020"/>
            <a:ext cx="744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조회</a:t>
            </a:r>
            <a:endParaRPr lang="en-US" altLang="ko-KR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046A80-7BF5-4302-96E7-EE810285849D}"/>
              </a:ext>
            </a:extLst>
          </p:cNvPr>
          <p:cNvSpPr txBox="1"/>
          <p:nvPr/>
        </p:nvSpPr>
        <p:spPr>
          <a:xfrm>
            <a:off x="159325" y="1988840"/>
            <a:ext cx="744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기간</a:t>
            </a:r>
            <a:endParaRPr lang="en-US" altLang="ko-KR" sz="10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164070-862D-45AF-B1A2-BE0FF804E7D3}"/>
              </a:ext>
            </a:extLst>
          </p:cNvPr>
          <p:cNvSpPr txBox="1"/>
          <p:nvPr/>
        </p:nvSpPr>
        <p:spPr>
          <a:xfrm>
            <a:off x="112112" y="2759013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Sales-analysis-chart</a:t>
            </a:r>
            <a:r>
              <a:rPr lang="en-US" altLang="ko-KR" sz="1000"/>
              <a:t> width : 100%, height : 600px</a:t>
            </a:r>
            <a:endParaRPr lang="ko-KR" altLang="en-US" sz="10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F5C76-A679-43D3-B4F8-660494EAC216}"/>
              </a:ext>
            </a:extLst>
          </p:cNvPr>
          <p:cNvSpPr txBox="1"/>
          <p:nvPr/>
        </p:nvSpPr>
        <p:spPr>
          <a:xfrm>
            <a:off x="35496" y="2924944"/>
            <a:ext cx="117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 그래프</a:t>
            </a:r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9EB7095-B68D-4F23-A8B7-F7275BB4836C}"/>
              </a:ext>
            </a:extLst>
          </p:cNvPr>
          <p:cNvSpPr/>
          <p:nvPr/>
        </p:nvSpPr>
        <p:spPr>
          <a:xfrm>
            <a:off x="199872" y="3172074"/>
            <a:ext cx="6676383" cy="16250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51B998CA-E56D-466E-88F8-C933E966B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849469"/>
              </p:ext>
            </p:extLst>
          </p:nvPr>
        </p:nvGraphicFramePr>
        <p:xfrm>
          <a:off x="199872" y="3196124"/>
          <a:ext cx="6676380" cy="160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EE60E85-7EF2-424C-ADE9-4BBE57A7520D}"/>
              </a:ext>
            </a:extLst>
          </p:cNvPr>
          <p:cNvSpPr txBox="1"/>
          <p:nvPr/>
        </p:nvSpPr>
        <p:spPr>
          <a:xfrm>
            <a:off x="721669" y="2001390"/>
            <a:ext cx="487794" cy="244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최근</a:t>
            </a:r>
            <a:endParaRPr lang="en-US" altLang="ko-KR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A8A39-2C5F-400E-A9C8-7513254FB6D2}"/>
              </a:ext>
            </a:extLst>
          </p:cNvPr>
          <p:cNvSpPr txBox="1"/>
          <p:nvPr/>
        </p:nvSpPr>
        <p:spPr>
          <a:xfrm>
            <a:off x="1718236" y="1988840"/>
            <a:ext cx="221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주</a:t>
            </a:r>
            <a:endParaRPr lang="en-US" altLang="ko-KR" sz="1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30CEF-0822-47E5-A25F-B90A5D78A128}"/>
              </a:ext>
            </a:extLst>
          </p:cNvPr>
          <p:cNvSpPr/>
          <p:nvPr/>
        </p:nvSpPr>
        <p:spPr>
          <a:xfrm>
            <a:off x="1158433" y="1992360"/>
            <a:ext cx="487795" cy="2427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D8E66-ADEF-410A-9056-0A9A06083046}"/>
              </a:ext>
            </a:extLst>
          </p:cNvPr>
          <p:cNvSpPr txBox="1"/>
          <p:nvPr/>
        </p:nvSpPr>
        <p:spPr>
          <a:xfrm>
            <a:off x="1115616" y="1988840"/>
            <a:ext cx="537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4   </a:t>
            </a:r>
            <a:r>
              <a:rPr lang="ko-KR" altLang="en-US" sz="900"/>
              <a:t>▼</a:t>
            </a:r>
            <a:endParaRPr lang="en-US" altLang="ko-KR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AECA86-30D6-43B6-91CD-B578F26FD46B}"/>
              </a:ext>
            </a:extLst>
          </p:cNvPr>
          <p:cNvSpPr/>
          <p:nvPr/>
        </p:nvSpPr>
        <p:spPr>
          <a:xfrm>
            <a:off x="2004335" y="5840346"/>
            <a:ext cx="35555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800" b="1" spc="50">
                <a:ln w="11430"/>
                <a:solidFill>
                  <a:srgbClr val="00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Next</a:t>
            </a:r>
            <a:r>
              <a:rPr lang="ko-KR" altLang="en-US" sz="2800" b="1" spc="50">
                <a:ln w="11430"/>
                <a:solidFill>
                  <a:srgbClr val="00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ko-KR" sz="2800" b="1" spc="50">
                <a:ln w="11430"/>
                <a:solidFill>
                  <a:srgbClr val="00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Page</a:t>
            </a:r>
            <a:r>
              <a:rPr lang="ko-KR" altLang="en-US" sz="2800" b="1" spc="50">
                <a:ln w="11430"/>
                <a:solidFill>
                  <a:srgbClr val="00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→</a:t>
            </a:r>
            <a:endParaRPr lang="en-US" altLang="ko-KR" sz="2800" b="1" spc="50">
              <a:ln w="11430"/>
              <a:solidFill>
                <a:srgbClr val="00FF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E5E816-68C8-4367-BF0A-92C063E2376C}"/>
              </a:ext>
            </a:extLst>
          </p:cNvPr>
          <p:cNvSpPr/>
          <p:nvPr/>
        </p:nvSpPr>
        <p:spPr>
          <a:xfrm>
            <a:off x="1174577" y="1940690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1</a:t>
            </a:r>
            <a:endParaRPr lang="ko-KR" altLang="en-US" sz="6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EA84C8-3C94-44E8-AF61-54F7BD0101AE}"/>
              </a:ext>
            </a:extLst>
          </p:cNvPr>
          <p:cNvSpPr/>
          <p:nvPr/>
        </p:nvSpPr>
        <p:spPr>
          <a:xfrm>
            <a:off x="334678" y="3172135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3</a:t>
            </a:r>
            <a:endParaRPr lang="ko-KR" altLang="en-US" sz="6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26D840-C55B-466F-9767-C57E317CDDBE}"/>
              </a:ext>
            </a:extLst>
          </p:cNvPr>
          <p:cNvSpPr/>
          <p:nvPr/>
        </p:nvSpPr>
        <p:spPr>
          <a:xfrm>
            <a:off x="2961789" y="2281670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2</a:t>
            </a:r>
            <a:endParaRPr lang="ko-KR" altLang="en-US" sz="6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D8DB6-B64A-4B24-8240-84034BFA063D}"/>
              </a:ext>
            </a:extLst>
          </p:cNvPr>
          <p:cNvSpPr txBox="1"/>
          <p:nvPr/>
        </p:nvSpPr>
        <p:spPr>
          <a:xfrm>
            <a:off x="180910" y="1740430"/>
            <a:ext cx="744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기간 조회</a:t>
            </a:r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029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hape 721">
            <a:extLst>
              <a:ext uri="{FF2B5EF4-FFF2-40B4-BE49-F238E27FC236}">
                <a16:creationId xmlns:a16="http://schemas.microsoft.com/office/drawing/2014/main" id="{53C1EA2F-BA56-4365-8D1D-24756A09B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257795"/>
              </p:ext>
            </p:extLst>
          </p:nvPr>
        </p:nvGraphicFramePr>
        <p:xfrm>
          <a:off x="7092758" y="539826"/>
          <a:ext cx="2051720" cy="1773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일을 한 주로 표기하며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금주는 월요일부터 오늘 </a:t>
                      </a:r>
                      <a:r>
                        <a:rPr kumimoji="1"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까지이다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전주와 금주의 금액을 비교하여 증감수치를 퍼센트로 표시한다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한번에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개까지 내용을 표시하고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합계는 가장 마지막 행에 표시하며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조회 된 모든 내용들의 합계이다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월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~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일을 일주일로 보며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가장 최근 순으로 정렬된다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숫자를 클릭 시 해당 페이지로 이동하여 결과를 보여준다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15E16-DE0F-40C3-834D-72D0CAB1004C}"/>
              </a:ext>
            </a:extLst>
          </p:cNvPr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박덕수</a:t>
            </a:r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74B56-2F30-41BF-870A-B3639CD54897}"/>
              </a:ext>
            </a:extLst>
          </p:cNvPr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통계 관리 </a:t>
            </a:r>
            <a:r>
              <a:rPr lang="en-US" altLang="ko-KR" sz="1000"/>
              <a:t>– </a:t>
            </a:r>
            <a:r>
              <a:rPr lang="ko-KR" altLang="en-US" sz="1000"/>
              <a:t>매출분석</a:t>
            </a:r>
            <a:r>
              <a:rPr lang="en-US" altLang="ko-KR" sz="1000"/>
              <a:t>(</a:t>
            </a:r>
            <a:r>
              <a:rPr lang="ko-KR" altLang="en-US" sz="1000" err="1"/>
              <a:t>주별매출</a:t>
            </a:r>
            <a:r>
              <a:rPr lang="en-US" altLang="ko-KR" sz="1000"/>
              <a:t>-2)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080562-17CF-4754-B056-D3E3AAC7B6FD}"/>
              </a:ext>
            </a:extLst>
          </p:cNvPr>
          <p:cNvSpPr/>
          <p:nvPr/>
        </p:nvSpPr>
        <p:spPr>
          <a:xfrm>
            <a:off x="35496" y="470473"/>
            <a:ext cx="6980440" cy="638752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D0D42-8A73-4D13-A628-EB80B5259D99}"/>
              </a:ext>
            </a:extLst>
          </p:cNvPr>
          <p:cNvSpPr txBox="1"/>
          <p:nvPr/>
        </p:nvSpPr>
        <p:spPr>
          <a:xfrm>
            <a:off x="35496" y="260648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</a:t>
            </a:r>
            <a:r>
              <a:rPr lang="en-US" altLang="ko-KR" sz="1000"/>
              <a:t> width : 70%, height : 90%</a:t>
            </a:r>
            <a:endParaRPr lang="ko-KR" alt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BDD14-26CF-456A-AC49-ED59658B42B7}"/>
              </a:ext>
            </a:extLst>
          </p:cNvPr>
          <p:cNvSpPr txBox="1"/>
          <p:nvPr/>
        </p:nvSpPr>
        <p:spPr>
          <a:xfrm>
            <a:off x="107504" y="503674"/>
            <a:ext cx="1512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매출분석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BAE225-903C-43D5-B827-7A0D1C6FFB67}"/>
              </a:ext>
            </a:extLst>
          </p:cNvPr>
          <p:cNvSpPr/>
          <p:nvPr/>
        </p:nvSpPr>
        <p:spPr>
          <a:xfrm>
            <a:off x="107504" y="4581128"/>
            <a:ext cx="6840760" cy="21616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0C170B-76DF-4874-98D3-FC26FE78B6FA}"/>
              </a:ext>
            </a:extLst>
          </p:cNvPr>
          <p:cNvSpPr txBox="1"/>
          <p:nvPr/>
        </p:nvSpPr>
        <p:spPr>
          <a:xfrm>
            <a:off x="1043608" y="4592889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Sales-analysis-table</a:t>
            </a:r>
            <a:r>
              <a:rPr lang="en-US" altLang="ko-KR" sz="1000"/>
              <a:t> width : 100%, height : 600px</a:t>
            </a:r>
            <a:endParaRPr lang="ko-KR" altLang="en-US" sz="10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ABF19DD-F878-4ECE-BCA6-8C411451453A}"/>
              </a:ext>
            </a:extLst>
          </p:cNvPr>
          <p:cNvSpPr/>
          <p:nvPr/>
        </p:nvSpPr>
        <p:spPr>
          <a:xfrm>
            <a:off x="199872" y="4809881"/>
            <a:ext cx="6676383" cy="1787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B7F54AB-FB5E-47E0-9BFC-4DFFE104A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65019"/>
              </p:ext>
            </p:extLst>
          </p:nvPr>
        </p:nvGraphicFramePr>
        <p:xfrm>
          <a:off x="199876" y="4869160"/>
          <a:ext cx="6676380" cy="127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768">
                  <a:extLst>
                    <a:ext uri="{9D8B030D-6E8A-4147-A177-3AD203B41FA5}">
                      <a16:colId xmlns:a16="http://schemas.microsoft.com/office/drawing/2014/main" val="37513478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0960237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81816452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17836641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159206559"/>
                    </a:ext>
                  </a:extLst>
                </a:gridCol>
                <a:gridCol w="504052">
                  <a:extLst>
                    <a:ext uri="{9D8B030D-6E8A-4147-A177-3AD203B41FA5}">
                      <a16:colId xmlns:a16="http://schemas.microsoft.com/office/drawing/2014/main" val="348872838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2950483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39404832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42815047"/>
                    </a:ext>
                  </a:extLst>
                </a:gridCol>
              </a:tblGrid>
              <a:tr h="2206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결제완료 주문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결제합계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환불합계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순매출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8073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주문수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품목수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상품구매금액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배송비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할인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612164"/>
                  </a:ext>
                </a:extLst>
              </a:tr>
              <a:tr h="38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YYYY-MM-DD</a:t>
                      </a:r>
                    </a:p>
                    <a:p>
                      <a:pPr algn="ctr" latinLnBrk="1"/>
                      <a:r>
                        <a:rPr lang="en-US" altLang="ko-KR" sz="1000"/>
                        <a:t>~ YYYY-MM-DD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8640"/>
                  </a:ext>
                </a:extLst>
              </a:tr>
              <a:tr h="38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합  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8903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BB3CD7-39CC-4061-8DD8-38607A077246}"/>
              </a:ext>
            </a:extLst>
          </p:cNvPr>
          <p:cNvSpPr txBox="1"/>
          <p:nvPr/>
        </p:nvSpPr>
        <p:spPr>
          <a:xfrm>
            <a:off x="2954906" y="6309320"/>
            <a:ext cx="1174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1   2   </a:t>
            </a:r>
            <a:r>
              <a:rPr lang="en-US" altLang="ko-KR" sz="1100" b="1"/>
              <a:t>3</a:t>
            </a:r>
            <a:r>
              <a:rPr lang="en-US" altLang="ko-KR" sz="1000"/>
              <a:t>   4   5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022B6E-6740-4426-9A87-832682C546C4}"/>
              </a:ext>
            </a:extLst>
          </p:cNvPr>
          <p:cNvSpPr/>
          <p:nvPr/>
        </p:nvSpPr>
        <p:spPr>
          <a:xfrm>
            <a:off x="98489" y="2322743"/>
            <a:ext cx="6840760" cy="216165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3D18A-77C9-423F-8C99-593CAF6387D5}"/>
              </a:ext>
            </a:extLst>
          </p:cNvPr>
          <p:cNvSpPr txBox="1"/>
          <p:nvPr/>
        </p:nvSpPr>
        <p:spPr>
          <a:xfrm>
            <a:off x="112112" y="2365526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Sales-weeks-</a:t>
            </a:r>
            <a:r>
              <a:rPr lang="en-US" altLang="ko-KR" sz="1000" b="1" err="1">
                <a:solidFill>
                  <a:srgbClr val="FF0000"/>
                </a:solidFill>
              </a:rPr>
              <a:t>IorD</a:t>
            </a:r>
            <a:r>
              <a:rPr lang="en-US" altLang="ko-KR" sz="1000"/>
              <a:t> width : 100%, height : 250px</a:t>
            </a:r>
            <a:endParaRPr lang="ko-KR" altLang="en-US" sz="1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395638-2A62-41AE-ADF7-25DEFB966391}"/>
              </a:ext>
            </a:extLst>
          </p:cNvPr>
          <p:cNvSpPr txBox="1"/>
          <p:nvPr/>
        </p:nvSpPr>
        <p:spPr>
          <a:xfrm>
            <a:off x="205422" y="2611747"/>
            <a:ext cx="1316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전주</a:t>
            </a:r>
            <a:r>
              <a:rPr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금주 증감추이</a:t>
            </a:r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3" name="표 26">
            <a:extLst>
              <a:ext uri="{FF2B5EF4-FFF2-40B4-BE49-F238E27FC236}">
                <a16:creationId xmlns:a16="http://schemas.microsoft.com/office/drawing/2014/main" id="{1631E732-5145-491B-87DF-900ABDB7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59295"/>
              </p:ext>
            </p:extLst>
          </p:nvPr>
        </p:nvGraphicFramePr>
        <p:xfrm>
          <a:off x="155847" y="2934608"/>
          <a:ext cx="6720403" cy="141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3">
                  <a:extLst>
                    <a:ext uri="{9D8B030D-6E8A-4147-A177-3AD203B41FA5}">
                      <a16:colId xmlns:a16="http://schemas.microsoft.com/office/drawing/2014/main" val="743067566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1363812373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55749853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686953883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319573235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133687757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3244110610"/>
                    </a:ext>
                  </a:extLst>
                </a:gridCol>
              </a:tblGrid>
              <a:tr h="47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결제합계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환불합계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순매출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70289"/>
                  </a:ext>
                </a:extLst>
              </a:tr>
              <a:tr h="47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금주</a:t>
                      </a:r>
                      <a:r>
                        <a:rPr lang="en-US" altLang="ko-KR" sz="1000"/>
                        <a:t>(YYYY-MM-DD</a:t>
                      </a:r>
                    </a:p>
                    <a:p>
                      <a:pPr algn="ctr" latinLnBrk="1"/>
                      <a:r>
                        <a:rPr lang="en-US" altLang="ko-KR" sz="1000"/>
                        <a:t>     ~ YYYY-MM-DD)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rgbClr val="FF0000"/>
                          </a:solidFill>
                        </a:rPr>
                        <a:t>0%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</a:rPr>
                        <a:t>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rgbClr val="FF0000"/>
                          </a:solidFill>
                        </a:rPr>
                        <a:t>0%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</a:rPr>
                        <a:t>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rgbClr val="FF0000"/>
                          </a:solidFill>
                        </a:rPr>
                        <a:t>0%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</a:rPr>
                        <a:t>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358362"/>
                  </a:ext>
                </a:extLst>
              </a:tr>
              <a:tr h="47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전주</a:t>
                      </a:r>
                      <a:r>
                        <a:rPr lang="en-US" altLang="ko-KR" sz="1000"/>
                        <a:t>(YYYY-MM-DD</a:t>
                      </a:r>
                    </a:p>
                    <a:p>
                      <a:pPr algn="ctr" latinLnBrk="1"/>
                      <a:r>
                        <a:rPr lang="en-US" altLang="ko-KR" sz="1000"/>
                        <a:t>     ~ YYYY-MM-DD)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374548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64BD55-6B6D-4484-8CC5-1D5CB33B2EEF}"/>
              </a:ext>
            </a:extLst>
          </p:cNvPr>
          <p:cNvSpPr/>
          <p:nvPr/>
        </p:nvSpPr>
        <p:spPr>
          <a:xfrm>
            <a:off x="107504" y="2877258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1</a:t>
            </a:r>
            <a:endParaRPr lang="ko-KR" altLang="en-US" sz="6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8A9059-5F6C-441C-9A08-061DD48D5C21}"/>
              </a:ext>
            </a:extLst>
          </p:cNvPr>
          <p:cNvSpPr/>
          <p:nvPr/>
        </p:nvSpPr>
        <p:spPr>
          <a:xfrm>
            <a:off x="1648989" y="2877258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2</a:t>
            </a:r>
            <a:endParaRPr lang="ko-KR" altLang="en-US" sz="6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E46E7C-A6D7-43C0-A467-63497CEE9416}"/>
              </a:ext>
            </a:extLst>
          </p:cNvPr>
          <p:cNvSpPr/>
          <p:nvPr/>
        </p:nvSpPr>
        <p:spPr>
          <a:xfrm>
            <a:off x="165956" y="4814070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3</a:t>
            </a:r>
            <a:endParaRPr lang="ko-KR" altLang="en-US" sz="600" b="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4B95D7-E1AA-46DC-84AE-D5B0F12CFB33}"/>
              </a:ext>
            </a:extLst>
          </p:cNvPr>
          <p:cNvSpPr/>
          <p:nvPr/>
        </p:nvSpPr>
        <p:spPr>
          <a:xfrm>
            <a:off x="223305" y="5276698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4</a:t>
            </a:r>
            <a:endParaRPr lang="ko-KR" altLang="en-US" sz="6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0DA97B-DF4F-46DD-B2D9-3186CF74D054}"/>
              </a:ext>
            </a:extLst>
          </p:cNvPr>
          <p:cNvSpPr/>
          <p:nvPr/>
        </p:nvSpPr>
        <p:spPr>
          <a:xfrm>
            <a:off x="2987824" y="6327049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5</a:t>
            </a:r>
            <a:endParaRPr lang="ko-KR" altLang="en-US" sz="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EE3B2-9188-40D2-AB7E-418264CE2A5A}"/>
              </a:ext>
            </a:extLst>
          </p:cNvPr>
          <p:cNvSpPr txBox="1"/>
          <p:nvPr/>
        </p:nvSpPr>
        <p:spPr>
          <a:xfrm>
            <a:off x="187197" y="4581128"/>
            <a:ext cx="712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 표</a:t>
            </a:r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738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hape 721">
            <a:extLst>
              <a:ext uri="{FF2B5EF4-FFF2-40B4-BE49-F238E27FC236}">
                <a16:creationId xmlns:a16="http://schemas.microsoft.com/office/drawing/2014/main" id="{53C1EA2F-BA56-4365-8D1D-24756A09B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291443"/>
              </p:ext>
            </p:extLst>
          </p:nvPr>
        </p:nvGraphicFramePr>
        <p:xfrm>
          <a:off x="7092758" y="539826"/>
          <a:ext cx="2051720" cy="5462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위에서 설정된 기간만큼 아래 그래프와 표로 표시한다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금액 단위는 만원이다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15E16-DE0F-40C3-834D-72D0CAB1004C}"/>
              </a:ext>
            </a:extLst>
          </p:cNvPr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박덕수</a:t>
            </a:r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74B56-2F30-41BF-870A-B3639CD54897}"/>
              </a:ext>
            </a:extLst>
          </p:cNvPr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통계 관리 </a:t>
            </a:r>
            <a:r>
              <a:rPr lang="en-US" altLang="ko-KR" sz="1000"/>
              <a:t>– </a:t>
            </a:r>
            <a:r>
              <a:rPr lang="ko-KR" altLang="en-US" sz="1000"/>
              <a:t>매출분석</a:t>
            </a:r>
            <a:r>
              <a:rPr lang="en-US" altLang="ko-KR" sz="1000"/>
              <a:t>(</a:t>
            </a:r>
            <a:r>
              <a:rPr lang="ko-KR" altLang="en-US" sz="1000"/>
              <a:t>월별매출</a:t>
            </a:r>
            <a:r>
              <a:rPr lang="en-US" altLang="ko-KR" sz="1000"/>
              <a:t>-1)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080562-17CF-4754-B056-D3E3AAC7B6FD}"/>
              </a:ext>
            </a:extLst>
          </p:cNvPr>
          <p:cNvSpPr/>
          <p:nvPr/>
        </p:nvSpPr>
        <p:spPr>
          <a:xfrm>
            <a:off x="35496" y="470473"/>
            <a:ext cx="6980440" cy="638752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D0D42-8A73-4D13-A628-EB80B5259D99}"/>
              </a:ext>
            </a:extLst>
          </p:cNvPr>
          <p:cNvSpPr txBox="1"/>
          <p:nvPr/>
        </p:nvSpPr>
        <p:spPr>
          <a:xfrm>
            <a:off x="35496" y="260648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</a:t>
            </a:r>
            <a:r>
              <a:rPr lang="en-US" altLang="ko-KR" sz="1000"/>
              <a:t> width : 70%, height : 90%</a:t>
            </a:r>
            <a:endParaRPr lang="ko-KR" alt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BDD14-26CF-456A-AC49-ED59658B42B7}"/>
              </a:ext>
            </a:extLst>
          </p:cNvPr>
          <p:cNvSpPr txBox="1"/>
          <p:nvPr/>
        </p:nvSpPr>
        <p:spPr>
          <a:xfrm>
            <a:off x="107504" y="503674"/>
            <a:ext cx="1512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매출분석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E5C219-3765-48F0-956C-248424D99809}"/>
              </a:ext>
            </a:extLst>
          </p:cNvPr>
          <p:cNvSpPr/>
          <p:nvPr/>
        </p:nvSpPr>
        <p:spPr>
          <a:xfrm>
            <a:off x="107504" y="980729"/>
            <a:ext cx="6840760" cy="6480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824261-6D06-4C66-A87E-6DDA1748E6D8}"/>
              </a:ext>
            </a:extLst>
          </p:cNvPr>
          <p:cNvSpPr/>
          <p:nvPr/>
        </p:nvSpPr>
        <p:spPr>
          <a:xfrm>
            <a:off x="107504" y="2725265"/>
            <a:ext cx="6840760" cy="2171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9CA0D-EBC3-42B7-A744-5548248380CD}"/>
              </a:ext>
            </a:extLst>
          </p:cNvPr>
          <p:cNvSpPr txBox="1"/>
          <p:nvPr/>
        </p:nvSpPr>
        <p:spPr>
          <a:xfrm>
            <a:off x="107504" y="980729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Sales-analysis-menu</a:t>
            </a:r>
            <a:r>
              <a:rPr lang="en-US" altLang="ko-KR" sz="1000"/>
              <a:t> width : 100%, height : 50px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A96BC3-BF1A-4F75-922D-167BE25F9D05}"/>
              </a:ext>
            </a:extLst>
          </p:cNvPr>
          <p:cNvSpPr/>
          <p:nvPr/>
        </p:nvSpPr>
        <p:spPr>
          <a:xfrm>
            <a:off x="183704" y="1218667"/>
            <a:ext cx="1075928" cy="3665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0ED508-E514-4385-9D35-F1CE1D38CEAB}"/>
              </a:ext>
            </a:extLst>
          </p:cNvPr>
          <p:cNvSpPr/>
          <p:nvPr/>
        </p:nvSpPr>
        <p:spPr>
          <a:xfrm>
            <a:off x="1335832" y="1218667"/>
            <a:ext cx="1075928" cy="366516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FE349A-5B39-4960-A618-737FD83E5002}"/>
              </a:ext>
            </a:extLst>
          </p:cNvPr>
          <p:cNvSpPr/>
          <p:nvPr/>
        </p:nvSpPr>
        <p:spPr>
          <a:xfrm>
            <a:off x="2487960" y="1218667"/>
            <a:ext cx="1075928" cy="3665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E5C76C-F7D8-4F8A-81A8-0269E4D851BA}"/>
              </a:ext>
            </a:extLst>
          </p:cNvPr>
          <p:cNvSpPr txBox="1"/>
          <p:nvPr/>
        </p:nvSpPr>
        <p:spPr>
          <a:xfrm>
            <a:off x="334678" y="1278814"/>
            <a:ext cx="77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일별 매출</a:t>
            </a:r>
            <a:endParaRPr lang="en-US" altLang="ko-KR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CB119-A66C-423C-8401-0CF790E04CB8}"/>
              </a:ext>
            </a:extLst>
          </p:cNvPr>
          <p:cNvSpPr txBox="1"/>
          <p:nvPr/>
        </p:nvSpPr>
        <p:spPr>
          <a:xfrm>
            <a:off x="1486806" y="1278814"/>
            <a:ext cx="77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주별 매출</a:t>
            </a:r>
            <a:endParaRPr lang="en-US" altLang="ko-KR"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8BDA38-733C-4A22-9300-D54ECE06D288}"/>
              </a:ext>
            </a:extLst>
          </p:cNvPr>
          <p:cNvSpPr txBox="1"/>
          <p:nvPr/>
        </p:nvSpPr>
        <p:spPr>
          <a:xfrm>
            <a:off x="2638934" y="1278814"/>
            <a:ext cx="77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월별 매출</a:t>
            </a:r>
            <a:endParaRPr lang="en-US" altLang="ko-KR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EE008D-15CA-41DC-8A17-3D90056963EB}"/>
              </a:ext>
            </a:extLst>
          </p:cNvPr>
          <p:cNvSpPr/>
          <p:nvPr/>
        </p:nvSpPr>
        <p:spPr>
          <a:xfrm>
            <a:off x="107504" y="1723056"/>
            <a:ext cx="6840760" cy="9138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09DB6-3AC2-42AF-8597-7FDD45777400}"/>
              </a:ext>
            </a:extLst>
          </p:cNvPr>
          <p:cNvSpPr txBox="1"/>
          <p:nvPr/>
        </p:nvSpPr>
        <p:spPr>
          <a:xfrm>
            <a:off x="927195" y="1743628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Sales-analysis-search</a:t>
            </a:r>
            <a:r>
              <a:rPr lang="en-US" altLang="ko-KR" sz="1000"/>
              <a:t> width : 100%, height : 250px</a:t>
            </a:r>
            <a:endParaRPr lang="ko-KR" altLang="en-US" sz="1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496B9-1618-477A-99D8-83C83C44D747}"/>
              </a:ext>
            </a:extLst>
          </p:cNvPr>
          <p:cNvSpPr/>
          <p:nvPr/>
        </p:nvSpPr>
        <p:spPr>
          <a:xfrm>
            <a:off x="3013838" y="2339021"/>
            <a:ext cx="102375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C3A163-872C-4D13-A3CA-A557CD7FC099}"/>
              </a:ext>
            </a:extLst>
          </p:cNvPr>
          <p:cNvSpPr txBox="1"/>
          <p:nvPr/>
        </p:nvSpPr>
        <p:spPr>
          <a:xfrm>
            <a:off x="3153310" y="2339020"/>
            <a:ext cx="744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조회</a:t>
            </a:r>
            <a:endParaRPr lang="en-US" altLang="ko-KR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046A80-7BF5-4302-96E7-EE810285849D}"/>
              </a:ext>
            </a:extLst>
          </p:cNvPr>
          <p:cNvSpPr txBox="1"/>
          <p:nvPr/>
        </p:nvSpPr>
        <p:spPr>
          <a:xfrm>
            <a:off x="159325" y="1988840"/>
            <a:ext cx="744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기간</a:t>
            </a:r>
            <a:endParaRPr lang="en-US" altLang="ko-KR" sz="10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164070-862D-45AF-B1A2-BE0FF804E7D3}"/>
              </a:ext>
            </a:extLst>
          </p:cNvPr>
          <p:cNvSpPr txBox="1"/>
          <p:nvPr/>
        </p:nvSpPr>
        <p:spPr>
          <a:xfrm>
            <a:off x="112112" y="2759013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Sales-analysis-chart</a:t>
            </a:r>
            <a:r>
              <a:rPr lang="en-US" altLang="ko-KR" sz="1000"/>
              <a:t> width : 100%, height : 600px</a:t>
            </a:r>
            <a:endParaRPr lang="ko-KR" altLang="en-US" sz="10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F5C76-A679-43D3-B4F8-660494EAC216}"/>
              </a:ext>
            </a:extLst>
          </p:cNvPr>
          <p:cNvSpPr txBox="1"/>
          <p:nvPr/>
        </p:nvSpPr>
        <p:spPr>
          <a:xfrm>
            <a:off x="35496" y="2924944"/>
            <a:ext cx="117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 그래프</a:t>
            </a:r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9EB7095-B68D-4F23-A8B7-F7275BB4836C}"/>
              </a:ext>
            </a:extLst>
          </p:cNvPr>
          <p:cNvSpPr/>
          <p:nvPr/>
        </p:nvSpPr>
        <p:spPr>
          <a:xfrm>
            <a:off x="199872" y="3172074"/>
            <a:ext cx="6676383" cy="16250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51B998CA-E56D-466E-88F8-C933E966B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757556"/>
              </p:ext>
            </p:extLst>
          </p:nvPr>
        </p:nvGraphicFramePr>
        <p:xfrm>
          <a:off x="199872" y="3196124"/>
          <a:ext cx="6676380" cy="1767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BAA8A39-2C5F-400E-A9C8-7513254FB6D2}"/>
              </a:ext>
            </a:extLst>
          </p:cNvPr>
          <p:cNvSpPr txBox="1"/>
          <p:nvPr/>
        </p:nvSpPr>
        <p:spPr>
          <a:xfrm>
            <a:off x="2270542" y="1979550"/>
            <a:ext cx="51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월  </a:t>
            </a:r>
            <a:r>
              <a:rPr lang="en-US" altLang="ko-KR" sz="1000"/>
              <a:t>~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330CEF-0822-47E5-A25F-B90A5D78A128}"/>
              </a:ext>
            </a:extLst>
          </p:cNvPr>
          <p:cNvSpPr/>
          <p:nvPr/>
        </p:nvSpPr>
        <p:spPr>
          <a:xfrm>
            <a:off x="865472" y="2004204"/>
            <a:ext cx="698148" cy="2098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AECA86-30D6-43B6-91CD-B578F26FD46B}"/>
              </a:ext>
            </a:extLst>
          </p:cNvPr>
          <p:cNvSpPr/>
          <p:nvPr/>
        </p:nvSpPr>
        <p:spPr>
          <a:xfrm>
            <a:off x="2004335" y="5840346"/>
            <a:ext cx="35555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800" b="1" spc="50">
                <a:ln w="11430"/>
                <a:solidFill>
                  <a:srgbClr val="00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Next</a:t>
            </a:r>
            <a:r>
              <a:rPr lang="ko-KR" altLang="en-US" sz="2800" b="1" spc="50">
                <a:ln w="11430"/>
                <a:solidFill>
                  <a:srgbClr val="00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ko-KR" sz="2800" b="1" spc="50">
                <a:ln w="11430"/>
                <a:solidFill>
                  <a:srgbClr val="00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Page</a:t>
            </a:r>
            <a:r>
              <a:rPr lang="ko-KR" altLang="en-US" sz="2800" b="1" spc="50">
                <a:ln w="11430"/>
                <a:solidFill>
                  <a:srgbClr val="00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→</a:t>
            </a:r>
            <a:endParaRPr lang="en-US" altLang="ko-KR" sz="2800" b="1" spc="50">
              <a:ln w="11430"/>
              <a:solidFill>
                <a:srgbClr val="00FF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DB29E5-8785-4462-A88B-624B722D225C}"/>
              </a:ext>
            </a:extLst>
          </p:cNvPr>
          <p:cNvSpPr txBox="1"/>
          <p:nvPr/>
        </p:nvSpPr>
        <p:spPr>
          <a:xfrm>
            <a:off x="795692" y="1988840"/>
            <a:ext cx="679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2020  </a:t>
            </a:r>
            <a:r>
              <a:rPr lang="ko-KR" altLang="en-US" sz="1000"/>
              <a:t>▼</a:t>
            </a:r>
            <a:endParaRPr lang="en-US" altLang="ko-KR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57004-262C-4D54-BD83-4CD858FF7811}"/>
              </a:ext>
            </a:extLst>
          </p:cNvPr>
          <p:cNvSpPr txBox="1"/>
          <p:nvPr/>
        </p:nvSpPr>
        <p:spPr>
          <a:xfrm>
            <a:off x="1533467" y="2003910"/>
            <a:ext cx="221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년</a:t>
            </a:r>
            <a:endParaRPr lang="en-US" altLang="ko-KR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EA0A81-CA13-4BCE-8828-9646CA9334FB}"/>
              </a:ext>
            </a:extLst>
          </p:cNvPr>
          <p:cNvSpPr/>
          <p:nvPr/>
        </p:nvSpPr>
        <p:spPr>
          <a:xfrm>
            <a:off x="1831708" y="1993882"/>
            <a:ext cx="440842" cy="2202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4F10B-9B2D-4016-B1BD-5E13491A508B}"/>
              </a:ext>
            </a:extLst>
          </p:cNvPr>
          <p:cNvSpPr txBox="1"/>
          <p:nvPr/>
        </p:nvSpPr>
        <p:spPr>
          <a:xfrm>
            <a:off x="1763688" y="1989773"/>
            <a:ext cx="473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8  </a:t>
            </a:r>
            <a:r>
              <a:rPr lang="ko-KR" altLang="en-US" sz="1000"/>
              <a:t>▼</a:t>
            </a:r>
            <a:endParaRPr lang="en-US" altLang="ko-KR" sz="1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E82347-5960-4A02-A6D0-CA3BE7D29D89}"/>
              </a:ext>
            </a:extLst>
          </p:cNvPr>
          <p:cNvSpPr txBox="1"/>
          <p:nvPr/>
        </p:nvSpPr>
        <p:spPr>
          <a:xfrm>
            <a:off x="4061130" y="1988840"/>
            <a:ext cx="262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월 </a:t>
            </a:r>
            <a:endParaRPr lang="en-US" altLang="ko-KR" sz="10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981880-919B-44E2-95EB-D80A49CFC0CA}"/>
              </a:ext>
            </a:extLst>
          </p:cNvPr>
          <p:cNvSpPr/>
          <p:nvPr/>
        </p:nvSpPr>
        <p:spPr>
          <a:xfrm>
            <a:off x="2732874" y="2013494"/>
            <a:ext cx="698148" cy="2098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AA7198-7295-4AD0-B59A-AEE079303CDB}"/>
              </a:ext>
            </a:extLst>
          </p:cNvPr>
          <p:cNvSpPr txBox="1"/>
          <p:nvPr/>
        </p:nvSpPr>
        <p:spPr>
          <a:xfrm>
            <a:off x="2663094" y="1998130"/>
            <a:ext cx="679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2020  </a:t>
            </a:r>
            <a:r>
              <a:rPr lang="ko-KR" altLang="en-US" sz="1000"/>
              <a:t>▼</a:t>
            </a:r>
            <a:endParaRPr lang="en-US" altLang="ko-KR" sz="1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CB43C8-6720-43EF-B5E7-EF1E94EFD870}"/>
              </a:ext>
            </a:extLst>
          </p:cNvPr>
          <p:cNvSpPr txBox="1"/>
          <p:nvPr/>
        </p:nvSpPr>
        <p:spPr>
          <a:xfrm>
            <a:off x="3400869" y="2013200"/>
            <a:ext cx="221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년</a:t>
            </a:r>
            <a:endParaRPr lang="en-US" altLang="ko-KR" sz="10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1D3661-F502-4C0C-ADF0-9BD5C42F4B91}"/>
              </a:ext>
            </a:extLst>
          </p:cNvPr>
          <p:cNvSpPr/>
          <p:nvPr/>
        </p:nvSpPr>
        <p:spPr>
          <a:xfrm>
            <a:off x="3699110" y="2003172"/>
            <a:ext cx="440842" cy="2202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175126-FAE9-4DC4-9042-AF896B790671}"/>
              </a:ext>
            </a:extLst>
          </p:cNvPr>
          <p:cNvSpPr txBox="1"/>
          <p:nvPr/>
        </p:nvSpPr>
        <p:spPr>
          <a:xfrm>
            <a:off x="3593977" y="1999063"/>
            <a:ext cx="545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10  </a:t>
            </a:r>
            <a:r>
              <a:rPr lang="ko-KR" altLang="en-US" sz="1000"/>
              <a:t>▼</a:t>
            </a:r>
            <a:endParaRPr lang="en-US" altLang="ko-KR" sz="10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BD599D-25A7-441B-8494-A91C0DA6B35C}"/>
              </a:ext>
            </a:extLst>
          </p:cNvPr>
          <p:cNvSpPr/>
          <p:nvPr/>
        </p:nvSpPr>
        <p:spPr>
          <a:xfrm>
            <a:off x="2973068" y="2275531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1</a:t>
            </a:r>
            <a:endParaRPr lang="ko-KR" altLang="en-US" sz="6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3DC0D2-DA49-424D-A52F-087A3DDFC20C}"/>
              </a:ext>
            </a:extLst>
          </p:cNvPr>
          <p:cNvSpPr/>
          <p:nvPr/>
        </p:nvSpPr>
        <p:spPr>
          <a:xfrm>
            <a:off x="186275" y="3136939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2</a:t>
            </a:r>
            <a:endParaRPr lang="ko-KR" altLang="en-US" sz="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9055-BB9C-400F-A9B0-04B69216A1AF}"/>
              </a:ext>
            </a:extLst>
          </p:cNvPr>
          <p:cNvSpPr txBox="1"/>
          <p:nvPr/>
        </p:nvSpPr>
        <p:spPr>
          <a:xfrm>
            <a:off x="184318" y="1740430"/>
            <a:ext cx="744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기간 조회</a:t>
            </a:r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608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D15E16-DE0F-40C3-834D-72D0CAB1004C}"/>
              </a:ext>
            </a:extLst>
          </p:cNvPr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박덕수</a:t>
            </a:r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74B56-2F30-41BF-870A-B3639CD54897}"/>
              </a:ext>
            </a:extLst>
          </p:cNvPr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통계 관리 </a:t>
            </a:r>
            <a:r>
              <a:rPr lang="en-US" altLang="ko-KR" sz="1000"/>
              <a:t>– </a:t>
            </a:r>
            <a:r>
              <a:rPr lang="ko-KR" altLang="en-US" sz="1000"/>
              <a:t>매출분석</a:t>
            </a:r>
            <a:r>
              <a:rPr lang="en-US" altLang="ko-KR" sz="1000"/>
              <a:t>(</a:t>
            </a:r>
            <a:r>
              <a:rPr lang="ko-KR" altLang="en-US" sz="1000"/>
              <a:t>월별매출</a:t>
            </a:r>
            <a:r>
              <a:rPr lang="en-US" altLang="ko-KR" sz="1000"/>
              <a:t>-2)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080562-17CF-4754-B056-D3E3AAC7B6FD}"/>
              </a:ext>
            </a:extLst>
          </p:cNvPr>
          <p:cNvSpPr/>
          <p:nvPr/>
        </p:nvSpPr>
        <p:spPr>
          <a:xfrm>
            <a:off x="35496" y="470473"/>
            <a:ext cx="6980440" cy="638752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D0D42-8A73-4D13-A628-EB80B5259D99}"/>
              </a:ext>
            </a:extLst>
          </p:cNvPr>
          <p:cNvSpPr txBox="1"/>
          <p:nvPr/>
        </p:nvSpPr>
        <p:spPr>
          <a:xfrm>
            <a:off x="35496" y="260648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</a:t>
            </a:r>
            <a:r>
              <a:rPr lang="en-US" altLang="ko-KR" sz="1000"/>
              <a:t> width : 70%, height : 90%</a:t>
            </a:r>
            <a:endParaRPr lang="ko-KR" alt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BDD14-26CF-456A-AC49-ED59658B42B7}"/>
              </a:ext>
            </a:extLst>
          </p:cNvPr>
          <p:cNvSpPr txBox="1"/>
          <p:nvPr/>
        </p:nvSpPr>
        <p:spPr>
          <a:xfrm>
            <a:off x="107504" y="503674"/>
            <a:ext cx="1512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매출분석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BAE225-903C-43D5-B827-7A0D1C6FFB67}"/>
              </a:ext>
            </a:extLst>
          </p:cNvPr>
          <p:cNvSpPr/>
          <p:nvPr/>
        </p:nvSpPr>
        <p:spPr>
          <a:xfrm>
            <a:off x="107504" y="4581128"/>
            <a:ext cx="6840760" cy="21616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0C170B-76DF-4874-98D3-FC26FE78B6FA}"/>
              </a:ext>
            </a:extLst>
          </p:cNvPr>
          <p:cNvSpPr txBox="1"/>
          <p:nvPr/>
        </p:nvSpPr>
        <p:spPr>
          <a:xfrm>
            <a:off x="1043608" y="4592889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Sales-analysis-table</a:t>
            </a:r>
            <a:r>
              <a:rPr lang="en-US" altLang="ko-KR" sz="1000"/>
              <a:t> width : 100%, height : 600px</a:t>
            </a:r>
            <a:endParaRPr lang="ko-KR" altLang="en-US" sz="10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ABF19DD-F878-4ECE-BCA6-8C411451453A}"/>
              </a:ext>
            </a:extLst>
          </p:cNvPr>
          <p:cNvSpPr/>
          <p:nvPr/>
        </p:nvSpPr>
        <p:spPr>
          <a:xfrm>
            <a:off x="199872" y="4809881"/>
            <a:ext cx="6676383" cy="1787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B7F54AB-FB5E-47E0-9BFC-4DFFE104A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42916"/>
              </p:ext>
            </p:extLst>
          </p:nvPr>
        </p:nvGraphicFramePr>
        <p:xfrm>
          <a:off x="199876" y="4869160"/>
          <a:ext cx="6676380" cy="126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768">
                  <a:extLst>
                    <a:ext uri="{9D8B030D-6E8A-4147-A177-3AD203B41FA5}">
                      <a16:colId xmlns:a16="http://schemas.microsoft.com/office/drawing/2014/main" val="375134781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0960237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81816452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17836641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159206559"/>
                    </a:ext>
                  </a:extLst>
                </a:gridCol>
                <a:gridCol w="504052">
                  <a:extLst>
                    <a:ext uri="{9D8B030D-6E8A-4147-A177-3AD203B41FA5}">
                      <a16:colId xmlns:a16="http://schemas.microsoft.com/office/drawing/2014/main" val="348872838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2950483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39404832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42815047"/>
                    </a:ext>
                  </a:extLst>
                </a:gridCol>
              </a:tblGrid>
              <a:tr h="2206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결제완료 주문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결제합계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환불합계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순매출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8073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주문수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품목수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상품구매금액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배송비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할인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612164"/>
                  </a:ext>
                </a:extLst>
              </a:tr>
              <a:tr h="38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YYYY-MM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8640"/>
                  </a:ext>
                </a:extLst>
              </a:tr>
              <a:tr h="38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합  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8903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BB3CD7-39CC-4061-8DD8-38607A077246}"/>
              </a:ext>
            </a:extLst>
          </p:cNvPr>
          <p:cNvSpPr txBox="1"/>
          <p:nvPr/>
        </p:nvSpPr>
        <p:spPr>
          <a:xfrm>
            <a:off x="2954906" y="6309320"/>
            <a:ext cx="1174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1   2   </a:t>
            </a:r>
            <a:r>
              <a:rPr lang="en-US" altLang="ko-KR" sz="1100" b="1"/>
              <a:t>3</a:t>
            </a:r>
            <a:r>
              <a:rPr lang="en-US" altLang="ko-KR" sz="1000"/>
              <a:t>   4   5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022B6E-6740-4426-9A87-832682C546C4}"/>
              </a:ext>
            </a:extLst>
          </p:cNvPr>
          <p:cNvSpPr/>
          <p:nvPr/>
        </p:nvSpPr>
        <p:spPr>
          <a:xfrm>
            <a:off x="98489" y="2322743"/>
            <a:ext cx="6840760" cy="21616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3D18A-77C9-423F-8C99-593CAF6387D5}"/>
              </a:ext>
            </a:extLst>
          </p:cNvPr>
          <p:cNvSpPr txBox="1"/>
          <p:nvPr/>
        </p:nvSpPr>
        <p:spPr>
          <a:xfrm>
            <a:off x="112112" y="2365526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Sales-months-</a:t>
            </a:r>
            <a:r>
              <a:rPr lang="en-US" altLang="ko-KR" sz="1000" b="1" err="1">
                <a:solidFill>
                  <a:srgbClr val="FF0000"/>
                </a:solidFill>
              </a:rPr>
              <a:t>IorD</a:t>
            </a:r>
            <a:r>
              <a:rPr lang="en-US" altLang="ko-KR" sz="1000"/>
              <a:t> width : 100%, height : 250px</a:t>
            </a:r>
            <a:endParaRPr lang="ko-KR" altLang="en-US" sz="1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395638-2A62-41AE-ADF7-25DEFB966391}"/>
              </a:ext>
            </a:extLst>
          </p:cNvPr>
          <p:cNvSpPr txBox="1"/>
          <p:nvPr/>
        </p:nvSpPr>
        <p:spPr>
          <a:xfrm>
            <a:off x="205422" y="2611747"/>
            <a:ext cx="1316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전월</a:t>
            </a:r>
            <a:r>
              <a:rPr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금월 증감추이</a:t>
            </a:r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3" name="표 26">
            <a:extLst>
              <a:ext uri="{FF2B5EF4-FFF2-40B4-BE49-F238E27FC236}">
                <a16:creationId xmlns:a16="http://schemas.microsoft.com/office/drawing/2014/main" id="{1631E732-5145-491B-87DF-900ABDB7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78668"/>
              </p:ext>
            </p:extLst>
          </p:nvPr>
        </p:nvGraphicFramePr>
        <p:xfrm>
          <a:off x="155847" y="2934608"/>
          <a:ext cx="6720403" cy="141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3">
                  <a:extLst>
                    <a:ext uri="{9D8B030D-6E8A-4147-A177-3AD203B41FA5}">
                      <a16:colId xmlns:a16="http://schemas.microsoft.com/office/drawing/2014/main" val="743067566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1363812373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055749853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686953883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3195732354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2133687757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3244110610"/>
                    </a:ext>
                  </a:extLst>
                </a:gridCol>
              </a:tblGrid>
              <a:tr h="47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결제합계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환불합계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순매출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70289"/>
                  </a:ext>
                </a:extLst>
              </a:tr>
              <a:tr h="47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금월</a:t>
                      </a:r>
                      <a:r>
                        <a:rPr lang="en-US" altLang="ko-KR" sz="1000"/>
                        <a:t>(YYYY-MM)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rgbClr val="FF0000"/>
                          </a:solidFill>
                        </a:rPr>
                        <a:t>0%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</a:rPr>
                        <a:t>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rgbClr val="FF0000"/>
                          </a:solidFill>
                        </a:rPr>
                        <a:t>0%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</a:rPr>
                        <a:t>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rgbClr val="FF0000"/>
                          </a:solidFill>
                        </a:rPr>
                        <a:t>0%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</a:rPr>
                        <a:t>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358362"/>
                  </a:ext>
                </a:extLst>
              </a:tr>
              <a:tr h="47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전월</a:t>
                      </a:r>
                      <a:r>
                        <a:rPr lang="en-US" altLang="ko-KR" sz="1000"/>
                        <a:t>(YYYY-MM)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374548"/>
                  </a:ext>
                </a:extLst>
              </a:tr>
            </a:tbl>
          </a:graphicData>
        </a:graphic>
      </p:graphicFrame>
      <p:graphicFrame>
        <p:nvGraphicFramePr>
          <p:cNvPr id="8" name="Shape 721">
            <a:extLst>
              <a:ext uri="{FF2B5EF4-FFF2-40B4-BE49-F238E27FC236}">
                <a16:creationId xmlns:a16="http://schemas.microsoft.com/office/drawing/2014/main" id="{E0704D31-F327-44CF-AD09-AF2C200AC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140489"/>
              </p:ext>
            </p:extLst>
          </p:nvPr>
        </p:nvGraphicFramePr>
        <p:xfrm>
          <a:off x="7092758" y="539826"/>
          <a:ext cx="2051720" cy="15446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금월은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부터 오늘까지이다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전월와 금월의 합계을 비교하여 증감수치를 퍼센트로 표시한다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한번에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개까지 내용을 표시하고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합계는 가장 마지막 행에 표시하며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조회 된 모든 내용들의 합계이다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가장 최근 순으로 정렬된다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숫자를 클릭 시 해당 페이지로 이동하여 결과를 보여준다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95C2CA-596A-4BDD-988C-AD32095D3DE5}"/>
              </a:ext>
            </a:extLst>
          </p:cNvPr>
          <p:cNvSpPr/>
          <p:nvPr/>
        </p:nvSpPr>
        <p:spPr>
          <a:xfrm>
            <a:off x="107504" y="2877258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1</a:t>
            </a:r>
            <a:endParaRPr lang="ko-KR" altLang="en-US" sz="6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594D8-31C8-48A2-9B37-CBE0337BB7E5}"/>
              </a:ext>
            </a:extLst>
          </p:cNvPr>
          <p:cNvSpPr/>
          <p:nvPr/>
        </p:nvSpPr>
        <p:spPr>
          <a:xfrm>
            <a:off x="1648989" y="2877258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2</a:t>
            </a:r>
            <a:endParaRPr lang="ko-KR" altLang="en-US" sz="6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C3DF11-E2E6-434A-BC97-B0141A9896AE}"/>
              </a:ext>
            </a:extLst>
          </p:cNvPr>
          <p:cNvSpPr/>
          <p:nvPr/>
        </p:nvSpPr>
        <p:spPr>
          <a:xfrm>
            <a:off x="165956" y="4814070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3</a:t>
            </a:r>
            <a:endParaRPr lang="ko-KR" altLang="en-US" sz="600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B8B9C8-D8E1-497F-B34A-0D0960C0A42C}"/>
              </a:ext>
            </a:extLst>
          </p:cNvPr>
          <p:cNvSpPr/>
          <p:nvPr/>
        </p:nvSpPr>
        <p:spPr>
          <a:xfrm>
            <a:off x="223305" y="5276698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4</a:t>
            </a:r>
            <a:endParaRPr lang="ko-KR" altLang="en-US" sz="6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8BED52-C065-422D-85BD-830835EA80E3}"/>
              </a:ext>
            </a:extLst>
          </p:cNvPr>
          <p:cNvSpPr/>
          <p:nvPr/>
        </p:nvSpPr>
        <p:spPr>
          <a:xfrm>
            <a:off x="2987824" y="6327049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5</a:t>
            </a:r>
            <a:endParaRPr lang="ko-KR" altLang="en-US" sz="6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54A898-D3CC-49F6-85E8-1EE2827FC775}"/>
              </a:ext>
            </a:extLst>
          </p:cNvPr>
          <p:cNvSpPr txBox="1"/>
          <p:nvPr/>
        </p:nvSpPr>
        <p:spPr>
          <a:xfrm>
            <a:off x="187197" y="4581128"/>
            <a:ext cx="712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 표</a:t>
            </a:r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75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hape 721">
            <a:extLst>
              <a:ext uri="{FF2B5EF4-FFF2-40B4-BE49-F238E27FC236}">
                <a16:creationId xmlns:a16="http://schemas.microsoft.com/office/drawing/2014/main" id="{53C1EA2F-BA56-4365-8D1D-24756A09B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515530"/>
              </p:ext>
            </p:extLst>
          </p:nvPr>
        </p:nvGraphicFramePr>
        <p:xfrm>
          <a:off x="7092758" y="539826"/>
          <a:ext cx="2051720" cy="279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클릭 시 해당하는 날짜가 오른쪽 칸에 기입됨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달력이 표기되며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날짜 선택시 왼쪽 칸에 기입됨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설정된 판매가에 해당하는 제품들을 설정한 날짜 만큼만 검색하여 표기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단 판매가를 지정하지 않았을경우 모든 제품이 표시된다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도넛형 파이그래프로 표시하며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판매수량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|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판매금액 순으로 가장 높은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가지의 상품만 표시된다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판매수량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|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판매금액 순으로 표에 표시하며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선택한 항목으로 그래프도 표시된다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상품에 대한 기간동안의 결과를 표기한다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숫자를 클릭 시 해당 페이지로 이동하여 결과를 보여준다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857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15E16-DE0F-40C3-834D-72D0CAB1004C}"/>
              </a:ext>
            </a:extLst>
          </p:cNvPr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박덕수</a:t>
            </a:r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74B56-2F30-41BF-870A-B3639CD54897}"/>
              </a:ext>
            </a:extLst>
          </p:cNvPr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통계 관리 </a:t>
            </a:r>
            <a:r>
              <a:rPr lang="en-US" altLang="ko-KR" sz="1000"/>
              <a:t>– </a:t>
            </a:r>
            <a:r>
              <a:rPr lang="ko-KR" altLang="en-US" sz="1000"/>
              <a:t>매출분석</a:t>
            </a:r>
            <a:endParaRPr lang="en-US" altLang="ko-KR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080562-17CF-4754-B056-D3E3AAC7B6FD}"/>
              </a:ext>
            </a:extLst>
          </p:cNvPr>
          <p:cNvSpPr/>
          <p:nvPr/>
        </p:nvSpPr>
        <p:spPr>
          <a:xfrm>
            <a:off x="35496" y="470473"/>
            <a:ext cx="6980440" cy="638752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D0D42-8A73-4D13-A628-EB80B5259D99}"/>
              </a:ext>
            </a:extLst>
          </p:cNvPr>
          <p:cNvSpPr txBox="1"/>
          <p:nvPr/>
        </p:nvSpPr>
        <p:spPr>
          <a:xfrm>
            <a:off x="35496" y="260648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Product-analysis</a:t>
            </a:r>
            <a:r>
              <a:rPr lang="en-US" altLang="ko-KR" sz="1000"/>
              <a:t> width : 70%, height : 90%</a:t>
            </a:r>
            <a:endParaRPr lang="ko-KR" alt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BDD14-26CF-456A-AC49-ED59658B42B7}"/>
              </a:ext>
            </a:extLst>
          </p:cNvPr>
          <p:cNvSpPr txBox="1"/>
          <p:nvPr/>
        </p:nvSpPr>
        <p:spPr>
          <a:xfrm>
            <a:off x="107504" y="503674"/>
            <a:ext cx="1512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상품분석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824261-6D06-4C66-A87E-6DDA1748E6D8}"/>
              </a:ext>
            </a:extLst>
          </p:cNvPr>
          <p:cNvSpPr/>
          <p:nvPr/>
        </p:nvSpPr>
        <p:spPr>
          <a:xfrm>
            <a:off x="107504" y="2725265"/>
            <a:ext cx="6840760" cy="2171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BAE225-903C-43D5-B827-7A0D1C6FFB67}"/>
              </a:ext>
            </a:extLst>
          </p:cNvPr>
          <p:cNvSpPr/>
          <p:nvPr/>
        </p:nvSpPr>
        <p:spPr>
          <a:xfrm>
            <a:off x="107504" y="4985344"/>
            <a:ext cx="6840760" cy="17838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EE008D-15CA-41DC-8A17-3D90056963EB}"/>
              </a:ext>
            </a:extLst>
          </p:cNvPr>
          <p:cNvSpPr/>
          <p:nvPr/>
        </p:nvSpPr>
        <p:spPr>
          <a:xfrm>
            <a:off x="107504" y="992488"/>
            <a:ext cx="6840760" cy="134010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09DB6-3AC2-42AF-8597-7FDD45777400}"/>
              </a:ext>
            </a:extLst>
          </p:cNvPr>
          <p:cNvSpPr txBox="1"/>
          <p:nvPr/>
        </p:nvSpPr>
        <p:spPr>
          <a:xfrm>
            <a:off x="107504" y="1013061"/>
            <a:ext cx="3421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Product-analysis-search</a:t>
            </a:r>
            <a:r>
              <a:rPr lang="en-US" altLang="ko-KR" sz="1000"/>
              <a:t> width : 100%, height : 350px</a:t>
            </a:r>
            <a:endParaRPr lang="ko-KR" altLang="en-US" sz="1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496B9-1618-477A-99D8-83C83C44D747}"/>
              </a:ext>
            </a:extLst>
          </p:cNvPr>
          <p:cNvSpPr/>
          <p:nvPr/>
        </p:nvSpPr>
        <p:spPr>
          <a:xfrm>
            <a:off x="3013838" y="2046684"/>
            <a:ext cx="102375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C3A163-872C-4D13-A3CA-A557CD7FC099}"/>
              </a:ext>
            </a:extLst>
          </p:cNvPr>
          <p:cNvSpPr txBox="1"/>
          <p:nvPr/>
        </p:nvSpPr>
        <p:spPr>
          <a:xfrm>
            <a:off x="3156458" y="2034786"/>
            <a:ext cx="744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검색</a:t>
            </a:r>
            <a:endParaRPr lang="en-US" altLang="ko-KR" sz="10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01C841-83A6-4CD6-B58A-E7C905D78473}"/>
              </a:ext>
            </a:extLst>
          </p:cNvPr>
          <p:cNvSpPr/>
          <p:nvPr/>
        </p:nvSpPr>
        <p:spPr>
          <a:xfrm>
            <a:off x="933119" y="1259282"/>
            <a:ext cx="517808" cy="2628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110C8A-1333-47A6-B7C2-F0494509735B}"/>
              </a:ext>
            </a:extLst>
          </p:cNvPr>
          <p:cNvSpPr txBox="1"/>
          <p:nvPr/>
        </p:nvSpPr>
        <p:spPr>
          <a:xfrm>
            <a:off x="940410" y="1258273"/>
            <a:ext cx="51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오늘</a:t>
            </a:r>
            <a:endParaRPr lang="en-US" altLang="ko-KR" sz="10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BC791D-A2C6-4B8C-989E-FB7A3E1A591F}"/>
              </a:ext>
            </a:extLst>
          </p:cNvPr>
          <p:cNvSpPr/>
          <p:nvPr/>
        </p:nvSpPr>
        <p:spPr>
          <a:xfrm>
            <a:off x="1487204" y="1259282"/>
            <a:ext cx="517808" cy="2628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1550DA-5E1F-444F-A725-8160659633ED}"/>
              </a:ext>
            </a:extLst>
          </p:cNvPr>
          <p:cNvSpPr txBox="1"/>
          <p:nvPr/>
        </p:nvSpPr>
        <p:spPr>
          <a:xfrm>
            <a:off x="1494495" y="1258273"/>
            <a:ext cx="51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3</a:t>
            </a:r>
            <a:r>
              <a:rPr lang="ko-KR" altLang="en-US" sz="1000"/>
              <a:t>일</a:t>
            </a:r>
            <a:endParaRPr lang="en-US" altLang="ko-KR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F5F293-9F4B-4802-8F63-6829BDB5CB60}"/>
              </a:ext>
            </a:extLst>
          </p:cNvPr>
          <p:cNvSpPr/>
          <p:nvPr/>
        </p:nvSpPr>
        <p:spPr>
          <a:xfrm>
            <a:off x="2054461" y="1259282"/>
            <a:ext cx="517808" cy="2628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9F939F-6EC6-444B-8F31-26E7F94313E8}"/>
              </a:ext>
            </a:extLst>
          </p:cNvPr>
          <p:cNvSpPr txBox="1"/>
          <p:nvPr/>
        </p:nvSpPr>
        <p:spPr>
          <a:xfrm>
            <a:off x="2061752" y="1258273"/>
            <a:ext cx="51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7</a:t>
            </a:r>
            <a:r>
              <a:rPr lang="ko-KR" altLang="en-US" sz="1000"/>
              <a:t>일</a:t>
            </a:r>
            <a:endParaRPr lang="en-US" altLang="ko-KR" sz="10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0F1B66B-85B4-4B01-9E90-95F9DD5A2B17}"/>
              </a:ext>
            </a:extLst>
          </p:cNvPr>
          <p:cNvSpPr/>
          <p:nvPr/>
        </p:nvSpPr>
        <p:spPr>
          <a:xfrm>
            <a:off x="2596691" y="1259282"/>
            <a:ext cx="517808" cy="2628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C68D5-6338-4EA9-8ECD-E257500554EB}"/>
              </a:ext>
            </a:extLst>
          </p:cNvPr>
          <p:cNvSpPr txBox="1"/>
          <p:nvPr/>
        </p:nvSpPr>
        <p:spPr>
          <a:xfrm>
            <a:off x="2603982" y="1258273"/>
            <a:ext cx="51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1</a:t>
            </a:r>
            <a:r>
              <a:rPr lang="ko-KR" altLang="en-US" sz="1000"/>
              <a:t>개월</a:t>
            </a:r>
            <a:endParaRPr lang="en-US" altLang="ko-KR" sz="100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5975ABD-941C-421A-933D-D1A2ABC7F752}"/>
              </a:ext>
            </a:extLst>
          </p:cNvPr>
          <p:cNvSpPr/>
          <p:nvPr/>
        </p:nvSpPr>
        <p:spPr>
          <a:xfrm>
            <a:off x="3149167" y="1259282"/>
            <a:ext cx="517808" cy="2628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958740-10E5-4724-9A9E-C51B693AB806}"/>
              </a:ext>
            </a:extLst>
          </p:cNvPr>
          <p:cNvSpPr txBox="1"/>
          <p:nvPr/>
        </p:nvSpPr>
        <p:spPr>
          <a:xfrm>
            <a:off x="3156458" y="1258273"/>
            <a:ext cx="51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3</a:t>
            </a:r>
            <a:r>
              <a:rPr lang="ko-KR" altLang="en-US" sz="1000"/>
              <a:t>개월</a:t>
            </a:r>
            <a:endParaRPr lang="en-US" altLang="ko-KR" sz="10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800854-6CA2-485F-A164-1BDAADFAE63C}"/>
              </a:ext>
            </a:extLst>
          </p:cNvPr>
          <p:cNvSpPr/>
          <p:nvPr/>
        </p:nvSpPr>
        <p:spPr>
          <a:xfrm>
            <a:off x="3694351" y="1259282"/>
            <a:ext cx="517808" cy="2628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993C34-DFE2-42F1-A131-4843D18C174B}"/>
              </a:ext>
            </a:extLst>
          </p:cNvPr>
          <p:cNvSpPr txBox="1"/>
          <p:nvPr/>
        </p:nvSpPr>
        <p:spPr>
          <a:xfrm>
            <a:off x="3701642" y="1258273"/>
            <a:ext cx="51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6</a:t>
            </a:r>
            <a:r>
              <a:rPr lang="ko-KR" altLang="en-US" sz="1000"/>
              <a:t>개월</a:t>
            </a:r>
            <a:endParaRPr lang="en-US" altLang="ko-KR" sz="10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A71F26-FCE6-41DD-9A7B-92582BE381CC}"/>
              </a:ext>
            </a:extLst>
          </p:cNvPr>
          <p:cNvSpPr txBox="1"/>
          <p:nvPr/>
        </p:nvSpPr>
        <p:spPr>
          <a:xfrm>
            <a:off x="697329" y="1530462"/>
            <a:ext cx="2248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days-</a:t>
            </a:r>
            <a:r>
              <a:rPr lang="en-US" altLang="ko-KR" sz="1000" b="1" err="1">
                <a:solidFill>
                  <a:srgbClr val="FF0000"/>
                </a:solidFill>
              </a:rPr>
              <a:t>btn</a:t>
            </a:r>
            <a:r>
              <a:rPr lang="en-US" altLang="ko-KR" sz="1000"/>
              <a:t> width: 50px, height: 25px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164070-862D-45AF-B1A2-BE0FF804E7D3}"/>
              </a:ext>
            </a:extLst>
          </p:cNvPr>
          <p:cNvSpPr txBox="1"/>
          <p:nvPr/>
        </p:nvSpPr>
        <p:spPr>
          <a:xfrm>
            <a:off x="112112" y="2759013"/>
            <a:ext cx="3307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Product-analysis-chart</a:t>
            </a:r>
            <a:r>
              <a:rPr lang="en-US" altLang="ko-KR" sz="1000"/>
              <a:t> width : 100%, height : 600px</a:t>
            </a:r>
            <a:endParaRPr lang="ko-KR" altLang="en-US" sz="10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F5C76-A679-43D3-B4F8-660494EAC216}"/>
              </a:ext>
            </a:extLst>
          </p:cNvPr>
          <p:cNvSpPr txBox="1"/>
          <p:nvPr/>
        </p:nvSpPr>
        <p:spPr>
          <a:xfrm>
            <a:off x="35496" y="2924944"/>
            <a:ext cx="1173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 그래프</a:t>
            </a:r>
            <a:endParaRPr lang="en-US" altLang="ko-KR" sz="1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9EB7095-B68D-4F23-A8B7-F7275BB4836C}"/>
              </a:ext>
            </a:extLst>
          </p:cNvPr>
          <p:cNvSpPr/>
          <p:nvPr/>
        </p:nvSpPr>
        <p:spPr>
          <a:xfrm>
            <a:off x="199872" y="3172074"/>
            <a:ext cx="6676383" cy="16250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33ECA-E368-4B8C-A755-AACBF9DC65CA}"/>
              </a:ext>
            </a:extLst>
          </p:cNvPr>
          <p:cNvSpPr txBox="1"/>
          <p:nvPr/>
        </p:nvSpPr>
        <p:spPr>
          <a:xfrm>
            <a:off x="1048327" y="3708321"/>
            <a:ext cx="280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그래프</a:t>
            </a:r>
            <a:endParaRPr lang="en-US" altLang="ko-KR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0C170B-76DF-4874-98D3-FC26FE78B6FA}"/>
              </a:ext>
            </a:extLst>
          </p:cNvPr>
          <p:cNvSpPr txBox="1"/>
          <p:nvPr/>
        </p:nvSpPr>
        <p:spPr>
          <a:xfrm>
            <a:off x="112112" y="4997105"/>
            <a:ext cx="3307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Product-analysis-table</a:t>
            </a:r>
            <a:r>
              <a:rPr lang="en-US" altLang="ko-KR" sz="1000"/>
              <a:t> width : 100%, height : 600px</a:t>
            </a:r>
            <a:endParaRPr lang="ko-KR" altLang="en-US" sz="10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ABF19DD-F878-4ECE-BCA6-8C411451453A}"/>
              </a:ext>
            </a:extLst>
          </p:cNvPr>
          <p:cNvSpPr/>
          <p:nvPr/>
        </p:nvSpPr>
        <p:spPr>
          <a:xfrm>
            <a:off x="199872" y="5214097"/>
            <a:ext cx="6676383" cy="153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60D5B2-63FB-4C56-AB1E-3D77B9CBC886}"/>
              </a:ext>
            </a:extLst>
          </p:cNvPr>
          <p:cNvSpPr txBox="1"/>
          <p:nvPr/>
        </p:nvSpPr>
        <p:spPr>
          <a:xfrm>
            <a:off x="189365" y="1268760"/>
            <a:ext cx="701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기간</a:t>
            </a:r>
            <a:endParaRPr lang="en-US" altLang="ko-KR" sz="10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863BBD-7296-46D2-A05B-FE10F23C4D9F}"/>
              </a:ext>
            </a:extLst>
          </p:cNvPr>
          <p:cNvSpPr txBox="1"/>
          <p:nvPr/>
        </p:nvSpPr>
        <p:spPr>
          <a:xfrm>
            <a:off x="66686" y="1772816"/>
            <a:ext cx="832906" cy="244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상품판매가</a:t>
            </a:r>
            <a:endParaRPr lang="en-US" altLang="ko-KR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7E13461-FFCB-45FB-BC38-1C3D3C363E52}"/>
              </a:ext>
            </a:extLst>
          </p:cNvPr>
          <p:cNvSpPr/>
          <p:nvPr/>
        </p:nvSpPr>
        <p:spPr>
          <a:xfrm>
            <a:off x="899592" y="1779902"/>
            <a:ext cx="594903" cy="2442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표 91">
            <a:extLst>
              <a:ext uri="{FF2B5EF4-FFF2-40B4-BE49-F238E27FC236}">
                <a16:creationId xmlns:a16="http://schemas.microsoft.com/office/drawing/2014/main" id="{B813C9B4-B597-4034-9EE2-0B7E836D1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60293"/>
              </p:ext>
            </p:extLst>
          </p:nvPr>
        </p:nvGraphicFramePr>
        <p:xfrm>
          <a:off x="199869" y="5589240"/>
          <a:ext cx="6676380" cy="856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704">
                  <a:extLst>
                    <a:ext uri="{9D8B030D-6E8A-4147-A177-3AD203B41FA5}">
                      <a16:colId xmlns:a16="http://schemas.microsoft.com/office/drawing/2014/main" val="4163455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538027719"/>
                    </a:ext>
                  </a:extLst>
                </a:gridCol>
                <a:gridCol w="877668">
                  <a:extLst>
                    <a:ext uri="{9D8B030D-6E8A-4147-A177-3AD203B41FA5}">
                      <a16:colId xmlns:a16="http://schemas.microsoft.com/office/drawing/2014/main" val="2066950068"/>
                    </a:ext>
                  </a:extLst>
                </a:gridCol>
                <a:gridCol w="741820">
                  <a:extLst>
                    <a:ext uri="{9D8B030D-6E8A-4147-A177-3AD203B41FA5}">
                      <a16:colId xmlns:a16="http://schemas.microsoft.com/office/drawing/2014/main" val="199466287"/>
                    </a:ext>
                  </a:extLst>
                </a:gridCol>
                <a:gridCol w="540752">
                  <a:extLst>
                    <a:ext uri="{9D8B030D-6E8A-4147-A177-3AD203B41FA5}">
                      <a16:colId xmlns:a16="http://schemas.microsoft.com/office/drawing/2014/main" val="25125718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13440637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228875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888535825"/>
                    </a:ext>
                  </a:extLst>
                </a:gridCol>
                <a:gridCol w="1008108">
                  <a:extLst>
                    <a:ext uri="{9D8B030D-6E8A-4147-A177-3AD203B41FA5}">
                      <a16:colId xmlns:a16="http://schemas.microsoft.com/office/drawing/2014/main" val="2802068861"/>
                    </a:ext>
                  </a:extLst>
                </a:gridCol>
              </a:tblGrid>
              <a:tr h="280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상품코드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상품명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판매가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재고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결제수량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환불수량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판매수량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판매합계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814696"/>
                  </a:ext>
                </a:extLst>
              </a:tr>
              <a:tr h="576064">
                <a:tc gridSpan="9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738965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C38B616D-4779-4978-8570-F7F42C094797}"/>
              </a:ext>
            </a:extLst>
          </p:cNvPr>
          <p:cNvSpPr/>
          <p:nvPr/>
        </p:nvSpPr>
        <p:spPr>
          <a:xfrm>
            <a:off x="4612304" y="5283826"/>
            <a:ext cx="967808" cy="2166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97E795-82B6-4D92-8BC7-5E0546C14D03}"/>
              </a:ext>
            </a:extLst>
          </p:cNvPr>
          <p:cNvSpPr txBox="1"/>
          <p:nvPr/>
        </p:nvSpPr>
        <p:spPr>
          <a:xfrm>
            <a:off x="4668053" y="5265592"/>
            <a:ext cx="856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err="1"/>
              <a:t>판매수량순</a:t>
            </a:r>
            <a:endParaRPr lang="en-US" altLang="ko-KR" sz="100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582043E-A8E6-4780-B6CB-A14442D3D52C}"/>
              </a:ext>
            </a:extLst>
          </p:cNvPr>
          <p:cNvSpPr/>
          <p:nvPr/>
        </p:nvSpPr>
        <p:spPr>
          <a:xfrm>
            <a:off x="5655979" y="5283826"/>
            <a:ext cx="967808" cy="2166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6D8213D-D618-4483-9A94-5950601E42CF}"/>
              </a:ext>
            </a:extLst>
          </p:cNvPr>
          <p:cNvSpPr txBox="1"/>
          <p:nvPr/>
        </p:nvSpPr>
        <p:spPr>
          <a:xfrm>
            <a:off x="5711728" y="5265592"/>
            <a:ext cx="856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판매금액순</a:t>
            </a:r>
            <a:endParaRPr lang="en-US" altLang="ko-KR" sz="10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BD86B91-6264-4227-9B28-BB6F92F4AFCD}"/>
              </a:ext>
            </a:extLst>
          </p:cNvPr>
          <p:cNvSpPr txBox="1"/>
          <p:nvPr/>
        </p:nvSpPr>
        <p:spPr>
          <a:xfrm>
            <a:off x="2954906" y="6483673"/>
            <a:ext cx="1174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1   2   </a:t>
            </a:r>
            <a:r>
              <a:rPr lang="en-US" altLang="ko-KR" sz="1100" b="1"/>
              <a:t>3</a:t>
            </a:r>
            <a:r>
              <a:rPr lang="en-US" altLang="ko-KR" sz="1000"/>
              <a:t>   4   5</a:t>
            </a:r>
          </a:p>
        </p:txBody>
      </p:sp>
      <p:pic>
        <p:nvPicPr>
          <p:cNvPr id="1026" name="Picture 2" descr="괜찮은 파이, 도넛 차트 (자바스크립트 예제 소스) 소개 JS">
            <a:extLst>
              <a:ext uri="{FF2B5EF4-FFF2-40B4-BE49-F238E27FC236}">
                <a16:creationId xmlns:a16="http://schemas.microsoft.com/office/drawing/2014/main" id="{FA7099FF-978F-41D2-BC8F-06BDA612D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25" y="3207295"/>
            <a:ext cx="1660035" cy="155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C5AD50A7-D1AC-48B8-8A5A-A3EBD9032018}"/>
              </a:ext>
            </a:extLst>
          </p:cNvPr>
          <p:cNvSpPr txBox="1"/>
          <p:nvPr/>
        </p:nvSpPr>
        <p:spPr>
          <a:xfrm>
            <a:off x="4355976" y="3212976"/>
            <a:ext cx="684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>
                <a:solidFill>
                  <a:srgbClr val="00B0F0"/>
                </a:solidFill>
              </a:rPr>
              <a:t>Ex)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BCC7E0-9E1D-4A50-ABFF-C8F98A088B44}"/>
              </a:ext>
            </a:extLst>
          </p:cNvPr>
          <p:cNvSpPr/>
          <p:nvPr/>
        </p:nvSpPr>
        <p:spPr>
          <a:xfrm>
            <a:off x="4277869" y="1269379"/>
            <a:ext cx="96364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7192B-1B4D-4FE6-B5D5-719E70C707CE}"/>
              </a:ext>
            </a:extLst>
          </p:cNvPr>
          <p:cNvSpPr txBox="1"/>
          <p:nvPr/>
        </p:nvSpPr>
        <p:spPr>
          <a:xfrm>
            <a:off x="4233402" y="1287158"/>
            <a:ext cx="1043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YYYY-MM-DD</a:t>
            </a:r>
          </a:p>
        </p:txBody>
      </p:sp>
      <p:pic>
        <p:nvPicPr>
          <p:cNvPr id="4" name="Picture 2" descr="달력, 컴퓨터 아이콘 달력 날짜, 달력 아이콘, 기타, 각도, 텍스트 png | PNGWing">
            <a:extLst>
              <a:ext uri="{FF2B5EF4-FFF2-40B4-BE49-F238E27FC236}">
                <a16:creationId xmlns:a16="http://schemas.microsoft.com/office/drawing/2014/main" id="{D21FCFE2-5B9C-4C68-B664-31B724E26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90" y="1307065"/>
            <a:ext cx="206405" cy="20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C21546-5F09-4213-B368-556B625B153A}"/>
              </a:ext>
            </a:extLst>
          </p:cNvPr>
          <p:cNvSpPr txBox="1"/>
          <p:nvPr/>
        </p:nvSpPr>
        <p:spPr>
          <a:xfrm>
            <a:off x="5493929" y="1286019"/>
            <a:ext cx="206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~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67D0CF-FE19-4171-8251-88EB7AC5CF6F}"/>
              </a:ext>
            </a:extLst>
          </p:cNvPr>
          <p:cNvSpPr/>
          <p:nvPr/>
        </p:nvSpPr>
        <p:spPr>
          <a:xfrm>
            <a:off x="5718029" y="1284083"/>
            <a:ext cx="96364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8CCE3-C378-4368-8E7E-1A9AC805EB74}"/>
              </a:ext>
            </a:extLst>
          </p:cNvPr>
          <p:cNvSpPr txBox="1"/>
          <p:nvPr/>
        </p:nvSpPr>
        <p:spPr>
          <a:xfrm>
            <a:off x="5673562" y="1301862"/>
            <a:ext cx="1043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YYYY-MM-DD</a:t>
            </a:r>
          </a:p>
        </p:txBody>
      </p:sp>
      <p:pic>
        <p:nvPicPr>
          <p:cNvPr id="12" name="Picture 2" descr="달력, 컴퓨터 아이콘 달력 날짜, 달력 아이콘, 기타, 각도, 텍스트 png | PNGWing">
            <a:extLst>
              <a:ext uri="{FF2B5EF4-FFF2-40B4-BE49-F238E27FC236}">
                <a16:creationId xmlns:a16="http://schemas.microsoft.com/office/drawing/2014/main" id="{C6FB086A-5752-4303-A6E4-0274925FD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150" y="1321769"/>
            <a:ext cx="206405" cy="20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EEF43C-B9AA-458E-B921-52D60D3D040D}"/>
              </a:ext>
            </a:extLst>
          </p:cNvPr>
          <p:cNvSpPr txBox="1"/>
          <p:nvPr/>
        </p:nvSpPr>
        <p:spPr>
          <a:xfrm>
            <a:off x="1087062" y="1777968"/>
            <a:ext cx="219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D2452-D2AB-4A3B-881E-DD4C8AE43085}"/>
              </a:ext>
            </a:extLst>
          </p:cNvPr>
          <p:cNvSpPr txBox="1"/>
          <p:nvPr/>
        </p:nvSpPr>
        <p:spPr>
          <a:xfrm>
            <a:off x="1526146" y="1765660"/>
            <a:ext cx="219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~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E146AB3-0B06-4F4F-B8D6-50DFC40D156E}"/>
              </a:ext>
            </a:extLst>
          </p:cNvPr>
          <p:cNvSpPr/>
          <p:nvPr/>
        </p:nvSpPr>
        <p:spPr>
          <a:xfrm>
            <a:off x="1751234" y="1779902"/>
            <a:ext cx="594903" cy="2442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9772F3-7C5B-42BD-8A24-F3383C0FE9C8}"/>
              </a:ext>
            </a:extLst>
          </p:cNvPr>
          <p:cNvSpPr txBox="1"/>
          <p:nvPr/>
        </p:nvSpPr>
        <p:spPr>
          <a:xfrm>
            <a:off x="1938704" y="1777968"/>
            <a:ext cx="219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0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9BE2EB-F8CD-4AE4-BBAD-7746E245BC85}"/>
              </a:ext>
            </a:extLst>
          </p:cNvPr>
          <p:cNvSpPr/>
          <p:nvPr/>
        </p:nvSpPr>
        <p:spPr>
          <a:xfrm>
            <a:off x="834673" y="1225984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1</a:t>
            </a:r>
            <a:endParaRPr lang="ko-KR" altLang="en-US" sz="600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CB0301-CA49-4DAB-83FF-8223A3A42778}"/>
              </a:ext>
            </a:extLst>
          </p:cNvPr>
          <p:cNvSpPr/>
          <p:nvPr/>
        </p:nvSpPr>
        <p:spPr>
          <a:xfrm>
            <a:off x="5248966" y="1227573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2</a:t>
            </a:r>
            <a:endParaRPr lang="ko-KR" altLang="en-US" sz="6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843017-34DD-482D-A0F8-E76688329A13}"/>
              </a:ext>
            </a:extLst>
          </p:cNvPr>
          <p:cNvSpPr/>
          <p:nvPr/>
        </p:nvSpPr>
        <p:spPr>
          <a:xfrm>
            <a:off x="2964001" y="1972461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3</a:t>
            </a:r>
            <a:endParaRPr lang="ko-KR" altLang="en-US" sz="6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5273B8-AB36-4E30-A711-7F6A96CD1738}"/>
              </a:ext>
            </a:extLst>
          </p:cNvPr>
          <p:cNvSpPr/>
          <p:nvPr/>
        </p:nvSpPr>
        <p:spPr>
          <a:xfrm>
            <a:off x="199872" y="3143144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4</a:t>
            </a:r>
            <a:endParaRPr lang="ko-KR" altLang="en-US" sz="6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6E2282-D80F-4F98-AAE0-E434270893F0}"/>
              </a:ext>
            </a:extLst>
          </p:cNvPr>
          <p:cNvSpPr/>
          <p:nvPr/>
        </p:nvSpPr>
        <p:spPr>
          <a:xfrm>
            <a:off x="4564520" y="5258725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5</a:t>
            </a:r>
            <a:endParaRPr lang="ko-KR" altLang="en-US" sz="6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2C6F4A-18A3-4641-B31C-BC76B9AAE17D}"/>
              </a:ext>
            </a:extLst>
          </p:cNvPr>
          <p:cNvSpPr/>
          <p:nvPr/>
        </p:nvSpPr>
        <p:spPr>
          <a:xfrm>
            <a:off x="176620" y="5561119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6</a:t>
            </a:r>
            <a:endParaRPr lang="ko-KR" altLang="en-US" sz="6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A6373D-8C57-4F13-9084-F4D1352796AE}"/>
              </a:ext>
            </a:extLst>
          </p:cNvPr>
          <p:cNvSpPr/>
          <p:nvPr/>
        </p:nvSpPr>
        <p:spPr>
          <a:xfrm>
            <a:off x="2987824" y="6482653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7</a:t>
            </a:r>
            <a:endParaRPr lang="ko-KR" altLang="en-US" sz="6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558565-6BAD-42DC-9EA4-ABFC86CCD87B}"/>
              </a:ext>
            </a:extLst>
          </p:cNvPr>
          <p:cNvSpPr txBox="1"/>
          <p:nvPr/>
        </p:nvSpPr>
        <p:spPr>
          <a:xfrm>
            <a:off x="187197" y="5278558"/>
            <a:ext cx="712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 표</a:t>
            </a:r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11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40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주문관리 페이지</a:t>
            </a:r>
            <a:endParaRPr lang="en-US" altLang="ko-KR" sz="4000" b="1" spc="5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460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46E1EA-E07E-4D33-891C-B083F4218B4E}"/>
              </a:ext>
            </a:extLst>
          </p:cNvPr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주문 목록</a:t>
            </a:r>
            <a:endParaRPr lang="en-US" altLang="ko-KR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3B2A0-56B9-4CA9-A94A-380CCE27E1AD}"/>
              </a:ext>
            </a:extLst>
          </p:cNvPr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박덕수</a:t>
            </a:r>
            <a:endParaRPr lang="ko-KR" altLang="en-US" sz="1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FC5375-B306-44D3-A7A5-47AB82F6FE80}"/>
              </a:ext>
            </a:extLst>
          </p:cNvPr>
          <p:cNvSpPr/>
          <p:nvPr/>
        </p:nvSpPr>
        <p:spPr>
          <a:xfrm>
            <a:off x="35496" y="470473"/>
            <a:ext cx="6980440" cy="638752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B850B-59E6-4128-9DA6-37C4C01373B2}"/>
              </a:ext>
            </a:extLst>
          </p:cNvPr>
          <p:cNvSpPr txBox="1"/>
          <p:nvPr/>
        </p:nvSpPr>
        <p:spPr>
          <a:xfrm>
            <a:off x="35496" y="260648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Orders-list</a:t>
            </a:r>
            <a:r>
              <a:rPr lang="en-US" altLang="ko-KR" sz="1000"/>
              <a:t> width : 70%, height : 90%</a:t>
            </a:r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EDDDBD-AFD1-4A87-B2B5-83A2AF64548F}"/>
              </a:ext>
            </a:extLst>
          </p:cNvPr>
          <p:cNvSpPr/>
          <p:nvPr/>
        </p:nvSpPr>
        <p:spPr>
          <a:xfrm>
            <a:off x="181536" y="1870226"/>
            <a:ext cx="6688360" cy="197692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AAD13-1F55-4F1D-9685-679332F1613E}"/>
              </a:ext>
            </a:extLst>
          </p:cNvPr>
          <p:cNvSpPr txBox="1"/>
          <p:nvPr/>
        </p:nvSpPr>
        <p:spPr>
          <a:xfrm>
            <a:off x="181536" y="213285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주문 목록</a:t>
            </a:r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D59453FB-EC73-42B0-9302-1F9D81C7D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98304"/>
              </p:ext>
            </p:extLst>
          </p:nvPr>
        </p:nvGraphicFramePr>
        <p:xfrm>
          <a:off x="191411" y="2393285"/>
          <a:ext cx="668836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096">
                  <a:extLst>
                    <a:ext uri="{9D8B030D-6E8A-4147-A177-3AD203B41FA5}">
                      <a16:colId xmlns:a16="http://schemas.microsoft.com/office/drawing/2014/main" val="2471310497"/>
                    </a:ext>
                  </a:extLst>
                </a:gridCol>
                <a:gridCol w="706096">
                  <a:extLst>
                    <a:ext uri="{9D8B030D-6E8A-4147-A177-3AD203B41FA5}">
                      <a16:colId xmlns:a16="http://schemas.microsoft.com/office/drawing/2014/main" val="2628959426"/>
                    </a:ext>
                  </a:extLst>
                </a:gridCol>
                <a:gridCol w="706096">
                  <a:extLst>
                    <a:ext uri="{9D8B030D-6E8A-4147-A177-3AD203B41FA5}">
                      <a16:colId xmlns:a16="http://schemas.microsoft.com/office/drawing/2014/main" val="3051249368"/>
                    </a:ext>
                  </a:extLst>
                </a:gridCol>
                <a:gridCol w="706096">
                  <a:extLst>
                    <a:ext uri="{9D8B030D-6E8A-4147-A177-3AD203B41FA5}">
                      <a16:colId xmlns:a16="http://schemas.microsoft.com/office/drawing/2014/main" val="3428274864"/>
                    </a:ext>
                  </a:extLst>
                </a:gridCol>
                <a:gridCol w="706096">
                  <a:extLst>
                    <a:ext uri="{9D8B030D-6E8A-4147-A177-3AD203B41FA5}">
                      <a16:colId xmlns:a16="http://schemas.microsoft.com/office/drawing/2014/main" val="434428248"/>
                    </a:ext>
                  </a:extLst>
                </a:gridCol>
                <a:gridCol w="706096">
                  <a:extLst>
                    <a:ext uri="{9D8B030D-6E8A-4147-A177-3AD203B41FA5}">
                      <a16:colId xmlns:a16="http://schemas.microsoft.com/office/drawing/2014/main" val="3966731951"/>
                    </a:ext>
                  </a:extLst>
                </a:gridCol>
                <a:gridCol w="730573">
                  <a:extLst>
                    <a:ext uri="{9D8B030D-6E8A-4147-A177-3AD203B41FA5}">
                      <a16:colId xmlns:a16="http://schemas.microsoft.com/office/drawing/2014/main" val="150966372"/>
                    </a:ext>
                  </a:extLst>
                </a:gridCol>
                <a:gridCol w="709592">
                  <a:extLst>
                    <a:ext uri="{9D8B030D-6E8A-4147-A177-3AD203B41FA5}">
                      <a16:colId xmlns:a16="http://schemas.microsoft.com/office/drawing/2014/main" val="2736446986"/>
                    </a:ext>
                  </a:extLst>
                </a:gridCol>
                <a:gridCol w="1011627">
                  <a:extLst>
                    <a:ext uri="{9D8B030D-6E8A-4147-A177-3AD203B41FA5}">
                      <a16:colId xmlns:a16="http://schemas.microsoft.com/office/drawing/2014/main" val="509480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주문번호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주문자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배송지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결제금액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결제수단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90"/>
                        <a:t>결제상태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배송상태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취소</a:t>
                      </a:r>
                      <a:r>
                        <a:rPr lang="en-US" altLang="ko-KR" sz="1000"/>
                        <a:t>|</a:t>
                      </a:r>
                      <a:r>
                        <a:rPr lang="ko-KR" altLang="en-US" sz="1000"/>
                        <a:t>교환</a:t>
                      </a:r>
                      <a:r>
                        <a:rPr lang="en-US" altLang="ko-KR" sz="1000"/>
                        <a:t>|</a:t>
                      </a:r>
                      <a:r>
                        <a:rPr lang="ko-KR" altLang="en-US" sz="1000"/>
                        <a:t>환불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85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20201028-1670002</a:t>
                      </a:r>
                      <a:endParaRPr lang="ko-KR" altLang="en-US" sz="9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팔토시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서울시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70,000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카드결제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결제완료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배송준비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26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20201028-1670001</a:t>
                      </a:r>
                      <a:endParaRPr lang="ko-KR" altLang="en-US" sz="9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김두한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미니풍기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경기도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30,000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계좌이체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입금전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배송완료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9857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6108F8E-4DEA-404E-B5FF-8A89ADCECCB6}"/>
              </a:ext>
            </a:extLst>
          </p:cNvPr>
          <p:cNvSpPr txBox="1"/>
          <p:nvPr/>
        </p:nvSpPr>
        <p:spPr>
          <a:xfrm>
            <a:off x="189730" y="1904274"/>
            <a:ext cx="3421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Orders-list</a:t>
            </a:r>
            <a:r>
              <a:rPr lang="en-US" altLang="ko-KR" sz="1000"/>
              <a:t> width : 100%, height : 600px</a:t>
            </a:r>
            <a:endParaRPr lang="ko-KR" alt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FDFD6E-F35E-46AD-BF81-E1D545B87FC3}"/>
              </a:ext>
            </a:extLst>
          </p:cNvPr>
          <p:cNvSpPr txBox="1"/>
          <p:nvPr/>
        </p:nvSpPr>
        <p:spPr>
          <a:xfrm>
            <a:off x="2965844" y="3606418"/>
            <a:ext cx="1174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1   2   </a:t>
            </a:r>
            <a:r>
              <a:rPr lang="en-US" altLang="ko-KR" sz="1100" b="1"/>
              <a:t>3</a:t>
            </a:r>
            <a:r>
              <a:rPr lang="en-US" altLang="ko-KR" sz="1000"/>
              <a:t>   4   5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CE38E0-E113-4C6B-9D20-E6FE9EFEF32D}"/>
              </a:ext>
            </a:extLst>
          </p:cNvPr>
          <p:cNvSpPr/>
          <p:nvPr/>
        </p:nvSpPr>
        <p:spPr>
          <a:xfrm>
            <a:off x="2998762" y="3605398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7</a:t>
            </a:r>
            <a:endParaRPr lang="ko-KR" altLang="en-US" sz="600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5B682B-AAF2-42DA-B1CC-00DC4D34D307}"/>
              </a:ext>
            </a:extLst>
          </p:cNvPr>
          <p:cNvSpPr/>
          <p:nvPr/>
        </p:nvSpPr>
        <p:spPr>
          <a:xfrm>
            <a:off x="181536" y="3943241"/>
            <a:ext cx="6688360" cy="2798127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F0594-D72A-4757-B90F-52FAE6A08D4B}"/>
              </a:ext>
            </a:extLst>
          </p:cNvPr>
          <p:cNvSpPr txBox="1"/>
          <p:nvPr/>
        </p:nvSpPr>
        <p:spPr>
          <a:xfrm>
            <a:off x="189730" y="4171593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주문번호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2E2F1-7B8E-41A8-88AC-1B12CAFC638A}"/>
              </a:ext>
            </a:extLst>
          </p:cNvPr>
          <p:cNvSpPr txBox="1"/>
          <p:nvPr/>
        </p:nvSpPr>
        <p:spPr>
          <a:xfrm>
            <a:off x="189730" y="4454070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주 문 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987966-AB9A-4326-86B1-3D64715C51DF}"/>
              </a:ext>
            </a:extLst>
          </p:cNvPr>
          <p:cNvSpPr txBox="1"/>
          <p:nvPr/>
        </p:nvSpPr>
        <p:spPr>
          <a:xfrm>
            <a:off x="189730" y="4734009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상 품 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9DE177-872C-4782-B9B7-FE756DACF72A}"/>
              </a:ext>
            </a:extLst>
          </p:cNvPr>
          <p:cNvSpPr txBox="1"/>
          <p:nvPr/>
        </p:nvSpPr>
        <p:spPr>
          <a:xfrm>
            <a:off x="189730" y="5014809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상품갯수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DA7CA1-B1EC-4E85-8FED-3A8682F23AAB}"/>
              </a:ext>
            </a:extLst>
          </p:cNvPr>
          <p:cNvSpPr txBox="1"/>
          <p:nvPr/>
        </p:nvSpPr>
        <p:spPr>
          <a:xfrm>
            <a:off x="189730" y="5295609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배 송 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2F571C-1D0E-46B9-9A3D-3D9148535307}"/>
              </a:ext>
            </a:extLst>
          </p:cNvPr>
          <p:cNvSpPr txBox="1"/>
          <p:nvPr/>
        </p:nvSpPr>
        <p:spPr>
          <a:xfrm>
            <a:off x="189730" y="5576409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택 배 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13D5D0-7F4E-4B34-A91D-77FC59B8282F}"/>
              </a:ext>
            </a:extLst>
          </p:cNvPr>
          <p:cNvSpPr txBox="1"/>
          <p:nvPr/>
        </p:nvSpPr>
        <p:spPr>
          <a:xfrm>
            <a:off x="189730" y="5857209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송장번호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F1C36E-2FD0-4741-B31E-B4802989C192}"/>
              </a:ext>
            </a:extLst>
          </p:cNvPr>
          <p:cNvSpPr txBox="1"/>
          <p:nvPr/>
        </p:nvSpPr>
        <p:spPr>
          <a:xfrm>
            <a:off x="189730" y="6138009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결제금액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322AE-6647-4060-803D-650E49FC441F}"/>
              </a:ext>
            </a:extLst>
          </p:cNvPr>
          <p:cNvSpPr txBox="1"/>
          <p:nvPr/>
        </p:nvSpPr>
        <p:spPr>
          <a:xfrm>
            <a:off x="189730" y="6418809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결제수단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126D1E-6262-4449-B8B2-5299E1A86893}"/>
              </a:ext>
            </a:extLst>
          </p:cNvPr>
          <p:cNvSpPr txBox="1"/>
          <p:nvPr/>
        </p:nvSpPr>
        <p:spPr>
          <a:xfrm>
            <a:off x="3419872" y="4171593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입금자명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3B67AD-1EAA-4B54-A614-42FE74D13CFD}"/>
              </a:ext>
            </a:extLst>
          </p:cNvPr>
          <p:cNvSpPr txBox="1"/>
          <p:nvPr/>
        </p:nvSpPr>
        <p:spPr>
          <a:xfrm>
            <a:off x="3419872" y="4453104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입금은행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3B7185-551C-489F-A66B-5E776BBF0A61}"/>
              </a:ext>
            </a:extLst>
          </p:cNvPr>
          <p:cNvSpPr txBox="1"/>
          <p:nvPr/>
        </p:nvSpPr>
        <p:spPr>
          <a:xfrm>
            <a:off x="3419872" y="5045797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배송상태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6CF77-3BEC-4D85-962D-A793862FEF15}"/>
              </a:ext>
            </a:extLst>
          </p:cNvPr>
          <p:cNvSpPr txBox="1"/>
          <p:nvPr/>
        </p:nvSpPr>
        <p:spPr>
          <a:xfrm>
            <a:off x="3419872" y="5327308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취소</a:t>
            </a:r>
            <a:r>
              <a:rPr lang="en-US" altLang="ko-KR" sz="1000"/>
              <a:t>|</a:t>
            </a:r>
            <a:r>
              <a:rPr lang="ko-KR" altLang="en-US" sz="1000"/>
              <a:t>교환</a:t>
            </a:r>
            <a:r>
              <a:rPr lang="en-US" altLang="ko-KR" sz="1000"/>
              <a:t>|</a:t>
            </a:r>
            <a:r>
              <a:rPr lang="ko-KR" altLang="en-US" sz="1000"/>
              <a:t>환불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93C3A6-B24F-4B68-B265-DB68B78E7A67}"/>
              </a:ext>
            </a:extLst>
          </p:cNvPr>
          <p:cNvSpPr txBox="1"/>
          <p:nvPr/>
        </p:nvSpPr>
        <p:spPr>
          <a:xfrm>
            <a:off x="3419872" y="5606791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요구사항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AE6CD9-2A22-4478-BABF-6CB0F2392DDA}"/>
              </a:ext>
            </a:extLst>
          </p:cNvPr>
          <p:cNvSpPr txBox="1"/>
          <p:nvPr/>
        </p:nvSpPr>
        <p:spPr>
          <a:xfrm>
            <a:off x="3419872" y="6177458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메      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3466E5-A5AD-4F0A-94AE-ADCF2C38F0B4}"/>
              </a:ext>
            </a:extLst>
          </p:cNvPr>
          <p:cNvSpPr/>
          <p:nvPr/>
        </p:nvSpPr>
        <p:spPr>
          <a:xfrm>
            <a:off x="4427984" y="5327308"/>
            <a:ext cx="1656184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C58145-8568-47BE-8173-DC60EE95FD47}"/>
              </a:ext>
            </a:extLst>
          </p:cNvPr>
          <p:cNvSpPr/>
          <p:nvPr/>
        </p:nvSpPr>
        <p:spPr>
          <a:xfrm>
            <a:off x="4427984" y="5045797"/>
            <a:ext cx="1656184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배송준비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CD5DEB7-C351-48B0-BAB2-28AB23962C19}"/>
              </a:ext>
            </a:extLst>
          </p:cNvPr>
          <p:cNvSpPr/>
          <p:nvPr/>
        </p:nvSpPr>
        <p:spPr>
          <a:xfrm>
            <a:off x="4427984" y="4452972"/>
            <a:ext cx="1656184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788561-A403-4AFB-96AE-586FA8B0BDD6}"/>
              </a:ext>
            </a:extLst>
          </p:cNvPr>
          <p:cNvSpPr/>
          <p:nvPr/>
        </p:nvSpPr>
        <p:spPr>
          <a:xfrm>
            <a:off x="1198800" y="4171592"/>
            <a:ext cx="1656184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20201028-1670002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4DD500-204D-4DCB-A110-E972AA30A291}"/>
              </a:ext>
            </a:extLst>
          </p:cNvPr>
          <p:cNvSpPr/>
          <p:nvPr/>
        </p:nvSpPr>
        <p:spPr>
          <a:xfrm>
            <a:off x="4427984" y="5606791"/>
            <a:ext cx="1656184" cy="5270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출발할 때 전언주시오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4D98D5-D0AE-4CFC-8A7C-7F41BC71C749}"/>
              </a:ext>
            </a:extLst>
          </p:cNvPr>
          <p:cNvSpPr/>
          <p:nvPr/>
        </p:nvSpPr>
        <p:spPr>
          <a:xfrm>
            <a:off x="4427984" y="6178954"/>
            <a:ext cx="1656184" cy="5150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미친놈임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21A12E9-5699-4732-8B05-21BBB1B75F3D}"/>
              </a:ext>
            </a:extLst>
          </p:cNvPr>
          <p:cNvSpPr/>
          <p:nvPr/>
        </p:nvSpPr>
        <p:spPr>
          <a:xfrm>
            <a:off x="4427984" y="4171592"/>
            <a:ext cx="1656184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13F25C-472C-4C27-A978-7AFDEC8BC632}"/>
              </a:ext>
            </a:extLst>
          </p:cNvPr>
          <p:cNvSpPr/>
          <p:nvPr/>
        </p:nvSpPr>
        <p:spPr>
          <a:xfrm>
            <a:off x="1198800" y="5014809"/>
            <a:ext cx="1656184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2ea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83D55A5-4167-4622-BFA3-DCA24AFEF99C}"/>
              </a:ext>
            </a:extLst>
          </p:cNvPr>
          <p:cNvSpPr/>
          <p:nvPr/>
        </p:nvSpPr>
        <p:spPr>
          <a:xfrm>
            <a:off x="1198800" y="4734009"/>
            <a:ext cx="1656184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팔토시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348B51F-44F0-434C-AE49-59FE2B6EFB8C}"/>
              </a:ext>
            </a:extLst>
          </p:cNvPr>
          <p:cNvSpPr/>
          <p:nvPr/>
        </p:nvSpPr>
        <p:spPr>
          <a:xfrm>
            <a:off x="1198800" y="4452972"/>
            <a:ext cx="1656184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F39CE7B-FABD-42BB-8C36-D22851764EF3}"/>
              </a:ext>
            </a:extLst>
          </p:cNvPr>
          <p:cNvSpPr/>
          <p:nvPr/>
        </p:nvSpPr>
        <p:spPr>
          <a:xfrm>
            <a:off x="1198800" y="5295609"/>
            <a:ext cx="1656184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한양 물방울리 </a:t>
            </a:r>
            <a:r>
              <a:rPr lang="en-US" altLang="ko-KR" sz="1000">
                <a:solidFill>
                  <a:schemeClr val="tx1"/>
                </a:solidFill>
              </a:rPr>
              <a:t>11-5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2FFF56-73B8-41C6-AB65-B65E2B865752}"/>
              </a:ext>
            </a:extLst>
          </p:cNvPr>
          <p:cNvSpPr/>
          <p:nvPr/>
        </p:nvSpPr>
        <p:spPr>
          <a:xfrm>
            <a:off x="1198800" y="6138009"/>
            <a:ext cx="1656184" cy="24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70,000</a:t>
            </a:r>
            <a:r>
              <a:rPr lang="ko-KR" altLang="en-US" sz="1000">
                <a:solidFill>
                  <a:schemeClr val="tx1"/>
                </a:solidFill>
              </a:rPr>
              <a:t>냥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E13B9ED-CA73-4E12-AABC-9F7EBEE6C830}"/>
              </a:ext>
            </a:extLst>
          </p:cNvPr>
          <p:cNvSpPr/>
          <p:nvPr/>
        </p:nvSpPr>
        <p:spPr>
          <a:xfrm>
            <a:off x="1198800" y="5857209"/>
            <a:ext cx="1656184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1152364856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E4FDD5-DF47-4378-983C-0BFED1E3984F}"/>
              </a:ext>
            </a:extLst>
          </p:cNvPr>
          <p:cNvSpPr/>
          <p:nvPr/>
        </p:nvSpPr>
        <p:spPr>
          <a:xfrm>
            <a:off x="1198800" y="5576409"/>
            <a:ext cx="1656184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천마택배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CE890A1-B953-495F-81F2-A615DB90B625}"/>
              </a:ext>
            </a:extLst>
          </p:cNvPr>
          <p:cNvSpPr/>
          <p:nvPr/>
        </p:nvSpPr>
        <p:spPr>
          <a:xfrm>
            <a:off x="1198800" y="6418809"/>
            <a:ext cx="1656184" cy="24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카드결제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DA7B656-ACC6-476A-94FD-13563D727897}"/>
              </a:ext>
            </a:extLst>
          </p:cNvPr>
          <p:cNvSpPr/>
          <p:nvPr/>
        </p:nvSpPr>
        <p:spPr>
          <a:xfrm>
            <a:off x="191415" y="540754"/>
            <a:ext cx="6688360" cy="1210076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E46E4E-BDCD-4254-8BB4-6896D566AFFE}"/>
              </a:ext>
            </a:extLst>
          </p:cNvPr>
          <p:cNvSpPr txBox="1"/>
          <p:nvPr/>
        </p:nvSpPr>
        <p:spPr>
          <a:xfrm>
            <a:off x="5796136" y="505378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F18B6A-CDD8-44F4-A0A5-4B62D9216084}"/>
              </a:ext>
            </a:extLst>
          </p:cNvPr>
          <p:cNvSpPr txBox="1"/>
          <p:nvPr/>
        </p:nvSpPr>
        <p:spPr>
          <a:xfrm>
            <a:off x="5796136" y="5343235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E27126-B71C-4FB9-BAD7-42CD0165EC86}"/>
              </a:ext>
            </a:extLst>
          </p:cNvPr>
          <p:cNvSpPr txBox="1"/>
          <p:nvPr/>
        </p:nvSpPr>
        <p:spPr>
          <a:xfrm>
            <a:off x="144450" y="3943241"/>
            <a:ext cx="111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주문 상세 정보</a:t>
            </a:r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AC2AFA2-EB6A-4162-A67F-F6CA18B921D5}"/>
              </a:ext>
            </a:extLst>
          </p:cNvPr>
          <p:cNvSpPr/>
          <p:nvPr/>
        </p:nvSpPr>
        <p:spPr>
          <a:xfrm>
            <a:off x="6270555" y="6430352"/>
            <a:ext cx="49567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93E5B0-2F1B-4AC7-87C0-4CEED5DA5D0D}"/>
              </a:ext>
            </a:extLst>
          </p:cNvPr>
          <p:cNvSpPr txBox="1"/>
          <p:nvPr/>
        </p:nvSpPr>
        <p:spPr>
          <a:xfrm>
            <a:off x="189730" y="56463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주문 조회</a:t>
            </a:r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F681351-55F5-486B-BF25-2EF1D0C8F491}"/>
              </a:ext>
            </a:extLst>
          </p:cNvPr>
          <p:cNvSpPr txBox="1"/>
          <p:nvPr/>
        </p:nvSpPr>
        <p:spPr>
          <a:xfrm>
            <a:off x="193760" y="839422"/>
            <a:ext cx="788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주문 날짜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3DB4814-6642-431E-9B3E-9A7F566B4AA2}"/>
              </a:ext>
            </a:extLst>
          </p:cNvPr>
          <p:cNvSpPr txBox="1"/>
          <p:nvPr/>
        </p:nvSpPr>
        <p:spPr>
          <a:xfrm>
            <a:off x="193760" y="1121298"/>
            <a:ext cx="788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배송 상태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7F748B-95E4-4944-B560-6C10D9D00F39}"/>
              </a:ext>
            </a:extLst>
          </p:cNvPr>
          <p:cNvSpPr txBox="1"/>
          <p:nvPr/>
        </p:nvSpPr>
        <p:spPr>
          <a:xfrm>
            <a:off x="193759" y="1401107"/>
            <a:ext cx="1062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취소</a:t>
            </a:r>
            <a:r>
              <a:rPr lang="en-US" altLang="ko-KR" sz="1000"/>
              <a:t>|</a:t>
            </a:r>
            <a:r>
              <a:rPr lang="ko-KR" altLang="en-US" sz="1000"/>
              <a:t>교환</a:t>
            </a:r>
            <a:r>
              <a:rPr lang="en-US" altLang="ko-KR" sz="1000"/>
              <a:t>|</a:t>
            </a:r>
            <a:r>
              <a:rPr lang="ko-KR" altLang="en-US" sz="1000"/>
              <a:t>환불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04CDD0-6041-46D2-B0E0-332E99594F4E}"/>
              </a:ext>
            </a:extLst>
          </p:cNvPr>
          <p:cNvSpPr/>
          <p:nvPr/>
        </p:nvSpPr>
        <p:spPr>
          <a:xfrm>
            <a:off x="1182027" y="841603"/>
            <a:ext cx="96364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AFBFE8-19AF-46DA-AD2E-8D9A0E875C07}"/>
              </a:ext>
            </a:extLst>
          </p:cNvPr>
          <p:cNvSpPr txBox="1"/>
          <p:nvPr/>
        </p:nvSpPr>
        <p:spPr>
          <a:xfrm>
            <a:off x="1137560" y="859382"/>
            <a:ext cx="1043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YYYY-MM-DD</a:t>
            </a:r>
          </a:p>
        </p:txBody>
      </p:sp>
      <p:pic>
        <p:nvPicPr>
          <p:cNvPr id="91" name="Picture 2" descr="달력, 컴퓨터 아이콘 달력 날짜, 달력 아이콘, 기타, 각도, 텍스트 png | PNGWing">
            <a:extLst>
              <a:ext uri="{FF2B5EF4-FFF2-40B4-BE49-F238E27FC236}">
                <a16:creationId xmlns:a16="http://schemas.microsoft.com/office/drawing/2014/main" id="{02D52912-824B-468D-BDE6-53BC7BFE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48" y="879289"/>
            <a:ext cx="206405" cy="20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CFD73F3-3D43-4406-81CE-CE02B58D8453}"/>
              </a:ext>
            </a:extLst>
          </p:cNvPr>
          <p:cNvSpPr txBox="1"/>
          <p:nvPr/>
        </p:nvSpPr>
        <p:spPr>
          <a:xfrm>
            <a:off x="2398087" y="858243"/>
            <a:ext cx="206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~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A409235-A803-4D35-BBE3-D83A7C2C95AA}"/>
              </a:ext>
            </a:extLst>
          </p:cNvPr>
          <p:cNvSpPr/>
          <p:nvPr/>
        </p:nvSpPr>
        <p:spPr>
          <a:xfrm>
            <a:off x="2622187" y="856307"/>
            <a:ext cx="96364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C5BE30-0AA4-4F90-B76B-CD233EC91F4E}"/>
              </a:ext>
            </a:extLst>
          </p:cNvPr>
          <p:cNvSpPr txBox="1"/>
          <p:nvPr/>
        </p:nvSpPr>
        <p:spPr>
          <a:xfrm>
            <a:off x="2577720" y="874086"/>
            <a:ext cx="1043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YYYY-MM-DD</a:t>
            </a:r>
          </a:p>
        </p:txBody>
      </p:sp>
      <p:pic>
        <p:nvPicPr>
          <p:cNvPr id="99" name="Picture 2" descr="달력, 컴퓨터 아이콘 달력 날짜, 달력 아이콘, 기타, 각도, 텍스트 png | PNGWing">
            <a:extLst>
              <a:ext uri="{FF2B5EF4-FFF2-40B4-BE49-F238E27FC236}">
                <a16:creationId xmlns:a16="http://schemas.microsoft.com/office/drawing/2014/main" id="{B482E8EE-6DC8-45AF-A2C6-D2EE19E4C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308" y="893993"/>
            <a:ext cx="206405" cy="20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6680F6E-0707-4EEB-9F2F-C77BF21F821A}"/>
              </a:ext>
            </a:extLst>
          </p:cNvPr>
          <p:cNvSpPr/>
          <p:nvPr/>
        </p:nvSpPr>
        <p:spPr>
          <a:xfrm>
            <a:off x="2160330" y="836643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1</a:t>
            </a:r>
            <a:endParaRPr lang="ko-KR" altLang="en-US" sz="6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4B4A67-40D9-43C2-8AC7-271C4D374A74}"/>
              </a:ext>
            </a:extLst>
          </p:cNvPr>
          <p:cNvSpPr txBox="1"/>
          <p:nvPr/>
        </p:nvSpPr>
        <p:spPr>
          <a:xfrm>
            <a:off x="4031394" y="839422"/>
            <a:ext cx="788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주 문 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E0CF700-C280-4BC6-BD46-7CE09C7541D4}"/>
              </a:ext>
            </a:extLst>
          </p:cNvPr>
          <p:cNvSpPr/>
          <p:nvPr/>
        </p:nvSpPr>
        <p:spPr>
          <a:xfrm>
            <a:off x="4843335" y="856307"/>
            <a:ext cx="96364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96063628-E50D-45B7-8B6E-D0D335E0A509}"/>
              </a:ext>
            </a:extLst>
          </p:cNvPr>
          <p:cNvSpPr/>
          <p:nvPr/>
        </p:nvSpPr>
        <p:spPr>
          <a:xfrm>
            <a:off x="1153800" y="1201452"/>
            <a:ext cx="90000" cy="9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0720AB9-E588-43AA-B7D4-DC0E00C598E8}"/>
              </a:ext>
            </a:extLst>
          </p:cNvPr>
          <p:cNvSpPr txBox="1"/>
          <p:nvPr/>
        </p:nvSpPr>
        <p:spPr>
          <a:xfrm>
            <a:off x="1273333" y="1128342"/>
            <a:ext cx="788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배송준비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6FA9AB41-9CF9-499A-9ED8-0A9775DCFA3D}"/>
              </a:ext>
            </a:extLst>
          </p:cNvPr>
          <p:cNvSpPr/>
          <p:nvPr/>
        </p:nvSpPr>
        <p:spPr>
          <a:xfrm>
            <a:off x="2022834" y="1201452"/>
            <a:ext cx="90000" cy="9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0EF003-F338-4988-8BAF-5E4D2E931455}"/>
              </a:ext>
            </a:extLst>
          </p:cNvPr>
          <p:cNvSpPr txBox="1"/>
          <p:nvPr/>
        </p:nvSpPr>
        <p:spPr>
          <a:xfrm>
            <a:off x="2142367" y="1128342"/>
            <a:ext cx="788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배 송 중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961C9BB-FEEF-4215-A030-CA7A29CE2660}"/>
              </a:ext>
            </a:extLst>
          </p:cNvPr>
          <p:cNvSpPr txBox="1"/>
          <p:nvPr/>
        </p:nvSpPr>
        <p:spPr>
          <a:xfrm>
            <a:off x="3011766" y="1128342"/>
            <a:ext cx="788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배송완료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80F77704-B819-4752-8679-28B74BBA8FA7}"/>
              </a:ext>
            </a:extLst>
          </p:cNvPr>
          <p:cNvSpPr/>
          <p:nvPr/>
        </p:nvSpPr>
        <p:spPr>
          <a:xfrm>
            <a:off x="2891868" y="1201452"/>
            <a:ext cx="90000" cy="9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D350D7A-31AB-404B-AFFC-272F4ACF15D0}"/>
              </a:ext>
            </a:extLst>
          </p:cNvPr>
          <p:cNvSpPr/>
          <p:nvPr/>
        </p:nvSpPr>
        <p:spPr>
          <a:xfrm>
            <a:off x="1345882" y="1471551"/>
            <a:ext cx="90000" cy="9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CB028DF-60C0-402F-9055-C5B0441F7797}"/>
              </a:ext>
            </a:extLst>
          </p:cNvPr>
          <p:cNvSpPr txBox="1"/>
          <p:nvPr/>
        </p:nvSpPr>
        <p:spPr>
          <a:xfrm>
            <a:off x="1404000" y="1398441"/>
            <a:ext cx="788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취소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180D8BF-5F32-47A2-8D52-074605E49514}"/>
              </a:ext>
            </a:extLst>
          </p:cNvPr>
          <p:cNvSpPr/>
          <p:nvPr/>
        </p:nvSpPr>
        <p:spPr>
          <a:xfrm>
            <a:off x="1953585" y="1471551"/>
            <a:ext cx="90000" cy="9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9BC3F37-278C-4979-B4F9-98D4605AF849}"/>
              </a:ext>
            </a:extLst>
          </p:cNvPr>
          <p:cNvSpPr txBox="1"/>
          <p:nvPr/>
        </p:nvSpPr>
        <p:spPr>
          <a:xfrm>
            <a:off x="2012400" y="1398441"/>
            <a:ext cx="788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교환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6C0464-1F48-465B-A4F9-665424E09228}"/>
              </a:ext>
            </a:extLst>
          </p:cNvPr>
          <p:cNvSpPr txBox="1"/>
          <p:nvPr/>
        </p:nvSpPr>
        <p:spPr>
          <a:xfrm>
            <a:off x="2588584" y="1398441"/>
            <a:ext cx="788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환불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3D704336-EF0E-468F-AC6B-4C3EACA704BD}"/>
              </a:ext>
            </a:extLst>
          </p:cNvPr>
          <p:cNvSpPr/>
          <p:nvPr/>
        </p:nvSpPr>
        <p:spPr>
          <a:xfrm>
            <a:off x="2529649" y="1471551"/>
            <a:ext cx="90000" cy="90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24793DB-ACB3-4BCD-964E-E3EAFE094781}"/>
              </a:ext>
            </a:extLst>
          </p:cNvPr>
          <p:cNvSpPr/>
          <p:nvPr/>
        </p:nvSpPr>
        <p:spPr>
          <a:xfrm>
            <a:off x="6096237" y="1390925"/>
            <a:ext cx="633501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D7AEE7-B441-401D-865B-93F66E1881E2}"/>
              </a:ext>
            </a:extLst>
          </p:cNvPr>
          <p:cNvSpPr/>
          <p:nvPr/>
        </p:nvSpPr>
        <p:spPr>
          <a:xfrm>
            <a:off x="4803400" y="797254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2</a:t>
            </a:r>
            <a:endParaRPr lang="ko-KR" altLang="en-US" sz="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C7D016-64F8-4BAD-85D9-5BF43A3FFE9C}"/>
              </a:ext>
            </a:extLst>
          </p:cNvPr>
          <p:cNvSpPr/>
          <p:nvPr/>
        </p:nvSpPr>
        <p:spPr>
          <a:xfrm>
            <a:off x="192755" y="1119296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3</a:t>
            </a:r>
            <a:endParaRPr lang="ko-KR" altLang="en-US" sz="6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C433-BFBB-479F-9667-8EE7CE7D6A57}"/>
              </a:ext>
            </a:extLst>
          </p:cNvPr>
          <p:cNvSpPr/>
          <p:nvPr/>
        </p:nvSpPr>
        <p:spPr>
          <a:xfrm>
            <a:off x="195556" y="1398821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4</a:t>
            </a:r>
            <a:endParaRPr lang="ko-KR" altLang="en-US" sz="6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87D7BB-A354-4A66-973F-840B5D1AF9AE}"/>
              </a:ext>
            </a:extLst>
          </p:cNvPr>
          <p:cNvSpPr/>
          <p:nvPr/>
        </p:nvSpPr>
        <p:spPr>
          <a:xfrm>
            <a:off x="6066104" y="1326602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5</a:t>
            </a:r>
            <a:endParaRPr lang="ko-KR" altLang="en-US" sz="600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B5367F-9305-4A3C-98B5-317E925EED39}"/>
              </a:ext>
            </a:extLst>
          </p:cNvPr>
          <p:cNvSpPr/>
          <p:nvPr/>
        </p:nvSpPr>
        <p:spPr>
          <a:xfrm>
            <a:off x="6026818" y="5085588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9</a:t>
            </a:r>
            <a:endParaRPr lang="ko-KR" altLang="en-US" sz="6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9848A1-152B-4706-A777-D4E6AF866310}"/>
              </a:ext>
            </a:extLst>
          </p:cNvPr>
          <p:cNvSpPr/>
          <p:nvPr/>
        </p:nvSpPr>
        <p:spPr>
          <a:xfrm>
            <a:off x="6026818" y="5392266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1BAB34-E762-44F6-A5B7-3257B455274A}"/>
              </a:ext>
            </a:extLst>
          </p:cNvPr>
          <p:cNvSpPr/>
          <p:nvPr/>
        </p:nvSpPr>
        <p:spPr>
          <a:xfrm>
            <a:off x="6690286" y="6382809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" b="1"/>
          </a:p>
        </p:txBody>
      </p:sp>
      <p:graphicFrame>
        <p:nvGraphicFramePr>
          <p:cNvPr id="17" name="Shape 721">
            <a:extLst>
              <a:ext uri="{FF2B5EF4-FFF2-40B4-BE49-F238E27FC236}">
                <a16:creationId xmlns:a16="http://schemas.microsoft.com/office/drawing/2014/main" id="{B24FADCC-5B24-4AA2-B609-831F25A80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538088"/>
              </p:ext>
            </p:extLst>
          </p:nvPr>
        </p:nvGraphicFramePr>
        <p:xfrm>
          <a:off x="7092280" y="548680"/>
          <a:ext cx="2045981" cy="49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클릭시 달력이 나오며 날짜를 클릭하면 왼쪽 공간에 날짜가 기입됨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450" marR="66450" marT="90000" marB="90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주문자 이름을 직접 넣어서 조회 가능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배송상태별로 조회 가능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취소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|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교환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|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환불 상태로 조회 가능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4030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조회 버튼을 누르면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1~4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에서 설정한 조건에 맞춰서 조회하여 아래 주문목록에 보여줌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02807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주문 정보를 간략하게 보여주며 한 페이지에 최대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개까지 보여주고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주문번호를 클릭시 해당 주문의 상세정보가 아래에 표시됨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72099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숫자를 클릭하면 페이지가 이동됨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6482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카드결제의 경우 결제와 함께 결제완료로 처리되며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계좌이체는 확인 후 수정할 수 있음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입금전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|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결제완료</a:t>
                      </a:r>
                      <a:endParaRPr lang="en-US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5837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배송상태를 수정할 수 있음</a:t>
                      </a:r>
                      <a:endParaRPr lang="en-US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배송준비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|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배송중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|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배송완료</a:t>
                      </a:r>
                      <a:endParaRPr lang="en-US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35765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10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취소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|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교환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|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환불 상태를 수정 할 수 있음</a:t>
                      </a:r>
                      <a:endParaRPr lang="en-US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67313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버튼을 누르면 수정된 정보가 저장됨</a:t>
                      </a:r>
                      <a:endParaRPr lang="en-US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089695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F0F621-9893-4342-916C-3F49CA00A34F}"/>
              </a:ext>
            </a:extLst>
          </p:cNvPr>
          <p:cNvSpPr/>
          <p:nvPr/>
        </p:nvSpPr>
        <p:spPr>
          <a:xfrm>
            <a:off x="129124" y="2329604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6</a:t>
            </a:r>
            <a:endParaRPr lang="ko-KR" altLang="en-US" sz="6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1315B6-0399-46B2-A7ED-E5120ED766FC}"/>
              </a:ext>
            </a:extLst>
          </p:cNvPr>
          <p:cNvSpPr txBox="1"/>
          <p:nvPr/>
        </p:nvSpPr>
        <p:spPr>
          <a:xfrm>
            <a:off x="6605476" y="6355106"/>
            <a:ext cx="381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chemeClr val="bg1"/>
                </a:solidFill>
              </a:rPr>
              <a:t>11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ACFA2DA-4E9A-45CE-9F0C-109761BD61BE}"/>
              </a:ext>
            </a:extLst>
          </p:cNvPr>
          <p:cNvSpPr txBox="1"/>
          <p:nvPr/>
        </p:nvSpPr>
        <p:spPr>
          <a:xfrm>
            <a:off x="3419872" y="4757295"/>
            <a:ext cx="12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결제상태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A851F30-1C84-40D2-AA71-C86CD8C17519}"/>
              </a:ext>
            </a:extLst>
          </p:cNvPr>
          <p:cNvSpPr/>
          <p:nvPr/>
        </p:nvSpPr>
        <p:spPr>
          <a:xfrm>
            <a:off x="4427984" y="4757295"/>
            <a:ext cx="1656184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결제완료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C493B9E-63ED-4A90-84B5-83A3A4D0E6CC}"/>
              </a:ext>
            </a:extLst>
          </p:cNvPr>
          <p:cNvSpPr txBox="1"/>
          <p:nvPr/>
        </p:nvSpPr>
        <p:spPr>
          <a:xfrm>
            <a:off x="5796136" y="4765280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▼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6FA1CCF-CCF7-4557-99B4-6A40F7F4060F}"/>
              </a:ext>
            </a:extLst>
          </p:cNvPr>
          <p:cNvSpPr/>
          <p:nvPr/>
        </p:nvSpPr>
        <p:spPr>
          <a:xfrm>
            <a:off x="6026818" y="4797086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8</a:t>
            </a:r>
            <a:endParaRPr lang="ko-KR" altLang="en-US" sz="600" b="1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95778A0-98B2-4308-9DBD-D293F768B2EC}"/>
              </a:ext>
            </a:extLst>
          </p:cNvPr>
          <p:cNvSpPr txBox="1"/>
          <p:nvPr/>
        </p:nvSpPr>
        <p:spPr>
          <a:xfrm>
            <a:off x="5940152" y="5358022"/>
            <a:ext cx="381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chemeClr val="bg1"/>
                </a:solidFill>
              </a:rPr>
              <a:t>10</a:t>
            </a:r>
            <a:endParaRPr lang="ko-KR" altLang="en-US" sz="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1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40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회원관리 페이지</a:t>
            </a:r>
            <a:endParaRPr lang="en-US" altLang="ko-KR" sz="4000" b="1" spc="5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40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강훈</a:t>
            </a:r>
          </a:p>
        </p:txBody>
      </p:sp>
      <p:graphicFrame>
        <p:nvGraphicFramePr>
          <p:cNvPr id="6" name="Shape 721"/>
          <p:cNvGraphicFramePr/>
          <p:nvPr/>
        </p:nvGraphicFramePr>
        <p:xfrm>
          <a:off x="7092280" y="548680"/>
          <a:ext cx="1990418" cy="1271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콤보 박스에</a:t>
                      </a:r>
                      <a:r>
                        <a:rPr lang="ko-KR" altLang="en-US" sz="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있는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/ ‘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/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’아이디’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’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이메일’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’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휴대폰번호’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’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가입일’ 중에 선택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450" marR="66450" marT="90000" marB="90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관리자가 찾고 싶은 검색어를 입력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조회 버튼을 누르면 회원 목록 창으로 이동된다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회원 검색</a:t>
            </a:r>
            <a:endParaRPr lang="en-US" altLang="ko-KR" sz="1000" dirty="0"/>
          </a:p>
        </p:txBody>
      </p:sp>
      <p:sp>
        <p:nvSpPr>
          <p:cNvPr id="2" name="직사각형 1"/>
          <p:cNvSpPr/>
          <p:nvPr/>
        </p:nvSpPr>
        <p:spPr>
          <a:xfrm>
            <a:off x="1567466" y="2103723"/>
            <a:ext cx="3920836" cy="24345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67466" y="2103723"/>
            <a:ext cx="3920836" cy="283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회원 검색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49227" y="3215714"/>
            <a:ext cx="3561303" cy="213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검색박스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60021" y="4151818"/>
            <a:ext cx="1135726" cy="213286"/>
          </a:xfrm>
          <a:prstGeom prst="rect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3688" y="2636936"/>
            <a:ext cx="126777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콤보 박스</a:t>
            </a:r>
          </a:p>
        </p:txBody>
      </p:sp>
      <p:sp>
        <p:nvSpPr>
          <p:cNvPr id="11" name="이등변 삼각형 10"/>
          <p:cNvSpPr/>
          <p:nvPr/>
        </p:nvSpPr>
        <p:spPr>
          <a:xfrm rot="10800000">
            <a:off x="2838227" y="2698517"/>
            <a:ext cx="107689" cy="92835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70435" y="2687586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/>
              <a:t>1</a:t>
            </a:r>
            <a:endParaRPr lang="ko-KR" altLang="en-US" sz="600" b="1" dirty="0"/>
          </a:p>
        </p:txBody>
      </p:sp>
      <p:sp>
        <p:nvSpPr>
          <p:cNvPr id="14" name="직사각형 13"/>
          <p:cNvSpPr/>
          <p:nvPr/>
        </p:nvSpPr>
        <p:spPr>
          <a:xfrm>
            <a:off x="3077106" y="3265008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/>
              <a:t>2</a:t>
            </a:r>
            <a:endParaRPr lang="ko-KR" altLang="en-US" sz="600" b="1" dirty="0"/>
          </a:p>
        </p:txBody>
      </p:sp>
      <p:sp>
        <p:nvSpPr>
          <p:cNvPr id="15" name="직사각형 14"/>
          <p:cNvSpPr/>
          <p:nvPr/>
        </p:nvSpPr>
        <p:spPr>
          <a:xfrm>
            <a:off x="3131840" y="4201111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/>
              <a:t>3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424475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강훈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회원 목록</a:t>
            </a:r>
            <a:endParaRPr lang="en-US" altLang="ko-KR" sz="1000" dirty="0"/>
          </a:p>
        </p:txBody>
      </p:sp>
      <p:sp>
        <p:nvSpPr>
          <p:cNvPr id="2" name="직사각형 1"/>
          <p:cNvSpPr/>
          <p:nvPr/>
        </p:nvSpPr>
        <p:spPr>
          <a:xfrm>
            <a:off x="370611" y="606753"/>
            <a:ext cx="6314546" cy="52186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16723" y="1124744"/>
            <a:ext cx="5591905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31931" y="2780928"/>
            <a:ext cx="5591905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0611" y="612450"/>
            <a:ext cx="6314546" cy="283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회원 목록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28403" y="2885888"/>
            <a:ext cx="5404169" cy="2132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10910" y="5447962"/>
            <a:ext cx="437870" cy="2132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1/1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15947" y="2885888"/>
            <a:ext cx="1080833" cy="2132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998998" y="2885888"/>
            <a:ext cx="1080833" cy="2132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75469" y="2885888"/>
            <a:ext cx="1080833" cy="2132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55589" y="2885888"/>
            <a:ext cx="1080833" cy="2132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가입일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35827" y="2885888"/>
            <a:ext cx="1080833" cy="2132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등급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748780" y="5447962"/>
            <a:ext cx="243453" cy="2132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이등변 삼각형 35"/>
          <p:cNvSpPr/>
          <p:nvPr/>
        </p:nvSpPr>
        <p:spPr>
          <a:xfrm rot="5400000">
            <a:off x="3818300" y="5509600"/>
            <a:ext cx="104412" cy="90010"/>
          </a:xfrm>
          <a:prstGeom prst="triangl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28403" y="3099613"/>
            <a:ext cx="5404169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915947" y="3099613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turtleship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98998" y="3099613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seonshin@gmail.com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075469" y="3099613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010-8473-8374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155589" y="3099613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2021.03.08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35827" y="3099613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VVVIP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28403" y="3357690"/>
            <a:ext cx="5404166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15945" y="3357690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greatthief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98996" y="3357690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gildan@gmail.com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75467" y="3357690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010-9177-7917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155587" y="3357690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2021.09.02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5825" y="3357690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VVIP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28402" y="3615767"/>
            <a:ext cx="5404165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915944" y="3615767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forfreedom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998995" y="3615767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gwansun@gmail.com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75466" y="3615767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010-3177-9508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5586" y="3615767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2021.03.01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35824" y="3615767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VIP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28402" y="3873844"/>
            <a:ext cx="5404165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915943" y="3873844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hangulking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98994" y="3873844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ksejong@gmail.com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075465" y="3873844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010-8296-1016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155585" y="3873844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2020.10.16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35823" y="3873844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VVIP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28402" y="4131921"/>
            <a:ext cx="540416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915942" y="4131921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leeonra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998993" y="4131921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onralee@gmail.com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075464" y="4131921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010-0974-4133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155584" y="4131921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2022.06.02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35822" y="4131921"/>
            <a:ext cx="1080833" cy="258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VIP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99966" y="1407276"/>
            <a:ext cx="126777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콤보 박스</a:t>
            </a:r>
          </a:p>
        </p:txBody>
      </p:sp>
      <p:sp>
        <p:nvSpPr>
          <p:cNvPr id="46" name="이등변 삼각형 45"/>
          <p:cNvSpPr/>
          <p:nvPr/>
        </p:nvSpPr>
        <p:spPr>
          <a:xfrm rot="10800000">
            <a:off x="2074505" y="1468857"/>
            <a:ext cx="107689" cy="92835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806713" y="1457926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/>
              <a:t>1</a:t>
            </a:r>
            <a:endParaRPr lang="ko-KR" altLang="en-US" sz="600" b="1" dirty="0"/>
          </a:p>
        </p:txBody>
      </p:sp>
      <p:sp>
        <p:nvSpPr>
          <p:cNvPr id="48" name="직사각형 47"/>
          <p:cNvSpPr/>
          <p:nvPr/>
        </p:nvSpPr>
        <p:spPr>
          <a:xfrm>
            <a:off x="2483768" y="1409990"/>
            <a:ext cx="3561303" cy="213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검색박스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811647" y="1459284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/>
              <a:t>2</a:t>
            </a:r>
            <a:endParaRPr lang="ko-KR" altLang="en-US" sz="600" b="1" dirty="0"/>
          </a:p>
        </p:txBody>
      </p:sp>
      <p:sp>
        <p:nvSpPr>
          <p:cNvPr id="50" name="직사각형 49"/>
          <p:cNvSpPr/>
          <p:nvPr/>
        </p:nvSpPr>
        <p:spPr>
          <a:xfrm>
            <a:off x="4909345" y="2063586"/>
            <a:ext cx="1135726" cy="213286"/>
          </a:xfrm>
          <a:prstGeom prst="rect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081164" y="2112879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/>
              <a:t>3</a:t>
            </a:r>
            <a:endParaRPr lang="ko-KR" altLang="en-US" sz="600" b="1" dirty="0"/>
          </a:p>
        </p:txBody>
      </p:sp>
      <p:graphicFrame>
        <p:nvGraphicFramePr>
          <p:cNvPr id="54" name="Shape 721"/>
          <p:cNvGraphicFramePr/>
          <p:nvPr/>
        </p:nvGraphicFramePr>
        <p:xfrm>
          <a:off x="7092280" y="548680"/>
          <a:ext cx="1990418" cy="1695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콤보 박스에</a:t>
                      </a:r>
                      <a:r>
                        <a:rPr lang="ko-KR" altLang="en-US" sz="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있는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/ ‘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/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’아이디’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’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이메일’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’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휴대폰번호’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’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가입일’ 중에 선택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450" marR="66450" marT="90000" marB="90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관리자가 찾고 싶은 검색어를 입력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검색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버튼을 누르면 회원 목록 조회 결과가 아래에 나온다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 버튼을 누르면 다음 페이지 회원 목록을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4025253" y="5492112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/>
              <a:t>4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372841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박덕수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관리자 로그인</a:t>
            </a:r>
            <a:endParaRPr lang="en-US" altLang="ko-KR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1A8A71-38A2-4447-93AA-8D36362F7527}"/>
              </a:ext>
            </a:extLst>
          </p:cNvPr>
          <p:cNvSpPr/>
          <p:nvPr/>
        </p:nvSpPr>
        <p:spPr>
          <a:xfrm>
            <a:off x="26356" y="548680"/>
            <a:ext cx="6921907" cy="309634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F5DA8D-C54E-4CB6-86D4-D14C1C5F4B7C}"/>
              </a:ext>
            </a:extLst>
          </p:cNvPr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Login_Box</a:t>
            </a:r>
            <a:r>
              <a:rPr lang="en-US" altLang="ko-KR" sz="1000"/>
              <a:t> width : 80%, height : 60%</a:t>
            </a:r>
            <a:endParaRPr lang="ko-KR" altLang="en-US" sz="10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402881-7C65-4925-AA6B-A549CADFE00E}"/>
              </a:ext>
            </a:extLst>
          </p:cNvPr>
          <p:cNvSpPr/>
          <p:nvPr/>
        </p:nvSpPr>
        <p:spPr>
          <a:xfrm>
            <a:off x="169286" y="1002426"/>
            <a:ext cx="2701388" cy="22684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23A77-AD00-4073-B6FB-257633E7A374}"/>
              </a:ext>
            </a:extLst>
          </p:cNvPr>
          <p:cNvSpPr txBox="1"/>
          <p:nvPr/>
        </p:nvSpPr>
        <p:spPr>
          <a:xfrm>
            <a:off x="350393" y="711467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err="1">
                <a:solidFill>
                  <a:srgbClr val="FF0000"/>
                </a:solidFill>
              </a:rPr>
              <a:t>admin_logo</a:t>
            </a:r>
            <a:r>
              <a:rPr lang="en-US" altLang="ko-KR" sz="1000" b="1">
                <a:solidFill>
                  <a:srgbClr val="FF0000"/>
                </a:solidFill>
              </a:rPr>
              <a:t> </a:t>
            </a:r>
            <a:r>
              <a:rPr lang="en-US" altLang="ko-KR" sz="1000"/>
              <a:t>width : 40%, height : 80%</a:t>
            </a:r>
            <a:endParaRPr lang="ko-KR" alt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17ED1-5CF9-4661-A185-6258EEDA09D2}"/>
              </a:ext>
            </a:extLst>
          </p:cNvPr>
          <p:cNvSpPr txBox="1"/>
          <p:nvPr/>
        </p:nvSpPr>
        <p:spPr>
          <a:xfrm>
            <a:off x="1025606" y="1871826"/>
            <a:ext cx="11701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LOGO</a:t>
            </a:r>
            <a:endParaRPr lang="ko-KR" altLang="en-US" sz="25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7936F3-60EB-46BA-9FF1-84221B0CF45A}"/>
              </a:ext>
            </a:extLst>
          </p:cNvPr>
          <p:cNvSpPr/>
          <p:nvPr/>
        </p:nvSpPr>
        <p:spPr>
          <a:xfrm>
            <a:off x="2947996" y="1021480"/>
            <a:ext cx="3856252" cy="22684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38B7FB-6161-4F35-9BBD-344B75FFEC47}"/>
              </a:ext>
            </a:extLst>
          </p:cNvPr>
          <p:cNvSpPr/>
          <p:nvPr/>
        </p:nvSpPr>
        <p:spPr>
          <a:xfrm>
            <a:off x="3473352" y="1833533"/>
            <a:ext cx="2197271" cy="2557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5B2BD0-E4DE-469E-A925-27A3451346F9}"/>
              </a:ext>
            </a:extLst>
          </p:cNvPr>
          <p:cNvSpPr txBox="1"/>
          <p:nvPr/>
        </p:nvSpPr>
        <p:spPr>
          <a:xfrm>
            <a:off x="3125358" y="1823915"/>
            <a:ext cx="357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ID</a:t>
            </a:r>
            <a:endParaRPr lang="ko-KR" altLang="en-US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5731B-4861-4B06-A2DE-2E069721630E}"/>
              </a:ext>
            </a:extLst>
          </p:cNvPr>
          <p:cNvSpPr txBox="1"/>
          <p:nvPr/>
        </p:nvSpPr>
        <p:spPr>
          <a:xfrm>
            <a:off x="3125358" y="2163280"/>
            <a:ext cx="43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PW</a:t>
            </a:r>
            <a:endParaRPr lang="ko-KR" altLang="en-US" sz="10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639B78-F19E-4303-846E-57381532EFCE}"/>
              </a:ext>
            </a:extLst>
          </p:cNvPr>
          <p:cNvSpPr/>
          <p:nvPr/>
        </p:nvSpPr>
        <p:spPr>
          <a:xfrm>
            <a:off x="3473352" y="2169859"/>
            <a:ext cx="2197271" cy="2557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A0F301-4E7A-4DCF-8F10-AF1301E0FEBA}"/>
              </a:ext>
            </a:extLst>
          </p:cNvPr>
          <p:cNvSpPr/>
          <p:nvPr/>
        </p:nvSpPr>
        <p:spPr>
          <a:xfrm>
            <a:off x="5868144" y="1806817"/>
            <a:ext cx="738584" cy="686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96B09A-424C-4AA4-86B0-4A16A47309A4}"/>
              </a:ext>
            </a:extLst>
          </p:cNvPr>
          <p:cNvSpPr txBox="1"/>
          <p:nvPr/>
        </p:nvSpPr>
        <p:spPr>
          <a:xfrm>
            <a:off x="5983623" y="2026745"/>
            <a:ext cx="659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A46387-9FF4-457E-BD62-BBC45CC6B305}"/>
              </a:ext>
            </a:extLst>
          </p:cNvPr>
          <p:cNvSpPr txBox="1"/>
          <p:nvPr/>
        </p:nvSpPr>
        <p:spPr>
          <a:xfrm>
            <a:off x="3424703" y="1540740"/>
            <a:ext cx="1894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Width: 150px, height: 35px</a:t>
            </a:r>
            <a:endParaRPr lang="ko-KR" altLang="en-US" sz="10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627522-2BEF-49F5-BE75-9B3C801C7000}"/>
              </a:ext>
            </a:extLst>
          </p:cNvPr>
          <p:cNvSpPr/>
          <p:nvPr/>
        </p:nvSpPr>
        <p:spPr>
          <a:xfrm>
            <a:off x="5655032" y="2962387"/>
            <a:ext cx="107720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659157-14FD-44B0-8EA6-9DB2ADD55E19}"/>
              </a:ext>
            </a:extLst>
          </p:cNvPr>
          <p:cNvSpPr txBox="1"/>
          <p:nvPr/>
        </p:nvSpPr>
        <p:spPr>
          <a:xfrm>
            <a:off x="5679650" y="2971182"/>
            <a:ext cx="1077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홈 페이지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CA3C4-EED1-48CB-B2D2-880CBF4941C8}"/>
              </a:ext>
            </a:extLst>
          </p:cNvPr>
          <p:cNvSpPr txBox="1"/>
          <p:nvPr/>
        </p:nvSpPr>
        <p:spPr>
          <a:xfrm>
            <a:off x="4041173" y="3306034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err="1">
                <a:solidFill>
                  <a:srgbClr val="FF0000"/>
                </a:solidFill>
              </a:rPr>
              <a:t>admin_login</a:t>
            </a:r>
            <a:r>
              <a:rPr lang="en-US" altLang="ko-KR" sz="1000" b="1">
                <a:solidFill>
                  <a:srgbClr val="FF0000"/>
                </a:solidFill>
              </a:rPr>
              <a:t> </a:t>
            </a:r>
            <a:r>
              <a:rPr lang="en-US" altLang="ko-KR" sz="1000"/>
              <a:t>width : 60%, height : 80%</a:t>
            </a:r>
            <a:endParaRPr lang="ko-KR" altLang="en-US" sz="10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C62C727-1A04-4626-8AA6-18ADC92DB2E9}"/>
              </a:ext>
            </a:extLst>
          </p:cNvPr>
          <p:cNvSpPr/>
          <p:nvPr/>
        </p:nvSpPr>
        <p:spPr>
          <a:xfrm>
            <a:off x="367568" y="4598576"/>
            <a:ext cx="2503106" cy="14714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CFA1FA-8CDA-44BF-AE27-5A804A1F785A}"/>
              </a:ext>
            </a:extLst>
          </p:cNvPr>
          <p:cNvSpPr/>
          <p:nvPr/>
        </p:nvSpPr>
        <p:spPr>
          <a:xfrm>
            <a:off x="614359" y="4879094"/>
            <a:ext cx="1958592" cy="3427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87982C-775A-4B8B-A6EC-B5A695394771}"/>
              </a:ext>
            </a:extLst>
          </p:cNvPr>
          <p:cNvSpPr txBox="1"/>
          <p:nvPr/>
        </p:nvSpPr>
        <p:spPr>
          <a:xfrm>
            <a:off x="988775" y="492734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잘못된 접근입니다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6F1C281-4F34-4A53-BB80-4D39D8AE1E20}"/>
              </a:ext>
            </a:extLst>
          </p:cNvPr>
          <p:cNvSpPr/>
          <p:nvPr/>
        </p:nvSpPr>
        <p:spPr>
          <a:xfrm>
            <a:off x="1048018" y="5522789"/>
            <a:ext cx="107720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570A80-6B7A-441A-8A6B-3E36036C5641}"/>
              </a:ext>
            </a:extLst>
          </p:cNvPr>
          <p:cNvSpPr txBox="1"/>
          <p:nvPr/>
        </p:nvSpPr>
        <p:spPr>
          <a:xfrm>
            <a:off x="1094249" y="5522789"/>
            <a:ext cx="10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확인</a:t>
            </a:r>
          </a:p>
        </p:txBody>
      </p:sp>
      <p:graphicFrame>
        <p:nvGraphicFramePr>
          <p:cNvPr id="57" name="Shape 721">
            <a:extLst>
              <a:ext uri="{FF2B5EF4-FFF2-40B4-BE49-F238E27FC236}">
                <a16:creationId xmlns:a16="http://schemas.microsoft.com/office/drawing/2014/main" id="{E2EF7425-42CC-425D-BB83-D16B1B72F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218681"/>
              </p:ext>
            </p:extLst>
          </p:nvPr>
        </p:nvGraphicFramePr>
        <p:xfrm>
          <a:off x="7092280" y="548680"/>
          <a:ext cx="2051720" cy="1112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PW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정상적으로 입력됐을 경우 관리자페이지로 이동되며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잘못 됐을 경우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 안내창이 나온다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사용자 로그인 페이지로 이동한다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아이디와 비밀번호가 잘못되어 로그인이 실패 했을 경우 나오는 안내창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066595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AF049-63A7-432E-81FB-362B2BA44C4B}"/>
              </a:ext>
            </a:extLst>
          </p:cNvPr>
          <p:cNvSpPr/>
          <p:nvPr/>
        </p:nvSpPr>
        <p:spPr>
          <a:xfrm>
            <a:off x="5832067" y="1749467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1</a:t>
            </a:r>
            <a:endParaRPr lang="ko-KR" altLang="en-US" sz="6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BD4D96-4530-4B56-BC26-86242FAC1157}"/>
              </a:ext>
            </a:extLst>
          </p:cNvPr>
          <p:cNvSpPr/>
          <p:nvPr/>
        </p:nvSpPr>
        <p:spPr>
          <a:xfrm>
            <a:off x="5608259" y="2923388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2</a:t>
            </a:r>
            <a:endParaRPr lang="ko-KR" altLang="en-US" sz="6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2BAE8A-1A79-4251-95D0-260740A88DA2}"/>
              </a:ext>
            </a:extLst>
          </p:cNvPr>
          <p:cNvSpPr/>
          <p:nvPr/>
        </p:nvSpPr>
        <p:spPr>
          <a:xfrm>
            <a:off x="310218" y="4541226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3</a:t>
            </a:r>
            <a:endParaRPr lang="ko-KR" altLang="en-US" sz="600" b="1"/>
          </a:p>
        </p:txBody>
      </p:sp>
    </p:spTree>
    <p:extLst>
      <p:ext uri="{BB962C8B-B14F-4D97-AF65-F5344CB8AC3E}">
        <p14:creationId xmlns:p14="http://schemas.microsoft.com/office/powerpoint/2010/main" val="4133555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40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문의관리 페이지</a:t>
            </a:r>
            <a:endParaRPr lang="en-US" altLang="ko-KR" sz="4000" b="1" spc="5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259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강훈</a:t>
            </a:r>
          </a:p>
        </p:txBody>
      </p:sp>
      <p:graphicFrame>
        <p:nvGraphicFramePr>
          <p:cNvPr id="6" name="Shape 721"/>
          <p:cNvGraphicFramePr/>
          <p:nvPr/>
        </p:nvGraphicFramePr>
        <p:xfrm>
          <a:off x="7092280" y="548680"/>
          <a:ext cx="1990418" cy="1515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작성자의 문의의 제목을 누르면 답변 페이지로 이동된다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6450" marR="66450" marT="90000" marB="90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답변을 하면 답변 상태가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“NO”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“YES”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변경된다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답변을 하지 않고 그냥 읽으면 답변상태는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“YES”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로 변경되지 않는다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6450" marR="66450" marT="90000" marB="90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 버튼을 누르면 다음 페이지 문의 목록을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6450" marR="66450" marT="90000" marB="90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문의 목록</a:t>
            </a:r>
            <a:endParaRPr lang="en-US" altLang="ko-KR" sz="1000" dirty="0"/>
          </a:p>
        </p:txBody>
      </p:sp>
      <p:sp>
        <p:nvSpPr>
          <p:cNvPr id="2" name="직사각형 1"/>
          <p:cNvSpPr/>
          <p:nvPr/>
        </p:nvSpPr>
        <p:spPr>
          <a:xfrm>
            <a:off x="657636" y="661152"/>
            <a:ext cx="5740496" cy="5770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987376" y="1260522"/>
            <a:ext cx="5083550" cy="4544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7636" y="655653"/>
            <a:ext cx="5740496" cy="283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문의 목록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0085" y="1340768"/>
            <a:ext cx="4925977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10910" y="6024026"/>
            <a:ext cx="437870" cy="2132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1/1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97887" y="1340768"/>
            <a:ext cx="887343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683639" y="1340768"/>
            <a:ext cx="897273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79693" y="1340768"/>
            <a:ext cx="735664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318497" y="1340768"/>
            <a:ext cx="66878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답변 상태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67457" y="6024026"/>
            <a:ext cx="243453" cy="2132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48780" y="6024026"/>
            <a:ext cx="243453" cy="2132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이등변 삼각형 35"/>
          <p:cNvSpPr/>
          <p:nvPr/>
        </p:nvSpPr>
        <p:spPr>
          <a:xfrm rot="5400000">
            <a:off x="3818300" y="6085664"/>
            <a:ext cx="104412" cy="90010"/>
          </a:xfrm>
          <a:prstGeom prst="triangl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63202" y="1340768"/>
            <a:ext cx="1734686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60085" y="1554054"/>
            <a:ext cx="4925976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95075" y="1554054"/>
            <a:ext cx="88856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leeonra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683639" y="1554054"/>
            <a:ext cx="897489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배송문의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79691" y="1554054"/>
            <a:ext cx="735664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2022.06.05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18495" y="1554054"/>
            <a:ext cx="66878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60086" y="1554054"/>
            <a:ext cx="1734656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오늘 몇 시쯤에 배송이 오나요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62897" y="1767340"/>
            <a:ext cx="492316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95077" y="1767340"/>
            <a:ext cx="888563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lonelyheart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683639" y="1767340"/>
            <a:ext cx="897491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배송문의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579693" y="1767340"/>
            <a:ext cx="735664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2022.06.05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18497" y="1767340"/>
            <a:ext cx="66878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60088" y="1767340"/>
            <a:ext cx="1734656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오늘 배송이 오나요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62897" y="1980626"/>
            <a:ext cx="492316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795078" y="1980626"/>
            <a:ext cx="888562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ineedlove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83641" y="1980626"/>
            <a:ext cx="897490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상품문의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579693" y="1980626"/>
            <a:ext cx="735664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2022.06.08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18497" y="1980626"/>
            <a:ext cx="66878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60088" y="1980626"/>
            <a:ext cx="1734656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상품을 환불 받으려면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60085" y="2189085"/>
            <a:ext cx="4928788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797887" y="2189085"/>
            <a:ext cx="890153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lovemyself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88041" y="2189085"/>
            <a:ext cx="890061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상품문의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578102" y="2189085"/>
            <a:ext cx="74006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2022.06.08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318498" y="2189085"/>
            <a:ext cx="665974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62898" y="2189085"/>
            <a:ext cx="1734656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상품에 대해서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60085" y="2401922"/>
            <a:ext cx="4928788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797888" y="2401922"/>
            <a:ext cx="885752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fastlife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83639" y="2401922"/>
            <a:ext cx="894463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배송문의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578102" y="2401922"/>
            <a:ext cx="74320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2022.06.08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321307" y="2401922"/>
            <a:ext cx="66756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062898" y="2401922"/>
            <a:ext cx="1734656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빨리 배송해 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060084" y="2612866"/>
            <a:ext cx="4924387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793486" y="2612866"/>
            <a:ext cx="89015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needmoney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683642" y="2612866"/>
            <a:ext cx="895898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상품문의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4578102" y="2612866"/>
            <a:ext cx="743206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2022.06.08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316906" y="2612866"/>
            <a:ext cx="66878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62897" y="2612866"/>
            <a:ext cx="173025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환불하는 방법 알려주세요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60084" y="2824712"/>
            <a:ext cx="4927198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796296" y="2824712"/>
            <a:ext cx="890153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learningirl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683639" y="2824712"/>
            <a:ext cx="894464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배송문의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580912" y="2824712"/>
            <a:ext cx="735664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2022.06.08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316906" y="2824712"/>
            <a:ext cx="66878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061307" y="2824712"/>
            <a:ext cx="1734656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이미 배송한 거 취소 가능한가요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62898" y="3037549"/>
            <a:ext cx="4924384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796296" y="3037549"/>
            <a:ext cx="890153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nostudy4me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683639" y="3037549"/>
            <a:ext cx="894464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배송문의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580912" y="3037549"/>
            <a:ext cx="740396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2022.06.17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321308" y="3037549"/>
            <a:ext cx="663163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61307" y="3037549"/>
            <a:ext cx="1734656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로켓배송 되나 염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060084" y="3246052"/>
            <a:ext cx="4928789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797887" y="3246052"/>
            <a:ext cx="890153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leeonra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685230" y="3246052"/>
            <a:ext cx="892872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상품문의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4578102" y="3246052"/>
            <a:ext cx="74006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2022.06.17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318497" y="3246052"/>
            <a:ext cx="66878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062898" y="3246052"/>
            <a:ext cx="1734656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환불 가능한가요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060084" y="3460399"/>
            <a:ext cx="4928789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797887" y="3460399"/>
            <a:ext cx="890153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nostudy4me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685230" y="3460399"/>
            <a:ext cx="892872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상품문의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4578102" y="3460399"/>
            <a:ext cx="740065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2022.06.17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321308" y="3460399"/>
            <a:ext cx="664754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062898" y="3460399"/>
            <a:ext cx="1734656" cy="21328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상품이 맘에 안 들어요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3202" y="1554053"/>
            <a:ext cx="1729950" cy="2119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5315355" y="1554053"/>
            <a:ext cx="670336" cy="21196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492132" y="3673685"/>
            <a:ext cx="0" cy="76342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5524580" y="3673685"/>
            <a:ext cx="0" cy="76342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434782" y="4438378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/>
              <a:t>1</a:t>
            </a:r>
            <a:endParaRPr lang="ko-KR" altLang="en-US" sz="6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5467230" y="4434259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/>
              <a:t>2</a:t>
            </a:r>
            <a:endParaRPr lang="ko-KR" altLang="en-US" sz="600" b="1" dirty="0"/>
          </a:p>
        </p:txBody>
      </p:sp>
      <p:sp>
        <p:nvSpPr>
          <p:cNvPr id="86" name="직사각형 85"/>
          <p:cNvSpPr/>
          <p:nvPr/>
        </p:nvSpPr>
        <p:spPr>
          <a:xfrm>
            <a:off x="4057044" y="6068176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/>
              <a:t>3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63577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강훈</a:t>
            </a:r>
          </a:p>
        </p:txBody>
      </p:sp>
      <p:graphicFrame>
        <p:nvGraphicFramePr>
          <p:cNvPr id="6" name="Shape 721"/>
          <p:cNvGraphicFramePr/>
          <p:nvPr/>
        </p:nvGraphicFramePr>
        <p:xfrm>
          <a:off x="7092280" y="548680"/>
          <a:ext cx="1990418" cy="603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답변을 입력할 수 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450" marR="66450" marT="90000" marB="90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90000" marB="90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작성한 답변을 저장한다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90000" marB="900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문의 답변 페이지</a:t>
            </a:r>
            <a:endParaRPr lang="en-US" altLang="ko-KR" sz="1000" dirty="0"/>
          </a:p>
        </p:txBody>
      </p:sp>
      <p:sp>
        <p:nvSpPr>
          <p:cNvPr id="2" name="직사각형 1"/>
          <p:cNvSpPr/>
          <p:nvPr/>
        </p:nvSpPr>
        <p:spPr>
          <a:xfrm>
            <a:off x="657636" y="783680"/>
            <a:ext cx="5740496" cy="52186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7636" y="783680"/>
            <a:ext cx="5740496" cy="283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99592" y="1241643"/>
            <a:ext cx="1041875" cy="251092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작성자 아이디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96779" y="1492735"/>
            <a:ext cx="786950" cy="251092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질문 제목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83729" y="1492735"/>
            <a:ext cx="4477220" cy="251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오늘 몇 시쯤에 배송이 오나요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941467" y="1243834"/>
            <a:ext cx="4219481" cy="2489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leeonra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99592" y="3409172"/>
            <a:ext cx="5261357" cy="251092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답변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96779" y="3660263"/>
            <a:ext cx="5266129" cy="15366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늦어도 오늘 오후 </a:t>
            </a:r>
            <a:r>
              <a:rPr lang="en-US" altLang="ko-KR" sz="1000" dirty="0">
                <a:solidFill>
                  <a:schemeClr val="tx1"/>
                </a:solidFill>
              </a:rPr>
              <a:t>9</a:t>
            </a:r>
            <a:r>
              <a:rPr lang="ko-KR" altLang="en-US" sz="1000" dirty="0">
                <a:solidFill>
                  <a:schemeClr val="tx1"/>
                </a:solidFill>
              </a:rPr>
              <a:t>시 이전에 도착 합니다</a:t>
            </a:r>
            <a:r>
              <a:rPr lang="en-US" altLang="ko-KR" sz="1000" dirty="0">
                <a:solidFill>
                  <a:schemeClr val="tx1"/>
                </a:solidFill>
              </a:rPr>
              <a:t>. ^ ^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058576" y="5591978"/>
            <a:ext cx="938616" cy="213286"/>
          </a:xfrm>
          <a:prstGeom prst="rect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답변 저장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96779" y="1743827"/>
            <a:ext cx="788437" cy="251092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카테고리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85216" y="1742884"/>
            <a:ext cx="4475732" cy="251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배송문의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" name="직사각형 47">
            <a:extLst>
              <a:ext uri="{FF2B5EF4-FFF2-40B4-BE49-F238E27FC236}">
                <a16:creationId xmlns:a16="http://schemas.microsoft.com/office/drawing/2014/main" id="{C5BB0BBA-1D4E-4CF3-BBFD-41FD818BF17A}"/>
              </a:ext>
            </a:extLst>
          </p:cNvPr>
          <p:cNvSpPr/>
          <p:nvPr/>
        </p:nvSpPr>
        <p:spPr>
          <a:xfrm>
            <a:off x="896780" y="1992106"/>
            <a:ext cx="5264168" cy="246384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직사각형 48">
            <a:extLst>
              <a:ext uri="{FF2B5EF4-FFF2-40B4-BE49-F238E27FC236}">
                <a16:creationId xmlns:a16="http://schemas.microsoft.com/office/drawing/2014/main" id="{A77CE979-4A0D-4A98-A9DA-5D1D0280FB43}"/>
              </a:ext>
            </a:extLst>
          </p:cNvPr>
          <p:cNvSpPr/>
          <p:nvPr/>
        </p:nvSpPr>
        <p:spPr>
          <a:xfrm>
            <a:off x="896779" y="2238490"/>
            <a:ext cx="5264169" cy="1169653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2</a:t>
            </a:r>
            <a:r>
              <a:rPr lang="ko-KR" altLang="en-US" sz="1000" dirty="0">
                <a:solidFill>
                  <a:schemeClr val="tx1"/>
                </a:solidFill>
              </a:rPr>
              <a:t>일 전에 주문을 했었는데 상품이 오늘오나요</a:t>
            </a:r>
            <a:r>
              <a:rPr lang="en-US" altLang="ko-KR" sz="1000" dirty="0">
                <a:solidFill>
                  <a:schemeClr val="tx1"/>
                </a:solidFill>
              </a:rPr>
              <a:t>? </a:t>
            </a:r>
            <a:r>
              <a:rPr lang="ko-KR" altLang="en-US" sz="1000" dirty="0">
                <a:solidFill>
                  <a:schemeClr val="tx1"/>
                </a:solidFill>
              </a:rPr>
              <a:t>온다면 몇 시쯤에 오나요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771800" y="5641271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/>
              <a:t>2</a:t>
            </a:r>
            <a:endParaRPr lang="ko-KR" altLang="en-US" sz="600" b="1" dirty="0"/>
          </a:p>
        </p:txBody>
      </p:sp>
      <p:sp>
        <p:nvSpPr>
          <p:cNvPr id="23" name="직사각형 22"/>
          <p:cNvSpPr/>
          <p:nvPr/>
        </p:nvSpPr>
        <p:spPr>
          <a:xfrm>
            <a:off x="3470534" y="4371254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/>
              <a:t>1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1450976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40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상품관리 페이지</a:t>
            </a:r>
            <a:endParaRPr lang="en-US" altLang="ko-KR" sz="4000" b="1" spc="5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445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상품 목록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06742" y="425569"/>
            <a:ext cx="2802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stuff_catalog</a:t>
            </a:r>
            <a:r>
              <a:rPr lang="en-US" altLang="ko-KR" sz="1000" dirty="0"/>
              <a:t> / width : 1400px, height : 100%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64704"/>
            <a:ext cx="6768752" cy="5904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0527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</a:t>
            </a:r>
            <a:r>
              <a:rPr lang="ko-KR" altLang="en-US"/>
              <a:t>품 </a:t>
            </a:r>
            <a:r>
              <a:rPr lang="ko-KR" altLang="en-US" dirty="0"/>
              <a:t>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35696" y="1096102"/>
            <a:ext cx="1008112" cy="22531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선택 ▼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15888" y="2636912"/>
          <a:ext cx="6096000" cy="299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물품 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카테고리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물품이름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브랜드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냉장고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싱글냉장고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싱글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110,000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50EA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선풍기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무풍선풍기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무풍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25,000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50EA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세탁기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소형세탁기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소형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50,000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50EA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청소기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청소청소기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청소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23,000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50EA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냉장고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혼자냉장고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혼자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130,000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매진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냉장고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같이냉장고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같이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200,000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50EA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007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선풍기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강풍선풍기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강풍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50,000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50EA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154758" y="3103200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수정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918692" y="3102811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154758" y="3477600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수정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18692" y="3477600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54758" y="3852000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18692" y="3852000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154758" y="4226400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수정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918692" y="4226400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154758" y="4600800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수정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918692" y="4600800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154758" y="4975200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수정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918692" y="4975200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154758" y="5349600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수정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918692" y="5349600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43337" y="2132856"/>
            <a:ext cx="7549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상품 추가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804438" y="2076621"/>
            <a:ext cx="115200" cy="115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38" name="직사각형 37"/>
          <p:cNvSpPr/>
          <p:nvPr/>
        </p:nvSpPr>
        <p:spPr>
          <a:xfrm>
            <a:off x="467544" y="2489643"/>
            <a:ext cx="115200" cy="115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/>
              <a:t>2</a:t>
            </a:r>
            <a:endParaRPr lang="ko-KR" altLang="en-US" sz="600" dirty="0"/>
          </a:p>
        </p:txBody>
      </p:sp>
      <p:sp>
        <p:nvSpPr>
          <p:cNvPr id="39" name="직사각형 38"/>
          <p:cNvSpPr/>
          <p:nvPr/>
        </p:nvSpPr>
        <p:spPr>
          <a:xfrm>
            <a:off x="4929108" y="2604843"/>
            <a:ext cx="115200" cy="115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40" name="직사각형 39"/>
          <p:cNvSpPr/>
          <p:nvPr/>
        </p:nvSpPr>
        <p:spPr>
          <a:xfrm>
            <a:off x="5647090" y="2603889"/>
            <a:ext cx="115200" cy="115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41" name="직사각형 40"/>
          <p:cNvSpPr/>
          <p:nvPr/>
        </p:nvSpPr>
        <p:spPr>
          <a:xfrm>
            <a:off x="6496688" y="2579312"/>
            <a:ext cx="115200" cy="115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graphicFrame>
        <p:nvGraphicFramePr>
          <p:cNvPr id="42" name="Shape 721"/>
          <p:cNvGraphicFramePr/>
          <p:nvPr>
            <p:extLst>
              <p:ext uri="{D42A27DB-BD31-4B8C-83A1-F6EECF244321}">
                <p14:modId xmlns:p14="http://schemas.microsoft.com/office/powerpoint/2010/main" val="1294579128"/>
              </p:ext>
            </p:extLst>
          </p:nvPr>
        </p:nvGraphicFramePr>
        <p:xfrm>
          <a:off x="7082750" y="534981"/>
          <a:ext cx="1990418" cy="23568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전체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물품번호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가격같은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목록을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해당 항목 기준으로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높은순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낮은순으로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볼수있음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누를시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추가 페이지로 이동함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물품번호는 등록시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자동생성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재고가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부족할시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매진표시를 띄움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버튼을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누를시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해당물품의 물품수정 페이지로 이동</a:t>
                      </a:r>
                      <a:endParaRPr 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버튼을 </a:t>
                      </a:r>
                      <a:r>
                        <a:rPr lang="ko-KR" altLang="en-US" sz="8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누를시</a:t>
                      </a:r>
                      <a:r>
                        <a:rPr lang="ko-KR" altLang="en-US" sz="8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물품삭제 경고 후</a:t>
                      </a:r>
                      <a:r>
                        <a:rPr lang="en-US" altLang="ko-KR" sz="8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확인시 삭제</a:t>
                      </a:r>
                      <a:endParaRPr 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한 페이지에 최대 </a:t>
                      </a:r>
                      <a:r>
                        <a:rPr lang="en-US" altLang="ko-KR" sz="8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개까지 표시하며</a:t>
                      </a:r>
                      <a:r>
                        <a:rPr lang="en-US" altLang="ko-KR" sz="8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 혹은 버튼을 사용하여 이동</a:t>
                      </a:r>
                      <a:r>
                        <a:rPr lang="en-US" altLang="ko-KR" sz="8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앞</a:t>
                      </a:r>
                      <a:r>
                        <a:rPr lang="en-US" altLang="ko-KR" sz="8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|</a:t>
                      </a:r>
                      <a:r>
                        <a:rPr lang="ko-KR" altLang="en-US" sz="8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뒤 한페이지 이동</a:t>
                      </a:r>
                      <a:endParaRPr 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1149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7EBFC1-B06F-43D8-96A9-5FA4504FE0C8}"/>
              </a:ext>
            </a:extLst>
          </p:cNvPr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정성진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40D21C-CBC9-4E42-A3FC-F086BAD05297}"/>
              </a:ext>
            </a:extLst>
          </p:cNvPr>
          <p:cNvSpPr/>
          <p:nvPr/>
        </p:nvSpPr>
        <p:spPr>
          <a:xfrm>
            <a:off x="1835696" y="1332770"/>
            <a:ext cx="1008112" cy="225316"/>
          </a:xfrm>
          <a:prstGeom prst="rect">
            <a:avLst/>
          </a:prstGeom>
          <a:solidFill>
            <a:srgbClr val="FFFFDC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물품번호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8E96853-E27D-45FF-BD1F-6BC80307E296}"/>
              </a:ext>
            </a:extLst>
          </p:cNvPr>
          <p:cNvSpPr/>
          <p:nvPr/>
        </p:nvSpPr>
        <p:spPr>
          <a:xfrm>
            <a:off x="1835696" y="1558086"/>
            <a:ext cx="1008112" cy="225316"/>
          </a:xfrm>
          <a:prstGeom prst="rect">
            <a:avLst/>
          </a:prstGeom>
          <a:solidFill>
            <a:srgbClr val="FFFFDC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카테고리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3E7289-DD82-4098-9287-1AAF6DBF37A9}"/>
              </a:ext>
            </a:extLst>
          </p:cNvPr>
          <p:cNvSpPr/>
          <p:nvPr/>
        </p:nvSpPr>
        <p:spPr>
          <a:xfrm>
            <a:off x="1835696" y="1783402"/>
            <a:ext cx="1008112" cy="225316"/>
          </a:xfrm>
          <a:prstGeom prst="rect">
            <a:avLst/>
          </a:prstGeom>
          <a:solidFill>
            <a:srgbClr val="FFFFDC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가     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17C7A-CE0B-4A33-8B03-FD5490CA6886}"/>
              </a:ext>
            </a:extLst>
          </p:cNvPr>
          <p:cNvSpPr txBox="1"/>
          <p:nvPr/>
        </p:nvSpPr>
        <p:spPr>
          <a:xfrm>
            <a:off x="2761339" y="6033140"/>
            <a:ext cx="1692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"/>
              <a:t>◁   </a:t>
            </a:r>
            <a:r>
              <a:rPr lang="en-US" altLang="ko-KR" sz="1000"/>
              <a:t>1   2   </a:t>
            </a:r>
            <a:r>
              <a:rPr lang="en-US" altLang="ko-KR" sz="1000" b="1"/>
              <a:t>3</a:t>
            </a:r>
            <a:r>
              <a:rPr lang="en-US" altLang="ko-KR" sz="1000"/>
              <a:t>   4   5   </a:t>
            </a:r>
            <a:r>
              <a:rPr lang="en-US" altLang="ko-KR" sz="850"/>
              <a:t>… </a:t>
            </a:r>
            <a:r>
              <a:rPr lang="ko-KR" altLang="en-US" sz="850"/>
              <a:t>▶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5455D3-D636-464F-90CB-AD3F2449C213}"/>
              </a:ext>
            </a:extLst>
          </p:cNvPr>
          <p:cNvSpPr/>
          <p:nvPr/>
        </p:nvSpPr>
        <p:spPr>
          <a:xfrm>
            <a:off x="2909112" y="5958923"/>
            <a:ext cx="115200" cy="115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/>
              <a:t>6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06015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상품 등록</a:t>
            </a:r>
            <a:r>
              <a:rPr lang="en-US" altLang="ko-KR" sz="1000" dirty="0"/>
              <a:t>/</a:t>
            </a:r>
            <a:r>
              <a:rPr lang="ko-KR" altLang="en-US" sz="1000" dirty="0"/>
              <a:t>수정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382905"/>
            <a:ext cx="3284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product_registration</a:t>
            </a:r>
            <a:r>
              <a:rPr lang="en-US" altLang="ko-KR" sz="1000" dirty="0"/>
              <a:t> / width : 1400px, height : 100%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79512" y="764704"/>
            <a:ext cx="6768752" cy="5904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0527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</a:t>
            </a:r>
            <a:r>
              <a:rPr lang="ko-KR" altLang="en-US"/>
              <a:t>품 </a:t>
            </a:r>
            <a:r>
              <a:rPr lang="ko-KR" altLang="en-US" dirty="0"/>
              <a:t>등록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29200" y="2340000"/>
            <a:ext cx="1296144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5738" y="2340000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상품명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29200" y="2790000"/>
            <a:ext cx="1296144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5738" y="2790000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제조사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29200" y="3240000"/>
            <a:ext cx="1296144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5738" y="3240000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브랜드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33902" y="2340000"/>
            <a:ext cx="1296144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33902" y="2790000"/>
            <a:ext cx="1296144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33902" y="3240000"/>
            <a:ext cx="1296144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29200" y="3679796"/>
            <a:ext cx="1296144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29200" y="4140000"/>
            <a:ext cx="1296144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33902" y="3690000"/>
            <a:ext cx="1296144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29326" y="1890000"/>
            <a:ext cx="1296144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대분류</a:t>
            </a:r>
            <a:r>
              <a:rPr lang="ko-KR" altLang="en-US" sz="1000" dirty="0">
                <a:solidFill>
                  <a:schemeClr val="tx1"/>
                </a:solidFill>
              </a:rPr>
              <a:t> 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55023" y="1890000"/>
            <a:ext cx="1296144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소분류 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965" y="1890000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카테고리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0220" y="3690000"/>
            <a:ext cx="853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제조국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46184" y="4140000"/>
            <a:ext cx="853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제조일자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33468" y="234000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크기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3481" y="2790000"/>
            <a:ext cx="748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용량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28332" y="3240000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재질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3468" y="3690000"/>
            <a:ext cx="75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3828" y="4751566"/>
            <a:ext cx="576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설명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45738" y="5017740"/>
            <a:ext cx="615668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89901" y="1801632"/>
            <a:ext cx="115200" cy="115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32" name="직사각형 31"/>
          <p:cNvSpPr/>
          <p:nvPr/>
        </p:nvSpPr>
        <p:spPr>
          <a:xfrm>
            <a:off x="2800616" y="1801632"/>
            <a:ext cx="115200" cy="115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4139952" y="4518464"/>
            <a:ext cx="115200" cy="115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36" name="직사각형 35"/>
          <p:cNvSpPr/>
          <p:nvPr/>
        </p:nvSpPr>
        <p:spPr>
          <a:xfrm>
            <a:off x="5344675" y="6237312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98897" y="6237312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18521" y="4824778"/>
            <a:ext cx="115200" cy="115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39" name="직사각형 38"/>
          <p:cNvSpPr/>
          <p:nvPr/>
        </p:nvSpPr>
        <p:spPr>
          <a:xfrm>
            <a:off x="5263617" y="6165304"/>
            <a:ext cx="115200" cy="115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graphicFrame>
        <p:nvGraphicFramePr>
          <p:cNvPr id="40" name="Shape 721"/>
          <p:cNvGraphicFramePr/>
          <p:nvPr>
            <p:extLst>
              <p:ext uri="{D42A27DB-BD31-4B8C-83A1-F6EECF244321}">
                <p14:modId xmlns:p14="http://schemas.microsoft.com/office/powerpoint/2010/main" val="3647595255"/>
              </p:ext>
            </p:extLst>
          </p:nvPr>
        </p:nvGraphicFramePr>
        <p:xfrm>
          <a:off x="7083571" y="531262"/>
          <a:ext cx="1990418" cy="2555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전체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수정시에는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입력되있던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값이 자동으로 들어감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물품의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대분류인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주방 생활 청소용품이 들어간다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물품의 카테고리인 세탁기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청소기등이</a:t>
                      </a:r>
                      <a:r>
                        <a:rPr lang="ko-KR" altLang="en-US" sz="800" b="0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들어간다</a:t>
                      </a:r>
                      <a:endParaRPr lang="ko-KR" alt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버튼을 누르면 제품사진을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첨부할수있으며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첨부한 뒤에는 버튼 오른쪽에 사진이름과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경로가나온다</a:t>
                      </a:r>
                      <a:endParaRPr 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제품의 설명은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300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 이내로만 가능하다</a:t>
                      </a:r>
                      <a:endParaRPr 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버튼을 누를 시 상품 목록창으로 이동한다</a:t>
                      </a:r>
                      <a:r>
                        <a:rPr lang="en-US" altLang="ko-KR" sz="8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  <a:endParaRPr lang="ko-KR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버튼을 누를시 상품번호가 자동으로 생기며 물품이 등록되고 물품목록창으로 이동한다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4233600" y="4620919"/>
            <a:ext cx="604218" cy="21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사진첨부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071644" y="6175838"/>
            <a:ext cx="115200" cy="115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EF1E4-8D09-4C93-BFF0-15EADB3BF8DA}"/>
              </a:ext>
            </a:extLst>
          </p:cNvPr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정성진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64C7E0-7334-4021-B05E-E42690A711EA}"/>
              </a:ext>
            </a:extLst>
          </p:cNvPr>
          <p:cNvSpPr/>
          <p:nvPr/>
        </p:nvSpPr>
        <p:spPr>
          <a:xfrm>
            <a:off x="4883469" y="4620952"/>
            <a:ext cx="1785471" cy="22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"Documents/induction.png”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36502-70E9-4B03-894B-66F2DFA40791}"/>
              </a:ext>
            </a:extLst>
          </p:cNvPr>
          <p:cNvSpPr/>
          <p:nvPr/>
        </p:nvSpPr>
        <p:spPr>
          <a:xfrm>
            <a:off x="4933902" y="4125116"/>
            <a:ext cx="1296144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059F56-BFCE-4771-A0FC-0505BF0410B4}"/>
              </a:ext>
            </a:extLst>
          </p:cNvPr>
          <p:cNvSpPr txBox="1"/>
          <p:nvPr/>
        </p:nvSpPr>
        <p:spPr>
          <a:xfrm>
            <a:off x="4233468" y="4125116"/>
            <a:ext cx="75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재고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5901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40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메인 페이지</a:t>
            </a:r>
            <a:endParaRPr lang="en-US" altLang="ko-KR" sz="4000" b="1" spc="5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184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701C54-B2C5-4C16-9B61-2A7BE4936792}"/>
              </a:ext>
            </a:extLst>
          </p:cNvPr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박덕수</a:t>
            </a:r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2ED58-3F1D-480F-A19E-E45CFADD0C11}"/>
              </a:ext>
            </a:extLst>
          </p:cNvPr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관리자 페이지 레이아웃</a:t>
            </a:r>
            <a:endParaRPr lang="en-US" altLang="ko-KR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9D57B-60B5-4080-AE7B-D094B9A461D1}"/>
              </a:ext>
            </a:extLst>
          </p:cNvPr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Wrapper</a:t>
            </a:r>
            <a:r>
              <a:rPr lang="en-US" altLang="ko-KR" sz="1000"/>
              <a:t> width : 1920px, height : 1080px</a:t>
            </a:r>
            <a:endParaRPr lang="ko-KR" altLang="en-US" sz="1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3E1C59-DF80-4387-8E14-C91C0CB24F0D}"/>
              </a:ext>
            </a:extLst>
          </p:cNvPr>
          <p:cNvSpPr/>
          <p:nvPr/>
        </p:nvSpPr>
        <p:spPr>
          <a:xfrm>
            <a:off x="0" y="548682"/>
            <a:ext cx="7056000" cy="630931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AFA5CD-29B4-414B-B10E-2F8F7B3C261D}"/>
              </a:ext>
            </a:extLst>
          </p:cNvPr>
          <p:cNvSpPr/>
          <p:nvPr/>
        </p:nvSpPr>
        <p:spPr>
          <a:xfrm>
            <a:off x="35496" y="620688"/>
            <a:ext cx="6984776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3DA2E8-E54D-4D36-BFB6-79DA13B79075}"/>
              </a:ext>
            </a:extLst>
          </p:cNvPr>
          <p:cNvSpPr/>
          <p:nvPr/>
        </p:nvSpPr>
        <p:spPr>
          <a:xfrm>
            <a:off x="1301636" y="776897"/>
            <a:ext cx="13356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5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Header</a:t>
            </a:r>
          </a:p>
          <a:p>
            <a:pPr algn="ctr"/>
            <a:r>
              <a:rPr lang="en-US" altLang="ko-KR" sz="15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 header 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B24C80-3942-4130-8332-C5494F63F6A4}"/>
              </a:ext>
            </a:extLst>
          </p:cNvPr>
          <p:cNvSpPr/>
          <p:nvPr/>
        </p:nvSpPr>
        <p:spPr>
          <a:xfrm>
            <a:off x="3779912" y="935721"/>
            <a:ext cx="226536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5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고정되어 있음</a:t>
            </a:r>
            <a:endParaRPr lang="en-US" altLang="ko-KR" sz="1500" b="1" spc="5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39CAD5-C511-42DF-B937-039234847721}"/>
              </a:ext>
            </a:extLst>
          </p:cNvPr>
          <p:cNvSpPr/>
          <p:nvPr/>
        </p:nvSpPr>
        <p:spPr>
          <a:xfrm>
            <a:off x="2802664" y="3798910"/>
            <a:ext cx="14686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5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Body</a:t>
            </a:r>
          </a:p>
          <a:p>
            <a:pPr algn="ctr"/>
            <a:r>
              <a:rPr lang="en-US" altLang="ko-KR" sz="15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 div : body 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3742E5-D065-4754-8872-CFACE836FC89}"/>
              </a:ext>
            </a:extLst>
          </p:cNvPr>
          <p:cNvSpPr/>
          <p:nvPr/>
        </p:nvSpPr>
        <p:spPr>
          <a:xfrm>
            <a:off x="35496" y="1839322"/>
            <a:ext cx="1440000" cy="49020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C83727-754A-43F4-8735-BFF60986EBCE}"/>
              </a:ext>
            </a:extLst>
          </p:cNvPr>
          <p:cNvSpPr/>
          <p:nvPr/>
        </p:nvSpPr>
        <p:spPr>
          <a:xfrm>
            <a:off x="1607040" y="1839322"/>
            <a:ext cx="5413232" cy="49020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D6B552-E60D-4F13-A2CA-A2B58E70B64E}"/>
              </a:ext>
            </a:extLst>
          </p:cNvPr>
          <p:cNvSpPr/>
          <p:nvPr/>
        </p:nvSpPr>
        <p:spPr>
          <a:xfrm>
            <a:off x="3345967" y="2276872"/>
            <a:ext cx="18445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5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Content</a:t>
            </a:r>
          </a:p>
          <a:p>
            <a:pPr algn="ctr"/>
            <a:r>
              <a:rPr lang="en-US" altLang="ko-KR" sz="15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altLang="ko-KR" sz="1500" b="1" spc="50" err="1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admin_content</a:t>
            </a:r>
            <a:r>
              <a:rPr lang="en-US" altLang="ko-KR" sz="15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0AAF31-96B2-4A64-A04B-B9D22135AD41}"/>
              </a:ext>
            </a:extLst>
          </p:cNvPr>
          <p:cNvSpPr/>
          <p:nvPr/>
        </p:nvSpPr>
        <p:spPr>
          <a:xfrm>
            <a:off x="3059832" y="3286498"/>
            <a:ext cx="232788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5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메뉴에 따라</a:t>
            </a:r>
            <a:endParaRPr lang="en-US" altLang="ko-KR" sz="2500" b="1" spc="5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sz="25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변동되는 </a:t>
            </a:r>
            <a:r>
              <a:rPr lang="en-US" altLang="ko-KR" sz="25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view</a:t>
            </a:r>
            <a:endParaRPr lang="en-US" altLang="ko-KR" sz="1500" b="1" spc="5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267CDA-D898-4A90-872B-6D8850089B57}"/>
              </a:ext>
            </a:extLst>
          </p:cNvPr>
          <p:cNvSpPr/>
          <p:nvPr/>
        </p:nvSpPr>
        <p:spPr>
          <a:xfrm>
            <a:off x="-37829" y="1839322"/>
            <a:ext cx="17187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25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Menu</a:t>
            </a:r>
          </a:p>
          <a:p>
            <a:r>
              <a:rPr lang="en-US" altLang="ko-KR" sz="15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 </a:t>
            </a:r>
            <a:r>
              <a:rPr lang="en-US" altLang="ko-KR" sz="1500" b="1" spc="50" err="1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admin_menu</a:t>
            </a:r>
            <a:r>
              <a:rPr lang="en-US" altLang="ko-KR" sz="15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FE7066-BFC4-4AA1-86E4-6B5B9F898DCD}"/>
              </a:ext>
            </a:extLst>
          </p:cNvPr>
          <p:cNvSpPr/>
          <p:nvPr/>
        </p:nvSpPr>
        <p:spPr>
          <a:xfrm>
            <a:off x="158090" y="3332665"/>
            <a:ext cx="133882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2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고정되어</a:t>
            </a:r>
            <a:endParaRPr lang="en-US" altLang="ko-KR" sz="2200" b="1" spc="5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sz="22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있음</a:t>
            </a:r>
            <a:endParaRPr lang="en-US" altLang="ko-KR" sz="2200" b="1" spc="5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08ADADE-6364-4084-BFAA-D16E7F36D876}"/>
              </a:ext>
            </a:extLst>
          </p:cNvPr>
          <p:cNvSpPr/>
          <p:nvPr/>
        </p:nvSpPr>
        <p:spPr>
          <a:xfrm>
            <a:off x="395536" y="71919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CE38B4-CB0A-4B38-9D83-B890ABD80247}"/>
              </a:ext>
            </a:extLst>
          </p:cNvPr>
          <p:cNvSpPr/>
          <p:nvPr/>
        </p:nvSpPr>
        <p:spPr>
          <a:xfrm>
            <a:off x="79306" y="182028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FB606A-7D49-483E-9D3B-68894F46C71B}"/>
              </a:ext>
            </a:extLst>
          </p:cNvPr>
          <p:cNvSpPr/>
          <p:nvPr/>
        </p:nvSpPr>
        <p:spPr>
          <a:xfrm>
            <a:off x="1753423" y="1839323"/>
            <a:ext cx="216024" cy="200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graphicFrame>
        <p:nvGraphicFramePr>
          <p:cNvPr id="45" name="Shape 721">
            <a:extLst>
              <a:ext uri="{FF2B5EF4-FFF2-40B4-BE49-F238E27FC236}">
                <a16:creationId xmlns:a16="http://schemas.microsoft.com/office/drawing/2014/main" id="{B75A49D3-A206-49F8-956E-9D2FF1535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368091"/>
              </p:ext>
            </p:extLst>
          </p:nvPr>
        </p:nvGraphicFramePr>
        <p:xfrm>
          <a:off x="7092280" y="548680"/>
          <a:ext cx="2051720" cy="6480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width 100% height : 10%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width</a:t>
                      </a:r>
                      <a:r>
                        <a:rPr lang="en-US" altLang="ko-KR" sz="800" b="0" i="0" u="none" strike="noStrike" cap="none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: 20% height : 90%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width : 70% height :</a:t>
                      </a:r>
                      <a:r>
                        <a:rPr lang="en-US" altLang="ko-KR" sz="800" b="0" i="0" u="none" strike="noStrike" cap="none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90%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09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hape 721">
            <a:extLst>
              <a:ext uri="{FF2B5EF4-FFF2-40B4-BE49-F238E27FC236}">
                <a16:creationId xmlns:a16="http://schemas.microsoft.com/office/drawing/2014/main" id="{7027EAF4-D15A-4087-8DD2-82EFE9EA9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353024"/>
              </p:ext>
            </p:extLst>
          </p:nvPr>
        </p:nvGraphicFramePr>
        <p:xfrm>
          <a:off x="7092280" y="548680"/>
          <a:ext cx="2051720" cy="7622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로그아웃되며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로그인 페이지로 이동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사용자 로그인 페이지로 이동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메인페이지로 이동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2412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41582A-9331-407D-97AE-AB1A9F4BE177}"/>
              </a:ext>
            </a:extLst>
          </p:cNvPr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박덕수</a:t>
            </a:r>
            <a:endParaRPr lang="ko-KR" alt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1284F-150E-484D-9F5F-2431D040AF41}"/>
              </a:ext>
            </a:extLst>
          </p:cNvPr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관리자 페이지 </a:t>
            </a:r>
            <a:r>
              <a:rPr lang="en-US" altLang="ko-KR" sz="1000"/>
              <a:t>- Header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B8366-418D-4A3B-9846-8AF43DEE84CD}"/>
              </a:ext>
            </a:extLst>
          </p:cNvPr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Header</a:t>
            </a:r>
            <a:r>
              <a:rPr lang="en-US" altLang="ko-KR" sz="1000"/>
              <a:t> width : 100%, height : 10%</a:t>
            </a:r>
            <a:endParaRPr lang="ko-KR" altLang="en-US" sz="10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12DC7-AC25-440D-9909-8CB4F03FCC43}"/>
              </a:ext>
            </a:extLst>
          </p:cNvPr>
          <p:cNvSpPr/>
          <p:nvPr/>
        </p:nvSpPr>
        <p:spPr>
          <a:xfrm>
            <a:off x="39832" y="556543"/>
            <a:ext cx="6980440" cy="121627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99C420-4F3A-4413-BCE4-DA74FF0C350F}"/>
              </a:ext>
            </a:extLst>
          </p:cNvPr>
          <p:cNvSpPr/>
          <p:nvPr/>
        </p:nvSpPr>
        <p:spPr>
          <a:xfrm>
            <a:off x="100045" y="614668"/>
            <a:ext cx="3039254" cy="11000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56E83-9B1E-4F9F-96AC-F21995A1E4E6}"/>
              </a:ext>
            </a:extLst>
          </p:cNvPr>
          <p:cNvSpPr txBox="1"/>
          <p:nvPr/>
        </p:nvSpPr>
        <p:spPr>
          <a:xfrm>
            <a:off x="1043608" y="935722"/>
            <a:ext cx="10801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ko-KR" altLang="en-US" sz="2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9467DC-DEC2-4D4F-9879-48A30948DD4D}"/>
              </a:ext>
            </a:extLst>
          </p:cNvPr>
          <p:cNvSpPr/>
          <p:nvPr/>
        </p:nvSpPr>
        <p:spPr>
          <a:xfrm>
            <a:off x="5863885" y="642046"/>
            <a:ext cx="107720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5B5386-14E3-4546-B809-4DC4A57AE053}"/>
              </a:ext>
            </a:extLst>
          </p:cNvPr>
          <p:cNvSpPr txBox="1"/>
          <p:nvPr/>
        </p:nvSpPr>
        <p:spPr>
          <a:xfrm>
            <a:off x="5913122" y="642046"/>
            <a:ext cx="10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홈 페이지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7F42AA-FE57-427E-AECE-0B77A97EF9AD}"/>
              </a:ext>
            </a:extLst>
          </p:cNvPr>
          <p:cNvSpPr/>
          <p:nvPr/>
        </p:nvSpPr>
        <p:spPr>
          <a:xfrm>
            <a:off x="4707498" y="642046"/>
            <a:ext cx="107720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7B1994-14E2-4DC1-B2E0-D81638B5238F}"/>
              </a:ext>
            </a:extLst>
          </p:cNvPr>
          <p:cNvSpPr txBox="1"/>
          <p:nvPr/>
        </p:nvSpPr>
        <p:spPr>
          <a:xfrm>
            <a:off x="4756735" y="642046"/>
            <a:ext cx="10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로그아웃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76B561-1B30-4C78-8B39-EF432FBAB716}"/>
              </a:ext>
            </a:extLst>
          </p:cNvPr>
          <p:cNvSpPr txBox="1"/>
          <p:nvPr/>
        </p:nvSpPr>
        <p:spPr>
          <a:xfrm>
            <a:off x="3888571" y="973770"/>
            <a:ext cx="276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err="1">
                <a:solidFill>
                  <a:srgbClr val="FF0000"/>
                </a:solidFill>
              </a:rPr>
              <a:t>Admin_logout</a:t>
            </a:r>
            <a:r>
              <a:rPr lang="en-US" altLang="ko-KR" sz="1000"/>
              <a:t> width : 150px, height : 25px</a:t>
            </a:r>
            <a:endParaRPr lang="ko-KR" altLang="en-US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AC69F9-DAED-4652-B5EC-85A6E102F1EE}"/>
              </a:ext>
            </a:extLst>
          </p:cNvPr>
          <p:cNvSpPr txBox="1"/>
          <p:nvPr/>
        </p:nvSpPr>
        <p:spPr>
          <a:xfrm>
            <a:off x="4291979" y="1219991"/>
            <a:ext cx="276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err="1">
                <a:solidFill>
                  <a:srgbClr val="FF0000"/>
                </a:solidFill>
              </a:rPr>
              <a:t>Go_User_Home</a:t>
            </a:r>
            <a:r>
              <a:rPr lang="en-US" altLang="ko-KR" sz="1000"/>
              <a:t> width : 150px, height : 25px</a:t>
            </a:r>
            <a:endParaRPr lang="ko-KR" altLang="en-US" sz="1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F4901C-9E57-4C73-9822-B8D817A7DA14}"/>
              </a:ext>
            </a:extLst>
          </p:cNvPr>
          <p:cNvSpPr/>
          <p:nvPr/>
        </p:nvSpPr>
        <p:spPr>
          <a:xfrm>
            <a:off x="4663381" y="590138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1</a:t>
            </a:r>
            <a:endParaRPr lang="ko-KR" altLang="en-US" sz="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7A4D2F-0AC3-4916-9D7D-12BB54AB6C2D}"/>
              </a:ext>
            </a:extLst>
          </p:cNvPr>
          <p:cNvSpPr/>
          <p:nvPr/>
        </p:nvSpPr>
        <p:spPr>
          <a:xfrm>
            <a:off x="5819769" y="602695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2</a:t>
            </a:r>
            <a:endParaRPr lang="ko-KR" altLang="en-US" sz="6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5FEADF-6BA5-4516-9CC5-9238C65BF335}"/>
              </a:ext>
            </a:extLst>
          </p:cNvPr>
          <p:cNvSpPr/>
          <p:nvPr/>
        </p:nvSpPr>
        <p:spPr>
          <a:xfrm>
            <a:off x="100694" y="602695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3</a:t>
            </a:r>
            <a:endParaRPr lang="ko-KR" altLang="en-US" sz="600" b="1"/>
          </a:p>
        </p:txBody>
      </p:sp>
    </p:spTree>
    <p:extLst>
      <p:ext uri="{BB962C8B-B14F-4D97-AF65-F5344CB8AC3E}">
        <p14:creationId xmlns:p14="http://schemas.microsoft.com/office/powerpoint/2010/main" val="111704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hape 721">
            <a:extLst>
              <a:ext uri="{FF2B5EF4-FFF2-40B4-BE49-F238E27FC236}">
                <a16:creationId xmlns:a16="http://schemas.microsoft.com/office/drawing/2014/main" id="{32EDD9E8-EF84-437C-808F-48533629B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206852"/>
              </p:ext>
            </p:extLst>
          </p:nvPr>
        </p:nvGraphicFramePr>
        <p:xfrm>
          <a:off x="7092758" y="539826"/>
          <a:ext cx="2051720" cy="11280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메인페이지로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이동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각 메인 메뉴 </a:t>
                      </a:r>
                      <a:r>
                        <a:rPr lang="ko-KR" altLang="en-US" sz="800" b="0" i="0" u="none" strike="noStrike" cap="none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메뉴에 속해있는 하위 메뉴 표출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다른 메인메뉴 클릭시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원래 표출되어있던 하위메뉴는 사라지고 새롭게 클릭한 메인메뉴에 속한 하위메뉴 표출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하위메뉴 클릭시 해당 페이지로 이동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9546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4A2007-D77E-46F2-B093-6C5F811608CD}"/>
              </a:ext>
            </a:extLst>
          </p:cNvPr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박덕수</a:t>
            </a:r>
            <a:endParaRPr lang="ko-KR" alt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383C7-002B-4457-BC16-9B3432D36EE8}"/>
              </a:ext>
            </a:extLst>
          </p:cNvPr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관리자 페이지 </a:t>
            </a:r>
            <a:r>
              <a:rPr lang="en-US" altLang="ko-KR" sz="1000"/>
              <a:t>– Left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01480-7445-491C-8DA2-B350478128FD}"/>
              </a:ext>
            </a:extLst>
          </p:cNvPr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err="1">
                <a:solidFill>
                  <a:srgbClr val="FF0000"/>
                </a:solidFill>
              </a:rPr>
              <a:t>Admin_Menu</a:t>
            </a:r>
            <a:r>
              <a:rPr lang="en-US" altLang="ko-KR" sz="1000"/>
              <a:t> width : 20%, height : 90%</a:t>
            </a:r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939D22-CCC9-4447-B026-B5DD46DC4B60}"/>
              </a:ext>
            </a:extLst>
          </p:cNvPr>
          <p:cNvSpPr/>
          <p:nvPr/>
        </p:nvSpPr>
        <p:spPr>
          <a:xfrm>
            <a:off x="100045" y="614668"/>
            <a:ext cx="2051720" cy="61267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57A45B-E063-4F0A-B19D-FD210F8253E9}"/>
              </a:ext>
            </a:extLst>
          </p:cNvPr>
          <p:cNvSpPr/>
          <p:nvPr/>
        </p:nvSpPr>
        <p:spPr>
          <a:xfrm>
            <a:off x="150305" y="647497"/>
            <a:ext cx="1951200" cy="837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259011-E200-426D-89A8-561D9D93427C}"/>
              </a:ext>
            </a:extLst>
          </p:cNvPr>
          <p:cNvSpPr/>
          <p:nvPr/>
        </p:nvSpPr>
        <p:spPr>
          <a:xfrm>
            <a:off x="150305" y="1484784"/>
            <a:ext cx="1951200" cy="837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CF90E2-595E-4D94-8D6A-B0C956F63A88}"/>
              </a:ext>
            </a:extLst>
          </p:cNvPr>
          <p:cNvSpPr/>
          <p:nvPr/>
        </p:nvSpPr>
        <p:spPr>
          <a:xfrm>
            <a:off x="150305" y="2330831"/>
            <a:ext cx="1951200" cy="837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E86D09-34CE-4134-B9C9-2BC70E36497B}"/>
              </a:ext>
            </a:extLst>
          </p:cNvPr>
          <p:cNvSpPr/>
          <p:nvPr/>
        </p:nvSpPr>
        <p:spPr>
          <a:xfrm>
            <a:off x="150305" y="3176878"/>
            <a:ext cx="1951200" cy="837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1C05BF-819D-4783-9E8F-EF4039C46F82}"/>
              </a:ext>
            </a:extLst>
          </p:cNvPr>
          <p:cNvSpPr/>
          <p:nvPr/>
        </p:nvSpPr>
        <p:spPr>
          <a:xfrm>
            <a:off x="150305" y="4025819"/>
            <a:ext cx="1951200" cy="837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84A818-EE88-41D4-9C7C-EEE83D45127C}"/>
              </a:ext>
            </a:extLst>
          </p:cNvPr>
          <p:cNvSpPr/>
          <p:nvPr/>
        </p:nvSpPr>
        <p:spPr>
          <a:xfrm>
            <a:off x="150305" y="4863106"/>
            <a:ext cx="1951200" cy="837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79C74F-EE99-4BE7-AE3E-5336B05C51ED}"/>
              </a:ext>
            </a:extLst>
          </p:cNvPr>
          <p:cNvSpPr txBox="1"/>
          <p:nvPr/>
        </p:nvSpPr>
        <p:spPr>
          <a:xfrm>
            <a:off x="371092" y="848230"/>
            <a:ext cx="15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메인페이지</a:t>
            </a:r>
            <a:endParaRPr lang="ko-KR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721BD-A4BE-4819-97B8-C086D932AF5F}"/>
              </a:ext>
            </a:extLst>
          </p:cNvPr>
          <p:cNvSpPr txBox="1"/>
          <p:nvPr/>
        </p:nvSpPr>
        <p:spPr>
          <a:xfrm>
            <a:off x="371092" y="1685517"/>
            <a:ext cx="15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4DAE15-678F-411C-A00F-A6F6A1A78E09}"/>
              </a:ext>
            </a:extLst>
          </p:cNvPr>
          <p:cNvSpPr txBox="1"/>
          <p:nvPr/>
        </p:nvSpPr>
        <p:spPr>
          <a:xfrm>
            <a:off x="371092" y="2584847"/>
            <a:ext cx="15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상품관리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95F19-D98D-4449-88E1-9E4E4D4B5977}"/>
              </a:ext>
            </a:extLst>
          </p:cNvPr>
          <p:cNvSpPr txBox="1"/>
          <p:nvPr/>
        </p:nvSpPr>
        <p:spPr>
          <a:xfrm>
            <a:off x="371092" y="3430894"/>
            <a:ext cx="15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주문관리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01B4C-A403-43F2-9076-B79846BF99D4}"/>
              </a:ext>
            </a:extLst>
          </p:cNvPr>
          <p:cNvSpPr txBox="1"/>
          <p:nvPr/>
        </p:nvSpPr>
        <p:spPr>
          <a:xfrm>
            <a:off x="371092" y="4279836"/>
            <a:ext cx="15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75F2F5-AB22-4C09-AD61-00393722F240}"/>
              </a:ext>
            </a:extLst>
          </p:cNvPr>
          <p:cNvSpPr txBox="1"/>
          <p:nvPr/>
        </p:nvSpPr>
        <p:spPr>
          <a:xfrm>
            <a:off x="371092" y="5117122"/>
            <a:ext cx="15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문의관리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7F3F94-0383-42F2-82AA-D0FEDB44B7F5}"/>
              </a:ext>
            </a:extLst>
          </p:cNvPr>
          <p:cNvSpPr/>
          <p:nvPr/>
        </p:nvSpPr>
        <p:spPr>
          <a:xfrm>
            <a:off x="2483768" y="1303965"/>
            <a:ext cx="1951200" cy="837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7350D1-F0F6-4430-A378-DE72ECC34B05}"/>
              </a:ext>
            </a:extLst>
          </p:cNvPr>
          <p:cNvSpPr txBox="1"/>
          <p:nvPr/>
        </p:nvSpPr>
        <p:spPr>
          <a:xfrm>
            <a:off x="2704555" y="1504698"/>
            <a:ext cx="15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BF0214-62DF-43D1-8D49-FCF138728D15}"/>
              </a:ext>
            </a:extLst>
          </p:cNvPr>
          <p:cNvSpPr/>
          <p:nvPr/>
        </p:nvSpPr>
        <p:spPr>
          <a:xfrm>
            <a:off x="2483768" y="2136531"/>
            <a:ext cx="19512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D14DA4-D284-4304-ADF1-B10C52BB9B9F}"/>
              </a:ext>
            </a:extLst>
          </p:cNvPr>
          <p:cNvSpPr txBox="1"/>
          <p:nvPr/>
        </p:nvSpPr>
        <p:spPr>
          <a:xfrm>
            <a:off x="2692153" y="2177364"/>
            <a:ext cx="1509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회원목록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EDC4DE9-2468-454D-94D2-EFB7447B7381}"/>
              </a:ext>
            </a:extLst>
          </p:cNvPr>
          <p:cNvSpPr/>
          <p:nvPr/>
        </p:nvSpPr>
        <p:spPr>
          <a:xfrm>
            <a:off x="4709034" y="1299244"/>
            <a:ext cx="1951200" cy="837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FEB953-E455-466C-98AC-FA22F5E35259}"/>
              </a:ext>
            </a:extLst>
          </p:cNvPr>
          <p:cNvSpPr txBox="1"/>
          <p:nvPr/>
        </p:nvSpPr>
        <p:spPr>
          <a:xfrm>
            <a:off x="4929821" y="1499977"/>
            <a:ext cx="15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상품관리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1073FF-CB6C-4A55-9707-EE4191783006}"/>
              </a:ext>
            </a:extLst>
          </p:cNvPr>
          <p:cNvSpPr/>
          <p:nvPr/>
        </p:nvSpPr>
        <p:spPr>
          <a:xfrm>
            <a:off x="4709034" y="2131810"/>
            <a:ext cx="19512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BCEC93-6009-459C-9859-AB96267A00CD}"/>
              </a:ext>
            </a:extLst>
          </p:cNvPr>
          <p:cNvSpPr txBox="1"/>
          <p:nvPr/>
        </p:nvSpPr>
        <p:spPr>
          <a:xfrm>
            <a:off x="4917419" y="2172643"/>
            <a:ext cx="1509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상품목록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25558A-E8AE-47F0-9264-24E3E13A3B03}"/>
              </a:ext>
            </a:extLst>
          </p:cNvPr>
          <p:cNvSpPr/>
          <p:nvPr/>
        </p:nvSpPr>
        <p:spPr>
          <a:xfrm>
            <a:off x="4709034" y="2531920"/>
            <a:ext cx="19512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62CB8F-17C2-4E2D-A8D8-AE49A92E3D07}"/>
              </a:ext>
            </a:extLst>
          </p:cNvPr>
          <p:cNvSpPr txBox="1"/>
          <p:nvPr/>
        </p:nvSpPr>
        <p:spPr>
          <a:xfrm>
            <a:off x="4917419" y="2572753"/>
            <a:ext cx="1509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상품등록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ADBDBF-AFF2-40BE-817F-4743C481E8C5}"/>
              </a:ext>
            </a:extLst>
          </p:cNvPr>
          <p:cNvSpPr/>
          <p:nvPr/>
        </p:nvSpPr>
        <p:spPr>
          <a:xfrm>
            <a:off x="2489892" y="2884018"/>
            <a:ext cx="1951200" cy="837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5551AD-F6DD-477C-AAC9-25B9DC083D1D}"/>
              </a:ext>
            </a:extLst>
          </p:cNvPr>
          <p:cNvSpPr txBox="1"/>
          <p:nvPr/>
        </p:nvSpPr>
        <p:spPr>
          <a:xfrm>
            <a:off x="2710679" y="3084751"/>
            <a:ext cx="15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주문관리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0045E8-F423-45A4-9B7B-8018526AC685}"/>
              </a:ext>
            </a:extLst>
          </p:cNvPr>
          <p:cNvSpPr/>
          <p:nvPr/>
        </p:nvSpPr>
        <p:spPr>
          <a:xfrm>
            <a:off x="2489892" y="3716584"/>
            <a:ext cx="19512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2876E4-D9B2-492B-9995-7AA1B977D1C2}"/>
              </a:ext>
            </a:extLst>
          </p:cNvPr>
          <p:cNvSpPr txBox="1"/>
          <p:nvPr/>
        </p:nvSpPr>
        <p:spPr>
          <a:xfrm>
            <a:off x="2698277" y="3757417"/>
            <a:ext cx="1509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주문목록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11F4029-F71E-4962-BB1A-1D10306B229D}"/>
              </a:ext>
            </a:extLst>
          </p:cNvPr>
          <p:cNvSpPr/>
          <p:nvPr/>
        </p:nvSpPr>
        <p:spPr>
          <a:xfrm>
            <a:off x="4709034" y="3555870"/>
            <a:ext cx="1951200" cy="837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91C14B-349F-4B5D-98C9-68E570E06777}"/>
              </a:ext>
            </a:extLst>
          </p:cNvPr>
          <p:cNvSpPr txBox="1"/>
          <p:nvPr/>
        </p:nvSpPr>
        <p:spPr>
          <a:xfrm>
            <a:off x="4929821" y="3756603"/>
            <a:ext cx="15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통계관리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3542998-07D9-482A-B960-5DA5E441AFB8}"/>
              </a:ext>
            </a:extLst>
          </p:cNvPr>
          <p:cNvSpPr/>
          <p:nvPr/>
        </p:nvSpPr>
        <p:spPr>
          <a:xfrm>
            <a:off x="4709034" y="4388436"/>
            <a:ext cx="19512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D19180-C765-45D2-AA0F-F35F12352B45}"/>
              </a:ext>
            </a:extLst>
          </p:cNvPr>
          <p:cNvSpPr txBox="1"/>
          <p:nvPr/>
        </p:nvSpPr>
        <p:spPr>
          <a:xfrm>
            <a:off x="4917419" y="4429269"/>
            <a:ext cx="1509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매출분석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66F9652-1A28-49F5-8F45-300B571E9F9A}"/>
              </a:ext>
            </a:extLst>
          </p:cNvPr>
          <p:cNvSpPr/>
          <p:nvPr/>
        </p:nvSpPr>
        <p:spPr>
          <a:xfrm>
            <a:off x="4709034" y="4788546"/>
            <a:ext cx="19512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7AA5F9-D0F7-4F67-982F-CD9954A0DC03}"/>
              </a:ext>
            </a:extLst>
          </p:cNvPr>
          <p:cNvSpPr txBox="1"/>
          <p:nvPr/>
        </p:nvSpPr>
        <p:spPr>
          <a:xfrm>
            <a:off x="4917419" y="4829379"/>
            <a:ext cx="1509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상품분석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BCE5EC-EA7A-4662-8FB6-90819CC9F123}"/>
              </a:ext>
            </a:extLst>
          </p:cNvPr>
          <p:cNvSpPr/>
          <p:nvPr/>
        </p:nvSpPr>
        <p:spPr>
          <a:xfrm>
            <a:off x="2483768" y="5148652"/>
            <a:ext cx="1951200" cy="8372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4A4F8E-814D-46AD-99C2-699C8F70AA67}"/>
              </a:ext>
            </a:extLst>
          </p:cNvPr>
          <p:cNvSpPr txBox="1"/>
          <p:nvPr/>
        </p:nvSpPr>
        <p:spPr>
          <a:xfrm>
            <a:off x="2704555" y="5349385"/>
            <a:ext cx="150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문의관리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A4E36E7-D8DF-40F7-AA4E-2CEA66EBA28B}"/>
              </a:ext>
            </a:extLst>
          </p:cNvPr>
          <p:cNvSpPr/>
          <p:nvPr/>
        </p:nvSpPr>
        <p:spPr>
          <a:xfrm>
            <a:off x="2483768" y="5981218"/>
            <a:ext cx="195120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05EA9D-348B-4364-AB6A-68C33F01AC37}"/>
              </a:ext>
            </a:extLst>
          </p:cNvPr>
          <p:cNvSpPr txBox="1"/>
          <p:nvPr/>
        </p:nvSpPr>
        <p:spPr>
          <a:xfrm>
            <a:off x="2692153" y="6022051"/>
            <a:ext cx="15096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문의사항관리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AFE946-FED6-44AC-9093-3CEC319ED1FC}"/>
              </a:ext>
            </a:extLst>
          </p:cNvPr>
          <p:cNvSpPr txBox="1"/>
          <p:nvPr/>
        </p:nvSpPr>
        <p:spPr>
          <a:xfrm>
            <a:off x="2483768" y="804751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err="1">
                <a:solidFill>
                  <a:srgbClr val="FF0000"/>
                </a:solidFill>
              </a:rPr>
              <a:t>메인메뉴</a:t>
            </a:r>
            <a:r>
              <a:rPr lang="en-US" altLang="ko-KR" sz="1000"/>
              <a:t> width : 90%, height : 150px</a:t>
            </a:r>
            <a:endParaRPr lang="ko-KR" altLang="en-US" sz="1000"/>
          </a:p>
          <a:p>
            <a:r>
              <a:rPr lang="ko-KR" altLang="en-US" sz="1000" b="1">
                <a:solidFill>
                  <a:srgbClr val="FF0000"/>
                </a:solidFill>
              </a:rPr>
              <a:t>하위메뉴</a:t>
            </a:r>
            <a:r>
              <a:rPr lang="en-US" altLang="ko-KR" sz="1000"/>
              <a:t> width : 90%, height : 150px</a:t>
            </a:r>
            <a:endParaRPr lang="ko-KR" altLang="en-US" sz="1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9A00EC-AFB5-4912-8A89-38F41DDE7B15}"/>
              </a:ext>
            </a:extLst>
          </p:cNvPr>
          <p:cNvSpPr/>
          <p:nvPr/>
        </p:nvSpPr>
        <p:spPr>
          <a:xfrm>
            <a:off x="100045" y="599454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1</a:t>
            </a:r>
            <a:endParaRPr lang="ko-KR" altLang="en-US" sz="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0D2E6-9F04-4827-A263-BA788D9BAE9B}"/>
              </a:ext>
            </a:extLst>
          </p:cNvPr>
          <p:cNvSpPr/>
          <p:nvPr/>
        </p:nvSpPr>
        <p:spPr>
          <a:xfrm>
            <a:off x="100045" y="1436194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2</a:t>
            </a:r>
            <a:endParaRPr lang="ko-KR" altLang="en-US" sz="6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63C087-45DE-4ED2-9F05-7A83FC8E0D72}"/>
              </a:ext>
            </a:extLst>
          </p:cNvPr>
          <p:cNvSpPr/>
          <p:nvPr/>
        </p:nvSpPr>
        <p:spPr>
          <a:xfrm>
            <a:off x="2447370" y="2104284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3</a:t>
            </a:r>
            <a:endParaRPr lang="ko-KR" altLang="en-US" sz="600" b="1"/>
          </a:p>
        </p:txBody>
      </p:sp>
    </p:spTree>
    <p:extLst>
      <p:ext uri="{BB962C8B-B14F-4D97-AF65-F5344CB8AC3E}">
        <p14:creationId xmlns:p14="http://schemas.microsoft.com/office/powerpoint/2010/main" val="283732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hape 721">
            <a:extLst>
              <a:ext uri="{FF2B5EF4-FFF2-40B4-BE49-F238E27FC236}">
                <a16:creationId xmlns:a16="http://schemas.microsoft.com/office/drawing/2014/main" id="{6155BAB3-7927-4301-A335-0283A5F5A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158467"/>
              </p:ext>
            </p:extLst>
          </p:nvPr>
        </p:nvGraphicFramePr>
        <p:xfrm>
          <a:off x="7092758" y="539826"/>
          <a:ext cx="2051720" cy="21542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오늘의 주문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환불 현황을 보여주며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 </a:t>
                      </a:r>
                      <a:r>
                        <a:rPr kumimoji="1"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주문관리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 </a:t>
                      </a:r>
                      <a:r>
                        <a:rPr kumimoji="1"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일별 매출 통계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환불 </a:t>
                      </a:r>
                      <a:r>
                        <a:rPr kumimoji="1"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일별 매출 통계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각각 이동한다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금월의 주문 상황을 상태별로 표시하며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각 버튼 </a:t>
                      </a:r>
                      <a:r>
                        <a:rPr lang="ko-KR" altLang="en-US" sz="800" b="0" i="0" u="none" strike="noStrike" cap="none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상세 페이지로 이동한다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금월의 취소 상황을 상태별로 표시하며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각 버튼 </a:t>
                      </a:r>
                      <a:r>
                        <a:rPr lang="ko-KR" altLang="en-US" sz="800" b="0" i="0" u="none" strike="noStrike" cap="none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상세 페이지로 이동한다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800" b="0" i="0" u="none" strike="noStrike" cap="none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문의글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중 </a:t>
                      </a:r>
                      <a:r>
                        <a:rPr lang="ko-KR" altLang="en-US" sz="800" b="0" i="0" u="none" strike="noStrike" cap="none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최신글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개를 표시한다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문의관리 페이지로 이동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BD36F6-EEBE-46D1-AA15-F83B5BF1137F}"/>
              </a:ext>
            </a:extLst>
          </p:cNvPr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박덕수</a:t>
            </a:r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8260C-37AA-43B3-9223-CDA008B9810D}"/>
              </a:ext>
            </a:extLst>
          </p:cNvPr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메인 페이지 </a:t>
            </a:r>
            <a:r>
              <a:rPr lang="en-US" altLang="ko-KR" sz="1000"/>
              <a:t>– Main Content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4A34DC-8444-4414-86FD-8737D63359F7}"/>
              </a:ext>
            </a:extLst>
          </p:cNvPr>
          <p:cNvSpPr/>
          <p:nvPr/>
        </p:nvSpPr>
        <p:spPr>
          <a:xfrm>
            <a:off x="39832" y="556543"/>
            <a:ext cx="6980440" cy="6301456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892BE-F535-4E43-B738-3B6D712B12DE}"/>
              </a:ext>
            </a:extLst>
          </p:cNvPr>
          <p:cNvSpPr txBox="1"/>
          <p:nvPr/>
        </p:nvSpPr>
        <p:spPr>
          <a:xfrm>
            <a:off x="35496" y="2936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Main-content</a:t>
            </a:r>
            <a:r>
              <a:rPr lang="en-US" altLang="ko-KR" sz="1000"/>
              <a:t> width : 70%, height : 90%</a:t>
            </a:r>
            <a:endParaRPr lang="ko-KR" altLang="en-US" sz="10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615BDF-0AFA-4EDB-8232-3B32A8291A8E}"/>
              </a:ext>
            </a:extLst>
          </p:cNvPr>
          <p:cNvSpPr/>
          <p:nvPr/>
        </p:nvSpPr>
        <p:spPr>
          <a:xfrm>
            <a:off x="147844" y="850147"/>
            <a:ext cx="6764416" cy="1242706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1B3516-2244-4561-ABFD-91BA1E1D9ABD}"/>
              </a:ext>
            </a:extLst>
          </p:cNvPr>
          <p:cNvSpPr/>
          <p:nvPr/>
        </p:nvSpPr>
        <p:spPr>
          <a:xfrm>
            <a:off x="153295" y="2383006"/>
            <a:ext cx="6764416" cy="1242706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C0D868-4CF9-4C5A-A5A9-F475B84FBCA8}"/>
              </a:ext>
            </a:extLst>
          </p:cNvPr>
          <p:cNvSpPr/>
          <p:nvPr/>
        </p:nvSpPr>
        <p:spPr>
          <a:xfrm>
            <a:off x="147844" y="3915865"/>
            <a:ext cx="6764416" cy="1242706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08E054-3A01-43BD-9556-E7EFE3F17BEB}"/>
              </a:ext>
            </a:extLst>
          </p:cNvPr>
          <p:cNvSpPr/>
          <p:nvPr/>
        </p:nvSpPr>
        <p:spPr>
          <a:xfrm>
            <a:off x="147844" y="5448724"/>
            <a:ext cx="6764416" cy="1242706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1584B6-A9B8-4674-B227-43BEDC98B40E}"/>
              </a:ext>
            </a:extLst>
          </p:cNvPr>
          <p:cNvSpPr txBox="1"/>
          <p:nvPr/>
        </p:nvSpPr>
        <p:spPr>
          <a:xfrm>
            <a:off x="4427984" y="583758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Today-income</a:t>
            </a:r>
            <a:r>
              <a:rPr lang="en-US" altLang="ko-KR" sz="1000"/>
              <a:t> width : 80%, height : 20%</a:t>
            </a:r>
            <a:endParaRPr lang="ko-KR" altLang="en-US" sz="1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181A6-45EE-40A7-AC76-C630B186EA43}"/>
              </a:ext>
            </a:extLst>
          </p:cNvPr>
          <p:cNvSpPr txBox="1"/>
          <p:nvPr/>
        </p:nvSpPr>
        <p:spPr>
          <a:xfrm>
            <a:off x="4464760" y="2128426"/>
            <a:ext cx="2555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Month-order</a:t>
            </a:r>
            <a:r>
              <a:rPr lang="en-US" altLang="ko-KR" sz="1000"/>
              <a:t> width : 80%, height : 20%</a:t>
            </a:r>
            <a:endParaRPr lang="ko-KR" alt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172EE0-C154-41B1-8379-3A58EB47FC20}"/>
              </a:ext>
            </a:extLst>
          </p:cNvPr>
          <p:cNvSpPr txBox="1"/>
          <p:nvPr/>
        </p:nvSpPr>
        <p:spPr>
          <a:xfrm>
            <a:off x="4104720" y="3689812"/>
            <a:ext cx="2915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Month-cancel-chart</a:t>
            </a:r>
            <a:r>
              <a:rPr lang="en-US" altLang="ko-KR" sz="1000"/>
              <a:t> width : 80%, height : 20%</a:t>
            </a:r>
            <a:endParaRPr lang="ko-KR" alt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BDC07C-8B57-4535-9A93-D57C8EAF74D2}"/>
              </a:ext>
            </a:extLst>
          </p:cNvPr>
          <p:cNvSpPr txBox="1"/>
          <p:nvPr/>
        </p:nvSpPr>
        <p:spPr>
          <a:xfrm>
            <a:off x="4328349" y="5221770"/>
            <a:ext cx="2691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Admin-m2mfaq</a:t>
            </a:r>
            <a:r>
              <a:rPr lang="en-US" altLang="ko-KR" sz="1000"/>
              <a:t> width : 80%, height : 20%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BAFAA4-4E74-495C-A3A1-233C9F23D230}"/>
              </a:ext>
            </a:extLst>
          </p:cNvPr>
          <p:cNvSpPr/>
          <p:nvPr/>
        </p:nvSpPr>
        <p:spPr>
          <a:xfrm>
            <a:off x="6164711" y="5487034"/>
            <a:ext cx="707360" cy="2462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54BCF0-EE13-4FF9-B867-D0C3615C550A}"/>
              </a:ext>
            </a:extLst>
          </p:cNvPr>
          <p:cNvSpPr txBox="1"/>
          <p:nvPr/>
        </p:nvSpPr>
        <p:spPr>
          <a:xfrm>
            <a:off x="6164710" y="5487035"/>
            <a:ext cx="707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err="1"/>
              <a:t>더보기</a:t>
            </a:r>
            <a:endParaRPr lang="ko-KR" altLang="en-US" sz="10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D35480-4DB6-4EEF-B9D1-154BAE47F971}"/>
              </a:ext>
            </a:extLst>
          </p:cNvPr>
          <p:cNvSpPr/>
          <p:nvPr/>
        </p:nvSpPr>
        <p:spPr>
          <a:xfrm>
            <a:off x="246189" y="2452550"/>
            <a:ext cx="1563225" cy="110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4DB4AC-4AC9-4EC7-83C8-B5103954BBFB}"/>
              </a:ext>
            </a:extLst>
          </p:cNvPr>
          <p:cNvSpPr/>
          <p:nvPr/>
        </p:nvSpPr>
        <p:spPr>
          <a:xfrm>
            <a:off x="1916601" y="2452550"/>
            <a:ext cx="1563225" cy="110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4E3896-42EE-4F52-9444-C3B41E6DD620}"/>
              </a:ext>
            </a:extLst>
          </p:cNvPr>
          <p:cNvSpPr/>
          <p:nvPr/>
        </p:nvSpPr>
        <p:spPr>
          <a:xfrm>
            <a:off x="3587014" y="2452550"/>
            <a:ext cx="1563225" cy="110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E5AA2F-859D-4863-A708-939D8E570306}"/>
              </a:ext>
            </a:extLst>
          </p:cNvPr>
          <p:cNvSpPr/>
          <p:nvPr/>
        </p:nvSpPr>
        <p:spPr>
          <a:xfrm>
            <a:off x="5263702" y="2452550"/>
            <a:ext cx="1563225" cy="110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FCFC21F-3FAD-45AC-BC4A-226D93527063}"/>
              </a:ext>
            </a:extLst>
          </p:cNvPr>
          <p:cNvSpPr/>
          <p:nvPr/>
        </p:nvSpPr>
        <p:spPr>
          <a:xfrm>
            <a:off x="246189" y="912339"/>
            <a:ext cx="1993098" cy="110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D3FC36-0CB4-4A05-BE9E-8C81F0B4DA32}"/>
              </a:ext>
            </a:extLst>
          </p:cNvPr>
          <p:cNvSpPr/>
          <p:nvPr/>
        </p:nvSpPr>
        <p:spPr>
          <a:xfrm>
            <a:off x="2540009" y="915434"/>
            <a:ext cx="1993098" cy="110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BB10691-C0EA-41B9-80A9-96A7283864BB}"/>
              </a:ext>
            </a:extLst>
          </p:cNvPr>
          <p:cNvSpPr/>
          <p:nvPr/>
        </p:nvSpPr>
        <p:spPr>
          <a:xfrm>
            <a:off x="4833829" y="914071"/>
            <a:ext cx="1993098" cy="110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8FFC4F-2A34-41D3-ACB6-41D3028B00AC}"/>
              </a:ext>
            </a:extLst>
          </p:cNvPr>
          <p:cNvSpPr txBox="1"/>
          <p:nvPr/>
        </p:nvSpPr>
        <p:spPr>
          <a:xfrm>
            <a:off x="314163" y="3020276"/>
            <a:ext cx="140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입금전</a:t>
            </a:r>
            <a:endParaRPr lang="ko-KR" altLang="en-US" sz="1900" b="1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26C9AA-78BB-4FA9-9029-CCDF2E65DF5A}"/>
              </a:ext>
            </a:extLst>
          </p:cNvPr>
          <p:cNvSpPr txBox="1"/>
          <p:nvPr/>
        </p:nvSpPr>
        <p:spPr>
          <a:xfrm>
            <a:off x="1997858" y="3020276"/>
            <a:ext cx="140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배송준비중</a:t>
            </a:r>
            <a:endParaRPr lang="ko-KR" altLang="en-US" sz="1900" b="1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F4D839-2B85-4E9F-96E9-B256FFEA2DAA}"/>
              </a:ext>
            </a:extLst>
          </p:cNvPr>
          <p:cNvSpPr txBox="1"/>
          <p:nvPr/>
        </p:nvSpPr>
        <p:spPr>
          <a:xfrm>
            <a:off x="3665696" y="3020276"/>
            <a:ext cx="140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배송대기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792F72-AABD-460F-9091-9BC52BC06CBA}"/>
              </a:ext>
            </a:extLst>
          </p:cNvPr>
          <p:cNvSpPr txBox="1"/>
          <p:nvPr/>
        </p:nvSpPr>
        <p:spPr>
          <a:xfrm>
            <a:off x="5344959" y="3020276"/>
            <a:ext cx="140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배송중</a:t>
            </a:r>
            <a:endParaRPr lang="ko-KR" altLang="en-US" sz="1900" b="1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E0BC9E6-224F-410C-BBFD-163708AA406D}"/>
              </a:ext>
            </a:extLst>
          </p:cNvPr>
          <p:cNvSpPr/>
          <p:nvPr/>
        </p:nvSpPr>
        <p:spPr>
          <a:xfrm>
            <a:off x="246189" y="3991023"/>
            <a:ext cx="1993098" cy="110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D4FABF-176F-4DA2-AC3E-177F6C0C6B99}"/>
              </a:ext>
            </a:extLst>
          </p:cNvPr>
          <p:cNvSpPr/>
          <p:nvPr/>
        </p:nvSpPr>
        <p:spPr>
          <a:xfrm>
            <a:off x="2540009" y="3994118"/>
            <a:ext cx="1993098" cy="110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B84415-0588-4832-AE62-FFEBBCDF3DFE}"/>
              </a:ext>
            </a:extLst>
          </p:cNvPr>
          <p:cNvSpPr/>
          <p:nvPr/>
        </p:nvSpPr>
        <p:spPr>
          <a:xfrm>
            <a:off x="4833829" y="3992755"/>
            <a:ext cx="1993098" cy="110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E6412F-B477-415D-8489-E2F478A93DA7}"/>
              </a:ext>
            </a:extLst>
          </p:cNvPr>
          <p:cNvSpPr txBox="1"/>
          <p:nvPr/>
        </p:nvSpPr>
        <p:spPr>
          <a:xfrm>
            <a:off x="542383" y="4556447"/>
            <a:ext cx="140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취소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5BDF7-2747-4472-8B63-6090648DA5B7}"/>
              </a:ext>
            </a:extLst>
          </p:cNvPr>
          <p:cNvSpPr txBox="1"/>
          <p:nvPr/>
        </p:nvSpPr>
        <p:spPr>
          <a:xfrm>
            <a:off x="2836203" y="4556447"/>
            <a:ext cx="140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08B5B8-2240-48FD-B492-C9FDC0C29F62}"/>
              </a:ext>
            </a:extLst>
          </p:cNvPr>
          <p:cNvSpPr txBox="1"/>
          <p:nvPr/>
        </p:nvSpPr>
        <p:spPr>
          <a:xfrm>
            <a:off x="5134434" y="4556447"/>
            <a:ext cx="140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환불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8BB966-6D9A-4FC1-9176-C3A509614A06}"/>
              </a:ext>
            </a:extLst>
          </p:cNvPr>
          <p:cNvSpPr txBox="1"/>
          <p:nvPr/>
        </p:nvSpPr>
        <p:spPr>
          <a:xfrm>
            <a:off x="542383" y="1460103"/>
            <a:ext cx="140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03922E-F6FE-41B0-B017-35D4DDF71AE8}"/>
              </a:ext>
            </a:extLst>
          </p:cNvPr>
          <p:cNvSpPr txBox="1"/>
          <p:nvPr/>
        </p:nvSpPr>
        <p:spPr>
          <a:xfrm>
            <a:off x="2836203" y="1460103"/>
            <a:ext cx="140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F0E479-8BDF-4DCB-89F2-7385E6C650F9}"/>
              </a:ext>
            </a:extLst>
          </p:cNvPr>
          <p:cNvSpPr txBox="1"/>
          <p:nvPr/>
        </p:nvSpPr>
        <p:spPr>
          <a:xfrm>
            <a:off x="5134434" y="1460103"/>
            <a:ext cx="140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환불</a:t>
            </a:r>
          </a:p>
        </p:txBody>
      </p:sp>
      <p:graphicFrame>
        <p:nvGraphicFramePr>
          <p:cNvPr id="65" name="표 65">
            <a:extLst>
              <a:ext uri="{FF2B5EF4-FFF2-40B4-BE49-F238E27FC236}">
                <a16:creationId xmlns:a16="http://schemas.microsoft.com/office/drawing/2014/main" id="{06D0C0F1-9620-426B-B141-52ED4828D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95327"/>
              </p:ext>
            </p:extLst>
          </p:nvPr>
        </p:nvGraphicFramePr>
        <p:xfrm>
          <a:off x="155848" y="5754635"/>
          <a:ext cx="6756410" cy="942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343">
                  <a:extLst>
                    <a:ext uri="{9D8B030D-6E8A-4147-A177-3AD203B41FA5}">
                      <a16:colId xmlns:a16="http://schemas.microsoft.com/office/drawing/2014/main" val="236002409"/>
                    </a:ext>
                  </a:extLst>
                </a:gridCol>
                <a:gridCol w="3854780">
                  <a:extLst>
                    <a:ext uri="{9D8B030D-6E8A-4147-A177-3AD203B41FA5}">
                      <a16:colId xmlns:a16="http://schemas.microsoft.com/office/drawing/2014/main" val="387611952"/>
                    </a:ext>
                  </a:extLst>
                </a:gridCol>
                <a:gridCol w="1175197">
                  <a:extLst>
                    <a:ext uri="{9D8B030D-6E8A-4147-A177-3AD203B41FA5}">
                      <a16:colId xmlns:a16="http://schemas.microsoft.com/office/drawing/2014/main" val="4050604934"/>
                    </a:ext>
                  </a:extLst>
                </a:gridCol>
                <a:gridCol w="828090">
                  <a:extLst>
                    <a:ext uri="{9D8B030D-6E8A-4147-A177-3AD203B41FA5}">
                      <a16:colId xmlns:a16="http://schemas.microsoft.com/office/drawing/2014/main" val="336562299"/>
                    </a:ext>
                  </a:extLst>
                </a:gridCol>
              </a:tblGrid>
              <a:tr h="252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문의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문의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답변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961688"/>
                  </a:ext>
                </a:extLst>
              </a:tr>
              <a:tr h="68381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내용이 없습니다</a:t>
                      </a:r>
                      <a:r>
                        <a:rPr lang="en-US" altLang="ko-KR" sz="1600"/>
                        <a:t>.</a:t>
                      </a:r>
                      <a:endParaRPr lang="ko-KR" altLang="en-US" sz="16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131971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FC4D2160-0DC4-48B3-85EE-B3BDC979038C}"/>
              </a:ext>
            </a:extLst>
          </p:cNvPr>
          <p:cNvSpPr txBox="1"/>
          <p:nvPr/>
        </p:nvSpPr>
        <p:spPr>
          <a:xfrm>
            <a:off x="1027801" y="1140261"/>
            <a:ext cx="4115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ko-KR" alt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B3DEBC-34E2-45B8-A6DE-06D16683A9A5}"/>
              </a:ext>
            </a:extLst>
          </p:cNvPr>
          <p:cNvSpPr txBox="1"/>
          <p:nvPr/>
        </p:nvSpPr>
        <p:spPr>
          <a:xfrm>
            <a:off x="3332879" y="1140261"/>
            <a:ext cx="4115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ko-KR" alt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0ACCB2-C972-4F2A-B22C-06B493B860B6}"/>
              </a:ext>
            </a:extLst>
          </p:cNvPr>
          <p:cNvSpPr txBox="1"/>
          <p:nvPr/>
        </p:nvSpPr>
        <p:spPr>
          <a:xfrm>
            <a:off x="5624617" y="1140261"/>
            <a:ext cx="4115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ko-KR" alt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4B5519-E0AE-41C5-B814-4C5984057CE5}"/>
              </a:ext>
            </a:extLst>
          </p:cNvPr>
          <p:cNvSpPr txBox="1"/>
          <p:nvPr/>
        </p:nvSpPr>
        <p:spPr>
          <a:xfrm>
            <a:off x="808757" y="2633869"/>
            <a:ext cx="4115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ko-KR" alt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B473CF-87F2-4FCF-8412-9F889A0CE63A}"/>
              </a:ext>
            </a:extLst>
          </p:cNvPr>
          <p:cNvSpPr txBox="1"/>
          <p:nvPr/>
        </p:nvSpPr>
        <p:spPr>
          <a:xfrm>
            <a:off x="2492452" y="2633869"/>
            <a:ext cx="4115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ko-KR" alt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7B4290-398D-483C-B656-7537C1ACACCD}"/>
              </a:ext>
            </a:extLst>
          </p:cNvPr>
          <p:cNvSpPr txBox="1"/>
          <p:nvPr/>
        </p:nvSpPr>
        <p:spPr>
          <a:xfrm>
            <a:off x="4160290" y="2633869"/>
            <a:ext cx="4115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ko-KR" alt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E52B50-9AD7-44AE-8220-2EDA69D8123F}"/>
              </a:ext>
            </a:extLst>
          </p:cNvPr>
          <p:cNvSpPr txBox="1"/>
          <p:nvPr/>
        </p:nvSpPr>
        <p:spPr>
          <a:xfrm>
            <a:off x="5839553" y="2633869"/>
            <a:ext cx="4115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ko-KR" alt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9BB6CD-2D95-4F72-8330-BCA882471088}"/>
              </a:ext>
            </a:extLst>
          </p:cNvPr>
          <p:cNvSpPr txBox="1"/>
          <p:nvPr/>
        </p:nvSpPr>
        <p:spPr>
          <a:xfrm>
            <a:off x="1036977" y="4162086"/>
            <a:ext cx="4115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ko-KR" alt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E5BB42-7003-447A-BB2E-5AC590781D10}"/>
              </a:ext>
            </a:extLst>
          </p:cNvPr>
          <p:cNvSpPr txBox="1"/>
          <p:nvPr/>
        </p:nvSpPr>
        <p:spPr>
          <a:xfrm>
            <a:off x="3332879" y="4162086"/>
            <a:ext cx="4115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ko-KR" alt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85AFA-B24F-41D3-9C5B-32E6AEC07E12}"/>
              </a:ext>
            </a:extLst>
          </p:cNvPr>
          <p:cNvSpPr txBox="1"/>
          <p:nvPr/>
        </p:nvSpPr>
        <p:spPr>
          <a:xfrm>
            <a:off x="5624617" y="4162086"/>
            <a:ext cx="4115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ko-KR" alt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202F01-BACA-42C7-BFF0-C60ADFF402FA}"/>
              </a:ext>
            </a:extLst>
          </p:cNvPr>
          <p:cNvSpPr/>
          <p:nvPr/>
        </p:nvSpPr>
        <p:spPr>
          <a:xfrm>
            <a:off x="198747" y="860121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1</a:t>
            </a:r>
            <a:endParaRPr lang="ko-KR" altLang="en-US" sz="600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190AA-2F65-4576-BAA9-47B8312B8C26}"/>
              </a:ext>
            </a:extLst>
          </p:cNvPr>
          <p:cNvSpPr/>
          <p:nvPr/>
        </p:nvSpPr>
        <p:spPr>
          <a:xfrm>
            <a:off x="198748" y="2395200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2</a:t>
            </a:r>
            <a:endParaRPr lang="ko-KR" altLang="en-US" sz="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E9FC08-CFC4-4EE8-8D0F-46356018BDC9}"/>
              </a:ext>
            </a:extLst>
          </p:cNvPr>
          <p:cNvSpPr/>
          <p:nvPr/>
        </p:nvSpPr>
        <p:spPr>
          <a:xfrm>
            <a:off x="198747" y="3919316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3</a:t>
            </a:r>
            <a:endParaRPr lang="ko-KR" altLang="en-US" sz="6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B912BD-807C-4585-9169-17C1ECADFFD7}"/>
              </a:ext>
            </a:extLst>
          </p:cNvPr>
          <p:cNvSpPr/>
          <p:nvPr/>
        </p:nvSpPr>
        <p:spPr>
          <a:xfrm>
            <a:off x="104091" y="5407131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4</a:t>
            </a:r>
            <a:endParaRPr lang="ko-KR" altLang="en-US" sz="6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3B0E1F-76C6-41A8-94A1-12CFC1E4E999}"/>
              </a:ext>
            </a:extLst>
          </p:cNvPr>
          <p:cNvSpPr/>
          <p:nvPr/>
        </p:nvSpPr>
        <p:spPr>
          <a:xfrm>
            <a:off x="6113485" y="5445224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5</a:t>
            </a:r>
            <a:endParaRPr lang="ko-KR" altLang="en-US" sz="6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9E5C6-979B-48BC-8E75-1652850B5C04}"/>
              </a:ext>
            </a:extLst>
          </p:cNvPr>
          <p:cNvSpPr txBox="1"/>
          <p:nvPr/>
        </p:nvSpPr>
        <p:spPr>
          <a:xfrm>
            <a:off x="179512" y="563191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오늘의 매출 현황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(MM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DD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일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A4A0E6-DF37-4BBD-9F81-1A04DD51A590}"/>
              </a:ext>
            </a:extLst>
          </p:cNvPr>
          <p:cNvSpPr txBox="1"/>
          <p:nvPr/>
        </p:nvSpPr>
        <p:spPr>
          <a:xfrm>
            <a:off x="179512" y="2131840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주문 현황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최근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개월 기준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828698-D402-41D2-BC40-4F538886EDA7}"/>
              </a:ext>
            </a:extLst>
          </p:cNvPr>
          <p:cNvSpPr txBox="1"/>
          <p:nvPr/>
        </p:nvSpPr>
        <p:spPr>
          <a:xfrm>
            <a:off x="179512" y="3666907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취소</a:t>
            </a:r>
            <a:r>
              <a:rPr lang="en-US" altLang="ko-KR" sz="1000"/>
              <a:t>/</a:t>
            </a:r>
            <a:r>
              <a:rPr lang="ko-KR" altLang="en-US" sz="1000"/>
              <a:t>교환</a:t>
            </a:r>
            <a:r>
              <a:rPr lang="en-US" altLang="ko-KR" sz="1000"/>
              <a:t>/</a:t>
            </a:r>
            <a:r>
              <a:rPr lang="ko-KR" altLang="en-US" sz="1000"/>
              <a:t>환불 현황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최근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개월 기준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D3A08B-178B-45AA-BACB-549FB36AC62F}"/>
              </a:ext>
            </a:extLst>
          </p:cNvPr>
          <p:cNvSpPr txBox="1"/>
          <p:nvPr/>
        </p:nvSpPr>
        <p:spPr>
          <a:xfrm>
            <a:off x="179512" y="5191296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1:1 </a:t>
            </a:r>
            <a:r>
              <a:rPr lang="ko-KR" altLang="en-US" sz="1000"/>
              <a:t>문의 게시판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9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92494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4000" b="1" spc="5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통계관리</a:t>
            </a:r>
            <a:endParaRPr lang="en-US" altLang="ko-KR" sz="4000" b="1" spc="5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74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hape 721">
            <a:extLst>
              <a:ext uri="{FF2B5EF4-FFF2-40B4-BE49-F238E27FC236}">
                <a16:creationId xmlns:a16="http://schemas.microsoft.com/office/drawing/2014/main" id="{53C1EA2F-BA56-4365-8D1D-24756A09B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217084"/>
              </p:ext>
            </p:extLst>
          </p:nvPr>
        </p:nvGraphicFramePr>
        <p:xfrm>
          <a:off x="7092758" y="539826"/>
          <a:ext cx="2051720" cy="26372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버튼 </a:t>
                      </a:r>
                      <a:r>
                        <a:rPr kumimoji="1"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해당 페이지로 이동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각 버튼 </a:t>
                      </a:r>
                      <a:r>
                        <a:rPr lang="ko-KR" altLang="en-US" sz="800" b="0" i="0" u="none" strike="noStrike" cap="none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오른쪽에 해당하는 날짜가 계산되어서 기입된다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달력 </a:t>
                      </a:r>
                      <a:r>
                        <a:rPr lang="ko-KR" altLang="en-US" sz="800" b="0" i="0" u="none" strike="noStrike" cap="none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달력이 표시되며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날짜를 클릭하면 왼쪽 칸에 기입된다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해당하는 날짜에 해당하는 통계를 아래 그래프와 표로 나타낸다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단위는 만원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상품구매금액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=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판매가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수량</a:t>
                      </a:r>
                      <a:endParaRPr 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결제합계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=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상품구매금액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+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배송비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할인</a:t>
                      </a:r>
                      <a:endParaRPr lang="ko-KR" altLang="ko-KR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순매출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=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결제합계 </a:t>
                      </a:r>
                      <a:r>
                        <a:rPr lang="en-US" alt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환불합계</a:t>
                      </a:r>
                      <a:endParaRPr lang="en-US"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한 페이지에 </a:t>
                      </a:r>
                      <a:r>
                        <a:rPr lang="en-US" alt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개까지 결과를 표현하며</a:t>
                      </a:r>
                      <a:r>
                        <a:rPr lang="en-US" alt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합계는 가장 마지막페이지에 표기하며 검색한 모든 결과의 합계이다</a:t>
                      </a:r>
                      <a:r>
                        <a:rPr lang="en-US" alt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15E16-DE0F-40C3-834D-72D0CAB1004C}"/>
              </a:ext>
            </a:extLst>
          </p:cNvPr>
          <p:cNvSpPr txBox="1"/>
          <p:nvPr/>
        </p:nvSpPr>
        <p:spPr>
          <a:xfrm>
            <a:off x="8118618" y="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박덕수</a:t>
            </a:r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74B56-2F30-41BF-870A-B3639CD54897}"/>
              </a:ext>
            </a:extLst>
          </p:cNvPr>
          <p:cNvSpPr txBox="1"/>
          <p:nvPr/>
        </p:nvSpPr>
        <p:spPr>
          <a:xfrm>
            <a:off x="3782087" y="1"/>
            <a:ext cx="2736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통계 관리 </a:t>
            </a:r>
            <a:r>
              <a:rPr lang="en-US" altLang="ko-KR" sz="1000"/>
              <a:t>– </a:t>
            </a:r>
            <a:r>
              <a:rPr lang="ko-KR" altLang="en-US" sz="1000"/>
              <a:t>매출분석</a:t>
            </a:r>
            <a:r>
              <a:rPr lang="en-US" altLang="ko-KR" sz="1000"/>
              <a:t>(</a:t>
            </a:r>
            <a:r>
              <a:rPr lang="ko-KR" altLang="en-US" sz="1000"/>
              <a:t>일별매출</a:t>
            </a:r>
            <a:r>
              <a:rPr lang="en-US" altLang="ko-KR" sz="1000"/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080562-17CF-4754-B056-D3E3AAC7B6FD}"/>
              </a:ext>
            </a:extLst>
          </p:cNvPr>
          <p:cNvSpPr/>
          <p:nvPr/>
        </p:nvSpPr>
        <p:spPr>
          <a:xfrm>
            <a:off x="35496" y="470473"/>
            <a:ext cx="6980440" cy="638752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D0D42-8A73-4D13-A628-EB80B5259D99}"/>
              </a:ext>
            </a:extLst>
          </p:cNvPr>
          <p:cNvSpPr txBox="1"/>
          <p:nvPr/>
        </p:nvSpPr>
        <p:spPr>
          <a:xfrm>
            <a:off x="35496" y="260648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</a:t>
            </a:r>
            <a:r>
              <a:rPr lang="en-US" altLang="ko-KR" sz="1000"/>
              <a:t> width : 70%, height : 90%</a:t>
            </a:r>
            <a:endParaRPr lang="ko-KR" alt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BDD14-26CF-456A-AC49-ED59658B42B7}"/>
              </a:ext>
            </a:extLst>
          </p:cNvPr>
          <p:cNvSpPr txBox="1"/>
          <p:nvPr/>
        </p:nvSpPr>
        <p:spPr>
          <a:xfrm>
            <a:off x="107504" y="503674"/>
            <a:ext cx="1512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매출분석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E5C219-3765-48F0-956C-248424D99809}"/>
              </a:ext>
            </a:extLst>
          </p:cNvPr>
          <p:cNvSpPr/>
          <p:nvPr/>
        </p:nvSpPr>
        <p:spPr>
          <a:xfrm>
            <a:off x="107504" y="988904"/>
            <a:ext cx="6840760" cy="64807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824261-6D06-4C66-A87E-6DDA1748E6D8}"/>
              </a:ext>
            </a:extLst>
          </p:cNvPr>
          <p:cNvSpPr/>
          <p:nvPr/>
        </p:nvSpPr>
        <p:spPr>
          <a:xfrm>
            <a:off x="107504" y="2725265"/>
            <a:ext cx="6840760" cy="2171277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BAE225-903C-43D5-B827-7A0D1C6FFB67}"/>
              </a:ext>
            </a:extLst>
          </p:cNvPr>
          <p:cNvSpPr/>
          <p:nvPr/>
        </p:nvSpPr>
        <p:spPr>
          <a:xfrm>
            <a:off x="107504" y="4985344"/>
            <a:ext cx="6840760" cy="1783854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9CA0D-EBC3-42B7-A744-5548248380CD}"/>
              </a:ext>
            </a:extLst>
          </p:cNvPr>
          <p:cNvSpPr txBox="1"/>
          <p:nvPr/>
        </p:nvSpPr>
        <p:spPr>
          <a:xfrm>
            <a:off x="107504" y="980729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Sales-analysis-menu</a:t>
            </a:r>
            <a:r>
              <a:rPr lang="en-US" altLang="ko-KR" sz="1000"/>
              <a:t> width : 100%, height : 50px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A96BC3-BF1A-4F75-922D-167BE25F9D05}"/>
              </a:ext>
            </a:extLst>
          </p:cNvPr>
          <p:cNvSpPr/>
          <p:nvPr/>
        </p:nvSpPr>
        <p:spPr>
          <a:xfrm>
            <a:off x="183704" y="1218667"/>
            <a:ext cx="1075928" cy="3665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00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0ED508-E514-4385-9D35-F1CE1D38CEAB}"/>
              </a:ext>
            </a:extLst>
          </p:cNvPr>
          <p:cNvSpPr/>
          <p:nvPr/>
        </p:nvSpPr>
        <p:spPr>
          <a:xfrm>
            <a:off x="1335832" y="1218667"/>
            <a:ext cx="1075928" cy="3665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FE349A-5B39-4960-A618-737FD83E5002}"/>
              </a:ext>
            </a:extLst>
          </p:cNvPr>
          <p:cNvSpPr/>
          <p:nvPr/>
        </p:nvSpPr>
        <p:spPr>
          <a:xfrm>
            <a:off x="2487960" y="1218667"/>
            <a:ext cx="1075928" cy="3665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E5C76C-F7D8-4F8A-81A8-0269E4D851BA}"/>
              </a:ext>
            </a:extLst>
          </p:cNvPr>
          <p:cNvSpPr txBox="1"/>
          <p:nvPr/>
        </p:nvSpPr>
        <p:spPr>
          <a:xfrm>
            <a:off x="334678" y="1278814"/>
            <a:ext cx="77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일별 매출</a:t>
            </a:r>
            <a:endParaRPr lang="en-US" altLang="ko-KR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CB119-A66C-423C-8401-0CF790E04CB8}"/>
              </a:ext>
            </a:extLst>
          </p:cNvPr>
          <p:cNvSpPr txBox="1"/>
          <p:nvPr/>
        </p:nvSpPr>
        <p:spPr>
          <a:xfrm>
            <a:off x="1486806" y="1278814"/>
            <a:ext cx="77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주별 매출</a:t>
            </a:r>
            <a:endParaRPr lang="en-US" altLang="ko-KR"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8BDA38-733C-4A22-9300-D54ECE06D288}"/>
              </a:ext>
            </a:extLst>
          </p:cNvPr>
          <p:cNvSpPr txBox="1"/>
          <p:nvPr/>
        </p:nvSpPr>
        <p:spPr>
          <a:xfrm>
            <a:off x="2638934" y="1278814"/>
            <a:ext cx="77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월별 매출</a:t>
            </a:r>
            <a:endParaRPr lang="en-US" altLang="ko-KR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EE008D-15CA-41DC-8A17-3D90056963EB}"/>
              </a:ext>
            </a:extLst>
          </p:cNvPr>
          <p:cNvSpPr/>
          <p:nvPr/>
        </p:nvSpPr>
        <p:spPr>
          <a:xfrm>
            <a:off x="107504" y="1723056"/>
            <a:ext cx="6840760" cy="913856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F09DB6-3AC2-42AF-8597-7FDD45777400}"/>
              </a:ext>
            </a:extLst>
          </p:cNvPr>
          <p:cNvSpPr txBox="1"/>
          <p:nvPr/>
        </p:nvSpPr>
        <p:spPr>
          <a:xfrm>
            <a:off x="928501" y="1752023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Sales-analysis-search</a:t>
            </a:r>
            <a:r>
              <a:rPr lang="en-US" altLang="ko-KR" sz="1000"/>
              <a:t> width : 100%, height : 250px</a:t>
            </a:r>
            <a:endParaRPr lang="ko-KR" altLang="en-US" sz="1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1496B9-1618-477A-99D8-83C83C44D747}"/>
              </a:ext>
            </a:extLst>
          </p:cNvPr>
          <p:cNvSpPr/>
          <p:nvPr/>
        </p:nvSpPr>
        <p:spPr>
          <a:xfrm>
            <a:off x="3013838" y="2339021"/>
            <a:ext cx="102375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C3A163-872C-4D13-A3CA-A557CD7FC099}"/>
              </a:ext>
            </a:extLst>
          </p:cNvPr>
          <p:cNvSpPr txBox="1"/>
          <p:nvPr/>
        </p:nvSpPr>
        <p:spPr>
          <a:xfrm>
            <a:off x="3153310" y="2339020"/>
            <a:ext cx="744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조회</a:t>
            </a:r>
            <a:endParaRPr lang="en-US" altLang="ko-KR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046A80-7BF5-4302-96E7-EE810285849D}"/>
              </a:ext>
            </a:extLst>
          </p:cNvPr>
          <p:cNvSpPr txBox="1"/>
          <p:nvPr/>
        </p:nvSpPr>
        <p:spPr>
          <a:xfrm>
            <a:off x="159325" y="1988840"/>
            <a:ext cx="744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기간</a:t>
            </a:r>
            <a:endParaRPr lang="en-US" altLang="ko-KR" sz="10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01C841-83A6-4CD6-B58A-E7C905D78473}"/>
              </a:ext>
            </a:extLst>
          </p:cNvPr>
          <p:cNvSpPr/>
          <p:nvPr/>
        </p:nvSpPr>
        <p:spPr>
          <a:xfrm>
            <a:off x="755576" y="1989849"/>
            <a:ext cx="517808" cy="2628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110C8A-1333-47A6-B7C2-F0494509735B}"/>
              </a:ext>
            </a:extLst>
          </p:cNvPr>
          <p:cNvSpPr txBox="1"/>
          <p:nvPr/>
        </p:nvSpPr>
        <p:spPr>
          <a:xfrm>
            <a:off x="762867" y="1988840"/>
            <a:ext cx="51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오늘</a:t>
            </a:r>
            <a:endParaRPr lang="en-US" altLang="ko-KR" sz="10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BC791D-A2C6-4B8C-989E-FB7A3E1A591F}"/>
              </a:ext>
            </a:extLst>
          </p:cNvPr>
          <p:cNvSpPr/>
          <p:nvPr/>
        </p:nvSpPr>
        <p:spPr>
          <a:xfrm>
            <a:off x="1309661" y="1989849"/>
            <a:ext cx="517808" cy="2628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1550DA-5E1F-444F-A725-8160659633ED}"/>
              </a:ext>
            </a:extLst>
          </p:cNvPr>
          <p:cNvSpPr txBox="1"/>
          <p:nvPr/>
        </p:nvSpPr>
        <p:spPr>
          <a:xfrm>
            <a:off x="1316952" y="1988840"/>
            <a:ext cx="51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3</a:t>
            </a:r>
            <a:r>
              <a:rPr lang="ko-KR" altLang="en-US" sz="1000"/>
              <a:t>일</a:t>
            </a:r>
            <a:endParaRPr lang="en-US" altLang="ko-KR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F5F293-9F4B-4802-8F63-6829BDB5CB60}"/>
              </a:ext>
            </a:extLst>
          </p:cNvPr>
          <p:cNvSpPr/>
          <p:nvPr/>
        </p:nvSpPr>
        <p:spPr>
          <a:xfrm>
            <a:off x="1876918" y="1989849"/>
            <a:ext cx="517808" cy="2628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9F939F-6EC6-444B-8F31-26E7F94313E8}"/>
              </a:ext>
            </a:extLst>
          </p:cNvPr>
          <p:cNvSpPr txBox="1"/>
          <p:nvPr/>
        </p:nvSpPr>
        <p:spPr>
          <a:xfrm>
            <a:off x="1884209" y="1988840"/>
            <a:ext cx="51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7</a:t>
            </a:r>
            <a:r>
              <a:rPr lang="ko-KR" altLang="en-US" sz="1000"/>
              <a:t>일</a:t>
            </a:r>
            <a:endParaRPr lang="en-US" altLang="ko-KR" sz="10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0F1B66B-85B4-4B01-9E90-95F9DD5A2B17}"/>
              </a:ext>
            </a:extLst>
          </p:cNvPr>
          <p:cNvSpPr/>
          <p:nvPr/>
        </p:nvSpPr>
        <p:spPr>
          <a:xfrm>
            <a:off x="2419148" y="1989849"/>
            <a:ext cx="517808" cy="2628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C68D5-6338-4EA9-8ECD-E257500554EB}"/>
              </a:ext>
            </a:extLst>
          </p:cNvPr>
          <p:cNvSpPr txBox="1"/>
          <p:nvPr/>
        </p:nvSpPr>
        <p:spPr>
          <a:xfrm>
            <a:off x="2426439" y="1988840"/>
            <a:ext cx="51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1</a:t>
            </a:r>
            <a:r>
              <a:rPr lang="ko-KR" altLang="en-US" sz="1000"/>
              <a:t>개월</a:t>
            </a:r>
            <a:endParaRPr lang="en-US" altLang="ko-KR" sz="100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5975ABD-941C-421A-933D-D1A2ABC7F752}"/>
              </a:ext>
            </a:extLst>
          </p:cNvPr>
          <p:cNvSpPr/>
          <p:nvPr/>
        </p:nvSpPr>
        <p:spPr>
          <a:xfrm>
            <a:off x="2971624" y="1989849"/>
            <a:ext cx="517808" cy="2628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958740-10E5-4724-9A9E-C51B693AB806}"/>
              </a:ext>
            </a:extLst>
          </p:cNvPr>
          <p:cNvSpPr txBox="1"/>
          <p:nvPr/>
        </p:nvSpPr>
        <p:spPr>
          <a:xfrm>
            <a:off x="2978915" y="1988840"/>
            <a:ext cx="51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3</a:t>
            </a:r>
            <a:r>
              <a:rPr lang="ko-KR" altLang="en-US" sz="1000"/>
              <a:t>개월</a:t>
            </a:r>
            <a:endParaRPr lang="en-US" altLang="ko-KR" sz="10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800854-6CA2-485F-A164-1BDAADFAE63C}"/>
              </a:ext>
            </a:extLst>
          </p:cNvPr>
          <p:cNvSpPr/>
          <p:nvPr/>
        </p:nvSpPr>
        <p:spPr>
          <a:xfrm>
            <a:off x="3516808" y="1989849"/>
            <a:ext cx="517808" cy="2628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993C34-DFE2-42F1-A131-4843D18C174B}"/>
              </a:ext>
            </a:extLst>
          </p:cNvPr>
          <p:cNvSpPr txBox="1"/>
          <p:nvPr/>
        </p:nvSpPr>
        <p:spPr>
          <a:xfrm>
            <a:off x="3524099" y="1988840"/>
            <a:ext cx="51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6</a:t>
            </a:r>
            <a:r>
              <a:rPr lang="ko-KR" altLang="en-US" sz="1000"/>
              <a:t>개월</a:t>
            </a:r>
            <a:endParaRPr lang="en-US" altLang="ko-KR" sz="10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73C98D5-D51D-42E6-9404-9E53B76A8177}"/>
              </a:ext>
            </a:extLst>
          </p:cNvPr>
          <p:cNvSpPr/>
          <p:nvPr/>
        </p:nvSpPr>
        <p:spPr>
          <a:xfrm>
            <a:off x="4078884" y="1998168"/>
            <a:ext cx="96364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8A49AD-A762-4E88-BB58-42EA9D40821D}"/>
              </a:ext>
            </a:extLst>
          </p:cNvPr>
          <p:cNvSpPr txBox="1"/>
          <p:nvPr/>
        </p:nvSpPr>
        <p:spPr>
          <a:xfrm>
            <a:off x="4034417" y="2015947"/>
            <a:ext cx="1043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YYYY-MM-DD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A71F26-FCE6-41DD-9A7B-92582BE381CC}"/>
              </a:ext>
            </a:extLst>
          </p:cNvPr>
          <p:cNvSpPr txBox="1"/>
          <p:nvPr/>
        </p:nvSpPr>
        <p:spPr>
          <a:xfrm>
            <a:off x="697329" y="2261029"/>
            <a:ext cx="2248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days-</a:t>
            </a:r>
            <a:r>
              <a:rPr lang="en-US" altLang="ko-KR" sz="1000" b="1" err="1">
                <a:solidFill>
                  <a:srgbClr val="FF0000"/>
                </a:solidFill>
              </a:rPr>
              <a:t>btn</a:t>
            </a:r>
            <a:r>
              <a:rPr lang="en-US" altLang="ko-KR" sz="1000" b="1">
                <a:solidFill>
                  <a:srgbClr val="FF0000"/>
                </a:solidFill>
              </a:rPr>
              <a:t> </a:t>
            </a:r>
            <a:r>
              <a:rPr lang="en-US" altLang="ko-KR" sz="1000"/>
              <a:t>width: 50px, height: 25px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164070-862D-45AF-B1A2-BE0FF804E7D3}"/>
              </a:ext>
            </a:extLst>
          </p:cNvPr>
          <p:cNvSpPr txBox="1"/>
          <p:nvPr/>
        </p:nvSpPr>
        <p:spPr>
          <a:xfrm>
            <a:off x="112112" y="2759013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Sales-analysis-chart</a:t>
            </a:r>
            <a:r>
              <a:rPr lang="en-US" altLang="ko-KR" sz="1000"/>
              <a:t> width : 100%, height : 600px</a:t>
            </a:r>
            <a:endParaRPr lang="ko-KR" altLang="en-US" sz="10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F5C76-A679-43D3-B4F8-660494EAC216}"/>
              </a:ext>
            </a:extLst>
          </p:cNvPr>
          <p:cNvSpPr txBox="1"/>
          <p:nvPr/>
        </p:nvSpPr>
        <p:spPr>
          <a:xfrm>
            <a:off x="174970" y="2924944"/>
            <a:ext cx="868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 그래프</a:t>
            </a:r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9EB7095-B68D-4F23-A8B7-F7275BB4836C}"/>
              </a:ext>
            </a:extLst>
          </p:cNvPr>
          <p:cNvSpPr/>
          <p:nvPr/>
        </p:nvSpPr>
        <p:spPr>
          <a:xfrm>
            <a:off x="199872" y="3172074"/>
            <a:ext cx="6676383" cy="16250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0C170B-76DF-4874-98D3-FC26FE78B6FA}"/>
              </a:ext>
            </a:extLst>
          </p:cNvPr>
          <p:cNvSpPr txBox="1"/>
          <p:nvPr/>
        </p:nvSpPr>
        <p:spPr>
          <a:xfrm>
            <a:off x="1043608" y="4997105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Sales-analysis-table</a:t>
            </a:r>
            <a:r>
              <a:rPr lang="en-US" altLang="ko-KR" sz="1000"/>
              <a:t> width : 100%, height : 600px</a:t>
            </a:r>
            <a:endParaRPr lang="ko-KR" altLang="en-US" sz="10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ABF19DD-F878-4ECE-BCA6-8C411451453A}"/>
              </a:ext>
            </a:extLst>
          </p:cNvPr>
          <p:cNvSpPr/>
          <p:nvPr/>
        </p:nvSpPr>
        <p:spPr>
          <a:xfrm>
            <a:off x="199872" y="5231515"/>
            <a:ext cx="6676383" cy="153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B7F54AB-FB5E-47E0-9BFC-4DFFE104A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54951"/>
              </p:ext>
            </p:extLst>
          </p:nvPr>
        </p:nvGraphicFramePr>
        <p:xfrm>
          <a:off x="199872" y="5250734"/>
          <a:ext cx="6676380" cy="127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744">
                  <a:extLst>
                    <a:ext uri="{9D8B030D-6E8A-4147-A177-3AD203B41FA5}">
                      <a16:colId xmlns:a16="http://schemas.microsoft.com/office/drawing/2014/main" val="3751347815"/>
                    </a:ext>
                  </a:extLst>
                </a:gridCol>
                <a:gridCol w="567896">
                  <a:extLst>
                    <a:ext uri="{9D8B030D-6E8A-4147-A177-3AD203B41FA5}">
                      <a16:colId xmlns:a16="http://schemas.microsoft.com/office/drawing/2014/main" val="1509602376"/>
                    </a:ext>
                  </a:extLst>
                </a:gridCol>
                <a:gridCol w="656240">
                  <a:extLst>
                    <a:ext uri="{9D8B030D-6E8A-4147-A177-3AD203B41FA5}">
                      <a16:colId xmlns:a16="http://schemas.microsoft.com/office/drawing/2014/main" val="181816452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17836641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159206559"/>
                    </a:ext>
                  </a:extLst>
                </a:gridCol>
                <a:gridCol w="582848">
                  <a:extLst>
                    <a:ext uri="{9D8B030D-6E8A-4147-A177-3AD203B41FA5}">
                      <a16:colId xmlns:a16="http://schemas.microsoft.com/office/drawing/2014/main" val="3488728385"/>
                    </a:ext>
                  </a:extLst>
                </a:gridCol>
                <a:gridCol w="741820">
                  <a:extLst>
                    <a:ext uri="{9D8B030D-6E8A-4147-A177-3AD203B41FA5}">
                      <a16:colId xmlns:a16="http://schemas.microsoft.com/office/drawing/2014/main" val="4229504831"/>
                    </a:ext>
                  </a:extLst>
                </a:gridCol>
                <a:gridCol w="741820">
                  <a:extLst>
                    <a:ext uri="{9D8B030D-6E8A-4147-A177-3AD203B41FA5}">
                      <a16:colId xmlns:a16="http://schemas.microsoft.com/office/drawing/2014/main" val="2394048321"/>
                    </a:ext>
                  </a:extLst>
                </a:gridCol>
                <a:gridCol w="741820">
                  <a:extLst>
                    <a:ext uri="{9D8B030D-6E8A-4147-A177-3AD203B41FA5}">
                      <a16:colId xmlns:a16="http://schemas.microsoft.com/office/drawing/2014/main" val="3542815047"/>
                    </a:ext>
                  </a:extLst>
                </a:gridCol>
              </a:tblGrid>
              <a:tr h="2206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결제완료 주문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결제합계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환불합계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순매출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8073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주문수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/>
                        <a:t>품목수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상품구매금액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배송비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할인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612164"/>
                  </a:ext>
                </a:extLst>
              </a:tr>
              <a:tr h="38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YYYY-MM-DD (</a:t>
                      </a:r>
                      <a:r>
                        <a:rPr lang="ko-KR" altLang="en-US" sz="1000"/>
                        <a:t>요일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8640"/>
                  </a:ext>
                </a:extLst>
              </a:tr>
              <a:tr h="38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합  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0</a:t>
                      </a:r>
                      <a:endParaRPr lang="ko-KR" altLang="en-US" sz="1000" b="1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8903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BB3CD7-39CC-4061-8DD8-38607A077246}"/>
              </a:ext>
            </a:extLst>
          </p:cNvPr>
          <p:cNvSpPr txBox="1"/>
          <p:nvPr/>
        </p:nvSpPr>
        <p:spPr>
          <a:xfrm>
            <a:off x="2954906" y="6483673"/>
            <a:ext cx="1174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1   2   </a:t>
            </a:r>
            <a:r>
              <a:rPr lang="en-US" altLang="ko-KR" sz="1100" b="1"/>
              <a:t>3</a:t>
            </a:r>
            <a:r>
              <a:rPr lang="en-US" altLang="ko-KR" sz="1000"/>
              <a:t>   4   5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51B998CA-E56D-466E-88F8-C933E966B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7845540"/>
              </p:ext>
            </p:extLst>
          </p:nvPr>
        </p:nvGraphicFramePr>
        <p:xfrm>
          <a:off x="199872" y="3196124"/>
          <a:ext cx="6676380" cy="160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달력, 컴퓨터 아이콘 달력 날짜, 달력 아이콘, 기타, 각도, 텍스트 png | PNGWing">
            <a:extLst>
              <a:ext uri="{FF2B5EF4-FFF2-40B4-BE49-F238E27FC236}">
                <a16:creationId xmlns:a16="http://schemas.microsoft.com/office/drawing/2014/main" id="{E17388F4-F0CF-4BB7-BBFC-F2AABE2ED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005" y="2035854"/>
            <a:ext cx="206405" cy="20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90C268-4CF8-48AF-89E6-10E4C94A994C}"/>
              </a:ext>
            </a:extLst>
          </p:cNvPr>
          <p:cNvSpPr txBox="1"/>
          <p:nvPr/>
        </p:nvSpPr>
        <p:spPr>
          <a:xfrm>
            <a:off x="5294944" y="2014808"/>
            <a:ext cx="206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~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A12AE8-4F9F-4985-BDDE-121DD96B77B3}"/>
              </a:ext>
            </a:extLst>
          </p:cNvPr>
          <p:cNvSpPr/>
          <p:nvPr/>
        </p:nvSpPr>
        <p:spPr>
          <a:xfrm>
            <a:off x="5519044" y="2012872"/>
            <a:ext cx="96364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74BDD-CE55-457A-BDA6-4D8FD45EC7E8}"/>
              </a:ext>
            </a:extLst>
          </p:cNvPr>
          <p:cNvSpPr txBox="1"/>
          <p:nvPr/>
        </p:nvSpPr>
        <p:spPr>
          <a:xfrm>
            <a:off x="5474577" y="2030651"/>
            <a:ext cx="1043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YYYY-MM-DD</a:t>
            </a:r>
          </a:p>
        </p:txBody>
      </p:sp>
      <p:pic>
        <p:nvPicPr>
          <p:cNvPr id="12" name="Picture 2" descr="달력, 컴퓨터 아이콘 달력 날짜, 달력 아이콘, 기타, 각도, 텍스트 png | PNGWing">
            <a:extLst>
              <a:ext uri="{FF2B5EF4-FFF2-40B4-BE49-F238E27FC236}">
                <a16:creationId xmlns:a16="http://schemas.microsoft.com/office/drawing/2014/main" id="{E53665AF-145B-48A6-A1A5-FFC519391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65" y="2050558"/>
            <a:ext cx="206405" cy="20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AAF31F-E420-43F4-82ED-6456D41574B4}"/>
              </a:ext>
            </a:extLst>
          </p:cNvPr>
          <p:cNvSpPr/>
          <p:nvPr/>
        </p:nvSpPr>
        <p:spPr>
          <a:xfrm>
            <a:off x="126354" y="1156063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1</a:t>
            </a:r>
            <a:endParaRPr lang="ko-KR" altLang="en-US" sz="6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5FA012-3417-42E8-A241-A558ACC03EEB}"/>
              </a:ext>
            </a:extLst>
          </p:cNvPr>
          <p:cNvSpPr/>
          <p:nvPr/>
        </p:nvSpPr>
        <p:spPr>
          <a:xfrm>
            <a:off x="790455" y="1949621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2</a:t>
            </a:r>
            <a:endParaRPr lang="ko-KR" altLang="en-US" sz="6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38685B-6B0F-40F8-AEAB-27E5E163830C}"/>
              </a:ext>
            </a:extLst>
          </p:cNvPr>
          <p:cNvSpPr/>
          <p:nvPr/>
        </p:nvSpPr>
        <p:spPr>
          <a:xfrm>
            <a:off x="5057187" y="1993208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3</a:t>
            </a:r>
            <a:endParaRPr lang="ko-KR" altLang="en-US" sz="6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9C6697-F79B-4713-8BEC-B8F459D6C3D5}"/>
              </a:ext>
            </a:extLst>
          </p:cNvPr>
          <p:cNvSpPr/>
          <p:nvPr/>
        </p:nvSpPr>
        <p:spPr>
          <a:xfrm>
            <a:off x="2978216" y="2280485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4</a:t>
            </a:r>
            <a:endParaRPr lang="ko-KR" altLang="en-US" sz="6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8CC413-7367-4C7E-BE36-B4A452CC2F84}"/>
              </a:ext>
            </a:extLst>
          </p:cNvPr>
          <p:cNvSpPr/>
          <p:nvPr/>
        </p:nvSpPr>
        <p:spPr>
          <a:xfrm>
            <a:off x="2297061" y="5452581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6</a:t>
            </a:r>
            <a:endParaRPr lang="ko-KR" altLang="en-US" sz="6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1751E8-0E91-4D6E-B329-85BACFC7BB31}"/>
              </a:ext>
            </a:extLst>
          </p:cNvPr>
          <p:cNvSpPr/>
          <p:nvPr/>
        </p:nvSpPr>
        <p:spPr>
          <a:xfrm>
            <a:off x="4644008" y="5223421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7</a:t>
            </a:r>
            <a:endParaRPr lang="ko-KR" altLang="en-US" sz="6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4162340-6501-41E7-BE8F-704C6B44C375}"/>
              </a:ext>
            </a:extLst>
          </p:cNvPr>
          <p:cNvSpPr/>
          <p:nvPr/>
        </p:nvSpPr>
        <p:spPr>
          <a:xfrm>
            <a:off x="6122251" y="5212911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8</a:t>
            </a:r>
            <a:endParaRPr lang="ko-KR" altLang="en-US" sz="6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828734-BD17-4BB0-B502-E26923933A57}"/>
              </a:ext>
            </a:extLst>
          </p:cNvPr>
          <p:cNvSpPr/>
          <p:nvPr/>
        </p:nvSpPr>
        <p:spPr>
          <a:xfrm>
            <a:off x="159325" y="3114786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5</a:t>
            </a:r>
            <a:endParaRPr lang="ko-KR" altLang="en-US" sz="600" b="1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042B55-87E0-444F-ADF2-25B5DA875378}"/>
              </a:ext>
            </a:extLst>
          </p:cNvPr>
          <p:cNvSpPr/>
          <p:nvPr/>
        </p:nvSpPr>
        <p:spPr>
          <a:xfrm>
            <a:off x="158996" y="5166071"/>
            <a:ext cx="114699" cy="114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/>
              <a:t>9</a:t>
            </a:r>
            <a:endParaRPr lang="ko-KR" altLang="en-US" sz="6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56DC0B-6967-402B-9E9F-90FC4E6DF123}"/>
              </a:ext>
            </a:extLst>
          </p:cNvPr>
          <p:cNvSpPr txBox="1"/>
          <p:nvPr/>
        </p:nvSpPr>
        <p:spPr>
          <a:xfrm>
            <a:off x="179512" y="1740430"/>
            <a:ext cx="744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기간 조회</a:t>
            </a:r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7FE277-58D4-45AE-AD48-D1A644655CC3}"/>
              </a:ext>
            </a:extLst>
          </p:cNvPr>
          <p:cNvSpPr txBox="1"/>
          <p:nvPr/>
        </p:nvSpPr>
        <p:spPr>
          <a:xfrm>
            <a:off x="151193" y="5004513"/>
            <a:ext cx="712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 표</a:t>
            </a:r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2609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2384</Words>
  <Application>Microsoft Office PowerPoint</Application>
  <PresentationFormat>화면 슬라이드 쇼(4:3)</PresentationFormat>
  <Paragraphs>909</Paragraphs>
  <Slides>25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HY그래픽</vt:lpstr>
      <vt:lpstr>맑은 고딕</vt:lpstr>
      <vt:lpstr>Arial</vt:lpstr>
      <vt:lpstr>Verdana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pgk</cp:lastModifiedBy>
  <cp:revision>1435</cp:revision>
  <dcterms:created xsi:type="dcterms:W3CDTF">2020-04-01T07:30:05Z</dcterms:created>
  <dcterms:modified xsi:type="dcterms:W3CDTF">2020-10-29T02:05:46Z</dcterms:modified>
</cp:coreProperties>
</file>