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</p:sldMasterIdLst>
  <p:notesMasterIdLst>
    <p:notesMasterId r:id="rId39"/>
  </p:notesMasterIdLst>
  <p:sldIdLst>
    <p:sldId id="279" r:id="rId3"/>
    <p:sldId id="268" r:id="rId4"/>
    <p:sldId id="284" r:id="rId5"/>
    <p:sldId id="282" r:id="rId6"/>
    <p:sldId id="283" r:id="rId7"/>
    <p:sldId id="269" r:id="rId8"/>
    <p:sldId id="287" r:id="rId9"/>
    <p:sldId id="286" r:id="rId10"/>
    <p:sldId id="285" r:id="rId11"/>
    <p:sldId id="289" r:id="rId12"/>
    <p:sldId id="288" r:id="rId13"/>
    <p:sldId id="297" r:id="rId14"/>
    <p:sldId id="298" r:id="rId15"/>
    <p:sldId id="299" r:id="rId16"/>
    <p:sldId id="329" r:id="rId17"/>
    <p:sldId id="291" r:id="rId18"/>
    <p:sldId id="292" r:id="rId19"/>
    <p:sldId id="303" r:id="rId20"/>
    <p:sldId id="327" r:id="rId21"/>
    <p:sldId id="300" r:id="rId22"/>
    <p:sldId id="328" r:id="rId23"/>
    <p:sldId id="302" r:id="rId24"/>
    <p:sldId id="304" r:id="rId25"/>
    <p:sldId id="325" r:id="rId26"/>
    <p:sldId id="305" r:id="rId27"/>
    <p:sldId id="306" r:id="rId28"/>
    <p:sldId id="307" r:id="rId29"/>
    <p:sldId id="308" r:id="rId30"/>
    <p:sldId id="326" r:id="rId31"/>
    <p:sldId id="309" r:id="rId32"/>
    <p:sldId id="319" r:id="rId33"/>
    <p:sldId id="318" r:id="rId34"/>
    <p:sldId id="317" r:id="rId35"/>
    <p:sldId id="322" r:id="rId36"/>
    <p:sldId id="323" r:id="rId37"/>
    <p:sldId id="32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혜련(주문페이지,장바구니)" id="{CFB210B6-3E95-44C3-A5F3-F15C2C4C7550}">
          <p14:sldIdLst>
            <p14:sldId id="279"/>
            <p14:sldId id="268"/>
            <p14:sldId id="284"/>
            <p14:sldId id="282"/>
            <p14:sldId id="283"/>
            <p14:sldId id="269"/>
            <p14:sldId id="287"/>
            <p14:sldId id="286"/>
            <p14:sldId id="285"/>
          </p14:sldIdLst>
        </p14:section>
        <p14:section name="김경욱(메인페이지,로그인/회원가입,제품상세보기)" id="{604D8FCD-128B-49E4-9C9C-996A5A82D8B6}">
          <p14:sldIdLst>
            <p14:sldId id="289"/>
            <p14:sldId id="288"/>
            <p14:sldId id="297"/>
            <p14:sldId id="298"/>
            <p14:sldId id="299"/>
            <p14:sldId id="329"/>
            <p14:sldId id="291"/>
            <p14:sldId id="292"/>
            <p14:sldId id="303"/>
            <p14:sldId id="327"/>
            <p14:sldId id="300"/>
            <p14:sldId id="328"/>
            <p14:sldId id="302"/>
          </p14:sldIdLst>
        </p14:section>
        <p14:section name="서다희" id="{DD5AFC34-2BF0-449C-A8BF-3AD52E7D1D6C}">
          <p14:sldIdLst>
            <p14:sldId id="304"/>
            <p14:sldId id="325"/>
            <p14:sldId id="305"/>
            <p14:sldId id="306"/>
            <p14:sldId id="307"/>
            <p14:sldId id="308"/>
            <p14:sldId id="326"/>
            <p14:sldId id="309"/>
            <p14:sldId id="319"/>
            <p14:sldId id="318"/>
            <p14:sldId id="317"/>
            <p14:sldId id="322"/>
            <p14:sldId id="323"/>
            <p14:sldId id="32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1C7A20"/>
    <a:srgbClr val="FFFFFF"/>
    <a:srgbClr val="FFFFCC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0" autoAdjust="0"/>
    <p:restoredTop sz="97232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24189-4BDD-4547-AF1A-B9D80C66B2DE}" type="datetimeFigureOut">
              <a:rPr lang="ko-KR" altLang="en-US" smtClean="0"/>
              <a:t>2020-10-28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2F423-E27E-4BA8-A038-C76205CB36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4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3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7071947" y="6608808"/>
            <a:ext cx="1055821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Page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26" name="Shape 28"/>
          <p:cNvCxnSpPr/>
          <p:nvPr userDrawn="1"/>
        </p:nvCxnSpPr>
        <p:spPr>
          <a:xfrm>
            <a:off x="8124815" y="6605570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직사각형 24"/>
          <p:cNvSpPr/>
          <p:nvPr userDrawn="1"/>
        </p:nvSpPr>
        <p:spPr>
          <a:xfrm>
            <a:off x="7071947" y="2361"/>
            <a:ext cx="1055821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설계자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071946" y="260649"/>
            <a:ext cx="2072054" cy="261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화면 설명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2638078" y="-877"/>
            <a:ext cx="1126076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분류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15616" y="11457"/>
            <a:ext cx="1512168" cy="2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혼싸</a:t>
            </a:r>
            <a:r>
              <a:rPr lang="en-US" altLang="ko-KR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(Honssa)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115616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Project</a:t>
            </a:r>
            <a:r>
              <a:rPr lang="en-US" altLang="ko-KR" sz="1000" baseline="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Name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8" name="Shape 24"/>
          <p:cNvCxnSpPr/>
          <p:nvPr userDrawn="1"/>
        </p:nvCxnSpPr>
        <p:spPr>
          <a:xfrm>
            <a:off x="0" y="26064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8"/>
          <p:cNvCxnSpPr/>
          <p:nvPr userDrawn="1"/>
        </p:nvCxnSpPr>
        <p:spPr>
          <a:xfrm>
            <a:off x="2633007" y="1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8"/>
          <p:cNvCxnSpPr/>
          <p:nvPr userDrawn="1"/>
        </p:nvCxnSpPr>
        <p:spPr>
          <a:xfrm>
            <a:off x="1115616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8"/>
          <p:cNvCxnSpPr/>
          <p:nvPr userDrawn="1"/>
        </p:nvCxnSpPr>
        <p:spPr>
          <a:xfrm>
            <a:off x="3755522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4"/>
          <p:cNvCxnSpPr/>
          <p:nvPr userDrawn="1"/>
        </p:nvCxnSpPr>
        <p:spPr>
          <a:xfrm>
            <a:off x="7071947" y="521783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8"/>
          <p:cNvCxnSpPr/>
          <p:nvPr userDrawn="1"/>
        </p:nvCxnSpPr>
        <p:spPr>
          <a:xfrm>
            <a:off x="8124815" y="-877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3"/>
          <p:cNvCxnSpPr/>
          <p:nvPr userDrawn="1"/>
        </p:nvCxnSpPr>
        <p:spPr>
          <a:xfrm>
            <a:off x="7071946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4"/>
          <p:cNvCxnSpPr/>
          <p:nvPr userDrawn="1"/>
        </p:nvCxnSpPr>
        <p:spPr>
          <a:xfrm>
            <a:off x="7071947" y="6605571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75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/>
              <a:t>장바구니 페이지</a:t>
            </a:r>
            <a:endParaRPr lang="en-US" altLang="ko-KR" sz="4000" b="1" dirty="0"/>
          </a:p>
        </p:txBody>
      </p:sp>
      <p:sp>
        <p:nvSpPr>
          <p:cNvPr id="3" name="직사각형 2"/>
          <p:cNvSpPr/>
          <p:nvPr/>
        </p:nvSpPr>
        <p:spPr>
          <a:xfrm rot="20989827">
            <a:off x="5494394" y="4697461"/>
            <a:ext cx="3178611" cy="943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슬라이드 페이지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순서는 교수님 </a:t>
            </a:r>
            <a:r>
              <a:rPr lang="ko-KR" altLang="en-US" dirty="0" err="1" smtClean="0">
                <a:solidFill>
                  <a:schemeClr val="tx1"/>
                </a:solidFill>
              </a:rPr>
              <a:t>컨펌</a:t>
            </a:r>
            <a:r>
              <a:rPr lang="ko-KR" altLang="en-US" dirty="0" smtClean="0">
                <a:solidFill>
                  <a:schemeClr val="tx1"/>
                </a:solidFill>
              </a:rPr>
              <a:t> 후 최종 수정예정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3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/>
              <a:t>메인 페이지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86945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사용자 메인페이지</a:t>
            </a:r>
            <a:r>
              <a:rPr lang="en-US" altLang="ko-KR" sz="10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400" y="532241"/>
            <a:ext cx="6969600" cy="126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altLang="ko-KR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                   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4108" y="635619"/>
            <a:ext cx="3933836" cy="2010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width : 100%, height : 20%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315443" y="5740287"/>
            <a:ext cx="1450684" cy="43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고정되어 있음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689" y="1821084"/>
            <a:ext cx="6969600" cy="350234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9662" y="1889592"/>
            <a:ext cx="3862247" cy="270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width : 100%, height : 60%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2294023"/>
            <a:ext cx="1028359" cy="48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Body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672" y="5355703"/>
            <a:ext cx="6969600" cy="1169641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244" y="923714"/>
            <a:ext cx="123303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solidFill>
                  <a:srgbClr val="0000FF"/>
                </a:solidFill>
              </a:rPr>
              <a:t>Header</a:t>
            </a:r>
            <a:endParaRPr lang="ko-KR" altLang="en-US" sz="25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61414" y="4790437"/>
            <a:ext cx="1198913" cy="438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메뉴에 따라 변동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4108" y="5460155"/>
            <a:ext cx="3933836" cy="2010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width : 100%, height : 20%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205801" y="5760258"/>
            <a:ext cx="112293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solidFill>
                  <a:srgbClr val="1C7A20"/>
                </a:solidFill>
              </a:rPr>
              <a:t>Footer</a:t>
            </a:r>
            <a:endParaRPr lang="ko-KR" altLang="en-US" sz="2500" dirty="0">
              <a:solidFill>
                <a:srgbClr val="1C7A2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97580" y="1268760"/>
            <a:ext cx="1450684" cy="438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고정되어 있음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01620" y="6014573"/>
            <a:ext cx="1318804" cy="438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고정되어 있음</a:t>
            </a:r>
          </a:p>
        </p:txBody>
      </p:sp>
    </p:spTree>
    <p:extLst>
      <p:ext uri="{BB962C8B-B14F-4D97-AF65-F5344CB8AC3E}">
        <p14:creationId xmlns:p14="http://schemas.microsoft.com/office/powerpoint/2010/main" val="212341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_ID</a:t>
            </a:r>
            <a:r>
              <a:rPr lang="ko-KR" altLang="en-US" sz="1000" dirty="0"/>
              <a:t>찾기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ID </a:t>
            </a:r>
            <a:r>
              <a:rPr lang="ko-KR" altLang="en-US" sz="3500" dirty="0"/>
              <a:t>찾기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2443830" y="2792472"/>
            <a:ext cx="1944216" cy="270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83974" y="2801656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이름</a:t>
            </a:r>
            <a:endParaRPr lang="en-US" altLang="ko-KR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2446018" y="3287726"/>
            <a:ext cx="1944216" cy="270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61200" y="3874835"/>
            <a:ext cx="2916434" cy="264922"/>
            <a:chOff x="3222898" y="3662552"/>
            <a:chExt cx="2916434" cy="291415"/>
          </a:xfrm>
        </p:grpSpPr>
        <p:sp>
          <p:nvSpPr>
            <p:cNvPr id="36" name="TextBox 35"/>
            <p:cNvSpPr txBox="1"/>
            <p:nvPr/>
          </p:nvSpPr>
          <p:spPr>
            <a:xfrm>
              <a:off x="3304429" y="3683124"/>
              <a:ext cx="737655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로그인</a:t>
              </a:r>
              <a:endParaRPr lang="en-US" altLang="ko-KR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47966" y="3679691"/>
              <a:ext cx="881048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회원가입</a:t>
              </a:r>
              <a:endParaRPr lang="en-US" altLang="ko-KR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20700" y="3668320"/>
              <a:ext cx="792088" cy="27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PW </a:t>
              </a:r>
              <a:r>
                <a:rPr lang="ko-KR" altLang="en-US" sz="1000" dirty="0"/>
                <a:t>찾기</a:t>
              </a:r>
              <a:endParaRPr lang="en-US" altLang="ko-KR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22898" y="3662552"/>
              <a:ext cx="881277" cy="27050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47966" y="3662552"/>
              <a:ext cx="881277" cy="27050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58055" y="3662552"/>
              <a:ext cx="881277" cy="27050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83974" y="3305712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이메일</a:t>
            </a:r>
            <a:endParaRPr lang="en-US" altLang="ko-KR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755576" y="4797152"/>
            <a:ext cx="2520000" cy="126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6073813"/>
            <a:ext cx="2294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400px, height : 200px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477070" y="5636088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8841" y="5017106"/>
            <a:ext cx="21817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알람창에 들어가는</a:t>
            </a:r>
            <a:endParaRPr lang="en-US" altLang="ko-KR" sz="1000" dirty="0"/>
          </a:p>
          <a:p>
            <a:pPr algn="ctr"/>
            <a:r>
              <a:rPr lang="ko-KR" altLang="en-US" sz="1000" dirty="0"/>
              <a:t>문구를 입력하세요</a:t>
            </a:r>
            <a:r>
              <a:rPr lang="en-US" altLang="ko-KR" sz="1000" dirty="0"/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624211" y="3027969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93826" y="419529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  <a:p>
            <a:pPr algn="ctr"/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67944" y="4622939"/>
            <a:ext cx="218174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이름과 이메일을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944" y="5013176"/>
            <a:ext cx="218174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이름을 잘못 입력했습니다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7944" y="5558695"/>
            <a:ext cx="218174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이메일을 잘못 입력했습니다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70825" y="6125234"/>
            <a:ext cx="218174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가입한 아이디 노출</a:t>
            </a:r>
            <a:r>
              <a:rPr lang="en-US" altLang="ko-KR" sz="1000" dirty="0"/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18992" y="419529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>
            <a:stCxn id="50" idx="3"/>
          </p:cNvCxnSpPr>
          <p:nvPr/>
        </p:nvCxnSpPr>
        <p:spPr>
          <a:xfrm>
            <a:off x="3275576" y="5427152"/>
            <a:ext cx="43232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986" y="1967870"/>
            <a:ext cx="6349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ID </a:t>
            </a:r>
            <a:r>
              <a:rPr lang="ko-KR" altLang="en-US" sz="2500" dirty="0"/>
              <a:t>찾기</a:t>
            </a:r>
            <a:endParaRPr lang="en-US" altLang="ko-KR" sz="2500" dirty="0"/>
          </a:p>
        </p:txBody>
      </p:sp>
      <p:sp>
        <p:nvSpPr>
          <p:cNvPr id="71" name="TextBox 70"/>
          <p:cNvSpPr txBox="1"/>
          <p:nvPr/>
        </p:nvSpPr>
        <p:spPr>
          <a:xfrm>
            <a:off x="362511" y="2448982"/>
            <a:ext cx="6349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가입하실 때 작성한 이메일을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69058" y="2857308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5508104" y="3106200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4428983" y="41952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6356520" y="464602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356520" y="511713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6356520" y="568944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6356520" y="614831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929877" y="4119463"/>
            <a:ext cx="18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Login width : 75px, height : 25px</a:t>
            </a:r>
          </a:p>
          <a:p>
            <a:pPr algn="r"/>
            <a:r>
              <a:rPr lang="en-US" altLang="ko-KR" sz="800" dirty="0"/>
              <a:t>Join_Btn width : 75px, height : 25px</a:t>
            </a:r>
            <a:endParaRPr lang="ko-KR" altLang="en-US" sz="800" dirty="0"/>
          </a:p>
          <a:p>
            <a:pPr algn="r"/>
            <a:r>
              <a:rPr lang="en-US" altLang="ko-KR" sz="800" dirty="0"/>
              <a:t>PW_Find width : 75px, height : 25px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4148" y="3628614"/>
            <a:ext cx="1810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width : 150px, height : 35px</a:t>
            </a:r>
            <a:endParaRPr lang="ko-KR" altLang="en-US" sz="800" dirty="0"/>
          </a:p>
        </p:txBody>
      </p:sp>
      <p:graphicFrame>
        <p:nvGraphicFramePr>
          <p:cNvPr id="81" name="Shape 721"/>
          <p:cNvGraphicFramePr/>
          <p:nvPr>
            <p:extLst>
              <p:ext uri="{D42A27DB-BD31-4B8C-83A1-F6EECF244321}">
                <p14:modId xmlns:p14="http://schemas.microsoft.com/office/powerpoint/2010/main" val="2523301221"/>
              </p:ext>
            </p:extLst>
          </p:nvPr>
        </p:nvGraphicFramePr>
        <p:xfrm>
          <a:off x="7092280" y="548680"/>
          <a:ext cx="2051720" cy="30685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했을때 입력한 이름과 이메일 입력 받는다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버튼을 누르면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DB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정보를 비교해서 이름과 이메일에 있는 아이디 노출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로그인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회원가입 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PW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가입자 인증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이메일을 입력하지 않았을 때 나타나며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현재 페이지에 그대로 머문다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입력한 이름이 틀렸을 때 나타나는 문구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확인버튼 클릭 시 현재 페이지에 그대로 머문다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4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입력한 이메일이 틀렸을 때 나타나는 문구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확인버튼 클릭 시 현재 페이지에 그대로 머문다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가입한 아이디 노출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9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_PW</a:t>
            </a:r>
            <a:r>
              <a:rPr lang="ko-KR" altLang="en-US" sz="1000" dirty="0"/>
              <a:t>찾기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PW </a:t>
            </a:r>
            <a:r>
              <a:rPr lang="ko-KR" altLang="en-US" sz="3500" dirty="0"/>
              <a:t>찾기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2443830" y="2792472"/>
            <a:ext cx="1944216" cy="270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83974" y="2801656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ID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46018" y="3287726"/>
            <a:ext cx="1944216" cy="270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61200" y="3874835"/>
            <a:ext cx="2916434" cy="264922"/>
            <a:chOff x="3222898" y="3662552"/>
            <a:chExt cx="2916434" cy="291415"/>
          </a:xfrm>
        </p:grpSpPr>
        <p:sp>
          <p:nvSpPr>
            <p:cNvPr id="36" name="TextBox 35"/>
            <p:cNvSpPr txBox="1"/>
            <p:nvPr/>
          </p:nvSpPr>
          <p:spPr>
            <a:xfrm>
              <a:off x="3304429" y="3683124"/>
              <a:ext cx="737655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로그인</a:t>
              </a:r>
              <a:endParaRPr lang="en-US" altLang="ko-KR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47966" y="3679691"/>
              <a:ext cx="881048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회원가입</a:t>
              </a:r>
              <a:endParaRPr lang="en-US" altLang="ko-KR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20700" y="3668320"/>
              <a:ext cx="792088" cy="27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PW </a:t>
              </a:r>
              <a:r>
                <a:rPr lang="ko-KR" altLang="en-US" sz="1000" dirty="0"/>
                <a:t>찾기</a:t>
              </a:r>
              <a:endParaRPr lang="en-US" altLang="ko-KR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22898" y="3662552"/>
              <a:ext cx="881277" cy="27050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47966" y="3662552"/>
              <a:ext cx="881277" cy="27050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58055" y="3662552"/>
              <a:ext cx="881277" cy="27050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83974" y="3305712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이메일</a:t>
            </a:r>
            <a:endParaRPr lang="en-US" altLang="ko-KR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755576" y="4797152"/>
            <a:ext cx="2520000" cy="126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6073813"/>
            <a:ext cx="2294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400px, height : 200px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477070" y="5636088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8841" y="5017106"/>
            <a:ext cx="21817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알람창에 들어가는</a:t>
            </a:r>
            <a:endParaRPr lang="en-US" altLang="ko-KR" sz="1000" dirty="0"/>
          </a:p>
          <a:p>
            <a:pPr algn="ctr"/>
            <a:r>
              <a:rPr lang="ko-KR" altLang="en-US" sz="1000" dirty="0"/>
              <a:t>문구를 입력하세요</a:t>
            </a:r>
            <a:r>
              <a:rPr lang="en-US" altLang="ko-KR" sz="1000" dirty="0"/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624211" y="3027969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93826" y="419529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  <a:p>
            <a:pPr algn="ctr"/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67944" y="4622939"/>
            <a:ext cx="218174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</a:t>
            </a:r>
            <a:r>
              <a:rPr lang="ko-KR" altLang="en-US" sz="1000" dirty="0"/>
              <a:t>와 이메일을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944" y="5013176"/>
            <a:ext cx="218174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존재하지 않는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확인해주세요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7944" y="5558695"/>
            <a:ext cx="218174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이메일을 잘못 입력했습니다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70825" y="6125234"/>
            <a:ext cx="218174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가입한 비밀번호 노출</a:t>
            </a:r>
            <a:r>
              <a:rPr lang="en-US" altLang="ko-KR" sz="1000" dirty="0"/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18992" y="419529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>
            <a:stCxn id="50" idx="3"/>
          </p:cNvCxnSpPr>
          <p:nvPr/>
        </p:nvCxnSpPr>
        <p:spPr>
          <a:xfrm>
            <a:off x="3275576" y="5427152"/>
            <a:ext cx="43232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986" y="1967870"/>
            <a:ext cx="6349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PW </a:t>
            </a:r>
            <a:r>
              <a:rPr lang="ko-KR" altLang="en-US" sz="2500" dirty="0"/>
              <a:t>찾기</a:t>
            </a:r>
            <a:endParaRPr lang="en-US" altLang="ko-KR" sz="2500" dirty="0"/>
          </a:p>
        </p:txBody>
      </p:sp>
      <p:sp>
        <p:nvSpPr>
          <p:cNvPr id="71" name="TextBox 70"/>
          <p:cNvSpPr txBox="1"/>
          <p:nvPr/>
        </p:nvSpPr>
        <p:spPr>
          <a:xfrm>
            <a:off x="362511" y="2448982"/>
            <a:ext cx="6349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가입하실 때 작성한 </a:t>
            </a:r>
            <a:r>
              <a:rPr lang="en-US" altLang="ko-KR" sz="1000" dirty="0"/>
              <a:t>ID</a:t>
            </a:r>
            <a:r>
              <a:rPr lang="ko-KR" altLang="en-US" sz="1000" dirty="0"/>
              <a:t>와 이메일을 입력해주세요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69058" y="2857308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5508104" y="3106200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4428983" y="41952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6356520" y="464602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356520" y="511713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6356520" y="568944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6356520" y="614831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929877" y="4119463"/>
            <a:ext cx="18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Login width : 75px, height : 25px</a:t>
            </a:r>
          </a:p>
          <a:p>
            <a:pPr algn="r"/>
            <a:r>
              <a:rPr lang="en-US" altLang="ko-KR" sz="800" dirty="0"/>
              <a:t>Join_Btn width : 75px, height : 25px</a:t>
            </a:r>
            <a:endParaRPr lang="ko-KR" altLang="en-US" sz="800" dirty="0"/>
          </a:p>
          <a:p>
            <a:pPr algn="r"/>
            <a:r>
              <a:rPr lang="en-US" altLang="ko-KR" sz="800" dirty="0"/>
              <a:t>PW_Find width : 75px, height : 25px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4148" y="3628614"/>
            <a:ext cx="1810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width : 150px, height : 35px</a:t>
            </a:r>
            <a:endParaRPr lang="ko-KR" altLang="en-US" sz="800" dirty="0"/>
          </a:p>
        </p:txBody>
      </p:sp>
      <p:graphicFrame>
        <p:nvGraphicFramePr>
          <p:cNvPr id="44" name="Shape 721"/>
          <p:cNvGraphicFramePr/>
          <p:nvPr>
            <p:extLst>
              <p:ext uri="{D42A27DB-BD31-4B8C-83A1-F6EECF244321}">
                <p14:modId xmlns:p14="http://schemas.microsoft.com/office/powerpoint/2010/main" val="600659694"/>
              </p:ext>
            </p:extLst>
          </p:nvPr>
        </p:nvGraphicFramePr>
        <p:xfrm>
          <a:off x="7092280" y="548680"/>
          <a:ext cx="2051720" cy="30230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회원가입했을 때 입력했던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와 이메일을 입력 받는다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버튼을 누르면 상황에 맞는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알람창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~ )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뜬다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로그인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38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회원가입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PW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38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나 이메일을 입력하지 않았을 때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현재 페이지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그대로 머문다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 틀렸을 때 문구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페이지에 그대로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머문다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이메일이 틀렸을 때 문구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페이지에 그대로 머문다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모든 정보가 바르게 들어갔을 때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비밀번호화면에 노출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6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약관동의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회원가입</a:t>
            </a:r>
            <a:r>
              <a:rPr lang="en-US" altLang="ko-KR" sz="3500" dirty="0"/>
              <a:t>_</a:t>
            </a:r>
            <a:r>
              <a:rPr lang="ko-KR" altLang="en-US" sz="3500" dirty="0"/>
              <a:t>약관동의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Shape 721"/>
          <p:cNvGraphicFramePr/>
          <p:nvPr>
            <p:extLst>
              <p:ext uri="{D42A27DB-BD31-4B8C-83A1-F6EECF244321}">
                <p14:modId xmlns:p14="http://schemas.microsoft.com/office/powerpoint/2010/main" val="2015186726"/>
              </p:ext>
            </p:extLst>
          </p:nvPr>
        </p:nvGraphicFramePr>
        <p:xfrm>
          <a:off x="7092280" y="548680"/>
          <a:ext cx="2051720" cy="990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 버튼을 클릭시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이용약관 동의 체크박스를  클릭하면  다음단계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진행가능 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체크 박스 클릭 안하고 다음단계로 진행시 나오는 문구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419503" y="3034904"/>
            <a:ext cx="6236159" cy="7547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6131" y="2780928"/>
            <a:ext cx="471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 (</a:t>
            </a:r>
            <a:r>
              <a:rPr lang="ko-KR" altLang="en-US" sz="1000" b="1" dirty="0">
                <a:solidFill>
                  <a:srgbClr val="FF0000"/>
                </a:solidFill>
              </a:rPr>
              <a:t>필수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r>
              <a:rPr lang="en-US" altLang="ko-KR" sz="1000" dirty="0"/>
              <a:t> </a:t>
            </a:r>
            <a:r>
              <a:rPr lang="ko-KR" altLang="en-US" sz="1000" dirty="0"/>
              <a:t>이용약관에 동의합니다</a:t>
            </a:r>
            <a:r>
              <a:rPr lang="en-US" altLang="ko-KR" sz="1000" dirty="0"/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19503" y="2781512"/>
            <a:ext cx="196385" cy="20005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36181" y="3287245"/>
            <a:ext cx="198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이용약관 내용노출</a:t>
            </a:r>
            <a:endParaRPr lang="en-US" altLang="ko-KR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69222" y="2492896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Join_Logo width : 70%, height : 170px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569773" y="2794698"/>
            <a:ext cx="2085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width : 70%, height : 250px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419503" y="2139679"/>
            <a:ext cx="6236159" cy="3532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 </a:t>
            </a:r>
            <a:r>
              <a:rPr lang="ko-KR" altLang="en-US" dirty="0">
                <a:solidFill>
                  <a:schemeClr val="tx1"/>
                </a:solidFill>
              </a:rPr>
              <a:t>및 환영 문구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24073" y="4196696"/>
            <a:ext cx="6236159" cy="7547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0701" y="3942720"/>
            <a:ext cx="471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 (</a:t>
            </a:r>
            <a:r>
              <a:rPr lang="ko-KR" altLang="en-US" sz="1000" b="1" dirty="0">
                <a:solidFill>
                  <a:srgbClr val="FF0000"/>
                </a:solidFill>
              </a:rPr>
              <a:t>필수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r>
              <a:rPr lang="en-US" altLang="ko-KR" sz="1000" dirty="0"/>
              <a:t> </a:t>
            </a:r>
            <a:r>
              <a:rPr lang="ko-KR" altLang="en-US" sz="1000" dirty="0"/>
              <a:t>이용약관에 동의합니다</a:t>
            </a:r>
            <a:r>
              <a:rPr lang="en-US" altLang="ko-KR" sz="1000" dirty="0"/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24073" y="3943304"/>
            <a:ext cx="196385" cy="20005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2540751" y="4449037"/>
            <a:ext cx="198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이용약관 내용노출</a:t>
            </a:r>
            <a:endParaRPr lang="en-US" altLang="ko-KR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574343" y="3956490"/>
            <a:ext cx="2085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width : 70%, height : 250px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408149" y="5167309"/>
            <a:ext cx="106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취소</a:t>
            </a:r>
            <a:endParaRPr lang="en-US" altLang="ko-KR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846209" y="5157784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다음단계</a:t>
            </a:r>
            <a:endParaRPr lang="en-US" altLang="ko-KR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2401509" y="5117915"/>
            <a:ext cx="1066346" cy="3273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792250" y="5100521"/>
            <a:ext cx="1066346" cy="3273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2046605" y="519039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4994850" y="51815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26505" y="5525930"/>
            <a:ext cx="1893314" cy="94665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1039976" y="6036359"/>
            <a:ext cx="672615" cy="2095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544" y="5681230"/>
            <a:ext cx="1803093" cy="273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모든 약관에 동의 바랍니다</a:t>
            </a:r>
            <a:r>
              <a:rPr lang="en-US" altLang="ko-KR" sz="1000" dirty="0"/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3489" y="6444468"/>
            <a:ext cx="1896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400px, height : 200px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426505" y="524930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872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김경</a:t>
            </a:r>
            <a:r>
              <a:rPr lang="ko-KR" altLang="en-US" sz="1000" dirty="0"/>
              <a:t>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회원가</a:t>
            </a:r>
            <a:r>
              <a:rPr lang="ko-KR" altLang="en-US" sz="1000" dirty="0"/>
              <a:t>입</a:t>
            </a:r>
            <a:endParaRPr lang="en-US" altLang="ko-KR" sz="1000" dirty="0" smtClean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회원가</a:t>
            </a:r>
            <a:r>
              <a:rPr lang="ko-KR" altLang="en-US" sz="3500" dirty="0"/>
              <a:t>입</a:t>
            </a:r>
            <a:endParaRPr lang="en-US" altLang="ko-KR" sz="35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  <a:endParaRPr lang="en-US" altLang="ko-KR" sz="12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</a:t>
            </a:r>
            <a:r>
              <a:rPr lang="en-US" altLang="ko-KR" sz="800" dirty="0" smtClean="0"/>
              <a:t>width </a:t>
            </a:r>
            <a:r>
              <a:rPr lang="en-US" altLang="ko-KR" sz="800" dirty="0"/>
              <a:t>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0" y="1916832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Join_Logo width : 70%, height : </a:t>
            </a:r>
            <a:r>
              <a:rPr lang="en-US" altLang="ko-KR" sz="800" dirty="0" smtClean="0"/>
              <a:t>170px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546531" y="2757385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8149" y="6197590"/>
            <a:ext cx="106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  <a:endParaRPr lang="en-US" altLang="ko-KR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846209" y="6188065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다음단계</a:t>
            </a:r>
            <a:endParaRPr lang="en-US" altLang="ko-KR" sz="10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401509" y="6148196"/>
            <a:ext cx="1066346" cy="3273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92250" y="6130802"/>
            <a:ext cx="1066346" cy="3273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73531" y="3278159"/>
            <a:ext cx="2082645" cy="104132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70349" y="3951479"/>
            <a:ext cx="895251" cy="253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7443" y="3423495"/>
            <a:ext cx="1803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알람창에 들어가는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문구를 입력하세요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67944" y="2747223"/>
            <a:ext cx="958168" cy="337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ID </a:t>
            </a:r>
            <a:r>
              <a:rPr lang="ko-KR" altLang="en-US" sz="1000" dirty="0" smtClean="0">
                <a:solidFill>
                  <a:schemeClr val="tx1"/>
                </a:solidFill>
              </a:rPr>
              <a:t>중복확인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0657" y="2139679"/>
            <a:ext cx="5153850" cy="3532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 </a:t>
            </a:r>
            <a:r>
              <a:rPr lang="ko-KR" altLang="en-US" dirty="0" smtClean="0">
                <a:solidFill>
                  <a:schemeClr val="tx1"/>
                </a:solidFill>
              </a:rPr>
              <a:t>및 환영 문구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429" y="2741112"/>
            <a:ext cx="932100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ID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4429" y="3163098"/>
            <a:ext cx="932101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PW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14428" y="3595146"/>
            <a:ext cx="932101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PW</a:t>
            </a:r>
            <a:r>
              <a:rPr lang="ko-KR" altLang="en-US" sz="1000" dirty="0" smtClean="0">
                <a:solidFill>
                  <a:schemeClr val="tx1"/>
                </a:solidFill>
              </a:rPr>
              <a:t>재입력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14429" y="4027194"/>
            <a:ext cx="932099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14430" y="4465989"/>
            <a:ext cx="932098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r>
              <a:rPr lang="en-US" altLang="ko-KR" sz="1000" dirty="0" smtClean="0">
                <a:solidFill>
                  <a:schemeClr val="tx1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4430" y="4898037"/>
            <a:ext cx="932098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휴대전화</a:t>
            </a:r>
            <a:r>
              <a:rPr lang="en-US" altLang="ko-KR" sz="1000" dirty="0" smtClean="0">
                <a:solidFill>
                  <a:schemeClr val="tx1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4428" y="5323338"/>
            <a:ext cx="932103" cy="364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957" y="2997532"/>
            <a:ext cx="1914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ID_Check width : 75px, height : 25px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46530" y="3184637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46531" y="3608313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6529" y="4040361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546531" y="4479156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46531" y="4931641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546531" y="5349673"/>
            <a:ext cx="1873341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width : 150px, height : 35px</a:t>
            </a:r>
            <a:endParaRPr lang="ko-KR" altLang="en-US" sz="900" dirty="0"/>
          </a:p>
        </p:txBody>
      </p:sp>
      <p:sp>
        <p:nvSpPr>
          <p:cNvPr id="110" name="직사각형 109"/>
          <p:cNvSpPr/>
          <p:nvPr/>
        </p:nvSpPr>
        <p:spPr>
          <a:xfrm>
            <a:off x="323528" y="272160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173" y="2757385"/>
            <a:ext cx="796853" cy="29302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20072" y="274186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046605" y="62206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994850" y="621182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98111" y="475273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41994" y="4737351"/>
            <a:ext cx="1639175" cy="2308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회원 가입 되었습니다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4006968" y="534967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228" y="5233703"/>
            <a:ext cx="163917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필수 입력 요소들을 모두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입력 바랍니다</a:t>
            </a:r>
            <a:r>
              <a:rPr lang="en-US" altLang="ko-KR" sz="900" dirty="0" smtClean="0"/>
              <a:t>. (*)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99592" y="6650355"/>
            <a:ext cx="2516669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Go_Main width : 75px, height : 25px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07904" y="6661547"/>
            <a:ext cx="2516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Go_Next width : 75px, height : 25px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50" idx="2"/>
          </p:cNvCxnSpPr>
          <p:nvPr/>
        </p:nvCxnSpPr>
        <p:spPr>
          <a:xfrm>
            <a:off x="5114854" y="4319482"/>
            <a:ext cx="3120" cy="3286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Shape 721"/>
          <p:cNvGraphicFramePr/>
          <p:nvPr>
            <p:extLst>
              <p:ext uri="{D42A27DB-BD31-4B8C-83A1-F6EECF244321}">
                <p14:modId xmlns:p14="http://schemas.microsoft.com/office/powerpoint/2010/main" val="53357471"/>
              </p:ext>
            </p:extLst>
          </p:nvPr>
        </p:nvGraphicFramePr>
        <p:xfrm>
          <a:off x="7092280" y="548680"/>
          <a:ext cx="2051720" cy="17808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(*)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필수 입력 해야하는 정보</a:t>
                      </a:r>
                      <a:endParaRPr lang="ko-KR" altLang="en-US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중복확인 버튼을 클릭 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DB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에서 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중복인지 확인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취소버튼을 클릭 시 로그인 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8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 단계 클릭 시 알림 창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5~6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 창 노출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알림 창 노출 후 로그인 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38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알림 창 노출 후 로그인 페이지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3357690828"/>
              </p:ext>
            </p:extLst>
          </p:nvPr>
        </p:nvGraphicFramePr>
        <p:xfrm>
          <a:off x="7092280" y="548680"/>
          <a:ext cx="1990418" cy="1564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로고 클릭 시 메인페이지로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에 마우스 커서 올리면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 노출되고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탭 클릭 시 해당 페이지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에 마우스 커서 올리면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 노출되고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탭 클릭 시 해당 페이지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스크롤이 내려가도 해당 화면 항상 고정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_Header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메인 페이지</a:t>
            </a:r>
            <a:r>
              <a:rPr lang="en-US" altLang="ko-KR" sz="3600" dirty="0"/>
              <a:t> _Header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275193"/>
            <a:ext cx="2148549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 - width : 80%,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508104" y="2274858"/>
            <a:ext cx="1089000" cy="494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마이페이지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7544" y="2274856"/>
            <a:ext cx="6129560" cy="4219732"/>
            <a:chOff x="467544" y="2274856"/>
            <a:chExt cx="6129560" cy="4219732"/>
          </a:xfrm>
        </p:grpSpPr>
        <p:sp>
          <p:nvSpPr>
            <p:cNvPr id="10" name="직사각형 9"/>
            <p:cNvSpPr/>
            <p:nvPr/>
          </p:nvSpPr>
          <p:spPr>
            <a:xfrm>
              <a:off x="467544" y="2276872"/>
              <a:ext cx="1656184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LOGO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1811" y="2274856"/>
              <a:ext cx="1089000" cy="491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장바구니</a:t>
              </a:r>
              <a:endParaRPr lang="en-US" altLang="ko-KR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30104" y="2274856"/>
              <a:ext cx="1089000" cy="494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고객센터</a:t>
              </a:r>
              <a:endParaRPr lang="en-US" altLang="ko-KR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19104" y="2274857"/>
              <a:ext cx="1089000" cy="494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로그아웃</a:t>
              </a:r>
              <a:endParaRPr lang="en-US" altLang="ko-KR" sz="13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20811" y="2777380"/>
              <a:ext cx="1089000" cy="49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1:1</a:t>
              </a:r>
              <a:r>
                <a:rPr lang="ko-KR" altLang="en-US" sz="1000" dirty="0">
                  <a:solidFill>
                    <a:schemeClr val="tx1"/>
                  </a:solidFill>
                </a:rPr>
                <a:t>문의하기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21637" y="3278051"/>
              <a:ext cx="1089000" cy="49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자주하는 질문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31811" y="4077072"/>
              <a:ext cx="4365293" cy="43204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검색 ▼</a:t>
              </a:r>
            </a:p>
          </p:txBody>
        </p: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155" y="4136888"/>
              <a:ext cx="418367" cy="31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2231168" y="4573512"/>
              <a:ext cx="4365293" cy="43204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카테고리 </a:t>
              </a: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04" y="4652751"/>
              <a:ext cx="304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직사각형 53"/>
            <p:cNvSpPr/>
            <p:nvPr/>
          </p:nvSpPr>
          <p:spPr>
            <a:xfrm>
              <a:off x="3318078" y="5022741"/>
              <a:ext cx="1089000" cy="49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주방용품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318904" y="5514945"/>
              <a:ext cx="1089000" cy="49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생활용품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321637" y="6000533"/>
              <a:ext cx="1089000" cy="49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청소용품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2928" y="3721150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width : 50%, height : 80%</a:t>
              </a:r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3548" y="3525078"/>
              <a:ext cx="1584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width : 20% Height : 100%</a:t>
              </a:r>
              <a:endParaRPr lang="ko-KR" altLang="en-US" sz="800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67544" y="2060848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330104" y="2060848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3621125" y="4714382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287524" y="6414067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9081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468973219"/>
              </p:ext>
            </p:extLst>
          </p:nvPr>
        </p:nvGraphicFramePr>
        <p:xfrm>
          <a:off x="7092280" y="548680"/>
          <a:ext cx="1990418" cy="33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이미지를 클릭 시 해당 상품 상세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_Body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메인 페이지</a:t>
            </a:r>
            <a:r>
              <a:rPr lang="en-US" altLang="ko-KR" sz="3500" dirty="0"/>
              <a:t>_Body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2751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Body - width : 80%,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53952"/>
            <a:ext cx="46672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직선 연결선 33"/>
          <p:cNvCxnSpPr/>
          <p:nvPr/>
        </p:nvCxnSpPr>
        <p:spPr>
          <a:xfrm>
            <a:off x="496612" y="2348880"/>
            <a:ext cx="60916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82" y="2037801"/>
            <a:ext cx="1374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추천상품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07878" y="24928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608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3827894129"/>
              </p:ext>
            </p:extLst>
          </p:nvPr>
        </p:nvGraphicFramePr>
        <p:xfrm>
          <a:off x="7092280" y="548680"/>
          <a:ext cx="1990418" cy="990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이용약관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클릭하면 약관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개인정보제공 동의약관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클릭하면 해당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클릭하면 해당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_Footer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메인 페이지</a:t>
            </a:r>
            <a:r>
              <a:rPr lang="en-US" altLang="ko-KR" sz="3500" dirty="0"/>
              <a:t>_Footer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19195" y="1607657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Footer - width : 100%, height : 20%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352986" y="2596389"/>
            <a:ext cx="6349796" cy="119265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3019018"/>
            <a:ext cx="550077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주</a:t>
            </a:r>
            <a:r>
              <a:rPr lang="en-US" altLang="ko-KR" sz="1000" dirty="0"/>
              <a:t>) </a:t>
            </a:r>
            <a:r>
              <a:rPr lang="ko-KR" altLang="en-US" sz="1000" dirty="0"/>
              <a:t>혼싸</a:t>
            </a:r>
            <a:r>
              <a:rPr lang="en-US" altLang="ko-KR" sz="1000" dirty="0"/>
              <a:t>(Honssa) | </a:t>
            </a:r>
            <a:r>
              <a:rPr lang="ko-KR" altLang="en-US" sz="1000" dirty="0"/>
              <a:t>대표 </a:t>
            </a:r>
            <a:r>
              <a:rPr lang="en-US" altLang="ko-KR" sz="1000" dirty="0"/>
              <a:t>000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사업자등록번호 </a:t>
            </a:r>
            <a:r>
              <a:rPr lang="en-US" altLang="ko-KR" sz="1000" dirty="0"/>
              <a:t>xxx-xx-xxxxxxx 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/>
              <a:t>문의 전화 </a:t>
            </a:r>
            <a:r>
              <a:rPr lang="en-US" altLang="ko-KR" sz="1000" dirty="0"/>
              <a:t>xx-xxx-xxxx(xxxx) </a:t>
            </a:r>
            <a:r>
              <a:rPr lang="ko-KR" altLang="en-US" sz="1000" dirty="0"/>
              <a:t>영업시간 </a:t>
            </a:r>
            <a:r>
              <a:rPr lang="en-US" altLang="ko-KR" sz="1000" dirty="0"/>
              <a:t>AM 10:00 ~ PM 7:00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/>
              <a:t>주소 </a:t>
            </a:r>
            <a:r>
              <a:rPr lang="en-US" altLang="ko-KR" sz="1000" dirty="0"/>
              <a:t>(</a:t>
            </a:r>
            <a:r>
              <a:rPr lang="ko-KR" altLang="en-US" sz="1000" dirty="0"/>
              <a:t>매장</a:t>
            </a:r>
            <a:r>
              <a:rPr lang="en-US" altLang="ko-KR" sz="1000" dirty="0"/>
              <a:t>, </a:t>
            </a:r>
            <a:r>
              <a:rPr lang="ko-KR" altLang="en-US" sz="1000" dirty="0"/>
              <a:t>사무실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문의 메일 </a:t>
            </a:r>
            <a:r>
              <a:rPr lang="en-US" altLang="ko-KR" sz="1000" dirty="0"/>
              <a:t>honssa@naver.com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9185" y="2708920"/>
            <a:ext cx="1800000" cy="310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이용약관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59185" y="2708548"/>
            <a:ext cx="1800000" cy="310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개인정보제공 동의약관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59185" y="2708920"/>
            <a:ext cx="2160000" cy="310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51173" y="22768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251173" y="22768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231173" y="22768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650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김경</a:t>
            </a:r>
            <a:r>
              <a:rPr lang="ko-KR" altLang="en-US" sz="1000" dirty="0"/>
              <a:t>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_Body_</a:t>
            </a:r>
            <a:r>
              <a:rPr lang="ko-KR" altLang="en-US" sz="1000" dirty="0" smtClean="0"/>
              <a:t>상품 상세 정보</a:t>
            </a:r>
            <a:endParaRPr lang="en-US" altLang="ko-KR" sz="1000" dirty="0" smtClean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메인 페이지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상품 상세 정보</a:t>
            </a:r>
            <a:endParaRPr lang="en-US" altLang="ko-KR" sz="35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2092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  <a:endParaRPr lang="en-US" altLang="ko-KR" sz="12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</a:t>
            </a:r>
            <a:r>
              <a:rPr lang="en-US" altLang="ko-KR" sz="800" dirty="0" smtClean="0"/>
              <a:t>width </a:t>
            </a:r>
            <a:r>
              <a:rPr lang="en-US" altLang="ko-KR" sz="800" dirty="0"/>
              <a:t>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275193"/>
            <a:ext cx="2148549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Header - width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80%, </a:t>
            </a:r>
            <a:r>
              <a:rPr lang="en-US" altLang="ko-KR" sz="800" dirty="0"/>
              <a:t>height : </a:t>
            </a:r>
            <a:r>
              <a:rPr lang="en-US" altLang="ko-KR" sz="800" dirty="0" smtClean="0"/>
              <a:t>100%</a:t>
            </a:r>
            <a:endParaRPr lang="ko-KR" altLang="en-US" sz="800" dirty="0"/>
          </a:p>
          <a:p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4" y="2060848"/>
            <a:ext cx="3015603" cy="26960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1640" y="1490384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주방용품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495817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혼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6567" y="1491183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인덕션</a:t>
            </a:r>
            <a:endParaRPr lang="ko-KR" altLang="en-US" sz="1200" b="1" dirty="0"/>
          </a:p>
        </p:txBody>
      </p:sp>
      <p:sp>
        <p:nvSpPr>
          <p:cNvPr id="17" name="오른쪽 화살표 16"/>
          <p:cNvSpPr/>
          <p:nvPr/>
        </p:nvSpPr>
        <p:spPr>
          <a:xfrm>
            <a:off x="1116561" y="1628883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41485" y="1635199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2070063"/>
            <a:ext cx="11673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브랜드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테팔</a:t>
            </a:r>
            <a:endParaRPr lang="ko-KR" altLang="en-US" sz="13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935" y="2689099"/>
            <a:ext cx="258343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2729168"/>
            <a:ext cx="3400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테팔 에브리데이 슬림 인덕션 레인지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3888" y="3044783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상품코드</a:t>
            </a:r>
            <a:r>
              <a:rPr lang="en-US" altLang="ko-KR" sz="1200" dirty="0" smtClean="0"/>
              <a:t>: 003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2040" y="4719535"/>
            <a:ext cx="158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상품가격</a:t>
            </a:r>
            <a:r>
              <a:rPr lang="en-US" altLang="ko-KR" sz="1200" dirty="0" smtClean="0"/>
              <a:t>: 64,730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89717" y="332178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상품설명</a:t>
            </a:r>
            <a:r>
              <a:rPr lang="en-US" altLang="ko-KR" sz="1200" dirty="0" smtClean="0"/>
              <a:t>:</a:t>
            </a:r>
          </a:p>
          <a:p>
            <a:endParaRPr lang="en-US" altLang="ko-KR" sz="1200" dirty="0" smtClean="0"/>
          </a:p>
          <a:p>
            <a:r>
              <a:rPr lang="ko-KR" altLang="en-US" sz="800" dirty="0"/>
              <a:t>①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최대 </a:t>
            </a:r>
            <a:r>
              <a:rPr lang="en-US" altLang="ko-KR" sz="800" dirty="0" smtClean="0"/>
              <a:t>30% </a:t>
            </a:r>
            <a:r>
              <a:rPr lang="ko-KR" altLang="en-US" sz="800" dirty="0" smtClean="0"/>
              <a:t>더 슬림한 세련된 디자인</a:t>
            </a:r>
            <a:endParaRPr lang="en-US" altLang="ko-KR" sz="800" dirty="0" smtClean="0"/>
          </a:p>
          <a:p>
            <a:r>
              <a:rPr lang="ko-KR" altLang="en-US" sz="800" dirty="0" smtClean="0"/>
              <a:t>② 자동 조리용기 인식 기능으로 다양한 크기의 용기 사용</a:t>
            </a:r>
            <a:endParaRPr lang="en-US" altLang="ko-KR" sz="800" dirty="0" smtClean="0"/>
          </a:p>
          <a:p>
            <a:r>
              <a:rPr lang="ko-KR" altLang="en-US" sz="800" dirty="0" smtClean="0"/>
              <a:t>③ 최대 </a:t>
            </a:r>
            <a:r>
              <a:rPr lang="en-US" altLang="ko-KR" sz="800" dirty="0" smtClean="0"/>
              <a:t>2100W</a:t>
            </a:r>
            <a:r>
              <a:rPr lang="ko-KR" altLang="en-US" sz="800" dirty="0" smtClean="0"/>
              <a:t>의 강한 화력으로 단시간에 빠른 조리</a:t>
            </a:r>
            <a:endParaRPr lang="en-US" altLang="ko-KR" sz="800" dirty="0" smtClean="0"/>
          </a:p>
          <a:p>
            <a:r>
              <a:rPr lang="ko-KR" altLang="en-US" sz="800" dirty="0" smtClean="0"/>
              <a:t>④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가지 자동 조리 모드와 수동 조리 모드로 편리한 요리</a:t>
            </a:r>
            <a:endParaRPr lang="ko-KR" altLang="en-US" sz="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71" y="2367620"/>
            <a:ext cx="151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326622" y="133210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77863" y="5733256"/>
            <a:ext cx="5660057" cy="323166"/>
            <a:chOff x="611560" y="5157191"/>
            <a:chExt cx="5660057" cy="32316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5157192"/>
              <a:ext cx="1886400" cy="3231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상품상세</a:t>
              </a:r>
              <a:endParaRPr lang="ko-KR" altLang="en-US" sz="15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3293" y="5157192"/>
              <a:ext cx="1886400" cy="3231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상품평</a:t>
              </a:r>
              <a:endParaRPr lang="ko-KR" altLang="en-US" sz="1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4908" y="5157191"/>
              <a:ext cx="1886709" cy="3231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교환</a:t>
              </a:r>
              <a:r>
                <a:rPr lang="en-US" altLang="ko-KR" sz="1500" dirty="0" smtClean="0"/>
                <a:t>/</a:t>
              </a:r>
              <a:r>
                <a:rPr lang="ko-KR" altLang="en-US" sz="1500" dirty="0" smtClean="0"/>
                <a:t>환불</a:t>
              </a:r>
              <a:r>
                <a:rPr lang="en-US" altLang="ko-KR" sz="1500" dirty="0" smtClean="0"/>
                <a:t>/</a:t>
              </a:r>
              <a:r>
                <a:rPr lang="ko-KR" altLang="en-US" sz="1500" dirty="0" smtClean="0"/>
                <a:t>취소안내</a:t>
              </a:r>
              <a:endParaRPr lang="ko-KR" altLang="en-US" sz="15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 flipH="1">
            <a:off x="3493604" y="6076175"/>
            <a:ext cx="9192" cy="4252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3089"/>
              </p:ext>
            </p:extLst>
          </p:nvPr>
        </p:nvGraphicFramePr>
        <p:xfrm>
          <a:off x="7086997" y="538664"/>
          <a:ext cx="2021507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272"/>
                <a:gridCol w="1757235"/>
              </a:tblGrid>
              <a:tr h="378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카테고리를 노출한다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상품의 옵션을 선택박스로 선택할수있음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초기값은 옵션중 제일 위에있는옵션 고정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상품의 개수를 선택할수있음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초기값은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로 고정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장바구니 버튼을 클릭시 선택된 상품의 정보가 장바구니로 넘어간다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주문하기 버튼을 클릭시 주문페이지로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31423" y="5157192"/>
            <a:ext cx="898243" cy="29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ysClr val="windowText" lastClr="000000"/>
                </a:solidFill>
              </a:rPr>
              <a:t>장바구니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3957" y="5157192"/>
            <a:ext cx="898243" cy="29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ysClr val="windowText" lastClr="000000"/>
                </a:solidFill>
              </a:rPr>
              <a:t>주문하기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0550" y="4712840"/>
            <a:ext cx="425867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582126" y="4721018"/>
            <a:ext cx="550411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갯수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mrhi6\Desktop\팀프로젝트\화면 캡처 2020-10-28 1032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694829"/>
            <a:ext cx="154529" cy="30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036971" y="4308491"/>
            <a:ext cx="2250760" cy="2467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ysClr val="windowText" lastClr="000000"/>
                </a:solidFill>
              </a:rPr>
              <a:t>           옵션           </a:t>
            </a:r>
            <a:r>
              <a:rPr lang="ko-KR" altLang="en-US" sz="1300" dirty="0" smtClean="0">
                <a:solidFill>
                  <a:schemeClr val="tx1"/>
                </a:solidFill>
              </a:rPr>
              <a:t>▼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49319" y="431003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5178946" y="514362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836656" y="515898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046418" y="458112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65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조혜련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2231031136"/>
              </p:ext>
            </p:extLst>
          </p:nvPr>
        </p:nvGraphicFramePr>
        <p:xfrm>
          <a:off x="7092280" y="548680"/>
          <a:ext cx="1990418" cy="20709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버튼을 클릭하면 해당 페이지로 보여진다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상품코드가 보여진다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상품금액은 디폴트 값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수량은 사용자 선택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총 금액은 상품금액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+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수량으로 자동 계산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상품금액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만원 미만은 배송비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5,000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 추가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10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만원 이상은 배송비 무료로 자동 적용된다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계속 쇼핑하기 버튼을 누르면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메인페이지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로 이동한다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구매하기 버튼을 누르면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33869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장바구니</a:t>
            </a:r>
            <a:endParaRPr lang="en-US" altLang="ko-KR" sz="1000" dirty="0"/>
          </a:p>
        </p:txBody>
      </p:sp>
      <p:sp>
        <p:nvSpPr>
          <p:cNvPr id="4" name="순서도: 처리 3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장바구니</a:t>
            </a:r>
            <a:endParaRPr lang="en-US" altLang="ko-KR" sz="35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1411977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결제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7904" y="1417410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장바구니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323528" y="2567880"/>
            <a:ext cx="6408712" cy="136815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22978" y="2773331"/>
            <a:ext cx="1309237" cy="10203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5784" y="2745899"/>
            <a:ext cx="2951434" cy="52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상품명 </a:t>
            </a:r>
            <a:r>
              <a:rPr lang="en-US" altLang="ko-KR" sz="1000" dirty="0"/>
              <a:t>: </a:t>
            </a:r>
            <a:r>
              <a:rPr lang="ko-KR" altLang="en-US" sz="1000" dirty="0"/>
              <a:t>대웅모닝컴 에어프라이어 </a:t>
            </a:r>
            <a:endParaRPr lang="en-US" altLang="ko-KR" sz="1000" dirty="0"/>
          </a:p>
          <a:p>
            <a:r>
              <a:rPr lang="ko-KR" altLang="en-US" sz="1000" dirty="0"/>
              <a:t>상품코드 </a:t>
            </a:r>
            <a:r>
              <a:rPr lang="en-US" altLang="ko-KR" sz="1000" dirty="0"/>
              <a:t>: 001</a:t>
            </a:r>
          </a:p>
          <a:p>
            <a:r>
              <a:rPr lang="en-US" altLang="ko-KR" sz="1500" dirty="0"/>
              <a:t> </a:t>
            </a:r>
            <a:endParaRPr lang="ko-KR" altLang="en-US" sz="15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411760" y="3154352"/>
            <a:ext cx="30999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574245" y="3364236"/>
            <a:ext cx="914861" cy="259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82357" y="3367878"/>
            <a:ext cx="914861" cy="259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25010" y="3371703"/>
            <a:ext cx="83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1</a:t>
            </a:r>
            <a:r>
              <a:rPr lang="ko-KR" altLang="en-US" sz="1000" dirty="0"/>
              <a:t>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44890" y="3364236"/>
            <a:ext cx="914861" cy="259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4889" y="3361642"/>
            <a:ext cx="914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41,900</a:t>
            </a:r>
            <a:r>
              <a:rPr lang="ko-KR" altLang="en-US" sz="1100" dirty="0"/>
              <a:t>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47500" y="3366480"/>
            <a:ext cx="100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41,900</a:t>
            </a:r>
            <a:r>
              <a:rPr lang="ko-KR" altLang="en-US" sz="1100" dirty="0"/>
              <a:t>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26779" y="3179912"/>
            <a:ext cx="297554" cy="243431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6779" y="3107355"/>
            <a:ext cx="29755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</a:rPr>
              <a:t>v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072" y="207173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□ 전체 선택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6778" y="207173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상품정보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3616" y="208727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상품 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71602" y="2736750"/>
            <a:ext cx="812933" cy="10203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9856" y="3086376"/>
            <a:ext cx="947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46,900</a:t>
            </a:r>
            <a:r>
              <a:rPr lang="ko-KR" altLang="en-US" sz="1300" dirty="0"/>
              <a:t>원</a:t>
            </a:r>
            <a:endParaRPr lang="en-US" altLang="ko-KR" sz="1300" dirty="0"/>
          </a:p>
        </p:txBody>
      </p:sp>
      <p:sp>
        <p:nvSpPr>
          <p:cNvPr id="41" name="순서도: 처리 40"/>
          <p:cNvSpPr/>
          <p:nvPr/>
        </p:nvSpPr>
        <p:spPr>
          <a:xfrm>
            <a:off x="323528" y="4077070"/>
            <a:ext cx="6408712" cy="136815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22978" y="4282521"/>
            <a:ext cx="1309237" cy="10203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45784" y="420033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상품명 </a:t>
            </a:r>
            <a:r>
              <a:rPr lang="en-US" altLang="ko-KR" sz="1000" dirty="0"/>
              <a:t>: </a:t>
            </a:r>
            <a:r>
              <a:rPr lang="ko-KR" altLang="en-US" sz="1000" dirty="0"/>
              <a:t>쿠쿠 전기 보온 밥솥</a:t>
            </a:r>
            <a:endParaRPr lang="en-US" altLang="ko-KR" sz="1000" dirty="0"/>
          </a:p>
          <a:p>
            <a:r>
              <a:rPr lang="ko-KR" altLang="en-US" sz="1000" dirty="0"/>
              <a:t>상품코드 </a:t>
            </a:r>
            <a:r>
              <a:rPr lang="en-US" altLang="ko-KR" sz="1000" dirty="0"/>
              <a:t>: 002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411760" y="4663542"/>
            <a:ext cx="30999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574245" y="4873426"/>
            <a:ext cx="914861" cy="259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582357" y="4877068"/>
            <a:ext cx="914861" cy="259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25010" y="4880893"/>
            <a:ext cx="83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2</a:t>
            </a:r>
            <a:r>
              <a:rPr lang="ko-KR" altLang="en-US" sz="1000" dirty="0"/>
              <a:t>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44890" y="4873426"/>
            <a:ext cx="914861" cy="259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44889" y="4870832"/>
            <a:ext cx="914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49,000</a:t>
            </a:r>
            <a:r>
              <a:rPr lang="ko-KR" altLang="en-US" sz="1100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7500" y="4878648"/>
            <a:ext cx="100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98,000</a:t>
            </a:r>
            <a:r>
              <a:rPr lang="ko-KR" altLang="en-US" sz="1100" dirty="0"/>
              <a:t>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26779" y="4689102"/>
            <a:ext cx="297554" cy="243431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6779" y="4616545"/>
            <a:ext cx="29755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</a:rPr>
              <a:t>v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71602" y="4245940"/>
            <a:ext cx="812933" cy="10203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4955" y="4614637"/>
            <a:ext cx="1041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103,000</a:t>
            </a:r>
            <a:r>
              <a:rPr lang="ko-KR" altLang="en-US" sz="1300" dirty="0"/>
              <a:t>원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459437" y="2071734"/>
            <a:ext cx="609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74236" y="2348880"/>
            <a:ext cx="609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3528" y="5542936"/>
            <a:ext cx="1512168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□ 전체 선택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44732" y="5543654"/>
            <a:ext cx="851004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선택삭제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64" y="2826361"/>
            <a:ext cx="715090" cy="94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3" y="4365104"/>
            <a:ext cx="824598" cy="88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23528" y="5816297"/>
            <a:ext cx="640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상품가격 </a:t>
            </a:r>
            <a:r>
              <a:rPr lang="en-US" altLang="ko-KR" sz="1200" dirty="0"/>
              <a:t>139,900</a:t>
            </a:r>
            <a:r>
              <a:rPr lang="ko-KR" altLang="en-US" sz="1200" dirty="0"/>
              <a:t>원 </a:t>
            </a:r>
            <a:r>
              <a:rPr lang="en-US" altLang="ko-KR" sz="1200" dirty="0"/>
              <a:t>+ </a:t>
            </a:r>
            <a:r>
              <a:rPr lang="ko-KR" altLang="en-US" sz="1200" dirty="0"/>
              <a:t>배송비 무료 </a:t>
            </a:r>
            <a:r>
              <a:rPr lang="en-US" altLang="ko-KR" sz="1200" dirty="0"/>
              <a:t>= </a:t>
            </a:r>
            <a:r>
              <a:rPr lang="ko-KR" altLang="en-US" sz="1200" dirty="0"/>
              <a:t>주문 금액 </a:t>
            </a:r>
            <a:r>
              <a:rPr lang="en-US" altLang="ko-KR" sz="1200" b="1" dirty="0"/>
              <a:t>139,900</a:t>
            </a:r>
            <a:r>
              <a:rPr lang="ko-KR" altLang="en-US" sz="1200" dirty="0"/>
              <a:t>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23729" y="6248345"/>
            <a:ext cx="1340870" cy="276999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66FF"/>
                </a:solidFill>
              </a:rPr>
              <a:t>계속 쇼핑하기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25010" y="6248345"/>
            <a:ext cx="1340870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구매하기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19872" y="130672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264587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267744" y="336164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5349324" y="264587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82357" y="3628090"/>
            <a:ext cx="914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배송 비 포함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5696" y="60932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079656" y="60932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6004959" y="1412776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주문완료</a:t>
            </a:r>
          </a:p>
        </p:txBody>
      </p:sp>
      <p:sp>
        <p:nvSpPr>
          <p:cNvPr id="68" name="오른쪽 화살표 67"/>
          <p:cNvSpPr/>
          <p:nvPr/>
        </p:nvSpPr>
        <p:spPr>
          <a:xfrm>
            <a:off x="4644953" y="1550476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오른쪽 화살표 83"/>
          <p:cNvSpPr/>
          <p:nvPr/>
        </p:nvSpPr>
        <p:spPr>
          <a:xfrm>
            <a:off x="5769877" y="1556792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179512" y="1640700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100%, height : 80%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82381" y="6271525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50%, height : 20%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355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_Body_</a:t>
            </a:r>
            <a:r>
              <a:rPr lang="ko-KR" altLang="en-US" sz="1000" dirty="0"/>
              <a:t>상품 상세 정보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메인 페이지</a:t>
            </a:r>
            <a:r>
              <a:rPr lang="en-US" altLang="ko-KR" sz="3500" dirty="0"/>
              <a:t>_</a:t>
            </a:r>
            <a:r>
              <a:rPr lang="ko-KR" altLang="en-US" sz="3500" dirty="0"/>
              <a:t>상품 상세 정보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2092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275193"/>
            <a:ext cx="2148549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 - width : 80%,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1490384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주방용품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1495817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혼싸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6567" y="1491183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인덕션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1116561" y="1628883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41485" y="1635199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2143" y="2204864"/>
            <a:ext cx="5660057" cy="323166"/>
            <a:chOff x="611560" y="5157191"/>
            <a:chExt cx="5660057" cy="32316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5157192"/>
              <a:ext cx="1886400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/>
                <a:t>상품상세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3293" y="5157192"/>
              <a:ext cx="1886400" cy="3231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bg1">
                      <a:lumMod val="75000"/>
                    </a:schemeClr>
                  </a:solidFill>
                </a:rPr>
                <a:t>상품평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4908" y="5157191"/>
              <a:ext cx="1886709" cy="3231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bg1">
                      <a:lumMod val="75000"/>
                    </a:schemeClr>
                  </a:solidFill>
                </a:rPr>
                <a:t>교환</a:t>
              </a:r>
              <a:r>
                <a:rPr lang="en-US" altLang="ko-KR" sz="1500" dirty="0">
                  <a:solidFill>
                    <a:schemeClr val="bg1">
                      <a:lumMod val="75000"/>
                    </a:schemeClr>
                  </a:solidFill>
                </a:rPr>
                <a:t>/</a:t>
              </a:r>
              <a:r>
                <a:rPr lang="ko-KR" altLang="en-US" sz="1500" dirty="0">
                  <a:solidFill>
                    <a:schemeClr val="bg1">
                      <a:lumMod val="75000"/>
                    </a:schemeClr>
                  </a:solidFill>
                </a:rPr>
                <a:t>환불</a:t>
              </a:r>
              <a:r>
                <a:rPr lang="en-US" altLang="ko-KR" sz="1500" dirty="0">
                  <a:solidFill>
                    <a:schemeClr val="bg1">
                      <a:lumMod val="75000"/>
                    </a:schemeClr>
                  </a:solidFill>
                </a:rPr>
                <a:t>/</a:t>
              </a:r>
              <a:r>
                <a:rPr lang="ko-KR" altLang="en-US" sz="1500" dirty="0">
                  <a:solidFill>
                    <a:schemeClr val="bg1">
                      <a:lumMod val="75000"/>
                    </a:schemeClr>
                  </a:solidFill>
                </a:rPr>
                <a:t>취소안내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77497"/>
              </p:ext>
            </p:extLst>
          </p:nvPr>
        </p:nvGraphicFramePr>
        <p:xfrm>
          <a:off x="712142" y="2780928"/>
          <a:ext cx="5660060" cy="17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50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50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50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품명 및 모델명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테팔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 인덕션 레인지 에브리데이 슬림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KC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인증 필 유무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SU071723-18008, R-R-TFL-IH2108KR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정격전압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소비전력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 참조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에너지소비효율등급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출시년월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제조자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수입자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Zhejiang Shaoxing Supor Domestic Electrical Appliance Co., Ltd. / 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그룹세브코리아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" y="4757395"/>
            <a:ext cx="5628409" cy="147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141AC01-523C-4CD8-A5A8-9DB53243A471}"/>
              </a:ext>
            </a:extLst>
          </p:cNvPr>
          <p:cNvSpPr/>
          <p:nvPr/>
        </p:nvSpPr>
        <p:spPr>
          <a:xfrm>
            <a:off x="399136" y="220486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1" name="Shape 721">
            <a:extLst>
              <a:ext uri="{FF2B5EF4-FFF2-40B4-BE49-F238E27FC236}">
                <a16:creationId xmlns="" xmlns:a16="http://schemas.microsoft.com/office/drawing/2014/main" id="{044FC4DF-893F-4CEA-80F2-BF0ECE7BF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818401"/>
              </p:ext>
            </p:extLst>
          </p:nvPr>
        </p:nvGraphicFramePr>
        <p:xfrm>
          <a:off x="7092280" y="548680"/>
          <a:ext cx="1990418" cy="33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스크롤을 내려도 해당 탭은 고정되어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4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김경</a:t>
            </a:r>
            <a:r>
              <a:rPr lang="ko-KR" altLang="en-US" sz="1000" dirty="0"/>
              <a:t>욱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2165494182"/>
              </p:ext>
            </p:extLst>
          </p:nvPr>
        </p:nvGraphicFramePr>
        <p:xfrm>
          <a:off x="7092280" y="548680"/>
          <a:ext cx="1990418" cy="24609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스크롤을 내려도 해당 탭은 고정되어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구매자만 작성할수있는 상품평칸이다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9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 시 상품평에 이미지 첨부를 할수있다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장까지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누르면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상품평이 등록된다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*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구매이력이 있는 사람만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 작성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9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상품평 을 남긴 날짜를 보여준다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9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상품에 작성된 상품평이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9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평은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까지만 보이고 버튼을 클릭하거나 숫자를 눌러 다른 상품 평을 볼수있다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_Body_</a:t>
            </a:r>
            <a:r>
              <a:rPr lang="ko-KR" altLang="en-US" sz="1000" dirty="0" smtClean="0"/>
              <a:t>상품 상세 정보</a:t>
            </a:r>
            <a:endParaRPr lang="en-US" altLang="ko-KR" sz="1000" dirty="0" smtClean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메인 페이지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상품 상세 정보</a:t>
            </a:r>
            <a:endParaRPr lang="en-US" altLang="ko-KR" sz="35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2092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  <a:endParaRPr lang="en-US" altLang="ko-KR" sz="12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</a:t>
            </a:r>
            <a:r>
              <a:rPr lang="en-US" altLang="ko-KR" sz="800" dirty="0" smtClean="0"/>
              <a:t>width </a:t>
            </a:r>
            <a:r>
              <a:rPr lang="en-US" altLang="ko-KR" sz="800" dirty="0"/>
              <a:t>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275193"/>
            <a:ext cx="2148549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Header - width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80%, </a:t>
            </a:r>
            <a:r>
              <a:rPr lang="en-US" altLang="ko-KR" sz="800" dirty="0"/>
              <a:t>height : </a:t>
            </a:r>
            <a:r>
              <a:rPr lang="en-US" altLang="ko-KR" sz="800" dirty="0" smtClean="0"/>
              <a:t>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1490384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주방용품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495817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혼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6567" y="1491183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인덕션</a:t>
            </a:r>
            <a:endParaRPr lang="ko-KR" altLang="en-US" sz="1200" b="1" dirty="0"/>
          </a:p>
        </p:txBody>
      </p:sp>
      <p:sp>
        <p:nvSpPr>
          <p:cNvPr id="17" name="오른쪽 화살표 16"/>
          <p:cNvSpPr/>
          <p:nvPr/>
        </p:nvSpPr>
        <p:spPr>
          <a:xfrm>
            <a:off x="1116561" y="1628883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41485" y="1635199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2143" y="2204864"/>
            <a:ext cx="5660057" cy="323166"/>
            <a:chOff x="611560" y="5157191"/>
            <a:chExt cx="5660057" cy="32316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5157192"/>
              <a:ext cx="1886400" cy="323165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>
                      <a:lumMod val="75000"/>
                    </a:schemeClr>
                  </a:solidFill>
                </a:rPr>
                <a:t>상품상세</a:t>
              </a:r>
              <a:endParaRPr lang="ko-KR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3293" y="5157192"/>
              <a:ext cx="1886400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/>
                <a:t>상품평</a:t>
              </a:r>
              <a:endParaRPr lang="ko-KR" altLang="en-US" sz="15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4908" y="5157191"/>
              <a:ext cx="1886709" cy="3231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>
                      <a:lumMod val="75000"/>
                    </a:schemeClr>
                  </a:solidFill>
                </a:rPr>
                <a:t>교환</a:t>
              </a:r>
              <a:r>
                <a:rPr lang="en-US" altLang="ko-KR" sz="1500" dirty="0" smtClean="0">
                  <a:solidFill>
                    <a:schemeClr val="bg1">
                      <a:lumMod val="75000"/>
                    </a:schemeClr>
                  </a:solidFill>
                </a:rPr>
                <a:t>/</a:t>
              </a:r>
              <a:r>
                <a:rPr lang="ko-KR" altLang="en-US" sz="1500" dirty="0" smtClean="0">
                  <a:solidFill>
                    <a:schemeClr val="bg1">
                      <a:lumMod val="75000"/>
                    </a:schemeClr>
                  </a:solidFill>
                </a:rPr>
                <a:t>환불</a:t>
              </a:r>
              <a:r>
                <a:rPr lang="en-US" altLang="ko-KR" sz="1500" dirty="0" smtClean="0">
                  <a:solidFill>
                    <a:schemeClr val="bg1">
                      <a:lumMod val="75000"/>
                    </a:schemeClr>
                  </a:solidFill>
                </a:rPr>
                <a:t>/</a:t>
              </a:r>
              <a:r>
                <a:rPr lang="ko-KR" altLang="en-US" sz="1500" dirty="0" smtClean="0">
                  <a:solidFill>
                    <a:schemeClr val="bg1">
                      <a:lumMod val="75000"/>
                    </a:schemeClr>
                  </a:solidFill>
                </a:rPr>
                <a:t>취소안내</a:t>
              </a:r>
              <a:endParaRPr lang="ko-KR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4275"/>
              </p:ext>
            </p:extLst>
          </p:nvPr>
        </p:nvGraphicFramePr>
        <p:xfrm>
          <a:off x="712142" y="2780928"/>
          <a:ext cx="56600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/>
                <a:gridCol w="4245045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별점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용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내용을 작성 해주세요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9136" y="220486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5284"/>
              </p:ext>
            </p:extLst>
          </p:nvPr>
        </p:nvGraphicFramePr>
        <p:xfrm>
          <a:off x="712140" y="5013176"/>
          <a:ext cx="56600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/>
                <a:gridCol w="4245045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별점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이미지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75570" y="278092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612873" y="3212976"/>
            <a:ext cx="739877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작성하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12821" y="429338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87161" y="4468763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상품 구매 이력이 있는 고객만 작성 가능합니다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859169" y="4798505"/>
            <a:ext cx="1492718" cy="19638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2020-10-28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38687" y="3844114"/>
            <a:ext cx="248785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27" idx="2"/>
          </p:cNvCxnSpPr>
          <p:nvPr/>
        </p:nvCxnSpPr>
        <p:spPr>
          <a:xfrm flipH="1">
            <a:off x="5597061" y="4077072"/>
            <a:ext cx="385751" cy="205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86569" y="376102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410379" y="47947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833366" y="6332749"/>
            <a:ext cx="3407420" cy="242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2   </a:t>
            </a:r>
            <a:r>
              <a:rPr lang="en-US" altLang="ko-KR" sz="13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   4   5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1" name="Picture 2" descr="C:\Users\mrhi6\Desktop\팀프로젝트\화면 캡처 2020-10-28 103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02116" y="6251363"/>
            <a:ext cx="294619" cy="47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699792" y="6320612"/>
            <a:ext cx="230895" cy="303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2" name="Picture 2" descr="C:\Users\mrhi6\Desktop\팀프로젝트\화면 캡처 2020-10-28 103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37238" y="6238234"/>
            <a:ext cx="296506" cy="47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4201677" y="6355132"/>
            <a:ext cx="230895" cy="250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7148" y="53012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850702" y="639675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77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김경욱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1514833753"/>
              </p:ext>
            </p:extLst>
          </p:nvPr>
        </p:nvGraphicFramePr>
        <p:xfrm>
          <a:off x="7092280" y="548680"/>
          <a:ext cx="1990418" cy="33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당사 규정을 표시한다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</a:t>
            </a:r>
            <a:r>
              <a:rPr lang="en-US" altLang="ko-KR" sz="1000" dirty="0"/>
              <a:t>_Body_</a:t>
            </a:r>
            <a:r>
              <a:rPr lang="ko-KR" altLang="en-US" sz="1000" dirty="0"/>
              <a:t>상품 상세 정보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메인 페이지</a:t>
            </a:r>
            <a:r>
              <a:rPr lang="en-US" altLang="ko-KR" sz="3500" dirty="0"/>
              <a:t>_</a:t>
            </a:r>
            <a:r>
              <a:rPr lang="ko-KR" altLang="en-US" sz="3500" dirty="0"/>
              <a:t>상품 상세 정보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2092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275193"/>
            <a:ext cx="2148549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 - width : 80%,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1490384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주방용품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1495817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혼싸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6567" y="1491183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인덕션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1116561" y="1628883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41485" y="1635199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2143" y="2204865"/>
            <a:ext cx="1886400" cy="3231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</a:rPr>
              <a:t>상품상세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93876" y="2204865"/>
            <a:ext cx="1886400" cy="3231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</a:rPr>
              <a:t>상품평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85491" y="2204864"/>
            <a:ext cx="1886709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교환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환불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취소안내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352"/>
              </p:ext>
            </p:extLst>
          </p:nvPr>
        </p:nvGraphicFramePr>
        <p:xfrm>
          <a:off x="712142" y="2780928"/>
          <a:ext cx="5660060" cy="349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6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교환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환불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비용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5,000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원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고객 변심의 경우에만 발생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부분반품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남은금액이 무료배송 조건을 유지하면 일부 반품비용이 부과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교환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반품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신청 기준일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단순변심에 의한 로켓배송 상품의 교환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반품은 제품 수령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일 이내까지만 가능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교환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반품비용 고객부담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상품의 내용이 표시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·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광고의 내용과 다른 경우에는 상품을 수령한 날부터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개월 이내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그 사실을 안 날 또는 알 수 있었던 날부터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일 이내에 청약철회 가능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2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교환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반품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제한사항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주문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제작 상품의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상품의 제작이 이미 진행된 경우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상품 포장을 개봉하여 사용 또는 설치 완료되어 상품의 가치가 훼손된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내용 확인을 위한 포장 개봉의 경우는 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고객의 사용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시간경과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일부 소비에 의하여 상품의 가치가 현저히 감소한 경우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세트상품 일부 사용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구성품을 분실하였거나 취급 부주의로 인한 파손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고장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오염으로 재판매 불가한 경우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모니터 해상도의 차이로 인해 색상이나 이미지가 실제와 달라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고객이 단순 변심으로 교환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반품을 무료로 요청하는 경우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제조사의 사정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신모델 출시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및 부품 가격 변동 등에 의해 무료 교환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반품으로 요청하는 경우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485491" y="19422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77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/>
              <a:t>마이 페이지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03835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마이페이지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마이 페이지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1720911119"/>
              </p:ext>
            </p:extLst>
          </p:nvPr>
        </p:nvGraphicFramePr>
        <p:xfrm>
          <a:off x="7092280" y="548680"/>
          <a:ext cx="1990425" cy="23042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개인정보수정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결제수단관리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배송지 관리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주문목록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배송조회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반품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교환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환불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26320" y="2276872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40620" y="3140968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결제수단관리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40620" y="3941523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배송지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40620" y="4869160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주문목록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051720" y="5669715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교환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37535" y="2489751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537535" y="3353847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537535" y="4154402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1537535" y="5082039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537535" y="5882594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507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개인정보수정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개인정보수정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2769612" y="2976617"/>
            <a:ext cx="1944216" cy="270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본인 아이디 입력되어 있음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09756" y="2985801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아이디</a:t>
            </a:r>
            <a:endParaRPr lang="en-US" altLang="ko-KR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2771800" y="3471871"/>
            <a:ext cx="1944216" cy="270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09756" y="3489857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비밀번호</a:t>
            </a:r>
            <a:endParaRPr lang="en-US" altLang="ko-KR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445856" y="4727771"/>
            <a:ext cx="2520000" cy="126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45856" y="6004432"/>
            <a:ext cx="2294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400px, height : 200px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3167350" y="5566707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9121" y="4947725"/>
            <a:ext cx="21817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비밀번호가 맞지 않습니다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한번 확인 바랍니다</a:t>
            </a:r>
            <a:r>
              <a:rPr lang="en-US" altLang="ko-KR" sz="1000" dirty="0"/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32321" y="3986327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986" y="1967870"/>
            <a:ext cx="6349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회원정보확인</a:t>
            </a:r>
            <a:endParaRPr lang="en-US" altLang="ko-KR" sz="2500" dirty="0"/>
          </a:p>
        </p:txBody>
      </p:sp>
      <p:sp>
        <p:nvSpPr>
          <p:cNvPr id="71" name="TextBox 70"/>
          <p:cNvSpPr txBox="1"/>
          <p:nvPr/>
        </p:nvSpPr>
        <p:spPr>
          <a:xfrm>
            <a:off x="362511" y="2606715"/>
            <a:ext cx="6349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회원님의 정보를 안전하게 보호하기 위해 비밀번호를 다시 한번 확인 합니다</a:t>
            </a:r>
            <a:r>
              <a:rPr lang="en-US" altLang="ko-KR" sz="1000" dirty="0"/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94840" y="3041453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3896085" y="3986327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236758957"/>
              </p:ext>
            </p:extLst>
          </p:nvPr>
        </p:nvGraphicFramePr>
        <p:xfrm>
          <a:off x="7092280" y="548680"/>
          <a:ext cx="1990425" cy="19344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아이디는 디폴트 값으로 입력되어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본인확인을 위해 비밀번호를 재입력받는다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2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확인 버튼을 눌러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PW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를 확인 하도록한다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 PW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가 일치하지 않을 시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, </a:t>
                      </a:r>
                      <a:r>
                        <a:rPr lang="en-US" altLang="ko-KR" sz="800" b="1" i="0" u="none" strike="noStrike" cap="none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3</a:t>
                      </a:r>
                      <a:r>
                        <a:rPr lang="ko-KR" altLang="en-US" sz="800" b="1" i="0" u="none" strike="noStrike" cap="none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번</a:t>
                      </a:r>
                      <a:endParaRPr lang="en-US" altLang="ko-KR" sz="800" b="1" i="0" u="none" strike="noStrike" cap="none" baseline="0" dirty="0">
                        <a:solidFill>
                          <a:srgbClr val="FF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알람창을 띄운다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 PW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가 일치하면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개인정보수정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 페이지</a:t>
                      </a:r>
                      <a:r>
                        <a:rPr lang="en-US" altLang="ko-KR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uFillTx/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누르면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버튼을 누르면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691680" y="3534848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445856" y="4439739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49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개인정보수정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개인정보수정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783992029"/>
              </p:ext>
            </p:extLst>
          </p:nvPr>
        </p:nvGraphicFramePr>
        <p:xfrm>
          <a:off x="7092280" y="548680"/>
          <a:ext cx="1990425" cy="2328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아이디는 디폴트 값으로 입력되어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비밀번호 변경을 원할 시 비밀번호 변경 후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비밀번호 수정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누른다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변경 값이 저장된다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2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회원탈퇴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4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번 팝업이 생성된다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누르면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 팝업이 생성된다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홈페이지 첫 화면으로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2429600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6725" y="2420888"/>
            <a:ext cx="178026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Honssa01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46448" y="2857292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83621" y="2848580"/>
            <a:ext cx="178026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**********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46448" y="3289340"/>
            <a:ext cx="121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 재확인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83621" y="3280628"/>
            <a:ext cx="178026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**********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6448" y="3721388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83621" y="3712676"/>
            <a:ext cx="178026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임나연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9552" y="4153436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성별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76725" y="4144724"/>
            <a:ext cx="178026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남 ○    여 ●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9552" y="4585484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휴대전화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6725" y="4576772"/>
            <a:ext cx="178026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010-1234-5678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539552" y="5017532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이메일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76725" y="5008820"/>
            <a:ext cx="178026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Honssa01@naver.com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39552" y="5449580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76725" y="5440868"/>
            <a:ext cx="178026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서울 성동구 왕십리로</a:t>
            </a:r>
            <a:r>
              <a:rPr lang="en-US" altLang="ko-KR" sz="1100" dirty="0"/>
              <a:t>303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39552" y="5881628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상세주소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76725" y="5872916"/>
            <a:ext cx="178026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ko-KR" altLang="en-US" sz="1100" dirty="0"/>
              <a:t>층 미래능력개발교육원</a:t>
            </a:r>
          </a:p>
        </p:txBody>
      </p:sp>
      <p:sp>
        <p:nvSpPr>
          <p:cNvPr id="91" name="Google Shape;71;p3"/>
          <p:cNvSpPr>
            <a:spLocks/>
          </p:cNvSpPr>
          <p:nvPr/>
        </p:nvSpPr>
        <p:spPr>
          <a:xfrm>
            <a:off x="3747805" y="2861648"/>
            <a:ext cx="1112227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비밀번호  수정</a:t>
            </a:r>
            <a:endParaRPr dirty="0">
              <a:uFillTx/>
            </a:endParaRPr>
          </a:p>
        </p:txBody>
      </p:sp>
      <p:sp>
        <p:nvSpPr>
          <p:cNvPr id="92" name="직사각형 91"/>
          <p:cNvSpPr/>
          <p:nvPr/>
        </p:nvSpPr>
        <p:spPr>
          <a:xfrm rot="10800000" flipV="1">
            <a:off x="3813266" y="5178721"/>
            <a:ext cx="1259245" cy="9645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맑은 고딕"/>
                <a:cs typeface="Arial"/>
              </a:rPr>
              <a:t>회원 정보가 수정되었습니다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cs typeface="Arial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4160552" y="5753214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5257274" y="5173879"/>
            <a:ext cx="1259245" cy="9645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 하시겠습니까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04560" y="5756839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568" y="2485252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3747805" y="2485252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790501" y="2429178"/>
            <a:ext cx="739877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회원탈퇴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58753" y="2475657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259383" y="4872634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5252877" y="3612255"/>
            <a:ext cx="1259245" cy="9645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탈퇴 완료 하였습니다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08956" y="4153436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52876" y="3336280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001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결제수단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결제 수단 관리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573616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32709" y="2564904"/>
            <a:ext cx="1780267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</a:t>
            </a:r>
            <a:r>
              <a:rPr lang="en-US" altLang="ko-KR" sz="1000" dirty="0"/>
              <a:t>/</a:t>
            </a:r>
            <a:r>
              <a:rPr lang="ko-KR" altLang="en-US" sz="1000" dirty="0"/>
              <a:t>현금영수증 설정     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2432" y="3001308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39605" y="2992596"/>
            <a:ext cx="1780267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639605" y="3424644"/>
            <a:ext cx="1780267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 rot="10800000" flipV="1">
            <a:off x="2267745" y="4973573"/>
            <a:ext cx="2699305" cy="1167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맑은 고딕"/>
                <a:cs typeface="Arial"/>
              </a:rPr>
              <a:t>결제 정보가 수정되었습니다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cs typeface="Arial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339458" y="5670614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88273" y="4296167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00677" y="4293856"/>
            <a:ext cx="1119195" cy="2811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50317" y="4313678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85345" y="4066486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317386" y="4066486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1976641" y="5943949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350317" y="4066486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02432" y="3456275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카드번호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34874" y="3003526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72047" y="2994814"/>
            <a:ext cx="1780267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872047" y="3426862"/>
            <a:ext cx="1780267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634874" y="3458493"/>
            <a:ext cx="8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카드번호</a:t>
            </a:r>
          </a:p>
        </p:txBody>
      </p:sp>
      <p:graphicFrame>
        <p:nvGraphicFramePr>
          <p:cNvPr id="28" name="Google Shape;38;p2"/>
          <p:cNvGraphicFramePr/>
          <p:nvPr>
            <p:extLst>
              <p:ext uri="{D42A27DB-BD31-4B8C-83A1-F6EECF244321}">
                <p14:modId xmlns:p14="http://schemas.microsoft.com/office/powerpoint/2010/main" val="3001095336"/>
              </p:ext>
            </p:extLst>
          </p:nvPr>
        </p:nvGraphicFramePr>
        <p:xfrm>
          <a:off x="7092280" y="548680"/>
          <a:ext cx="1990425" cy="165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기존 결제 정보를 수정하고 누르는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uFillTx/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버튼이다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8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다른 카드로 결제를 원할 경우 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+mn-ea"/>
                        <a:cs typeface="굴림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누르면 새로운 카드정보를 입력 할 수 있는 창이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뜬다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정보를 입력 한 뒤 누르면 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4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번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+mn-ea"/>
                        <a:cs typeface="굴림"/>
                        <a:sym typeface="Arial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팝업창이 나온다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+mn-ea"/>
                          <a:cs typeface="굴림"/>
                          <a:sym typeface="Arial"/>
                        </a:rPr>
                        <a:t>.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+mn-ea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버튼을 누르면 나타나는 팝업창이며 확인 버튼을 누르면 저장이 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배송지 관리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배송지 관리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3984366051"/>
              </p:ext>
            </p:extLst>
          </p:nvPr>
        </p:nvGraphicFramePr>
        <p:xfrm>
          <a:off x="7092280" y="548680"/>
          <a:ext cx="1990425" cy="1956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목록 수정 후 수정 버튼을 누르면 완료 팝업이 뜬다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배송지 추가 버튼을 누르면 배송지 추가 프레임이 생성된다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추가 후 저장 버튼을 누르면 정보 수정 완료 팝업이 뜬다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버튼을 누르면 해당 내용이 삭제된다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체크박스를 생성하여 부분선택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전체삭제가 가능하도록 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 rot="10800000" flipV="1">
            <a:off x="3800586" y="3851736"/>
            <a:ext cx="2699305" cy="1167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맑은 고딕"/>
                <a:cs typeface="Arial"/>
              </a:rPr>
              <a:t>배송지 정보가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cs typeface="Arial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cs typeface="Arial"/>
              </a:rPr>
              <a:t>저장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cs typeface="Arial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cs typeface="Arial"/>
              </a:rPr>
              <a:t>삭제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cs typeface="Arial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cs typeface="Arial"/>
              </a:rPr>
              <a:t>되었습니다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cs typeface="Arial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4872299" y="4587553"/>
            <a:ext cx="555880" cy="278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15816" y="5805265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18817" y="5805265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4909306" y="5805264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83093" y="2204864"/>
            <a:ext cx="2270603" cy="646331"/>
            <a:chOff x="383093" y="2204864"/>
            <a:chExt cx="2270603" cy="646331"/>
          </a:xfrm>
        </p:grpSpPr>
        <p:sp>
          <p:nvSpPr>
            <p:cNvPr id="49" name="직사각형 48"/>
            <p:cNvSpPr/>
            <p:nvPr/>
          </p:nvSpPr>
          <p:spPr>
            <a:xfrm>
              <a:off x="383093" y="2406313"/>
              <a:ext cx="297554" cy="24343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2204864"/>
              <a:ext cx="1754104" cy="646331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이름</a:t>
              </a:r>
              <a:endParaRPr lang="en-US" altLang="ko-KR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주소</a:t>
              </a:r>
              <a:endParaRPr lang="en-US" altLang="ko-KR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휴대전화</a:t>
              </a:r>
              <a:endParaRPr lang="en-US" altLang="ko-KR" sz="1200" dirty="0" smtClean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83093" y="3270409"/>
            <a:ext cx="297554" cy="243431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9592" y="3068960"/>
            <a:ext cx="1754104" cy="6463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휴대전화</a:t>
            </a:r>
            <a:endParaRPr lang="en-US" altLang="ko-KR" sz="12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83093" y="4160868"/>
            <a:ext cx="297554" cy="243431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9592" y="3933056"/>
            <a:ext cx="1754104" cy="6463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휴대전화</a:t>
            </a:r>
            <a:endParaRPr lang="en-US" altLang="ko-KR" sz="12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383093" y="4998601"/>
            <a:ext cx="297554" cy="243431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03353" y="4797152"/>
            <a:ext cx="1754104" cy="6463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휴대전화</a:t>
            </a:r>
            <a:endParaRPr lang="en-US" altLang="ko-KR" sz="12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383093" y="5862697"/>
            <a:ext cx="297554" cy="243431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3353" y="5661248"/>
            <a:ext cx="1754104" cy="6463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휴대전화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912964" y="6021289"/>
            <a:ext cx="832575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</a:t>
            </a:r>
            <a:r>
              <a:rPr lang="ko-KR" altLang="en-US" sz="1200" b="1" dirty="0">
                <a:solidFill>
                  <a:schemeClr val="bg1"/>
                </a:solidFill>
              </a:rPr>
              <a:t>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3622" y="6021290"/>
            <a:ext cx="832575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</a:t>
            </a:r>
            <a:r>
              <a:rPr lang="ko-KR" altLang="en-US" sz="1200" b="1" dirty="0">
                <a:solidFill>
                  <a:schemeClr val="bg1"/>
                </a:solidFill>
              </a:rPr>
              <a:t>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18817" y="6021289"/>
            <a:ext cx="832575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추가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15816" y="6021288"/>
            <a:ext cx="832575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13622" y="5805264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83093" y="2054559"/>
            <a:ext cx="216024" cy="150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주문목록</a:t>
            </a:r>
            <a:r>
              <a:rPr lang="en-US" altLang="ko-KR" sz="1000" dirty="0"/>
              <a:t>/</a:t>
            </a:r>
            <a:r>
              <a:rPr lang="ko-KR" altLang="en-US" sz="1000" dirty="0"/>
              <a:t>배송조회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주문목록</a:t>
            </a:r>
            <a:r>
              <a:rPr lang="en-US" altLang="ko-KR" sz="3500" dirty="0"/>
              <a:t>/</a:t>
            </a:r>
            <a:r>
              <a:rPr lang="ko-KR" altLang="en-US" sz="3500" dirty="0"/>
              <a:t>배송조회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1803938596"/>
              </p:ext>
            </p:extLst>
          </p:nvPr>
        </p:nvGraphicFramePr>
        <p:xfrm>
          <a:off x="7092280" y="548680"/>
          <a:ext cx="1990425" cy="16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탭에서는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배송상태가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보여진다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배송조회를 누르면 택배사 운송장 정보 페이지로 이동된다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 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상품문의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를 누르면 고객센터로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 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반품신청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을 누르면 고객센터로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 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2143" y="2204865"/>
            <a:ext cx="1886400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93876" y="2204865"/>
            <a:ext cx="1886400" cy="3231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</a:rPr>
              <a:t>배송조회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1783"/>
              </p:ext>
            </p:extLst>
          </p:nvPr>
        </p:nvGraphicFramePr>
        <p:xfrm>
          <a:off x="712142" y="2780928"/>
          <a:ext cx="56600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5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주문일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주문상품정보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배송상태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368555" y="197623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158839" y="5965249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배송조회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94421" y="5965249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문의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76139" y="5965249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반품신청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58839" y="632528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094421" y="632528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3976139" y="632528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58446"/>
              </p:ext>
            </p:extLst>
          </p:nvPr>
        </p:nvGraphicFramePr>
        <p:xfrm>
          <a:off x="712143" y="4077072"/>
          <a:ext cx="56600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5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주문일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주문상품정보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배송상태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/>
              <a:t>주문</a:t>
            </a:r>
            <a:r>
              <a:rPr lang="en-US" altLang="ko-KR" sz="4000" b="1" dirty="0"/>
              <a:t>/</a:t>
            </a:r>
            <a:r>
              <a:rPr lang="ko-KR" altLang="en-US" sz="4000" b="1" dirty="0"/>
              <a:t>결제 페이지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63475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주문목록</a:t>
            </a:r>
            <a:r>
              <a:rPr lang="en-US" altLang="ko-KR" sz="1000" dirty="0"/>
              <a:t>/</a:t>
            </a:r>
            <a:r>
              <a:rPr lang="ko-KR" altLang="en-US" sz="1000" dirty="0"/>
              <a:t>배송조회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주문목록</a:t>
            </a:r>
            <a:r>
              <a:rPr lang="en-US" altLang="ko-KR" sz="3500" dirty="0"/>
              <a:t>/</a:t>
            </a:r>
            <a:r>
              <a:rPr lang="ko-KR" altLang="en-US" sz="3500" dirty="0"/>
              <a:t>배송조회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562268864"/>
              </p:ext>
            </p:extLst>
          </p:nvPr>
        </p:nvGraphicFramePr>
        <p:xfrm>
          <a:off x="7092280" y="548680"/>
          <a:ext cx="1990425" cy="16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탭에서는 주문일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배송상태가 보여진다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배송조회를 누르면 택배사 운송장 정보 페이지로 이동된다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 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상품문의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를 누르면 고객센터로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 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반품신청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을 누르면 고객센터로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 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712143" y="2204865"/>
            <a:ext cx="3768133" cy="323165"/>
            <a:chOff x="611560" y="5157192"/>
            <a:chExt cx="3768133" cy="323165"/>
          </a:xfrm>
        </p:grpSpPr>
        <p:sp>
          <p:nvSpPr>
            <p:cNvPr id="57" name="TextBox 56"/>
            <p:cNvSpPr txBox="1"/>
            <p:nvPr/>
          </p:nvSpPr>
          <p:spPr>
            <a:xfrm>
              <a:off x="611560" y="5157192"/>
              <a:ext cx="1886400" cy="323165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bg1">
                      <a:lumMod val="75000"/>
                    </a:schemeClr>
                  </a:solidFill>
                </a:rPr>
                <a:t>전체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93293" y="5157192"/>
              <a:ext cx="1886400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/>
                <a:t>배송조회</a:t>
              </a: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62813"/>
              </p:ext>
            </p:extLst>
          </p:nvPr>
        </p:nvGraphicFramePr>
        <p:xfrm>
          <a:off x="712142" y="2780928"/>
          <a:ext cx="56600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5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주문일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주문상품정보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배송상태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368555" y="197623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158839" y="4509120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배송조회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94421" y="4509120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문의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76139" y="4509120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반품신청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58839" y="48691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094421" y="48691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3976139" y="48691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56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반품</a:t>
            </a:r>
            <a:r>
              <a:rPr lang="en-US" altLang="ko-KR" sz="1000" dirty="0"/>
              <a:t>/</a:t>
            </a:r>
            <a:r>
              <a:rPr lang="ko-KR" altLang="en-US" sz="1000" dirty="0"/>
              <a:t>교환</a:t>
            </a:r>
            <a:r>
              <a:rPr lang="en-US" altLang="ko-KR" sz="1000" dirty="0"/>
              <a:t>/</a:t>
            </a:r>
            <a:r>
              <a:rPr lang="ko-KR" altLang="en-US" sz="1000" dirty="0"/>
              <a:t>환불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반품</a:t>
            </a:r>
            <a:r>
              <a:rPr lang="en-US" altLang="ko-KR" sz="3500" dirty="0"/>
              <a:t>/</a:t>
            </a:r>
            <a:r>
              <a:rPr lang="ko-KR" altLang="en-US" sz="3500" dirty="0"/>
              <a:t>교환</a:t>
            </a:r>
            <a:r>
              <a:rPr lang="en-US" altLang="ko-KR" sz="3500" dirty="0"/>
              <a:t>/</a:t>
            </a:r>
            <a:r>
              <a:rPr lang="ko-KR" altLang="en-US" sz="3500" dirty="0"/>
              <a:t>환불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1057081591"/>
              </p:ext>
            </p:extLst>
          </p:nvPr>
        </p:nvGraphicFramePr>
        <p:xfrm>
          <a:off x="7092280" y="548680"/>
          <a:ext cx="1990425" cy="7920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‘1:1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제목을 클릭하면 답변 내용이 보여진다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796216" y="153814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136379" y="1484784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문의하기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712" y="2299289"/>
            <a:ext cx="89412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문의자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77563" y="2307756"/>
            <a:ext cx="103703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27784" y="2307756"/>
            <a:ext cx="675265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67878" y="2312653"/>
            <a:ext cx="2140225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22089" y="2307756"/>
            <a:ext cx="89412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답변상태</a:t>
            </a:r>
          </a:p>
        </p:txBody>
      </p:sp>
      <p:cxnSp>
        <p:nvCxnSpPr>
          <p:cNvPr id="40" name="Google Shape;113;p5"/>
          <p:cNvCxnSpPr/>
          <p:nvPr/>
        </p:nvCxnSpPr>
        <p:spPr>
          <a:xfrm rot="10800000" flipH="1">
            <a:off x="228660" y="3006683"/>
            <a:ext cx="6552728" cy="1"/>
          </a:xfrm>
          <a:prstGeom prst="straightConnector1">
            <a:avLst/>
          </a:prstGeom>
          <a:noFill/>
          <a:ln w="317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113;p5"/>
          <p:cNvCxnSpPr/>
          <p:nvPr/>
        </p:nvCxnSpPr>
        <p:spPr>
          <a:xfrm rot="10800000" flipH="1">
            <a:off x="240090" y="3438729"/>
            <a:ext cx="6552728" cy="1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직사각형 41"/>
          <p:cNvSpPr/>
          <p:nvPr/>
        </p:nvSpPr>
        <p:spPr>
          <a:xfrm>
            <a:off x="539068" y="3080045"/>
            <a:ext cx="894771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임나연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477563" y="3087460"/>
            <a:ext cx="1006205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2020-10-24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27784" y="3080044"/>
            <a:ext cx="675264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367879" y="3067657"/>
            <a:ext cx="2140224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상품을 취소하고 싶어요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22089" y="3062167"/>
            <a:ext cx="896302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39067" y="3539170"/>
            <a:ext cx="894771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임나연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477562" y="3546585"/>
            <a:ext cx="1006205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2020-10-16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27783" y="3539169"/>
            <a:ext cx="675264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교환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67878" y="3526782"/>
            <a:ext cx="2140224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상품에 하자가 있어요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622088" y="3521292"/>
            <a:ext cx="896302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5024" y="3062167"/>
            <a:ext cx="1859064" cy="32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4434556" y="3386770"/>
            <a:ext cx="3434" cy="8343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46015" y="4254956"/>
            <a:ext cx="5966605" cy="392769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51786" y="4800125"/>
            <a:ext cx="5966605" cy="1581203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답변내</a:t>
            </a:r>
            <a:r>
              <a:rPr lang="ko-KR" altLang="en-US" sz="13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16454" y="277784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3117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/>
              <a:t>고객센터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089388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고객센터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3512330767"/>
              </p:ext>
            </p:extLst>
          </p:nvPr>
        </p:nvGraphicFramePr>
        <p:xfrm>
          <a:off x="7092280" y="548680"/>
          <a:ext cx="1990425" cy="12961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‘1:1</a:t>
                      </a:r>
                      <a:r>
                        <a:rPr 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자주하는 질문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당사 페이지 규정을 표시한다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0304"/>
              </p:ext>
            </p:extLst>
          </p:nvPr>
        </p:nvGraphicFramePr>
        <p:xfrm>
          <a:off x="712142" y="3140968"/>
          <a:ext cx="56600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5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1:1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문의하기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Honssa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內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1:1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문의하기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규정 표시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자주하는질문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Honssa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內 자주하는 질문 규정 표시</a:t>
                      </a:r>
                    </a:p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고객센터 연락처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Honssa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內 고객센터 연락처 표시</a:t>
                      </a:r>
                    </a:p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2601946" y="2132856"/>
            <a:ext cx="2160000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88224" y="2132856"/>
            <a:ext cx="1800000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자주하는질문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01475" y="250886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779006" y="250886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83568" y="286131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543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반품</a:t>
            </a:r>
            <a:r>
              <a:rPr lang="en-US" altLang="ko-KR" sz="1000" dirty="0"/>
              <a:t>/</a:t>
            </a:r>
            <a:r>
              <a:rPr lang="ko-KR" altLang="en-US" sz="1000" dirty="0"/>
              <a:t>교환</a:t>
            </a:r>
            <a:r>
              <a:rPr lang="en-US" altLang="ko-KR" sz="1000" dirty="0"/>
              <a:t>/</a:t>
            </a:r>
            <a:r>
              <a:rPr lang="ko-KR" altLang="en-US" sz="1000" dirty="0"/>
              <a:t>환불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1:1 </a:t>
            </a:r>
            <a:r>
              <a:rPr lang="ko-KR" altLang="en-US" sz="3500" dirty="0"/>
              <a:t>문의하기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1993068984"/>
              </p:ext>
            </p:extLst>
          </p:nvPr>
        </p:nvGraphicFramePr>
        <p:xfrm>
          <a:off x="7092280" y="548680"/>
          <a:ext cx="1990425" cy="12961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문의 내역이 없을 경우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문의내역이 존재하지 않는다고 표기</a:t>
                      </a:r>
                      <a:endParaRPr lang="en-US" altLang="ko-KR" sz="800" b="0" i="0" u="none" strike="noStrike" cap="none" baseline="0" dirty="0">
                        <a:solidFill>
                          <a:srgbClr val="000000"/>
                        </a:solidFill>
                        <a:effectLst/>
                        <a:uFillTx/>
                        <a:latin typeface="+mn-ea"/>
                        <a:ea typeface="Arial"/>
                        <a:cs typeface="굴림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내가 문의했던 내역을 누적으로 보여준다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796216" y="153814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136379" y="1484784"/>
            <a:ext cx="739877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문의하기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Google Shape;101;p5"/>
          <p:cNvSpPr>
            <a:spLocks/>
          </p:cNvSpPr>
          <p:nvPr/>
        </p:nvSpPr>
        <p:spPr>
          <a:xfrm>
            <a:off x="213494" y="2636912"/>
            <a:ext cx="6590754" cy="17007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/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/>
            <a:r>
              <a:rPr lang="ko-KR" altLang="en-US" sz="10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문의내역이 존재하지 않습니다</a:t>
            </a:r>
            <a:r>
              <a:rPr lang="ko-KR" sz="10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Google Shape;113;p5"/>
          <p:cNvCxnSpPr/>
          <p:nvPr/>
        </p:nvCxnSpPr>
        <p:spPr>
          <a:xfrm rot="10800000" flipH="1">
            <a:off x="240090" y="3356992"/>
            <a:ext cx="6552728" cy="1"/>
          </a:xfrm>
          <a:prstGeom prst="straightConnector1">
            <a:avLst/>
          </a:prstGeom>
          <a:noFill/>
          <a:ln w="317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113;p5"/>
          <p:cNvCxnSpPr/>
          <p:nvPr/>
        </p:nvCxnSpPr>
        <p:spPr>
          <a:xfrm rot="10800000" flipH="1">
            <a:off x="251520" y="2492894"/>
            <a:ext cx="6552728" cy="1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100;p5"/>
          <p:cNvSpPr>
            <a:spLocks/>
          </p:cNvSpPr>
          <p:nvPr/>
        </p:nvSpPr>
        <p:spPr>
          <a:xfrm>
            <a:off x="281470" y="2132856"/>
            <a:ext cx="220229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uFillTx/>
                <a:ea typeface="Malgun Gothic"/>
                <a:cs typeface="Malgun Gothic"/>
                <a:sym typeface="Malgun Gothic"/>
              </a:rPr>
              <a:t>나의</a:t>
            </a:r>
            <a:r>
              <a:rPr lang="en-US" altLang="ko-KR" sz="1000" dirty="0">
                <a:solidFill>
                  <a:schemeClr val="dk1"/>
                </a:solidFill>
                <a:uFillTx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uFillTx/>
                <a:ea typeface="Malgun Gothic"/>
                <a:cs typeface="Malgun Gothic"/>
                <a:sym typeface="Malgun Gothic"/>
              </a:rPr>
              <a:t>문의내역</a:t>
            </a:r>
            <a:endParaRPr sz="1000" dirty="0">
              <a:solidFill>
                <a:schemeClr val="dk1"/>
              </a:solidFill>
              <a:uFillTx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712" y="4809838"/>
            <a:ext cx="89412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77563" y="4818305"/>
            <a:ext cx="103703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27784" y="4823202"/>
            <a:ext cx="2880319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22089" y="4818305"/>
            <a:ext cx="89412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답변상태</a:t>
            </a:r>
          </a:p>
        </p:txBody>
      </p:sp>
      <p:cxnSp>
        <p:nvCxnSpPr>
          <p:cNvPr id="40" name="Google Shape;113;p5"/>
          <p:cNvCxnSpPr/>
          <p:nvPr/>
        </p:nvCxnSpPr>
        <p:spPr>
          <a:xfrm rot="10800000" flipH="1">
            <a:off x="228660" y="5517232"/>
            <a:ext cx="6552728" cy="1"/>
          </a:xfrm>
          <a:prstGeom prst="straightConnector1">
            <a:avLst/>
          </a:prstGeom>
          <a:noFill/>
          <a:ln w="317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113;p5"/>
          <p:cNvCxnSpPr/>
          <p:nvPr/>
        </p:nvCxnSpPr>
        <p:spPr>
          <a:xfrm rot="10800000" flipH="1">
            <a:off x="240090" y="5949278"/>
            <a:ext cx="6552728" cy="1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직사각형 41"/>
          <p:cNvSpPr/>
          <p:nvPr/>
        </p:nvSpPr>
        <p:spPr>
          <a:xfrm>
            <a:off x="539068" y="5590594"/>
            <a:ext cx="894771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임나연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477563" y="5598009"/>
            <a:ext cx="1006205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2020-10-24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27784" y="5578206"/>
            <a:ext cx="2880319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상품이 작동하지 않아요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22089" y="5572716"/>
            <a:ext cx="896302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답변대기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39067" y="6049719"/>
            <a:ext cx="894771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임나연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477562" y="6057134"/>
            <a:ext cx="1006205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2020-10-16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27784" y="6037331"/>
            <a:ext cx="2880318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수리기간 지나도 </a:t>
            </a:r>
            <a:r>
              <a:rPr lang="en-US" altLang="ko-KR" sz="1200" dirty="0">
                <a:solidFill>
                  <a:schemeClr val="tx1"/>
                </a:solidFill>
              </a:rPr>
              <a:t>A/S </a:t>
            </a:r>
            <a:r>
              <a:rPr lang="ko-KR" altLang="en-US" sz="1200" dirty="0">
                <a:solidFill>
                  <a:schemeClr val="tx1"/>
                </a:solidFill>
              </a:rPr>
              <a:t>받을 수 있나요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22088" y="6031841"/>
            <a:ext cx="896302" cy="32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489805" y="406814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6489805" y="6394369"/>
            <a:ext cx="216024" cy="1932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9F157B7-6B63-43F3-9812-F6BBFE8129A5}"/>
              </a:ext>
            </a:extLst>
          </p:cNvPr>
          <p:cNvSpPr/>
          <p:nvPr/>
        </p:nvSpPr>
        <p:spPr>
          <a:xfrm>
            <a:off x="539712" y="2755305"/>
            <a:ext cx="89412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C8518EE-C694-4F9C-B16A-5AA65F3EA5A2}"/>
              </a:ext>
            </a:extLst>
          </p:cNvPr>
          <p:cNvSpPr/>
          <p:nvPr/>
        </p:nvSpPr>
        <p:spPr>
          <a:xfrm>
            <a:off x="1477563" y="2763772"/>
            <a:ext cx="103703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3FBF8E4-167A-41A1-BD04-9529A18F6EF1}"/>
              </a:ext>
            </a:extLst>
          </p:cNvPr>
          <p:cNvSpPr/>
          <p:nvPr/>
        </p:nvSpPr>
        <p:spPr>
          <a:xfrm>
            <a:off x="2627784" y="2768669"/>
            <a:ext cx="2880319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55EC0FD-22D4-4F6D-93F0-282AB6F65743}"/>
              </a:ext>
            </a:extLst>
          </p:cNvPr>
          <p:cNvSpPr/>
          <p:nvPr/>
        </p:nvSpPr>
        <p:spPr>
          <a:xfrm>
            <a:off x="5622089" y="2763772"/>
            <a:ext cx="894127" cy="392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답변상태</a:t>
            </a:r>
          </a:p>
        </p:txBody>
      </p:sp>
    </p:spTree>
    <p:extLst>
      <p:ext uri="{BB962C8B-B14F-4D97-AF65-F5344CB8AC3E}">
        <p14:creationId xmlns:p14="http://schemas.microsoft.com/office/powerpoint/2010/main" val="100588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반품</a:t>
            </a:r>
            <a:r>
              <a:rPr lang="en-US" altLang="ko-KR" sz="1000" dirty="0"/>
              <a:t>/</a:t>
            </a:r>
            <a:r>
              <a:rPr lang="ko-KR" altLang="en-US" sz="1000" dirty="0"/>
              <a:t>교환</a:t>
            </a:r>
            <a:r>
              <a:rPr lang="en-US" altLang="ko-KR" sz="1000" dirty="0"/>
              <a:t>/</a:t>
            </a:r>
            <a:r>
              <a:rPr lang="ko-KR" altLang="en-US" sz="1000" dirty="0"/>
              <a:t>환불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1:1 </a:t>
            </a:r>
            <a:r>
              <a:rPr lang="ko-KR" altLang="en-US" sz="3500" dirty="0"/>
              <a:t>문의하기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20685212"/>
              </p:ext>
            </p:extLst>
          </p:nvPr>
        </p:nvGraphicFramePr>
        <p:xfrm>
          <a:off x="7092280" y="548680"/>
          <a:ext cx="1990425" cy="16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누른 뒤 나타나는 화면이다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이전 페이지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이전 페이지로 돌아간다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완료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버튼을 누르면 문의 내용이 저장된다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첨부 파일 버튼을 누르면 첨부 파일 가능하도록 화면이 구현된다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ea"/>
                          <a:ea typeface="Arial"/>
                          <a:cs typeface="굴림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796216" y="153814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136379" y="1484784"/>
            <a:ext cx="739877" cy="30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문의하기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Google Shape;113;p5"/>
          <p:cNvCxnSpPr/>
          <p:nvPr/>
        </p:nvCxnSpPr>
        <p:spPr>
          <a:xfrm rot="10800000" flipH="1">
            <a:off x="251520" y="2492894"/>
            <a:ext cx="6552728" cy="1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113;p5"/>
          <p:cNvCxnSpPr/>
          <p:nvPr/>
        </p:nvCxnSpPr>
        <p:spPr>
          <a:xfrm rot="10800000" flipH="1">
            <a:off x="240090" y="5949278"/>
            <a:ext cx="6552728" cy="1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직사각형 72"/>
          <p:cNvSpPr/>
          <p:nvPr/>
        </p:nvSpPr>
        <p:spPr>
          <a:xfrm>
            <a:off x="3782087" y="574922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4" name="Google Shape;135;p6"/>
          <p:cNvSpPr>
            <a:spLocks/>
          </p:cNvSpPr>
          <p:nvPr/>
        </p:nvSpPr>
        <p:spPr>
          <a:xfrm>
            <a:off x="612561" y="2636912"/>
            <a:ext cx="5817380" cy="3086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9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35;p6"/>
          <p:cNvSpPr>
            <a:spLocks/>
          </p:cNvSpPr>
          <p:nvPr/>
        </p:nvSpPr>
        <p:spPr>
          <a:xfrm>
            <a:off x="614397" y="3648373"/>
            <a:ext cx="5817380" cy="12927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uFillTx/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sz="900" dirty="0"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62665" y="6093295"/>
            <a:ext cx="1108422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이전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34492" y="6093296"/>
            <a:ext cx="923685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07911" y="574922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5" name="Google Shape;135;p6"/>
          <p:cNvSpPr>
            <a:spLocks/>
          </p:cNvSpPr>
          <p:nvPr/>
        </p:nvSpPr>
        <p:spPr>
          <a:xfrm>
            <a:off x="612561" y="5129734"/>
            <a:ext cx="1150936" cy="3086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9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0310" y="5176315"/>
            <a:ext cx="2963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※ Jpg, png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파일 최대 </a:t>
            </a:r>
            <a:r>
              <a:rPr lang="en-US" altLang="ko-KR" sz="800" dirty="0">
                <a:solidFill>
                  <a:srgbClr val="FF0000"/>
                </a:solidFill>
              </a:rPr>
              <a:t>5</a:t>
            </a:r>
            <a:r>
              <a:rPr lang="ko-KR" altLang="en-US" sz="800" dirty="0">
                <a:solidFill>
                  <a:srgbClr val="FF0000"/>
                </a:solidFill>
              </a:rPr>
              <a:t>개까지 가능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00034" y="515030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6" name="Google Shape;135;p6"/>
          <p:cNvSpPr>
            <a:spLocks/>
          </p:cNvSpPr>
          <p:nvPr/>
        </p:nvSpPr>
        <p:spPr>
          <a:xfrm>
            <a:off x="609894" y="3120394"/>
            <a:ext cx="5817380" cy="3086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9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▼</a:t>
            </a:r>
            <a:endParaRPr sz="9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6349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서다희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 페이지</a:t>
            </a:r>
            <a:r>
              <a:rPr lang="en-US" altLang="ko-KR" sz="1000" dirty="0"/>
              <a:t>_</a:t>
            </a:r>
            <a:r>
              <a:rPr lang="ko-KR" altLang="en-US" sz="1000" dirty="0"/>
              <a:t>반품</a:t>
            </a:r>
            <a:r>
              <a:rPr lang="en-US" altLang="ko-KR" sz="1000" dirty="0"/>
              <a:t>/</a:t>
            </a:r>
            <a:r>
              <a:rPr lang="ko-KR" altLang="en-US" sz="1000" dirty="0"/>
              <a:t>교환</a:t>
            </a:r>
            <a:r>
              <a:rPr lang="en-US" altLang="ko-KR" sz="1000" dirty="0"/>
              <a:t>/</a:t>
            </a:r>
            <a:r>
              <a:rPr lang="ko-KR" altLang="en-US" sz="1000" dirty="0"/>
              <a:t>환불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자주하는 질문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graphicFrame>
        <p:nvGraphicFramePr>
          <p:cNvPr id="45" name="Google Shape;38;p2"/>
          <p:cNvGraphicFramePr/>
          <p:nvPr>
            <p:extLst>
              <p:ext uri="{D42A27DB-BD31-4B8C-83A1-F6EECF244321}">
                <p14:modId xmlns:p14="http://schemas.microsoft.com/office/powerpoint/2010/main" val="1375155665"/>
              </p:ext>
            </p:extLst>
          </p:nvPr>
        </p:nvGraphicFramePr>
        <p:xfrm>
          <a:off x="7092280" y="548680"/>
          <a:ext cx="1990425" cy="33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자주하는 질문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눌렀을 때 나타나는 페이지이다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순서도: 처리 48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Google Shape;157;p7"/>
          <p:cNvSpPr>
            <a:spLocks/>
          </p:cNvSpPr>
          <p:nvPr/>
        </p:nvSpPr>
        <p:spPr>
          <a:xfrm>
            <a:off x="323528" y="1988840"/>
            <a:ext cx="6408712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Q 배송 비는 얼마인가요?</a:t>
            </a:r>
            <a:endParaRPr sz="1100" b="1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*상품의 주문 총 금액이 10만원 이상인 경우 무료배송,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10만원 미만인 경우 배송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5,000원이 부과됩니다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Q 상품을 반품하고 싶어요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*  배송완료 후 7일 이내 가능하며, 주문내역조회에서 반품신청을 할 수 있습니다.</a:t>
            </a:r>
            <a:endParaRPr sz="1100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Q  배송 지 변경을 어떻게 하나요?</a:t>
            </a:r>
            <a:endParaRPr sz="1100" b="1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* 결제 완료 페이지에서 [배송정보수정] 버튼 클릭 후 [배송지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변경]을 눌러 수정할 수 있습니다.</a:t>
            </a:r>
            <a:endParaRPr sz="1100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Q 상품이 오지 않았는데 어떻게 하나요?</a:t>
            </a:r>
            <a:endParaRPr sz="1100" b="1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* 해당 상품의 [배송조회] 버튼을 눌러 송장번호를  검색한 뒤  택배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사에 문의 바랍니다.</a:t>
            </a:r>
            <a:endParaRPr sz="1100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배송 일이 지나도 상품이 도착하지 않을 경우 고객센터로 연락 주시면 확인해 드리겠습니다</a:t>
            </a:r>
            <a:r>
              <a:rPr lang="en-US" altLang="ko-KR" sz="110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Q 아이디(ID)와 비밀번호(Password)를 잊어버렸어요. 어떻게 확인하나요?</a:t>
            </a:r>
            <a:endParaRPr lang="en-US" altLang="ko-KR" sz="1100" b="1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spc="11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회원로그인 화면에서 [아이디 찾기] &gt; [이메일 인증]을 통하여 확인 할 수 있습니다.</a:t>
            </a:r>
            <a:endParaRPr sz="1100" spc="11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spc="11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회원로그인 화면에서 [비밀번호 찾기] &gt; [아이디와 성함, 이메일 인증]을 입력하</a:t>
            </a:r>
            <a:r>
              <a:rPr lang="ko-KR" altLang="en-US" sz="1100" spc="11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세요</a:t>
            </a:r>
            <a:r>
              <a:rPr 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spc="11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spc="11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기존 회원정보에 등록한 이메일 주소로 임시 비밀번호를 보내드립니다.</a:t>
            </a:r>
            <a:endParaRPr sz="1100" spc="11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spc="11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</a:t>
            </a:r>
            <a:r>
              <a:rPr 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임시 비밀번호로 로그인 하신 후 마이</a:t>
            </a:r>
            <a:r>
              <a:rPr lang="en-US" alt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 spc="110" dirty="0">
                <a:solidFill>
                  <a:schemeClr val="dk1"/>
                </a:solidFill>
                <a:uFillTx/>
                <a:latin typeface="Malgun Gothic"/>
                <a:ea typeface="Malgun Gothic"/>
                <a:cs typeface="Malgun Gothic"/>
                <a:sym typeface="Malgun Gothic"/>
              </a:rPr>
              <a:t>페이지 에서 비밀번호를 변경하시면 됩니다.</a:t>
            </a:r>
            <a:endParaRPr sz="1100" spc="11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72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조혜련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2919597649"/>
              </p:ext>
            </p:extLst>
          </p:nvPr>
        </p:nvGraphicFramePr>
        <p:xfrm>
          <a:off x="7088573" y="520191"/>
          <a:ext cx="1990418" cy="990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결제하기 버튼을 클릭하면 해당 페이지로 보여진다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배송지 변경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버튼을 클릭하면 마이페이지로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ko-KR" altLang="en-US" sz="8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페이지</a:t>
                      </a:r>
                      <a:r>
                        <a:rPr lang="en-US" altLang="ko-KR" sz="8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누르면</a:t>
                      </a:r>
                      <a:r>
                        <a:rPr lang="en-US" altLang="ko-KR" sz="8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1</a:t>
                      </a:r>
                      <a:r>
                        <a:rPr lang="ko-KR" altLang="en-US" sz="8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25402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</a:t>
            </a:r>
            <a:r>
              <a:rPr lang="en-US" altLang="ko-KR" sz="1000" dirty="0"/>
              <a:t>/</a:t>
            </a:r>
            <a:r>
              <a:rPr lang="ko-KR" altLang="en-US" sz="1000" dirty="0"/>
              <a:t>결제</a:t>
            </a:r>
            <a:endParaRPr lang="en-US" altLang="ko-KR" sz="1000" dirty="0"/>
          </a:p>
        </p:txBody>
      </p:sp>
      <p:sp>
        <p:nvSpPr>
          <p:cNvPr id="4" name="순서도: 처리 3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주문</a:t>
            </a:r>
            <a:r>
              <a:rPr lang="en-US" altLang="ko-KR" sz="3500" dirty="0"/>
              <a:t>/</a:t>
            </a:r>
            <a:r>
              <a:rPr lang="ko-KR" altLang="en-US" sz="3500" dirty="0"/>
              <a:t>결제</a:t>
            </a:r>
            <a:endParaRPr lang="en-US" altLang="ko-KR" sz="3500" dirty="0"/>
          </a:p>
        </p:txBody>
      </p:sp>
      <p:sp>
        <p:nvSpPr>
          <p:cNvPr id="66" name="TextBox 65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2282" y="2037801"/>
            <a:ext cx="1374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구매자 정보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496612" y="2348880"/>
            <a:ext cx="60916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0032" y="1411977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결제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707904" y="1417410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장바구니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04959" y="1412776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주문완료</a:t>
            </a:r>
          </a:p>
        </p:txBody>
      </p:sp>
      <p:sp>
        <p:nvSpPr>
          <p:cNvPr id="88" name="오른쪽 화살표 87"/>
          <p:cNvSpPr/>
          <p:nvPr/>
        </p:nvSpPr>
        <p:spPr>
          <a:xfrm>
            <a:off x="4644953" y="1550476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오른쪽 화살표 88"/>
          <p:cNvSpPr/>
          <p:nvPr/>
        </p:nvSpPr>
        <p:spPr>
          <a:xfrm>
            <a:off x="5769877" y="1556792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30618"/>
              </p:ext>
            </p:extLst>
          </p:nvPr>
        </p:nvGraphicFramePr>
        <p:xfrm>
          <a:off x="492224" y="25649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혼싸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이 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honssa@naver.com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2282" y="3949617"/>
            <a:ext cx="14554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받는사람 정보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496612" y="4293096"/>
            <a:ext cx="60916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62892"/>
              </p:ext>
            </p:extLst>
          </p:nvPr>
        </p:nvGraphicFramePr>
        <p:xfrm>
          <a:off x="492224" y="4476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혼싸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이 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honssa@naver.com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42782" y="3949617"/>
            <a:ext cx="1029017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배송지 변경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9" y="6248345"/>
            <a:ext cx="1340870" cy="276999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66FF"/>
                </a:solidFill>
              </a:rPr>
              <a:t>이전 페이지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5010" y="6248345"/>
            <a:ext cx="1340870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22078" y="130039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403648" y="374956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116076" y="59492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1640700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100%, height : 80%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44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794250" y="401087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조혜련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3710701766"/>
              </p:ext>
            </p:extLst>
          </p:nvPr>
        </p:nvGraphicFramePr>
        <p:xfrm>
          <a:off x="7092280" y="548680"/>
          <a:ext cx="1990418" cy="33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결제방법에 따라 결제시스템 연결된다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21367"/>
            <a:ext cx="2736304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</a:t>
            </a:r>
            <a:r>
              <a:rPr lang="en-US" altLang="ko-KR" sz="1000" dirty="0"/>
              <a:t>/</a:t>
            </a:r>
            <a:r>
              <a:rPr lang="ko-KR" altLang="en-US" sz="1000" dirty="0"/>
              <a:t>결제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주문</a:t>
            </a:r>
            <a:r>
              <a:rPr lang="en-US" altLang="ko-KR" sz="3500" dirty="0"/>
              <a:t>/</a:t>
            </a:r>
            <a:r>
              <a:rPr lang="ko-KR" altLang="en-US" sz="3500" dirty="0"/>
              <a:t>결제</a:t>
            </a:r>
            <a:endParaRPr lang="en-US" altLang="ko-KR" sz="35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411977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결제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417410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장바구니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4959" y="1412776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주문완료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953" y="1550476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769877" y="1556792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4236" y="2348880"/>
            <a:ext cx="609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6612" y="2348880"/>
            <a:ext cx="60916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5593"/>
              </p:ext>
            </p:extLst>
          </p:nvPr>
        </p:nvGraphicFramePr>
        <p:xfrm>
          <a:off x="492224" y="2564904"/>
          <a:ext cx="6096000" cy="30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총 상품 가격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139,900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할인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총 결제 금액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139,900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17992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결제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2282" y="2037801"/>
            <a:ext cx="1374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정보</a:t>
            </a:r>
          </a:p>
        </p:txBody>
      </p:sp>
      <p:sp>
        <p:nvSpPr>
          <p:cNvPr id="22" name="타원 21"/>
          <p:cNvSpPr/>
          <p:nvPr/>
        </p:nvSpPr>
        <p:spPr>
          <a:xfrm>
            <a:off x="1754972" y="401087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9966" y="397822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계좌이체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3974867"/>
            <a:ext cx="108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신용</a:t>
            </a:r>
            <a:r>
              <a:rPr lang="en-US" altLang="ko-KR" sz="1000" dirty="0"/>
              <a:t>/</a:t>
            </a:r>
            <a:r>
              <a:rPr lang="ko-KR" altLang="en-US" sz="1000" dirty="0"/>
              <a:t>체크카드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72" y="4365104"/>
            <a:ext cx="468563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6980" y="4437112"/>
            <a:ext cx="80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은행선택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4810" y="4823574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현금영수증</a:t>
            </a:r>
          </a:p>
        </p:txBody>
      </p:sp>
      <p:sp>
        <p:nvSpPr>
          <p:cNvPr id="32" name="실행 단추: 사용자 지정 31">
            <a:hlinkClick r:id="" action="ppaction://noaction" highlightClick="1"/>
          </p:cNvPr>
          <p:cNvSpPr/>
          <p:nvPr/>
        </p:nvSpPr>
        <p:spPr>
          <a:xfrm>
            <a:off x="2798059" y="4437113"/>
            <a:ext cx="3142093" cy="26161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실행 단추: 사용자 지정 32">
            <a:hlinkClick r:id="" action="ppaction://noaction" highlightClick="1"/>
          </p:cNvPr>
          <p:cNvSpPr/>
          <p:nvPr/>
        </p:nvSpPr>
        <p:spPr>
          <a:xfrm>
            <a:off x="2784930" y="4823574"/>
            <a:ext cx="1571046" cy="26161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95889" y="4437112"/>
            <a:ext cx="3144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우리은행                                             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5888" y="4819930"/>
            <a:ext cx="193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휴대폰 번호          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89441" y="5421659"/>
            <a:ext cx="184758" cy="182894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56848" y="5373216"/>
            <a:ext cx="167962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FF"/>
                </a:solidFill>
              </a:rPr>
              <a:t>v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8988" y="5373216"/>
            <a:ext cx="4041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선택한 결제수단 결제 이용에 동의합니다</a:t>
            </a:r>
            <a:r>
              <a:rPr lang="en-US" altLang="ko-KR" sz="1100" dirty="0"/>
              <a:t>.(</a:t>
            </a:r>
            <a:r>
              <a:rPr lang="ko-KR" altLang="en-US" sz="1100" dirty="0"/>
              <a:t>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23729" y="6248345"/>
            <a:ext cx="1340870" cy="276999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66FF"/>
                </a:solidFill>
              </a:rPr>
              <a:t>이전 페이지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5010" y="6248345"/>
            <a:ext cx="1340870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42" name="타원 41"/>
          <p:cNvSpPr/>
          <p:nvPr/>
        </p:nvSpPr>
        <p:spPr>
          <a:xfrm>
            <a:off x="1771341" y="4030465"/>
            <a:ext cx="98223" cy="982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519773" y="398285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1640700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100%, height : 80%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035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794250" y="401087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조혜련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3189965538"/>
              </p:ext>
            </p:extLst>
          </p:nvPr>
        </p:nvGraphicFramePr>
        <p:xfrm>
          <a:off x="7092280" y="548680"/>
          <a:ext cx="1990418" cy="660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결제방법에 따라 결제시스템 연결된다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결제하기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클릭하면  결제시스템으로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21367"/>
            <a:ext cx="2736304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</a:t>
            </a:r>
            <a:r>
              <a:rPr lang="en-US" altLang="ko-KR" sz="1000" dirty="0"/>
              <a:t>/</a:t>
            </a:r>
            <a:r>
              <a:rPr lang="ko-KR" altLang="en-US" sz="1000" dirty="0"/>
              <a:t>결제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주문</a:t>
            </a:r>
            <a:r>
              <a:rPr lang="en-US" altLang="ko-KR" sz="3500" dirty="0"/>
              <a:t>/</a:t>
            </a:r>
            <a:r>
              <a:rPr lang="ko-KR" altLang="en-US" sz="3500" dirty="0"/>
              <a:t>결제</a:t>
            </a:r>
            <a:endParaRPr lang="en-US" altLang="ko-KR" sz="35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411977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결제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417410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장바구니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4959" y="1412776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주문완료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953" y="1550476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769877" y="1556792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4236" y="2348880"/>
            <a:ext cx="609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6612" y="2348880"/>
            <a:ext cx="60916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99346"/>
              </p:ext>
            </p:extLst>
          </p:nvPr>
        </p:nvGraphicFramePr>
        <p:xfrm>
          <a:off x="492224" y="2564904"/>
          <a:ext cx="6096000" cy="30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총 상품 가격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139,990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할인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총 결제 금액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139,900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17992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결제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2282" y="2037801"/>
            <a:ext cx="1374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정보</a:t>
            </a:r>
          </a:p>
        </p:txBody>
      </p:sp>
      <p:sp>
        <p:nvSpPr>
          <p:cNvPr id="22" name="타원 21"/>
          <p:cNvSpPr/>
          <p:nvPr/>
        </p:nvSpPr>
        <p:spPr>
          <a:xfrm>
            <a:off x="1754972" y="401087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817593" y="4026836"/>
            <a:ext cx="98223" cy="982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9966" y="397822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계좌이체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3974867"/>
            <a:ext cx="108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신용</a:t>
            </a:r>
            <a:r>
              <a:rPr lang="en-US" altLang="ko-KR" sz="1000" dirty="0"/>
              <a:t>/</a:t>
            </a:r>
            <a:r>
              <a:rPr lang="ko-KR" altLang="en-US" sz="1000" dirty="0"/>
              <a:t>체크카드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72" y="4365104"/>
            <a:ext cx="468563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6980" y="4437112"/>
            <a:ext cx="80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카드선택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4810" y="4823574"/>
            <a:ext cx="80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할부기간</a:t>
            </a:r>
          </a:p>
        </p:txBody>
      </p:sp>
      <p:sp>
        <p:nvSpPr>
          <p:cNvPr id="32" name="실행 단추: 사용자 지정 31">
            <a:hlinkClick r:id="" action="ppaction://noaction" highlightClick="1"/>
          </p:cNvPr>
          <p:cNvSpPr/>
          <p:nvPr/>
        </p:nvSpPr>
        <p:spPr>
          <a:xfrm>
            <a:off x="2627784" y="4437113"/>
            <a:ext cx="3142093" cy="26161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실행 단추: 사용자 지정 32">
            <a:hlinkClick r:id="" action="ppaction://noaction" highlightClick="1"/>
          </p:cNvPr>
          <p:cNvSpPr/>
          <p:nvPr/>
        </p:nvSpPr>
        <p:spPr>
          <a:xfrm>
            <a:off x="2627785" y="4823574"/>
            <a:ext cx="1571046" cy="26161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25614" y="4437112"/>
            <a:ext cx="3144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삼성카드  </a:t>
            </a:r>
            <a:r>
              <a:rPr lang="en-US" altLang="ko-KR" sz="1100" dirty="0"/>
              <a:t>/ 123445******123456    </a:t>
            </a:r>
            <a:r>
              <a:rPr lang="ko-KR" altLang="en-US" sz="1100" dirty="0"/>
              <a:t>            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33880" y="4819930"/>
            <a:ext cx="1650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일시불                 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89441" y="5421659"/>
            <a:ext cx="184758" cy="182894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56848" y="5373216"/>
            <a:ext cx="167962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FF"/>
                </a:solidFill>
              </a:rPr>
              <a:t>v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8988" y="5373216"/>
            <a:ext cx="4041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선택한 결제수단 결제 이용에 동의합니다</a:t>
            </a:r>
            <a:r>
              <a:rPr lang="en-US" altLang="ko-KR" sz="1100" dirty="0"/>
              <a:t>.(</a:t>
            </a:r>
            <a:r>
              <a:rPr lang="ko-KR" altLang="en-US" sz="1100" dirty="0"/>
              <a:t>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23729" y="6248345"/>
            <a:ext cx="1340870" cy="276999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66FF"/>
                </a:solidFill>
              </a:rPr>
              <a:t>이전 페이지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5010" y="6248345"/>
            <a:ext cx="1340870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519773" y="398285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625010" y="58772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1640700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100%, height : 80%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899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794250" y="401087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조혜련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2619277267"/>
              </p:ext>
            </p:extLst>
          </p:nvPr>
        </p:nvGraphicFramePr>
        <p:xfrm>
          <a:off x="7092280" y="548680"/>
          <a:ext cx="1990418" cy="33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결제시스템에서 결제 완료 후 완료 값을 받아 팝업 창이 뜬다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21367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주문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결제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36933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411977"/>
            <a:ext cx="871297" cy="27699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주문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결제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417410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장바구니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4959" y="1412776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주문완료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953" y="1550476"/>
            <a:ext cx="170275" cy="4571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769877" y="1556792"/>
            <a:ext cx="170275" cy="4571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4236" y="2348880"/>
            <a:ext cx="609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6612" y="2348880"/>
            <a:ext cx="60916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64919"/>
              </p:ext>
            </p:extLst>
          </p:nvPr>
        </p:nvGraphicFramePr>
        <p:xfrm>
          <a:off x="492224" y="2564904"/>
          <a:ext cx="6096000" cy="30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총 상품 가격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139,990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할인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배송비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총 결제 금액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139,900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17992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 (본문)"/>
                        </a:rPr>
                        <a:t>결제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2282" y="2037801"/>
            <a:ext cx="1374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</a:rPr>
              <a:t>결제 정보</a:t>
            </a:r>
          </a:p>
        </p:txBody>
      </p:sp>
      <p:sp>
        <p:nvSpPr>
          <p:cNvPr id="22" name="타원 21"/>
          <p:cNvSpPr/>
          <p:nvPr/>
        </p:nvSpPr>
        <p:spPr>
          <a:xfrm>
            <a:off x="1754972" y="401087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17593" y="4026836"/>
            <a:ext cx="98223" cy="9822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9966" y="397822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계좌이체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3974867"/>
            <a:ext cx="108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신용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체크카드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72" y="4365104"/>
            <a:ext cx="468563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6980" y="4437112"/>
            <a:ext cx="80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카드선택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4810" y="4823574"/>
            <a:ext cx="80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할부기간</a:t>
            </a:r>
          </a:p>
        </p:txBody>
      </p:sp>
      <p:sp>
        <p:nvSpPr>
          <p:cNvPr id="32" name="실행 단추: 사용자 지정 31">
            <a:hlinkClick r:id="" action="ppaction://noaction" highlightClick="1"/>
          </p:cNvPr>
          <p:cNvSpPr/>
          <p:nvPr/>
        </p:nvSpPr>
        <p:spPr>
          <a:xfrm>
            <a:off x="2627784" y="4437113"/>
            <a:ext cx="3142093" cy="26161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실행 단추: 사용자 지정 32">
            <a:hlinkClick r:id="" action="ppaction://noaction" highlightClick="1"/>
          </p:cNvPr>
          <p:cNvSpPr/>
          <p:nvPr/>
        </p:nvSpPr>
        <p:spPr>
          <a:xfrm>
            <a:off x="2627785" y="4823574"/>
            <a:ext cx="1571046" cy="261610"/>
          </a:xfrm>
          <a:prstGeom prst="actionButtonBlank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5614" y="4437112"/>
            <a:ext cx="3144263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삼성카드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/ 123445******123456  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            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33880" y="4819930"/>
            <a:ext cx="16500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일시불                 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56848" y="5373216"/>
            <a:ext cx="242140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</a:rPr>
              <a:t>v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8988" y="5373216"/>
            <a:ext cx="4041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선택한 결제수단 결제 이용에 동의합니다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.(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3729" y="6248345"/>
            <a:ext cx="1340870" cy="27699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이전 페이지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519773" y="3982859"/>
            <a:ext cx="21602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25010" y="5877272"/>
            <a:ext cx="21602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전체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width : 100%, height : 100%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512" y="1640700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width : 100%, height : 80%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위쪽 화살표 29"/>
          <p:cNvSpPr/>
          <p:nvPr/>
        </p:nvSpPr>
        <p:spPr>
          <a:xfrm>
            <a:off x="4135957" y="5445224"/>
            <a:ext cx="167082" cy="60954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25010" y="6248345"/>
            <a:ext cx="1340870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48" name="실행 단추: 사용자 지정 47">
            <a:hlinkClick r:id="" action="ppaction://noaction" highlightClick="1"/>
          </p:cNvPr>
          <p:cNvSpPr/>
          <p:nvPr/>
        </p:nvSpPr>
        <p:spPr>
          <a:xfrm>
            <a:off x="2247811" y="2852936"/>
            <a:ext cx="3980373" cy="2232248"/>
          </a:xfrm>
          <a:prstGeom prst="actionButtonBlank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223004"/>
            <a:ext cx="3672408" cy="78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결제가 완료되었습니다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주문 완료 페이지로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0" name="실행 단추: 사용자 지정 49">
            <a:hlinkClick r:id="" action="ppaction://noaction" highlightClick="1"/>
          </p:cNvPr>
          <p:cNvSpPr/>
          <p:nvPr/>
        </p:nvSpPr>
        <p:spPr>
          <a:xfrm>
            <a:off x="3763995" y="4237292"/>
            <a:ext cx="948003" cy="416139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82087" y="4237292"/>
            <a:ext cx="9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243209" y="256490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716016" y="4870176"/>
            <a:ext cx="229447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400px, height : 200px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629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/>
              <a:t>주문완료 페이지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6606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조혜련</a:t>
            </a:r>
          </a:p>
        </p:txBody>
      </p:sp>
      <p:graphicFrame>
        <p:nvGraphicFramePr>
          <p:cNvPr id="6" name="Shape 721"/>
          <p:cNvGraphicFramePr/>
          <p:nvPr>
            <p:extLst>
              <p:ext uri="{D42A27DB-BD31-4B8C-83A1-F6EECF244321}">
                <p14:modId xmlns:p14="http://schemas.microsoft.com/office/powerpoint/2010/main" val="3732637379"/>
              </p:ext>
            </p:extLst>
          </p:nvPr>
        </p:nvGraphicFramePr>
        <p:xfrm>
          <a:off x="7092280" y="548680"/>
          <a:ext cx="1990418" cy="1452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결제시스템에서 결제가 완료되면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배송조회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버튼을 누르면 택배사 홈페이지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운송장정보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이동한다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페이지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4. 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누르면 해당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주문완료</a:t>
            </a:r>
            <a:endParaRPr lang="en-US" altLang="ko-KR" sz="1000" dirty="0"/>
          </a:p>
        </p:txBody>
      </p:sp>
      <p:sp>
        <p:nvSpPr>
          <p:cNvPr id="5" name="순서도: 처리 4"/>
          <p:cNvSpPr/>
          <p:nvPr/>
        </p:nvSpPr>
        <p:spPr>
          <a:xfrm>
            <a:off x="179512" y="594153"/>
            <a:ext cx="6696745" cy="639372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1" y="594153"/>
            <a:ext cx="66938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주문완료</a:t>
            </a:r>
            <a:endParaRPr lang="en-US" altLang="ko-KR" sz="3500" dirty="0"/>
          </a:p>
        </p:txBody>
      </p:sp>
      <p:sp>
        <p:nvSpPr>
          <p:cNvPr id="14" name="순서도: 처리 13"/>
          <p:cNvSpPr/>
          <p:nvPr/>
        </p:nvSpPr>
        <p:spPr>
          <a:xfrm>
            <a:off x="179512" y="1916832"/>
            <a:ext cx="6696744" cy="4731504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4236" y="2348880"/>
            <a:ext cx="609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6612" y="2348880"/>
            <a:ext cx="60916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07117"/>
              </p:ext>
            </p:extLst>
          </p:nvPr>
        </p:nvGraphicFramePr>
        <p:xfrm>
          <a:off x="492224" y="2564904"/>
          <a:ext cx="6096000" cy="266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3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총 상품 가격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139,990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73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할인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95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95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총 결제 금액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139,900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822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배송정보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이름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혼싸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왕십리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배송요청사항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: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문 앞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73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상품준비 중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495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 (본문)"/>
                        </a:rPr>
                        <a:t>배송조회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2282" y="2037801"/>
            <a:ext cx="1374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완료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3729" y="6248345"/>
            <a:ext cx="1340870" cy="276999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66FF"/>
                </a:solidFill>
              </a:rPr>
              <a:t>메인 페이지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5010" y="6248345"/>
            <a:ext cx="1340870" cy="276999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나의 페이지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7085" y="6587620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9592" y="4980336"/>
            <a:ext cx="850427" cy="2162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배송 조회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9792" y="4969526"/>
            <a:ext cx="3646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배송조회는 운송장정보로 확인 가능합니다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60032" y="1411977"/>
            <a:ext cx="871297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주문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결제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07904" y="1417410"/>
            <a:ext cx="871297" cy="276999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장바구니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04959" y="1412776"/>
            <a:ext cx="87129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주문완료</a:t>
            </a:r>
          </a:p>
        </p:txBody>
      </p:sp>
      <p:sp>
        <p:nvSpPr>
          <p:cNvPr id="48" name="오른쪽 화살표 47"/>
          <p:cNvSpPr/>
          <p:nvPr/>
        </p:nvSpPr>
        <p:spPr>
          <a:xfrm>
            <a:off x="4644953" y="1550476"/>
            <a:ext cx="170275" cy="457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오른쪽 화살표 48"/>
          <p:cNvSpPr/>
          <p:nvPr/>
        </p:nvSpPr>
        <p:spPr>
          <a:xfrm>
            <a:off x="5769877" y="1556792"/>
            <a:ext cx="170275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731329" y="12538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578140" y="478221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270" y="335793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 </a:t>
            </a:r>
            <a:r>
              <a:rPr lang="en-US" altLang="ko-KR" sz="800" dirty="0"/>
              <a:t>width : 100%, height : 100%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512" y="1640700"/>
            <a:ext cx="214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width : 100%, height : 80%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378076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3549</Words>
  <Application>Microsoft Office PowerPoint</Application>
  <PresentationFormat>화면 슬라이드 쇼(4:3)</PresentationFormat>
  <Paragraphs>1031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최유민</cp:lastModifiedBy>
  <cp:revision>1656</cp:revision>
  <dcterms:created xsi:type="dcterms:W3CDTF">2020-04-01T07:30:05Z</dcterms:created>
  <dcterms:modified xsi:type="dcterms:W3CDTF">2020-10-28T02:41:51Z</dcterms:modified>
</cp:coreProperties>
</file>