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1" r:id="rId2"/>
    <p:sldId id="260" r:id="rId3"/>
    <p:sldId id="262" r:id="rId4"/>
    <p:sldId id="257" r:id="rId5"/>
    <p:sldId id="256" r:id="rId6"/>
    <p:sldId id="263" r:id="rId7"/>
    <p:sldId id="258" r:id="rId8"/>
    <p:sldId id="265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7"/>
    <p:restoredTop sz="84745"/>
  </p:normalViewPr>
  <p:slideViewPr>
    <p:cSldViewPr snapToGrid="0">
      <p:cViewPr varScale="1">
        <p:scale>
          <a:sx n="100" d="100"/>
          <a:sy n="100" d="100"/>
        </p:scale>
        <p:origin x="10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0156A-DA5F-F34B-B0D2-A97561C6919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5FB59-3B06-7949-A545-625C9DED9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55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F16436-F628-FC42-BD56-AB3C63A8795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78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6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9969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862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46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ED192-D205-561D-6ED2-EA698F7D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F4782-64B8-0379-4B78-C4E028217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CC4B2A-D015-C6F9-2038-577721A56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6119D-0044-B373-E25D-E68E28471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94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7045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103B8-3A21-3DBC-E018-C374D82A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441278-3980-2B2D-0FF0-A4A45EB4AF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1AEE45-C849-9BCA-BA18-F0DD7EA7ED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99353-2EA0-F3F0-3196-5614C510D0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9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D7786-2F60-1222-9CE6-D01ACC9F8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B00588-26BE-9FA8-3492-9BB01EB13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B1B5D-4FFF-BF55-6B63-D5689B5D3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1FE2D-2480-E589-647F-878AB25690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5FB59-3B06-7949-A545-625C9DED99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084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2E5A9-C26F-23A2-E36F-9543B879EA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B23F0-4A0D-3E93-7861-7020780479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238B9-E792-F38F-1460-20CF8DCE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C0DEB-79E3-EBD1-1ADA-3CEE99425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F8432-FE9C-4D9B-7113-6A94F87F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833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B6523-9367-2D36-3045-560AA80E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92CD17-4CD4-4102-F285-1A5C31915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8FF32-D89E-7402-1215-DC6B7CE2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E5C03-0B49-E7E0-A833-D35EB6970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E7CDB-04E1-6CAD-1B0F-B7E15BFE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18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A3E75A-F7DE-7835-5ED6-DB2120078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5A54-C3F1-1B64-5549-347D47DCA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A2AAE-C0A4-12AD-4E9C-7BF5248E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0CBB4-DF79-70C6-90C8-E309E8C5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E0BD-DBAF-A177-2FA1-12EDFE7C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5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C7831-BCFD-5AF8-5390-32A42F0A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80474-7F92-262E-6100-8B72879A7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E7DD2-77B3-1E90-E1E2-76585F2D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8BCB5-228E-CD59-8ABD-36451AF61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49540-6F84-3ABC-509D-C844DA5ED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57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FCB8-1F05-9B87-EEA5-7D90BAAA8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41F8E-5D93-9838-EE5C-1BCD2C829D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F785A4-FD8D-A7EE-F3C9-A89EC992E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8F08E-BF57-CCEE-9013-2D2E97099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2CE7-27B7-4F9A-D996-C67A6B39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3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00CED-D534-568B-94BB-3F33A35E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06C6-FF7E-E8B7-A76A-5AFBC768E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805E6C-F00B-CE51-4F07-26EBB5A8CE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A4EB9-22EA-FC51-1F68-0260B4D0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BFB28-3B6D-C6ED-D03F-DB681905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06141-7FE6-C0D3-8D18-46582E5B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5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EF19-AD9C-3F02-28ED-9D0279EC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2DF6F-A13E-8EE5-859B-1CE728DD7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DBBD8A-CF8C-7B80-C628-24C5A0ADDC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04E0B-2549-C5C7-D87B-7D453B351C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4101E7-0F87-94FA-7B8A-F41D7DA78D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B0F7F0-F95F-00BD-F484-FDBFB1537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01B0B-D0F5-5180-494A-88F4C8AF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BD1195-3780-B17A-88BD-9810FF48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83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8B146-90CE-B2D2-2D35-2E8F86458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8F032-9C4C-9EB6-CDB3-02589DEE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95693-FADD-AA14-7AF5-A637FE33F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C868B1-59DB-E680-90B2-86727C89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4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50A060-00BC-FEF9-8FE8-3F6E6F019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27C34-70F2-F19F-4B7F-17CBEE5E1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C50A8-93C6-4F9E-A17D-5984E6461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135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3300B-FDB0-49E8-836A-13BCDFDD0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2E4A-ADE5-1090-11D1-DEE67DBB8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708B9-31E8-9435-2191-40C018EAD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ED2812-B992-692B-4622-2151CBC85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58E8-9E6E-4512-E822-E42816C3F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57806-41AD-8B65-317D-7192DD11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5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A7104-9969-7F77-5819-9EA6002D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301A03-316A-4997-9B30-7B11137C1B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2F620-E591-6806-8B77-5A390A887D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C7FA64-6E1A-D40B-64E6-6E8FEC5F6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D5C1A-6BAC-4E47-8978-2F2690C9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AB8219-9FB5-D4D8-C016-8BB3497D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28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2F8808-1105-A603-D8FB-66CC08808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1AF3A-B4E1-A913-2079-11CB2667C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00215-C82C-6626-C239-4F1AB81F8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C9422-CFB2-A146-88D8-6E89F8958E3D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D52B8-F47C-FD9A-C000-2BE55BB64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64CEB-6533-E385-D59A-699B559D4C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52DE85-EE01-104E-B047-77BA9F6317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1" name="Picture 4" descr="NewLogo.png">
            <a:extLst>
              <a:ext uri="{FF2B5EF4-FFF2-40B4-BE49-F238E27FC236}">
                <a16:creationId xmlns:a16="http://schemas.microsoft.com/office/drawing/2014/main" id="{0A9B08E7-B810-2940-84DA-918653A80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088" y="1727200"/>
            <a:ext cx="3390900" cy="96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2DB473-B851-5C4B-8DFF-B22D9A0679FD}"/>
              </a:ext>
            </a:extLst>
          </p:cNvPr>
          <p:cNvCxnSpPr/>
          <p:nvPr/>
        </p:nvCxnSpPr>
        <p:spPr>
          <a:xfrm>
            <a:off x="1304925" y="2813926"/>
            <a:ext cx="1088707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ubtitle 2">
            <a:extLst>
              <a:ext uri="{FF2B5EF4-FFF2-40B4-BE49-F238E27FC236}">
                <a16:creationId xmlns:a16="http://schemas.microsoft.com/office/drawing/2014/main" id="{09FE843D-65EC-5945-81B1-A6AF92C04CBA}"/>
              </a:ext>
            </a:extLst>
          </p:cNvPr>
          <p:cNvSpPr txBox="1">
            <a:spLocks/>
          </p:cNvSpPr>
          <p:nvPr/>
        </p:nvSpPr>
        <p:spPr>
          <a:xfrm>
            <a:off x="1215805" y="3136028"/>
            <a:ext cx="6400800" cy="1755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3600" b="1" dirty="0">
                <a:solidFill>
                  <a:schemeClr val="tx1"/>
                </a:solidFill>
                <a:latin typeface="Helvetica Light"/>
                <a:cs typeface="Helvetica Light"/>
              </a:rPr>
              <a:t>Play with AI Agent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38510B-B5F0-6472-F9AA-5B38E54E7961}"/>
              </a:ext>
            </a:extLst>
          </p:cNvPr>
          <p:cNvSpPr txBox="1">
            <a:spLocks/>
          </p:cNvSpPr>
          <p:nvPr/>
        </p:nvSpPr>
        <p:spPr>
          <a:xfrm>
            <a:off x="1228868" y="3880304"/>
            <a:ext cx="6400800" cy="175564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fontAlgn="auto">
              <a:lnSpc>
                <a:spcPct val="90000"/>
              </a:lnSpc>
              <a:spcAft>
                <a:spcPts val="0"/>
              </a:spcAft>
              <a:defRPr/>
            </a:pPr>
            <a:r>
              <a:rPr lang="en-US" sz="2400" dirty="0">
                <a:solidFill>
                  <a:schemeClr val="tx1"/>
                </a:solidFill>
                <a:latin typeface="Helvetica Light"/>
                <a:cs typeface="Helvetica Light"/>
              </a:rPr>
              <a:t>Fangjiang Wu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6ADB5-78D9-D7F0-8892-540A54014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837" y="1295192"/>
            <a:ext cx="7468326" cy="426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96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A523A0-B936-836D-BE40-6E07776B0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788" y="663450"/>
            <a:ext cx="10058423" cy="532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4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50319-7881-3030-90CD-D0067824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0011C8-B70C-C638-DAD0-0AA456D2E7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91874" y="1953954"/>
            <a:ext cx="6614766" cy="20175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47C63F-FB73-07CA-69DE-F894B3963005}"/>
              </a:ext>
            </a:extLst>
          </p:cNvPr>
          <p:cNvSpPr txBox="1"/>
          <p:nvPr/>
        </p:nvSpPr>
        <p:spPr>
          <a:xfrm>
            <a:off x="665065" y="473867"/>
            <a:ext cx="63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1. Store Preloaded Information in the Chatbot's Context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09AC2A-FB4C-375A-B9A4-DEE247454AFB}"/>
              </a:ext>
            </a:extLst>
          </p:cNvPr>
          <p:cNvSpPr txBox="1"/>
          <p:nvPr/>
        </p:nvSpPr>
        <p:spPr>
          <a:xfrm>
            <a:off x="717316" y="4400743"/>
            <a:ext cx="74730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ctr" latinLnBrk="0" hangingPunct="1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Pros:</a:t>
            </a:r>
          </a:p>
          <a:p>
            <a:pPr marL="0" algn="l" rtl="0" eaLnBrk="1" fontAlgn="ctr" latinLnBrk="0" hangingPunct="1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For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s</a:t>
            </a:r>
            <a:r>
              <a:rPr lang="en-US" sz="1800" b="0" i="0" u="none" strike="noStrike" kern="12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mall, static datasets; Easy to use</a:t>
            </a:r>
          </a:p>
          <a:p>
            <a:pPr marL="0" algn="l" rtl="0" eaLnBrk="1" fontAlgn="ctr" latinLnBrk="0" hangingPunct="1"/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fontAlgn="ctr" latinLnBrk="0" hangingPunct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Cons:</a:t>
            </a:r>
          </a:p>
          <a:p>
            <a:pPr fontAlgn="ctr"/>
            <a:r>
              <a:rPr lang="en-US" sz="1800" dirty="0"/>
              <a:t>limited by token constraints (128k tokens/ input for gpt-4); Higher token costs; low efficiency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43DFFD-2F32-3891-FAC4-EB7E4E4241A7}"/>
              </a:ext>
            </a:extLst>
          </p:cNvPr>
          <p:cNvSpPr txBox="1"/>
          <p:nvPr/>
        </p:nvSpPr>
        <p:spPr>
          <a:xfrm>
            <a:off x="691190" y="1377757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Directly append data to the system prompt via OpenAI API</a:t>
            </a:r>
          </a:p>
        </p:txBody>
      </p:sp>
    </p:spTree>
    <p:extLst>
      <p:ext uri="{BB962C8B-B14F-4D97-AF65-F5344CB8AC3E}">
        <p14:creationId xmlns:p14="http://schemas.microsoft.com/office/powerpoint/2010/main" val="795576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43A65FC3-E37F-91A0-2B4A-1E13255EB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687" y="114600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2303D7D-7451-45D4-C6DA-891470327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0083" y="411312"/>
            <a:ext cx="2273300" cy="558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2B8E85-CAC2-AD2C-46D6-32A085027956}"/>
              </a:ext>
            </a:extLst>
          </p:cNvPr>
          <p:cNvSpPr txBox="1"/>
          <p:nvPr/>
        </p:nvSpPr>
        <p:spPr>
          <a:xfrm>
            <a:off x="507702" y="1239242"/>
            <a:ext cx="526489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effectLst/>
              </a:rPr>
              <a:t>Connect multiple sources (SQL, Files, HTML, Notion, Google Sheets...), configure the chatbot, and share it with a public URL, embed it in your website</a:t>
            </a:r>
          </a:p>
          <a:p>
            <a:pPr algn="l"/>
            <a:endParaRPr lang="en-US" i="0" dirty="0">
              <a:effectLst/>
              <a:latin typeface="ui-sans-serif"/>
            </a:endParaRPr>
          </a:p>
        </p:txBody>
      </p:sp>
      <p:pic>
        <p:nvPicPr>
          <p:cNvPr id="11" name="Picture 10" descr="A screenshot of a chat&#10;&#10;AI-generated content may be incorrect.">
            <a:extLst>
              <a:ext uri="{FF2B5EF4-FFF2-40B4-BE49-F238E27FC236}">
                <a16:creationId xmlns:a16="http://schemas.microsoft.com/office/drawing/2014/main" id="{7CA1A94D-FB99-2FCD-A7D3-E944A3FF5B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702" y="3429001"/>
            <a:ext cx="6966986" cy="2352636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43F27C7-D44D-47D3-2531-EFCFAD032C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406" y="804389"/>
            <a:ext cx="4524482" cy="22728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D330E4-6CB0-DA35-214D-198FAD3809CC}"/>
              </a:ext>
            </a:extLst>
          </p:cNvPr>
          <p:cNvSpPr txBox="1"/>
          <p:nvPr/>
        </p:nvSpPr>
        <p:spPr>
          <a:xfrm>
            <a:off x="507702" y="492575"/>
            <a:ext cx="2451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2. Use DATALANG</a:t>
            </a:r>
          </a:p>
        </p:txBody>
      </p:sp>
    </p:spTree>
    <p:extLst>
      <p:ext uri="{BB962C8B-B14F-4D97-AF65-F5344CB8AC3E}">
        <p14:creationId xmlns:p14="http://schemas.microsoft.com/office/powerpoint/2010/main" val="1746854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F8178-CD9F-CACF-EBC8-81C129E60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8ED417D-357C-E9E3-C58C-EDD3B54EDEC7}"/>
              </a:ext>
            </a:extLst>
          </p:cNvPr>
          <p:cNvSpPr txBox="1"/>
          <p:nvPr/>
        </p:nvSpPr>
        <p:spPr>
          <a:xfrm>
            <a:off x="625875" y="708686"/>
            <a:ext cx="63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 Store Preloaded Information in a vector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4C4214-F503-F0A9-4530-5E000B9B534A}"/>
              </a:ext>
            </a:extLst>
          </p:cNvPr>
          <p:cNvSpPr txBox="1"/>
          <p:nvPr/>
        </p:nvSpPr>
        <p:spPr>
          <a:xfrm>
            <a:off x="625876" y="1446551"/>
            <a:ext cx="85559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(vector database like Chroma, FAISS, Pinecone, or a simple local retriever)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BEB0B4C-99F5-70B1-F6C3-2394435DE64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25875" y="2183618"/>
            <a:ext cx="9027575" cy="413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154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AADAC-2CCB-3D85-6716-B2F5F85AD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F5BE6A5-1A0D-8905-7C5D-14739ED0925D}"/>
              </a:ext>
            </a:extLst>
          </p:cNvPr>
          <p:cNvSpPr txBox="1"/>
          <p:nvPr/>
        </p:nvSpPr>
        <p:spPr>
          <a:xfrm>
            <a:off x="655229" y="824068"/>
            <a:ext cx="63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3.1 Build and implement vector DB with </a:t>
            </a:r>
            <a:r>
              <a:rPr lang="en-US" b="1" dirty="0" err="1"/>
              <a:t>LangChain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AB2F1-DA6E-9AF7-5951-DFC0BFC01E52}"/>
              </a:ext>
            </a:extLst>
          </p:cNvPr>
          <p:cNvSpPr txBox="1"/>
          <p:nvPr/>
        </p:nvSpPr>
        <p:spPr>
          <a:xfrm>
            <a:off x="772794" y="4715772"/>
            <a:ext cx="914738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l" rtl="0" eaLnBrk="1" fontAlgn="ctr" latinLnBrk="0" hangingPunct="1"/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Pros:</a:t>
            </a:r>
          </a:p>
          <a:p>
            <a:pPr marL="0" algn="l" rtl="0" eaLnBrk="1" fontAlgn="ctr" latinLnBrk="0" hangingPunct="1"/>
            <a:r>
              <a:rPr lang="en-US" dirty="0"/>
              <a:t>H</a:t>
            </a:r>
            <a:r>
              <a:rPr lang="en-US" sz="1800" dirty="0"/>
              <a:t>andles large datasets</a:t>
            </a:r>
            <a:r>
              <a:rPr lang="en-US" dirty="0"/>
              <a:t>;</a:t>
            </a:r>
            <a:r>
              <a:rPr lang="en-US" sz="1800" dirty="0"/>
              <a:t> Retrieves only relevant data (semantic search); Lower token costs</a:t>
            </a:r>
          </a:p>
          <a:p>
            <a:pPr marL="0" algn="l" rtl="0" eaLnBrk="1" fontAlgn="ctr" latinLnBrk="0" hangingPunct="1"/>
            <a:endParaRPr lang="en-US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marL="0" algn="l" rtl="0" eaLnBrk="1" fontAlgn="ctr" latinLnBrk="0" hangingPunct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Cons:</a:t>
            </a:r>
          </a:p>
          <a:p>
            <a:pPr fontAlgn="ctr"/>
            <a:r>
              <a:rPr lang="en-US" dirty="0"/>
              <a:t>A</a:t>
            </a:r>
            <a:r>
              <a:rPr lang="en-US" sz="1800" dirty="0"/>
              <a:t>dditional setup; infrastructure cost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EB7EA5-C976-C2E1-4199-B4202E36B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794" y="1901765"/>
            <a:ext cx="7302631" cy="2329190"/>
          </a:xfrm>
          <a:prstGeom prst="rect">
            <a:avLst/>
          </a:prstGeom>
        </p:spPr>
      </p:pic>
      <p:pic>
        <p:nvPicPr>
          <p:cNvPr id="12" name="Picture 11" descr="A close up of a logo&#10;&#10;AI-generated content may be incorrect.">
            <a:extLst>
              <a:ext uri="{FF2B5EF4-FFF2-40B4-BE49-F238E27FC236}">
                <a16:creationId xmlns:a16="http://schemas.microsoft.com/office/drawing/2014/main" id="{7162C224-FDE1-5380-6341-95E592F3AB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624" y="665834"/>
            <a:ext cx="2501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01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566BC-9055-ABBA-D0C8-A0FA1345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E32B07-E94B-EB7F-AC60-59DC96664E6D}"/>
              </a:ext>
            </a:extLst>
          </p:cNvPr>
          <p:cNvSpPr txBox="1"/>
          <p:nvPr/>
        </p:nvSpPr>
        <p:spPr>
          <a:xfrm>
            <a:off x="576851" y="406055"/>
            <a:ext cx="63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3.2 Build and implement vector DB with OpenAI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13BB9-5F95-1BB7-4D9F-E9E0EF3AE1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426" y="941153"/>
            <a:ext cx="3026015" cy="551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04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6BEDB-3538-6EDF-5D88-F8F9E96FF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A886979-8DAF-E894-538C-F12081E778A0}"/>
              </a:ext>
            </a:extLst>
          </p:cNvPr>
          <p:cNvSpPr txBox="1"/>
          <p:nvPr/>
        </p:nvSpPr>
        <p:spPr>
          <a:xfrm>
            <a:off x="772794" y="588936"/>
            <a:ext cx="6391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Build </a:t>
            </a:r>
            <a:r>
              <a:rPr lang="en-US" b="1" dirty="0" err="1"/>
              <a:t>sql</a:t>
            </a:r>
            <a:r>
              <a:rPr lang="en-US" b="1" dirty="0"/>
              <a:t> agent with </a:t>
            </a:r>
            <a:r>
              <a:rPr lang="en-US" b="1" dirty="0" err="1"/>
              <a:t>LangChain</a:t>
            </a:r>
            <a:endParaRPr lang="en-US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F5453-8D30-B013-45DE-C276E31966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3253" y="1509878"/>
            <a:ext cx="8729067" cy="3819768"/>
          </a:xfrm>
          <a:prstGeom prst="rect">
            <a:avLst/>
          </a:prstGeom>
        </p:spPr>
      </p:pic>
      <p:pic>
        <p:nvPicPr>
          <p:cNvPr id="12" name="Picture 11" descr="A close up of a logo&#10;&#10;AI-generated content may be incorrect.">
            <a:extLst>
              <a:ext uri="{FF2B5EF4-FFF2-40B4-BE49-F238E27FC236}">
                <a16:creationId xmlns:a16="http://schemas.microsoft.com/office/drawing/2014/main" id="{8B522101-D43B-E106-1EC0-E3FB0F313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406" y="430702"/>
            <a:ext cx="25019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0479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4617</TotalTime>
  <Words>174</Words>
  <Application>Microsoft Macintosh PowerPoint</Application>
  <PresentationFormat>Widescreen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Helvetica Light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Fangjiang Wu</dc:creator>
  <cp:lastModifiedBy>Fangjiang Wu</cp:lastModifiedBy>
  <cp:revision>9</cp:revision>
  <dcterms:created xsi:type="dcterms:W3CDTF">2025-02-03T04:05:04Z</dcterms:created>
  <dcterms:modified xsi:type="dcterms:W3CDTF">2025-02-17T20:31:16Z</dcterms:modified>
</cp:coreProperties>
</file>