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60" r:id="rId5"/>
    <p:sldId id="263" r:id="rId6"/>
    <p:sldId id="268" r:id="rId7"/>
    <p:sldId id="274" r:id="rId8"/>
    <p:sldId id="261" r:id="rId9"/>
    <p:sldId id="270" r:id="rId10"/>
    <p:sldId id="272" r:id="rId11"/>
    <p:sldId id="273" r:id="rId12"/>
    <p:sldId id="262" r:id="rId13"/>
    <p:sldId id="276" r:id="rId14"/>
    <p:sldId id="264" r:id="rId15"/>
    <p:sldId id="277" r:id="rId16"/>
    <p:sldId id="265" r:id="rId17"/>
    <p:sldId id="266" r:id="rId18"/>
    <p:sldId id="26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48235"/>
    <a:srgbClr val="4472C4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165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EBA293-6666-B119-55FE-F2C4D454A1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40C54-94FE-9570-D898-9E709C5A19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35924-7805-4987-B004-633AF8543327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B996D-CF62-C484-87CF-A16C50FBCC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662A9-FD81-27CD-4F9A-0A2A838FBA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F989B-E423-43F0-9F2A-E9B1498B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95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2800D-0FCF-451F-A6C3-59608CB4A1C9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18287-7EA7-4B04-80CE-87204A6C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43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aid this problem whoever you are, buyer or seller</a:t>
            </a:r>
          </a:p>
        </p:txBody>
      </p:sp>
    </p:spTree>
    <p:extLst>
      <p:ext uri="{BB962C8B-B14F-4D97-AF65-F5344CB8AC3E}">
        <p14:creationId xmlns:p14="http://schemas.microsoft.com/office/powerpoint/2010/main" val="12812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modeling technique needs all data to be numbers,</a:t>
            </a:r>
          </a:p>
          <a:p>
            <a:r>
              <a:rPr lang="en-US" dirty="0"/>
              <a:t>Some of columns need to be changed to number instead using method called </a:t>
            </a:r>
            <a:r>
              <a:rPr lang="en-US" dirty="0" err="1"/>
              <a:t>dummified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33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column from </a:t>
            </a:r>
            <a:r>
              <a:rPr lang="en-US" dirty="0" err="1"/>
              <a:t>floor_area</a:t>
            </a:r>
            <a:r>
              <a:rPr lang="en-US" dirty="0"/>
              <a:t> to </a:t>
            </a:r>
            <a:r>
              <a:rPr lang="en-US" dirty="0" err="1"/>
              <a:t>nearby_bus_stops</a:t>
            </a:r>
            <a:r>
              <a:rPr lang="en-US" dirty="0"/>
              <a:t> is also normalized (scaled to the same unit)</a:t>
            </a:r>
          </a:p>
        </p:txBody>
      </p:sp>
    </p:spTree>
    <p:extLst>
      <p:ext uri="{BB962C8B-B14F-4D97-AF65-F5344CB8AC3E}">
        <p14:creationId xmlns:p14="http://schemas.microsoft.com/office/powerpoint/2010/main" val="1427478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Experimenting with many models, comparing the score</a:t>
            </a:r>
          </a:p>
          <a:p>
            <a:endParaRPr lang="en-US" dirty="0"/>
          </a:p>
          <a:p>
            <a:r>
              <a:rPr lang="en-US" dirty="0"/>
              <a:t>Also run some train/test split</a:t>
            </a:r>
          </a:p>
        </p:txBody>
      </p:sp>
    </p:spTree>
    <p:extLst>
      <p:ext uri="{BB962C8B-B14F-4D97-AF65-F5344CB8AC3E}">
        <p14:creationId xmlns:p14="http://schemas.microsoft.com/office/powerpoint/2010/main" val="4042697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limitation of given data</a:t>
            </a:r>
          </a:p>
        </p:txBody>
      </p:sp>
    </p:spTree>
    <p:extLst>
      <p:ext uri="{BB962C8B-B14F-4D97-AF65-F5344CB8AC3E}">
        <p14:creationId xmlns:p14="http://schemas.microsoft.com/office/powerpoint/2010/main" val="419786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using this data to predict housing price</a:t>
            </a:r>
          </a:p>
          <a:p>
            <a:endParaRPr lang="en-US" dirty="0"/>
          </a:p>
          <a:p>
            <a:r>
              <a:rPr lang="en-US" dirty="0"/>
              <a:t>The data consists of many factors that might affect the housing price</a:t>
            </a:r>
          </a:p>
        </p:txBody>
      </p:sp>
    </p:spTree>
    <p:extLst>
      <p:ext uri="{BB962C8B-B14F-4D97-AF65-F5344CB8AC3E}">
        <p14:creationId xmlns:p14="http://schemas.microsoft.com/office/powerpoint/2010/main" val="146364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exploring the data, relationship is not that strong, so first try to pick features from basic knowledge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this point, if your aren’t into technical, you can just ignore and wait for the result</a:t>
            </a:r>
          </a:p>
        </p:txBody>
      </p:sp>
    </p:spTree>
    <p:extLst>
      <p:ext uri="{BB962C8B-B14F-4D97-AF65-F5344CB8AC3E}">
        <p14:creationId xmlns:p14="http://schemas.microsoft.com/office/powerpoint/2010/main" val="428629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 there is a lot of missing data, various techniques is used to ensure that model training data is enough for better prediction accuracy,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along with some transformations on the original data.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column with fewer missing value, those value can be removed</a:t>
            </a:r>
          </a:p>
          <a:p>
            <a:r>
              <a:rPr lang="en-US" dirty="0"/>
              <a:t>Red columns are what will be used, so it’s need to be replace with some value using various techniques (called imputation, being imputed)</a:t>
            </a:r>
          </a:p>
        </p:txBody>
      </p:sp>
    </p:spTree>
    <p:extLst>
      <p:ext uri="{BB962C8B-B14F-4D97-AF65-F5344CB8AC3E}">
        <p14:creationId xmlns:p14="http://schemas.microsoft.com/office/powerpoint/2010/main" val="913288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Year_built</a:t>
            </a:r>
            <a:r>
              <a:rPr lang="en-US" dirty="0"/>
              <a:t> = 0 has to be replaced with empty value first to be able to use KNN-imputation function</a:t>
            </a:r>
          </a:p>
          <a:p>
            <a:r>
              <a:rPr lang="en-US" dirty="0"/>
              <a:t>(one kind of technique, finding the rows in the table that are the most nearly identical to this row and use their values in this column as a guideline to filling the missing one)</a:t>
            </a:r>
          </a:p>
        </p:txBody>
      </p:sp>
    </p:spTree>
    <p:extLst>
      <p:ext uri="{BB962C8B-B14F-4D97-AF65-F5344CB8AC3E}">
        <p14:creationId xmlns:p14="http://schemas.microsoft.com/office/powerpoint/2010/main" val="3853809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Land area missing a lot for Condo (property type), but the mean-imputed product the better result</a:t>
            </a:r>
          </a:p>
          <a:p>
            <a:endParaRPr lang="en-US" dirty="0"/>
          </a:p>
          <a:p>
            <a:r>
              <a:rPr lang="en-US" dirty="0"/>
              <a:t>Mean-imputed -&gt; replace with its average value</a:t>
            </a:r>
          </a:p>
        </p:txBody>
      </p:sp>
    </p:spTree>
    <p:extLst>
      <p:ext uri="{BB962C8B-B14F-4D97-AF65-F5344CB8AC3E}">
        <p14:creationId xmlns:p14="http://schemas.microsoft.com/office/powerpoint/2010/main" val="1953685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need to use custom transformation, as the missing value means there is no nearby station which can be possible</a:t>
            </a:r>
          </a:p>
          <a:p>
            <a:r>
              <a:rPr lang="en-US" dirty="0"/>
              <a:t>Will be explained more later</a:t>
            </a:r>
          </a:p>
        </p:txBody>
      </p:sp>
    </p:spTree>
    <p:extLst>
      <p:ext uri="{BB962C8B-B14F-4D97-AF65-F5344CB8AC3E}">
        <p14:creationId xmlns:p14="http://schemas.microsoft.com/office/powerpoint/2010/main" val="182062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column with fewer missing value, those value can be removed</a:t>
            </a:r>
          </a:p>
          <a:p>
            <a:r>
              <a:rPr lang="en-US" dirty="0"/>
              <a:t>Red columns are what will be used, so it’s need to be imputed</a:t>
            </a:r>
          </a:p>
          <a:p>
            <a:endParaRPr lang="en-US" dirty="0"/>
          </a:p>
          <a:p>
            <a:r>
              <a:rPr lang="en-US" dirty="0"/>
              <a:t>Blue need to use custom transformation, as the missing value means there is no nearby station which can be possible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14271 -&gt; 13725 (96.17%)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2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4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D6EC-6DBA-9B22-51BD-D9765414E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FA865-777A-E2AB-018E-C6776AA27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B5CA-E56F-FA8A-B6D8-0C7EE22F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F2BD-E462-4867-B7A9-6BCBFFBCA5D0}" type="datetime1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58F22-5199-C0E5-953D-F2AA59D3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6690B7-F6D6-68A5-4D3C-4B22807B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DB99-2A06-E523-EF93-0E39B667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C3A5B-128B-37EB-049E-732E7E568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82EC-A99C-4313-7F02-A4A576E4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52B0-A24A-4FA4-B387-B73DE53F3B4D}" type="datetime1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4511C-1871-B241-8DA9-7BAD9052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0F0DE-9C54-CAE7-C0E6-8E39FF3F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0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BCD2A-0BA4-A0CC-F705-917335F85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74409-11DC-527B-6FC2-E9A949DEF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5623-8612-D956-B233-041CBE13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BD8-AEC5-4257-B2A9-6CB4E2FAB22D}" type="datetime1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5E89-A2D4-BF41-A212-DB0E468A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F9C22-8F1A-DA85-2E79-1B3ABA93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9D2E-79DF-3B43-8C24-F110905F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1F31-5813-EBD6-45CC-E238354E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3517-DAB2-5285-D3CA-16BD72A6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7518-2712-4D1B-9D80-BD1805B38EC4}" type="datetime1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2554E-0EDA-F047-26A8-0F78C3FC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CC76-B589-038B-2C31-C5819F2E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EED9-6015-9300-F36B-E42BF862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81E27-F6CE-5482-49BB-7A9CD123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F8F9-1294-D6A8-A04A-D94FF5C8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CE9B-92D1-4044-8C18-EDFC53ACA153}" type="datetime1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809CD-E36A-8A57-CED0-EF8A7507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98125F-DF75-DB76-18CC-9F5A03BC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EE4E-A540-95B7-C4E6-CEDABC2F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ACB3-01BD-CCDB-4513-7A5D82BB8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27AF7-401E-FDDC-91B3-426A2EA4F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535F3-CDFC-CE77-8C4E-6EA5A531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C85-221A-4580-AA17-0112E45DBFF0}" type="datetime1">
              <a:rPr lang="en-US" smtClean="0"/>
              <a:t>30-Oct-23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B9643-BEB2-B87D-6313-90ACCB9E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827DCE-6317-D05B-BC74-0AC47D6C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3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0B62-204F-2E6D-82B5-EBC1F5AA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7788E-6E1C-B40D-12DB-0D3122D17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504F0-BD98-ED83-729E-9170391D8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70BD6-430C-4208-C8F2-9FB39DF1B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8EF92-F596-2D9B-D830-DFCFBA4E6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3BAC8-1D85-D888-6C14-EB73BC01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4C72-8AAC-417E-8B40-E1A3D374F20E}" type="datetime1">
              <a:rPr lang="en-US" smtClean="0"/>
              <a:t>30-Oct-23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9F00-96E0-6CFB-770A-8460C9B9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8A3DFF-EED9-38AB-2F4E-745E5774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3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E8D1-BA51-C9B7-57D4-6061CEEC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2C164-0380-1ED6-C3A5-6141F6E2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CC9E-6DFD-4F28-A9F1-DD672E9008C7}" type="datetime1">
              <a:rPr lang="en-US" smtClean="0"/>
              <a:t>30-Oct-23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39A6D-C8E6-F6AB-AA3C-6BAED269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391F48B-006D-8897-64C7-A7769A1E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4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5BABA-AC93-1D88-973E-5699F2D6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F7E7-A7A4-415B-A737-DE8F624FEB14}" type="datetime1">
              <a:rPr lang="en-US" smtClean="0"/>
              <a:t>30-Oct-23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164DF-84E1-FE21-3F47-2699E669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06C539-5310-37B0-125A-76CDD2B8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F105-5B8F-B61E-27AD-9C37AB3E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68D6-F2B3-45A2-7CA5-EB752A94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744DF-7E0A-5D20-A85A-0EEA7FE97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A47E6-0E9F-5608-7C53-B0067D8B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2435-556C-4370-B5F7-7A4F23D5F0C2}" type="datetime1">
              <a:rPr lang="en-US" smtClean="0"/>
              <a:t>30-Oct-23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F6CB0-7AC6-1EC1-75C5-E8B584D5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5D46B1-E4EE-9F72-BDAA-754C1479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D6F1-B0D6-9047-C677-A3CBDD11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120B1-BAB9-EE5B-D522-7942F3D7F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53D41-6B6F-1DC4-2B0F-4D4D549A1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13E32-016B-0FB2-54AE-EDD7DA69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E8A3-1360-47C4-865E-400D68738A12}" type="datetime1">
              <a:rPr lang="en-US" smtClean="0"/>
              <a:t>30-Oct-23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D38C2-9239-6317-BB04-B8A6E712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BABE24-DDD1-B590-1FE1-7F7E4BC2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8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AAAB3-D753-3616-2BF1-F84D451A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1F97-5F3D-2FA1-6832-262074A7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3B1CB-4EAA-5F25-E10A-446391F5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7BEE-48F2-4121-9F62-396770CE3475}" type="datetime1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3546-315F-D320-3F0A-3B237B59E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1C3E-BD8E-1A30-B3E6-FF2DD0CA5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7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44EF-35EE-88AB-3122-7AFBAAEB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Bangkok Housing Price</a:t>
            </a:r>
            <a:br>
              <a:rPr lang="en-US" b="1" dirty="0"/>
            </a:br>
            <a:r>
              <a:rPr lang="en-US" b="1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8AA6D-E479-DAB0-5DCD-5C94BB626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buyers and sellers</a:t>
            </a:r>
          </a:p>
        </p:txBody>
      </p:sp>
    </p:spTree>
    <p:extLst>
      <p:ext uri="{BB962C8B-B14F-4D97-AF65-F5344CB8AC3E}">
        <p14:creationId xmlns:p14="http://schemas.microsoft.com/office/powerpoint/2010/main" val="333220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10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73023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4E452-0F0A-7E1C-4535-ADD91D4791AD}"/>
              </a:ext>
            </a:extLst>
          </p:cNvPr>
          <p:cNvSpPr/>
          <p:nvPr/>
        </p:nvSpPr>
        <p:spPr>
          <a:xfrm>
            <a:off x="5881008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00011-A2AA-5B8A-26B1-FC7FE82DACC2}"/>
              </a:ext>
            </a:extLst>
          </p:cNvPr>
          <p:cNvSpPr/>
          <p:nvPr/>
        </p:nvSpPr>
        <p:spPr>
          <a:xfrm>
            <a:off x="7752767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1DEC0-DBDB-7573-BD99-1C39BAA31518}"/>
              </a:ext>
            </a:extLst>
          </p:cNvPr>
          <p:cNvSpPr txBox="1"/>
          <p:nvPr/>
        </p:nvSpPr>
        <p:spPr>
          <a:xfrm>
            <a:off x="8199549" y="578480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Mean-imputed with missing indicator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E6314-FA5C-93EE-944E-0B971B7A788C}"/>
              </a:ext>
            </a:extLst>
          </p:cNvPr>
          <p:cNvSpPr txBox="1"/>
          <p:nvPr/>
        </p:nvSpPr>
        <p:spPr>
          <a:xfrm>
            <a:off x="8322981" y="195591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F5E367-C490-C89F-109A-20D3BC683E4A}"/>
              </a:ext>
            </a:extLst>
          </p:cNvPr>
          <p:cNvSpPr/>
          <p:nvPr/>
        </p:nvSpPr>
        <p:spPr>
          <a:xfrm>
            <a:off x="7354464" y="2304661"/>
            <a:ext cx="401217" cy="383488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BC50B-E21C-71AC-A5ED-0A48C792C154}"/>
              </a:ext>
            </a:extLst>
          </p:cNvPr>
          <p:cNvSpPr txBox="1"/>
          <p:nvPr/>
        </p:nvSpPr>
        <p:spPr>
          <a:xfrm>
            <a:off x="5881008" y="932680"/>
            <a:ext cx="332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Custom transformation + scaling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200894-F599-CF6A-C349-BC974F690FD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555073" y="1302012"/>
            <a:ext cx="0" cy="100264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9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11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73023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4E452-0F0A-7E1C-4535-ADD91D4791AD}"/>
              </a:ext>
            </a:extLst>
          </p:cNvPr>
          <p:cNvSpPr/>
          <p:nvPr/>
        </p:nvSpPr>
        <p:spPr>
          <a:xfrm>
            <a:off x="5881008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00011-A2AA-5B8A-26B1-FC7FE82DACC2}"/>
              </a:ext>
            </a:extLst>
          </p:cNvPr>
          <p:cNvSpPr/>
          <p:nvPr/>
        </p:nvSpPr>
        <p:spPr>
          <a:xfrm>
            <a:off x="7752767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1DEC0-DBDB-7573-BD99-1C39BAA31518}"/>
              </a:ext>
            </a:extLst>
          </p:cNvPr>
          <p:cNvSpPr txBox="1"/>
          <p:nvPr/>
        </p:nvSpPr>
        <p:spPr>
          <a:xfrm>
            <a:off x="8199549" y="578480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Mean-imputed with missing indicator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E6314-FA5C-93EE-944E-0B971B7A788C}"/>
              </a:ext>
            </a:extLst>
          </p:cNvPr>
          <p:cNvSpPr txBox="1"/>
          <p:nvPr/>
        </p:nvSpPr>
        <p:spPr>
          <a:xfrm>
            <a:off x="8322981" y="195591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F5E367-C490-C89F-109A-20D3BC683E4A}"/>
              </a:ext>
            </a:extLst>
          </p:cNvPr>
          <p:cNvSpPr/>
          <p:nvPr/>
        </p:nvSpPr>
        <p:spPr>
          <a:xfrm>
            <a:off x="7354464" y="2304661"/>
            <a:ext cx="401217" cy="3834882"/>
          </a:xfrm>
          <a:prstGeom prst="rect">
            <a:avLst/>
          </a:prstGeom>
          <a:solidFill>
            <a:srgbClr val="548235">
              <a:alpha val="50196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BC50B-E21C-71AC-A5ED-0A48C792C154}"/>
              </a:ext>
            </a:extLst>
          </p:cNvPr>
          <p:cNvSpPr txBox="1"/>
          <p:nvPr/>
        </p:nvSpPr>
        <p:spPr>
          <a:xfrm>
            <a:off x="8648967" y="947812"/>
            <a:ext cx="332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Custom transformation + scaling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FA578-8018-60E0-2FE6-92B39EC83B12}"/>
              </a:ext>
            </a:extLst>
          </p:cNvPr>
          <p:cNvSpPr txBox="1"/>
          <p:nvPr/>
        </p:nvSpPr>
        <p:spPr>
          <a:xfrm>
            <a:off x="3933880" y="3898936"/>
            <a:ext cx="4295471" cy="646331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Then, drop the rest of missing value</a:t>
            </a:r>
          </a:p>
          <a:p>
            <a:pPr algn="ctr"/>
            <a:r>
              <a:rPr lang="en-US" dirty="0"/>
              <a:t>except “</a:t>
            </a:r>
            <a:r>
              <a:rPr lang="en-US" dirty="0" err="1"/>
              <a:t>month_built</a:t>
            </a:r>
            <a:r>
              <a:rPr lang="en-US" dirty="0"/>
              <a:t>” because it is not used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BE1569-26F6-9B32-F3A0-41E9836A5715}"/>
              </a:ext>
            </a:extLst>
          </p:cNvPr>
          <p:cNvSpPr txBox="1"/>
          <p:nvPr/>
        </p:nvSpPr>
        <p:spPr>
          <a:xfrm>
            <a:off x="10470182" y="5493212"/>
            <a:ext cx="1721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96.17% of</a:t>
            </a:r>
          </a:p>
          <a:p>
            <a:r>
              <a:rPr lang="en-US" dirty="0"/>
              <a:t>the original data</a:t>
            </a:r>
          </a:p>
        </p:txBody>
      </p:sp>
    </p:spTree>
    <p:extLst>
      <p:ext uri="{BB962C8B-B14F-4D97-AF65-F5344CB8AC3E}">
        <p14:creationId xmlns:p14="http://schemas.microsoft.com/office/powerpoint/2010/main" val="199270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30E59E-6183-964E-BF26-1E0D321CF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746" y="3000067"/>
            <a:ext cx="5963482" cy="1829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42366E-B8FF-390A-EACD-4464F8BF2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38" y="2932790"/>
            <a:ext cx="3629532" cy="1857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CD32CE-9C2F-2DFE-9D51-6B3C6CB7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 </a:t>
            </a:r>
            <a:r>
              <a:rPr lang="en-US" b="1" dirty="0" err="1"/>
              <a:t>nearby_station_distance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7434-1F00-62AD-0AD2-A1DED590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Custom transformation + scaling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C2FA9-0CE8-3ED6-5276-36E23FEB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12</a:t>
            </a:fld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821C578-EB69-7AFC-4673-D254CCF733D2}"/>
              </a:ext>
            </a:extLst>
          </p:cNvPr>
          <p:cNvSpPr/>
          <p:nvPr/>
        </p:nvSpPr>
        <p:spPr>
          <a:xfrm>
            <a:off x="4604792" y="3630876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A62205-33CC-50AA-1345-5C229F79AB02}"/>
              </a:ext>
            </a:extLst>
          </p:cNvPr>
          <p:cNvSpPr/>
          <p:nvPr/>
        </p:nvSpPr>
        <p:spPr>
          <a:xfrm>
            <a:off x="6494360" y="3234281"/>
            <a:ext cx="2122067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E4FE6F-1F7A-FA7D-DF5C-CA4E907C57B4}"/>
              </a:ext>
            </a:extLst>
          </p:cNvPr>
          <p:cNvSpPr/>
          <p:nvPr/>
        </p:nvSpPr>
        <p:spPr>
          <a:xfrm>
            <a:off x="9278970" y="3478197"/>
            <a:ext cx="2388146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CA0697-2F6C-9009-2641-286A669B1B54}"/>
              </a:ext>
            </a:extLst>
          </p:cNvPr>
          <p:cNvSpPr/>
          <p:nvPr/>
        </p:nvSpPr>
        <p:spPr>
          <a:xfrm>
            <a:off x="1208187" y="3171667"/>
            <a:ext cx="3050211" cy="577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5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94C4-3FFD-9865-B5D9-4F96208C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Dummified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0B31-363C-3DD0-848C-0C42344E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Because prediction technique needs all data to be numbers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D08D0-EBE4-4957-94A6-8E86DD4A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13</a:t>
            </a:fld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237C5AD-F64B-3CCA-1BCD-0EE8F3DAA8C7}"/>
              </a:ext>
            </a:extLst>
          </p:cNvPr>
          <p:cNvSpPr/>
          <p:nvPr/>
        </p:nvSpPr>
        <p:spPr>
          <a:xfrm>
            <a:off x="4361627" y="3793866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78BAF-5579-D509-19F7-9B7582592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73" y="2689264"/>
            <a:ext cx="1676634" cy="3124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C8258B-1D46-0F50-1912-145F1537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500" y="2670211"/>
            <a:ext cx="449642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A62D-8993-7949-6689-69FC6B5A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Other transformations &amp;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0C39A-667A-C3B9-02DC-C83AA02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C7736-0D14-8EFD-8EFA-14104FC34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34" y="1367678"/>
            <a:ext cx="10612331" cy="53537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66759D-5A50-A0F4-792C-FA9ADEAC70AB}"/>
              </a:ext>
            </a:extLst>
          </p:cNvPr>
          <p:cNvSpPr txBox="1"/>
          <p:nvPr/>
        </p:nvSpPr>
        <p:spPr>
          <a:xfrm>
            <a:off x="9077791" y="1277422"/>
            <a:ext cx="227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Total of 438 features</a:t>
            </a:r>
          </a:p>
        </p:txBody>
      </p:sp>
    </p:spTree>
    <p:extLst>
      <p:ext uri="{BB962C8B-B14F-4D97-AF65-F5344CB8AC3E}">
        <p14:creationId xmlns:p14="http://schemas.microsoft.com/office/powerpoint/2010/main" val="392826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30B6-D393-4272-A98F-D6F3C130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Validation and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49DF-CE4E-5417-DAC4-304E25C6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82224-AD8F-02C8-75A3-1ACB1C94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4D8C2D-061E-D8E2-154E-2C367AE70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731" y="1475226"/>
            <a:ext cx="7792537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7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6BE0-E966-93AD-F411-DC44B85C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1CDD-2DED-489B-8A10-151C6C02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Prediction model that</a:t>
            </a:r>
          </a:p>
          <a:p>
            <a:pPr lvl="1"/>
            <a:r>
              <a:rPr lang="en-US" dirty="0"/>
              <a:t>Can explain </a:t>
            </a:r>
            <a:r>
              <a:rPr lang="en-US" b="1" dirty="0">
                <a:solidFill>
                  <a:schemeClr val="accent1"/>
                </a:solidFill>
              </a:rPr>
              <a:t>79.8%</a:t>
            </a:r>
            <a:r>
              <a:rPr lang="en-US" dirty="0"/>
              <a:t> of data </a:t>
            </a:r>
          </a:p>
          <a:p>
            <a:pPr lvl="1"/>
            <a:r>
              <a:rPr lang="en-US" dirty="0"/>
              <a:t>The average error of </a:t>
            </a:r>
            <a:r>
              <a:rPr lang="en-US" b="1" dirty="0">
                <a:solidFill>
                  <a:schemeClr val="accent1"/>
                </a:solidFill>
              </a:rPr>
              <a:t>971K</a:t>
            </a:r>
            <a:r>
              <a:rPr lang="en-US" dirty="0"/>
              <a:t> THB</a:t>
            </a:r>
          </a:p>
          <a:p>
            <a:pPr marL="457200" lvl="1" indent="0">
              <a:buNone/>
            </a:pPr>
            <a:r>
              <a:rPr lang="en-US" dirty="0"/>
              <a:t>approximately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29B81-D7A2-29B1-7673-E477ABEC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DDABA6-E099-8189-9BCC-DFA6B924B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97475"/>
            <a:ext cx="10363200" cy="129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6AE099-9154-9D31-7B87-2B2356DED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104" y="719138"/>
            <a:ext cx="54006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5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FDF9-B596-7CAD-2C57-A539302F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8C0E-CA1B-669D-293F-DA172BEAA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factors are significantly affect housing price positively.</a:t>
            </a:r>
          </a:p>
          <a:p>
            <a:pPr lvl="1"/>
            <a:r>
              <a:rPr lang="en-US" dirty="0"/>
              <a:t>Floor area</a:t>
            </a:r>
          </a:p>
          <a:p>
            <a:pPr lvl="1"/>
            <a:r>
              <a:rPr lang="en-US" dirty="0"/>
              <a:t>Number of bathrooms</a:t>
            </a:r>
          </a:p>
          <a:p>
            <a:pPr lvl="1"/>
            <a:r>
              <a:rPr lang="en-US" dirty="0"/>
              <a:t>Number of nearby stations (within 1km)</a:t>
            </a:r>
          </a:p>
          <a:p>
            <a:pPr lvl="1"/>
            <a:r>
              <a:rPr lang="en-US" dirty="0"/>
              <a:t>Total area of the land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Number of bedrooms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50248-72D6-C397-181A-BF727D58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17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5933EC6-8C4D-50A7-13C7-30CA63AB2BED}"/>
              </a:ext>
            </a:extLst>
          </p:cNvPr>
          <p:cNvSpPr/>
          <p:nvPr/>
        </p:nvSpPr>
        <p:spPr>
          <a:xfrm rot="16200000">
            <a:off x="8872019" y="3321925"/>
            <a:ext cx="1385094" cy="606671"/>
          </a:xfrm>
          <a:prstGeom prst="rightArrow">
            <a:avLst>
              <a:gd name="adj1" fmla="val 50000"/>
              <a:gd name="adj2" fmla="val 81488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E43C9E1-FB20-F24E-CE72-F0CC4F9CFE0B}"/>
              </a:ext>
            </a:extLst>
          </p:cNvPr>
          <p:cNvSpPr/>
          <p:nvPr/>
        </p:nvSpPr>
        <p:spPr>
          <a:xfrm rot="16200000">
            <a:off x="8148120" y="3321924"/>
            <a:ext cx="1385094" cy="606671"/>
          </a:xfrm>
          <a:prstGeom prst="rightArrow">
            <a:avLst>
              <a:gd name="adj1" fmla="val 50000"/>
              <a:gd name="adj2" fmla="val 81488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F6FECDB0-1530-7ED8-4308-B67E5BFA9E88}"/>
              </a:ext>
            </a:extLst>
          </p:cNvPr>
          <p:cNvSpPr/>
          <p:nvPr/>
        </p:nvSpPr>
        <p:spPr>
          <a:xfrm>
            <a:off x="9791701" y="2713639"/>
            <a:ext cx="606672" cy="606672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38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77B6-1D18-9AE4-4B2D-A39F9647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9B5F-DE2C-7CF2-CBF8-F50A988F9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Top 10 district/subdistrict that will have</a:t>
            </a:r>
          </a:p>
          <a:p>
            <a:pPr marL="0" indent="0" algn="ctr">
              <a:buNone/>
            </a:pPr>
            <a:r>
              <a:rPr lang="en-US" sz="2400" dirty="0"/>
              <a:t>higher housing price according to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18609-1306-BE71-6DA7-0D5AA915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33B49-341A-A6F0-4121-CD5515FC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869" y="2690168"/>
            <a:ext cx="2616262" cy="38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73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5B05-502C-7008-8FD5-2B91973F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D87B-10C8-E86F-A536-50FB2BA0F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model with </a:t>
            </a:r>
            <a:r>
              <a:rPr lang="en-US" b="1" dirty="0">
                <a:solidFill>
                  <a:schemeClr val="accent1"/>
                </a:solidFill>
              </a:rPr>
              <a:t>~85% </a:t>
            </a:r>
            <a:r>
              <a:rPr lang="en-US" dirty="0"/>
              <a:t>score</a:t>
            </a:r>
          </a:p>
          <a:p>
            <a:r>
              <a:rPr lang="en-US" dirty="0"/>
              <a:t>Average error </a:t>
            </a:r>
            <a:r>
              <a:rPr lang="en-US" b="1" dirty="0">
                <a:solidFill>
                  <a:schemeClr val="accent1"/>
                </a:solidFill>
              </a:rPr>
              <a:t>~771K</a:t>
            </a:r>
          </a:p>
          <a:p>
            <a:r>
              <a:rPr lang="en-US" dirty="0"/>
              <a:t>Total of 49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73D06-CD4C-B2C2-7DBC-D9AC7914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94B30-0F8C-55BA-A46E-B82536E89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48227"/>
            <a:ext cx="10240804" cy="790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111AD2-701E-5530-985E-D60C043BF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286" y="421446"/>
            <a:ext cx="5439534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Money Home photo and picture">
            <a:extLst>
              <a:ext uri="{FF2B5EF4-FFF2-40B4-BE49-F238E27FC236}">
                <a16:creationId xmlns:a16="http://schemas.microsoft.com/office/drawing/2014/main" id="{F9AA9DBA-6DFC-6726-1F00-4F8E26339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1438"/>
            <a:ext cx="12192000" cy="721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48DFCE-9AC0-A5CA-2C7E-ADD67593D6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0FBCA-C475-3C94-4B39-A6E7FB59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C2A9-90BA-672B-9A59-089195A4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Do you ever have a problem with housing price</a:t>
            </a:r>
          </a:p>
          <a:p>
            <a:pPr marL="0" indent="0" algn="ctr">
              <a:buNone/>
            </a:pPr>
            <a:r>
              <a:rPr lang="en-US" dirty="0"/>
              <a:t>when trying move to a new home 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Housing price in Bangkok is normally fluctuated due to many factors, some factors are considered to be positive for the price,</a:t>
            </a:r>
          </a:p>
          <a:p>
            <a:pPr marL="0" indent="0" algn="ctr">
              <a:buNone/>
            </a:pPr>
            <a:r>
              <a:rPr lang="en-US" dirty="0"/>
              <a:t>but is that always true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81287-6930-2372-6DA8-B2BA0980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593F07-F998-0FB3-76F5-AF506E44F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166" y="0"/>
            <a:ext cx="645361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509D40-1E08-D5EF-A550-4F285983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77" y="131324"/>
            <a:ext cx="4990751" cy="659535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The data:</a:t>
            </a:r>
            <a:br>
              <a:rPr lang="en-US" dirty="0"/>
            </a:br>
            <a:br>
              <a:rPr lang="en-US" b="1" dirty="0"/>
            </a:br>
            <a:r>
              <a:rPr lang="en-US" sz="4000" b="1" dirty="0"/>
              <a:t>Bangkok</a:t>
            </a:r>
            <a:br>
              <a:rPr lang="en-US" sz="4000" b="1" dirty="0"/>
            </a:br>
            <a:r>
              <a:rPr lang="en-US" sz="4000" b="1" dirty="0"/>
              <a:t>Housing Price</a:t>
            </a:r>
            <a:endParaRPr lang="en-US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793876B-EEDF-C521-6907-7C11DC9C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8F38A9-F1D9-FB94-F424-1A6F77FEC491}"/>
              </a:ext>
            </a:extLst>
          </p:cNvPr>
          <p:cNvSpPr/>
          <p:nvPr/>
        </p:nvSpPr>
        <p:spPr>
          <a:xfrm>
            <a:off x="5764792" y="6512767"/>
            <a:ext cx="3284283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CCFC8E9-E338-7F76-3BEF-FC4F2926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Considering the information …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B6201FB-F51B-E4D7-DED1-7417FA2E2B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Useless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Month built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Redundant</a:t>
            </a:r>
          </a:p>
          <a:p>
            <a:pPr lvl="1"/>
            <a:r>
              <a:rPr lang="en-US" dirty="0"/>
              <a:t>Province</a:t>
            </a:r>
          </a:p>
          <a:p>
            <a:pPr lvl="1"/>
            <a:r>
              <a:rPr lang="en-US" dirty="0"/>
              <a:t>Latitude</a:t>
            </a:r>
          </a:p>
          <a:p>
            <a:pPr lvl="1"/>
            <a:r>
              <a:rPr lang="en-US" dirty="0"/>
              <a:t>Longitude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260C9-E28D-04EB-2C04-2A3968A0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0D27D-1547-F5C5-E202-65979C3B6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365" y="1408032"/>
            <a:ext cx="6845511" cy="5186523"/>
          </a:xfrm>
          <a:prstGeom prst="rect">
            <a:avLst/>
          </a:prstGeom>
        </p:spPr>
      </p:pic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1615D1EC-7FFD-5165-E1BC-6CA723000492}"/>
              </a:ext>
            </a:extLst>
          </p:cNvPr>
          <p:cNvSpPr txBox="1">
            <a:spLocks/>
          </p:cNvSpPr>
          <p:nvPr/>
        </p:nvSpPr>
        <p:spPr>
          <a:xfrm>
            <a:off x="1053338" y="1825624"/>
            <a:ext cx="2808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rgbClr val="C00000"/>
                </a:solidFill>
              </a:rPr>
              <a:t>Useless</a:t>
            </a:r>
          </a:p>
          <a:p>
            <a:pPr lvl="1"/>
            <a:r>
              <a:rPr lang="en-US"/>
              <a:t>Id</a:t>
            </a:r>
          </a:p>
          <a:p>
            <a:pPr lvl="1"/>
            <a:r>
              <a:rPr lang="en-US"/>
              <a:t>Month built</a:t>
            </a:r>
          </a:p>
          <a:p>
            <a:pPr lvl="1"/>
            <a:r>
              <a:rPr lang="en-US"/>
              <a:t>Address</a:t>
            </a:r>
          </a:p>
          <a:p>
            <a:pPr lvl="1"/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chemeClr val="accent1"/>
                </a:solidFill>
              </a:rPr>
              <a:t>Redundant</a:t>
            </a:r>
          </a:p>
          <a:p>
            <a:pPr lvl="1"/>
            <a:r>
              <a:rPr lang="en-US"/>
              <a:t>Province</a:t>
            </a:r>
          </a:p>
          <a:p>
            <a:pPr lvl="1"/>
            <a:r>
              <a:rPr lang="en-US"/>
              <a:t>Latitude</a:t>
            </a:r>
          </a:p>
          <a:p>
            <a:pPr lvl="1"/>
            <a:r>
              <a:rPr lang="en-US"/>
              <a:t>Longitude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6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B10FDF-8CFC-CDC8-F2BD-53485127C4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/>
                  <a:t>Outliers - </a:t>
                </a:r>
                <a:r>
                  <a:rPr lang="en-US" b="1" dirty="0" err="1"/>
                  <a:t>land_area</a:t>
                </a:r>
                <a:r>
                  <a:rPr lang="en-US" b="1" dirty="0"/>
                  <a:t> (cutoff at 400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B10FDF-8CFC-CDC8-F2BD-53485127C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A4F93-1EF1-E5CC-F52E-9329C5FA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40527-6B87-B89E-46E5-A0A06D9C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939131"/>
            <a:ext cx="5067300" cy="412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C97C7B-97F9-F62D-10E4-E1B776592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961357"/>
            <a:ext cx="4953000" cy="41243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23BFDEB-0EA0-5092-96C0-C8C65DAFBAAF}"/>
              </a:ext>
            </a:extLst>
          </p:cNvPr>
          <p:cNvSpPr/>
          <p:nvPr/>
        </p:nvSpPr>
        <p:spPr>
          <a:xfrm>
            <a:off x="5604297" y="3793865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1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CC4D-1706-18BD-8D83-ACCE2C65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 corrections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63579-5659-9E9D-8BD5-E8CDF5197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some incorrect values in subdistrict that need to be replaced.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17734-0D43-89A6-F072-DE4217B2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B296D-4281-D051-2C71-1D1D2EE0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778" y="1870075"/>
            <a:ext cx="4972744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2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7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82548" y="2304661"/>
            <a:ext cx="401217" cy="3834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7714B3-80D5-ABC3-74DD-A794BA3BD9C2}"/>
              </a:ext>
            </a:extLst>
          </p:cNvPr>
          <p:cNvSpPr txBox="1"/>
          <p:nvPr/>
        </p:nvSpPr>
        <p:spPr>
          <a:xfrm>
            <a:off x="6707970" y="652224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9E1431-4F04-64F7-95C1-EC7BAADC1131}"/>
              </a:ext>
            </a:extLst>
          </p:cNvPr>
          <p:cNvCxnSpPr>
            <a:cxnSpLocks/>
          </p:cNvCxnSpPr>
          <p:nvPr/>
        </p:nvCxnSpPr>
        <p:spPr>
          <a:xfrm flipV="1">
            <a:off x="4170784" y="1021556"/>
            <a:ext cx="2410991" cy="1283105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C06B60-8415-3824-6491-9BDC9C4B44E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680400" y="1119329"/>
            <a:ext cx="1812472" cy="1185332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9DB668-2C83-9FA4-068A-10EEF491B4D3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9083157" y="1119329"/>
            <a:ext cx="0" cy="1185332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349279-E49C-8C4A-B824-D57753E728E6}"/>
              </a:ext>
            </a:extLst>
          </p:cNvPr>
          <p:cNvSpPr txBox="1"/>
          <p:nvPr/>
        </p:nvSpPr>
        <p:spPr>
          <a:xfrm>
            <a:off x="4366727" y="6216373"/>
            <a:ext cx="693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There are 0 in </a:t>
            </a:r>
            <a:r>
              <a:rPr lang="en-US" dirty="0" err="1"/>
              <a:t>year_built</a:t>
            </a:r>
            <a:r>
              <a:rPr lang="en-US" dirty="0"/>
              <a:t>, replace it with empty value and then impute</a:t>
            </a:r>
          </a:p>
        </p:txBody>
      </p:sp>
    </p:spTree>
    <p:extLst>
      <p:ext uri="{BB962C8B-B14F-4D97-AF65-F5344CB8AC3E}">
        <p14:creationId xmlns:p14="http://schemas.microsoft.com/office/powerpoint/2010/main" val="303081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9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73023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4E452-0F0A-7E1C-4535-ADD91D4791AD}"/>
              </a:ext>
            </a:extLst>
          </p:cNvPr>
          <p:cNvSpPr/>
          <p:nvPr/>
        </p:nvSpPr>
        <p:spPr>
          <a:xfrm>
            <a:off x="5881008" y="2304661"/>
            <a:ext cx="401217" cy="38348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00011-A2AA-5B8A-26B1-FC7FE82DACC2}"/>
              </a:ext>
            </a:extLst>
          </p:cNvPr>
          <p:cNvSpPr/>
          <p:nvPr/>
        </p:nvSpPr>
        <p:spPr>
          <a:xfrm>
            <a:off x="7752767" y="2304661"/>
            <a:ext cx="401217" cy="38348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9FDFE-A757-A7FF-DCE4-A6736934D631}"/>
              </a:ext>
            </a:extLst>
          </p:cNvPr>
          <p:cNvSpPr txBox="1"/>
          <p:nvPr/>
        </p:nvSpPr>
        <p:spPr>
          <a:xfrm>
            <a:off x="6707970" y="652224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Mean-imputed with missing indicator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B665FA-A33C-DC00-C271-86D6E8DC9A24}"/>
              </a:ext>
            </a:extLst>
          </p:cNvPr>
          <p:cNvCxnSpPr>
            <a:cxnSpLocks/>
          </p:cNvCxnSpPr>
          <p:nvPr/>
        </p:nvCxnSpPr>
        <p:spPr>
          <a:xfrm flipV="1">
            <a:off x="6096000" y="1114425"/>
            <a:ext cx="962025" cy="1190236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CD7CE4-4B1F-464F-6D29-F5408A8BE08C}"/>
              </a:ext>
            </a:extLst>
          </p:cNvPr>
          <p:cNvCxnSpPr>
            <a:cxnSpLocks/>
          </p:cNvCxnSpPr>
          <p:nvPr/>
        </p:nvCxnSpPr>
        <p:spPr>
          <a:xfrm flipV="1">
            <a:off x="7981950" y="1114425"/>
            <a:ext cx="76200" cy="1190236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46D05E-7E8B-A162-F229-62C5B271585A}"/>
              </a:ext>
            </a:extLst>
          </p:cNvPr>
          <p:cNvSpPr txBox="1"/>
          <p:nvPr/>
        </p:nvSpPr>
        <p:spPr>
          <a:xfrm>
            <a:off x="8322981" y="195591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</p:spTree>
    <p:extLst>
      <p:ext uri="{BB962C8B-B14F-4D97-AF65-F5344CB8AC3E}">
        <p14:creationId xmlns:p14="http://schemas.microsoft.com/office/powerpoint/2010/main" val="297656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728</Words>
  <Application>Microsoft Office PowerPoint</Application>
  <PresentationFormat>Widescreen</PresentationFormat>
  <Paragraphs>130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Office Theme</vt:lpstr>
      <vt:lpstr>Bangkok Housing Price Prediction</vt:lpstr>
      <vt:lpstr>Problems</vt:lpstr>
      <vt:lpstr>The data:  Bangkok Housing Price</vt:lpstr>
      <vt:lpstr>Considering the information …</vt:lpstr>
      <vt:lpstr>Outliers - land_area (cutoff at 400 m^2)</vt:lpstr>
      <vt:lpstr>Value corrections</vt:lpstr>
      <vt:lpstr>A lot of missing data</vt:lpstr>
      <vt:lpstr>A lot of missing data</vt:lpstr>
      <vt:lpstr>A lot of missing data</vt:lpstr>
      <vt:lpstr>A lot of missing data</vt:lpstr>
      <vt:lpstr>A lot of missing data</vt:lpstr>
      <vt:lpstr>For nearby_station_distance</vt:lpstr>
      <vt:lpstr>Dummified</vt:lpstr>
      <vt:lpstr>Other transformations &amp; summary</vt:lpstr>
      <vt:lpstr>Model Validation and Selection</vt:lpstr>
      <vt:lpstr>Result</vt:lpstr>
      <vt:lpstr>Other findings</vt:lpstr>
      <vt:lpstr>Other findings</vt:lpstr>
      <vt:lpstr>Extra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Bangkok Housing Price Prediction</dc:title>
  <dc:creator>Wittawat Wittayapipat</dc:creator>
  <cp:lastModifiedBy>Wittawat Wittayapipat</cp:lastModifiedBy>
  <cp:revision>70</cp:revision>
  <dcterms:created xsi:type="dcterms:W3CDTF">2023-10-27T06:45:22Z</dcterms:created>
  <dcterms:modified xsi:type="dcterms:W3CDTF">2023-10-30T08:22:02Z</dcterms:modified>
</cp:coreProperties>
</file>