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A42C"/>
    <a:srgbClr val="92D050"/>
    <a:srgbClr val="FBDAA5"/>
    <a:srgbClr val="005DA2"/>
    <a:srgbClr val="F6A21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387" autoAdjust="0"/>
  </p:normalViewPr>
  <p:slideViewPr>
    <p:cSldViewPr snapToGrid="0">
      <p:cViewPr varScale="1">
        <p:scale>
          <a:sx n="86" d="100"/>
          <a:sy n="86" d="100"/>
        </p:scale>
        <p:origin x="14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76508-4889-4411-977D-58E81A1C6643}" type="datetimeFigureOut">
              <a:rPr lang="en-US" smtClean="0"/>
              <a:t>11-Nov-23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54BB4-3CBC-4A97-A03D-BAD5D3760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14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354BB4-3CBC-4A97-A03D-BAD5D37605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40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354BB4-3CBC-4A97-A03D-BAD5D37605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18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Actually, there are a lot more trial models than showing in the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354BB4-3CBC-4A97-A03D-BAD5D37605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3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354BB4-3CBC-4A97-A03D-BAD5D37605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86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Percentage are probability of model to correctly predict the 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354BB4-3CBC-4A97-A03D-BAD5D37605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8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Confident percentage and number of suggested tags can also be adjusted to get even better 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354BB4-3CBC-4A97-A03D-BAD5D37605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20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AA31-1C59-41C1-ABAD-F0A7D7714A31}" type="datetimeFigureOut">
              <a:rPr lang="en-US" smtClean="0"/>
              <a:t>11-Nov-23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0428-93C9-4543-84D2-C9048D52C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3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AA31-1C59-41C1-ABAD-F0A7D7714A31}" type="datetimeFigureOut">
              <a:rPr lang="en-US" smtClean="0"/>
              <a:t>11-Nov-23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0428-93C9-4543-84D2-C9048D52C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84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AA31-1C59-41C1-ABAD-F0A7D7714A31}" type="datetimeFigureOut">
              <a:rPr lang="en-US" smtClean="0"/>
              <a:t>11-Nov-23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0428-93C9-4543-84D2-C9048D52C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44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AA31-1C59-41C1-ABAD-F0A7D7714A31}" type="datetimeFigureOut">
              <a:rPr lang="en-US" smtClean="0"/>
              <a:t>11-Nov-23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0428-93C9-4543-84D2-C9048D52C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74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AA31-1C59-41C1-ABAD-F0A7D7714A31}" type="datetimeFigureOut">
              <a:rPr lang="en-US" smtClean="0"/>
              <a:t>11-Nov-23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0428-93C9-4543-84D2-C9048D52C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8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AA31-1C59-41C1-ABAD-F0A7D7714A31}" type="datetimeFigureOut">
              <a:rPr lang="en-US" smtClean="0"/>
              <a:t>11-Nov-23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0428-93C9-4543-84D2-C9048D52C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AA31-1C59-41C1-ABAD-F0A7D7714A31}" type="datetimeFigureOut">
              <a:rPr lang="en-US" smtClean="0"/>
              <a:t>11-Nov-23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0428-93C9-4543-84D2-C9048D52CAF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598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AA31-1C59-41C1-ABAD-F0A7D7714A31}" type="datetimeFigureOut">
              <a:rPr lang="en-US" smtClean="0"/>
              <a:t>11-Nov-23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0428-93C9-4543-84D2-C9048D52C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6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AA31-1C59-41C1-ABAD-F0A7D7714A31}" type="datetimeFigureOut">
              <a:rPr lang="en-US" smtClean="0"/>
              <a:t>11-Nov-23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0428-93C9-4543-84D2-C9048D52C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9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AA31-1C59-41C1-ABAD-F0A7D7714A31}" type="datetimeFigureOut">
              <a:rPr lang="en-US" smtClean="0"/>
              <a:t>11-Nov-23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0428-93C9-4543-84D2-C9048D52C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76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27BAA31-1C59-41C1-ABAD-F0A7D7714A31}" type="datetimeFigureOut">
              <a:rPr lang="en-US" smtClean="0"/>
              <a:t>11-Nov-23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0428-93C9-4543-84D2-C9048D52C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69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27BAA31-1C59-41C1-ABAD-F0A7D7714A31}" type="datetimeFigureOut">
              <a:rPr lang="en-US" smtClean="0"/>
              <a:t>11-Nov-23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7990428-93C9-4543-84D2-C9048D52C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06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225A6-4239-A87A-3A9E-B8D10F9D6A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Classification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C241A8-498C-0C23-EC35-D37B0DFFB5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For subreddit “Flair” suggestion</a:t>
            </a:r>
          </a:p>
        </p:txBody>
      </p:sp>
    </p:spTree>
    <p:extLst>
      <p:ext uri="{BB962C8B-B14F-4D97-AF65-F5344CB8AC3E}">
        <p14:creationId xmlns:p14="http://schemas.microsoft.com/office/powerpoint/2010/main" val="3601985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C0B1F-43A7-D3E8-5115-E8A5BCA68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70239"/>
            <a:ext cx="4486656" cy="1141497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BF07F0B-9981-9A82-EC7E-BD9D91DA4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4345" y="2502520"/>
            <a:ext cx="4627310" cy="2806277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By setting confident percentage = model performance + some margin</a:t>
            </a:r>
          </a:p>
          <a:p>
            <a:r>
              <a:rPr lang="en-US" sz="2000" dirty="0"/>
              <a:t>(</a:t>
            </a:r>
            <a:r>
              <a:rPr lang="en-US" sz="1800" dirty="0"/>
              <a:t>52.2% + 5% = 57.2%)</a:t>
            </a:r>
          </a:p>
          <a:p>
            <a:endParaRPr lang="en-US" sz="2000" dirty="0"/>
          </a:p>
          <a:p>
            <a:r>
              <a:rPr lang="en-US" sz="2000" dirty="0"/>
              <a:t>Percentage of relevant suggestion</a:t>
            </a:r>
          </a:p>
          <a:p>
            <a:r>
              <a:rPr lang="en-US" sz="2000" dirty="0"/>
              <a:t>goes up to </a:t>
            </a:r>
            <a:r>
              <a:rPr lang="en-US" sz="2800" b="1" dirty="0">
                <a:solidFill>
                  <a:srgbClr val="002060"/>
                </a:solidFill>
              </a:rPr>
              <a:t>78.2%</a:t>
            </a:r>
            <a:r>
              <a:rPr lang="en-US" sz="2000" dirty="0"/>
              <a:t>,</a:t>
            </a:r>
            <a:r>
              <a:rPr lang="en-US" sz="2800" b="1" dirty="0"/>
              <a:t> </a:t>
            </a:r>
            <a:r>
              <a:rPr lang="en-US" sz="2000" dirty="0"/>
              <a:t>which should be enough for the problem</a:t>
            </a: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93F084-381F-F939-E81E-CC4AB8468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271" y="634981"/>
            <a:ext cx="5621458" cy="516429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FA266F-D475-C8CE-6F29-2A1E9087E486}"/>
              </a:ext>
            </a:extLst>
          </p:cNvPr>
          <p:cNvSpPr txBox="1"/>
          <p:nvPr/>
        </p:nvSpPr>
        <p:spPr>
          <a:xfrm>
            <a:off x="6333271" y="5931746"/>
            <a:ext cx="546995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Confident percentage and number of suggested tags can also be adjusted</a:t>
            </a:r>
          </a:p>
          <a:p>
            <a:r>
              <a:rPr lang="en-US" sz="1400" dirty="0"/>
              <a:t>to achieve even better result.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52896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174AA-94AF-1B75-50AB-F902B5091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FLAIR</a:t>
            </a:r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994F8A22-BB1A-8A6D-A587-2B73CCC4BE0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799" b="2799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842C59-1A4E-4721-5755-7FF3674D8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“TAG” of posts in subreddit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DEF0A4-3A6E-F9FC-2BB5-54BF989DA400}"/>
              </a:ext>
            </a:extLst>
          </p:cNvPr>
          <p:cNvSpPr/>
          <p:nvPr/>
        </p:nvSpPr>
        <p:spPr>
          <a:xfrm>
            <a:off x="11065933" y="347133"/>
            <a:ext cx="838200" cy="330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9A107E-C649-D2DD-2D39-35FBC577F6AD}"/>
              </a:ext>
            </a:extLst>
          </p:cNvPr>
          <p:cNvSpPr/>
          <p:nvPr/>
        </p:nvSpPr>
        <p:spPr>
          <a:xfrm>
            <a:off x="9982199" y="2387600"/>
            <a:ext cx="1083734" cy="330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F890F4-563A-3F67-C1F7-DF26CB113DDE}"/>
              </a:ext>
            </a:extLst>
          </p:cNvPr>
          <p:cNvSpPr/>
          <p:nvPr/>
        </p:nvSpPr>
        <p:spPr>
          <a:xfrm>
            <a:off x="7535333" y="6223000"/>
            <a:ext cx="838200" cy="330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17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E8B61-077D-76A6-9396-6D7DECBB8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42959"/>
            <a:ext cx="7729728" cy="1188720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B555E14D-BF99-5DE7-D9B8-305136D7C7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2109517"/>
            <a:ext cx="4479873" cy="409031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15E9EB3-9144-C7EC-DBB0-C394847BAEC8}"/>
              </a:ext>
            </a:extLst>
          </p:cNvPr>
          <p:cNvSpPr/>
          <p:nvPr/>
        </p:nvSpPr>
        <p:spPr>
          <a:xfrm>
            <a:off x="1475212" y="2307844"/>
            <a:ext cx="3437467" cy="7909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Creating new post in subreddit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D5F91F1C-B5AE-3655-FE7B-CDD76A93B963}"/>
              </a:ext>
            </a:extLst>
          </p:cNvPr>
          <p:cNvSpPr/>
          <p:nvPr/>
        </p:nvSpPr>
        <p:spPr>
          <a:xfrm>
            <a:off x="3032073" y="3183466"/>
            <a:ext cx="330200" cy="49106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6DB8E5-E287-9CF1-6FD9-413DDA69C45D}"/>
              </a:ext>
            </a:extLst>
          </p:cNvPr>
          <p:cNvSpPr/>
          <p:nvPr/>
        </p:nvSpPr>
        <p:spPr>
          <a:xfrm>
            <a:off x="1475213" y="3759199"/>
            <a:ext cx="3437467" cy="7909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Pick one flair incorrectly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6E08FB7A-4EFF-DFDF-B433-694B0E578497}"/>
              </a:ext>
            </a:extLst>
          </p:cNvPr>
          <p:cNvSpPr/>
          <p:nvPr/>
        </p:nvSpPr>
        <p:spPr>
          <a:xfrm>
            <a:off x="3028845" y="4634821"/>
            <a:ext cx="330200" cy="49106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0376B54-FCD7-4B74-E96A-EF4227D202FA}"/>
              </a:ext>
            </a:extLst>
          </p:cNvPr>
          <p:cNvSpPr/>
          <p:nvPr/>
        </p:nvSpPr>
        <p:spPr>
          <a:xfrm>
            <a:off x="1475212" y="5215042"/>
            <a:ext cx="3437467" cy="79095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Reader confused</a:t>
            </a:r>
          </a:p>
        </p:txBody>
      </p:sp>
    </p:spTree>
    <p:extLst>
      <p:ext uri="{BB962C8B-B14F-4D97-AF65-F5344CB8AC3E}">
        <p14:creationId xmlns:p14="http://schemas.microsoft.com/office/powerpoint/2010/main" val="1944388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54D745-6632-FA10-6B7F-8BE223816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85E45BDA-FD04-31EE-71D9-D7E4018887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5653538"/>
              </p:ext>
            </p:extLst>
          </p:nvPr>
        </p:nvGraphicFramePr>
        <p:xfrm>
          <a:off x="2231136" y="2865629"/>
          <a:ext cx="773112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5562">
                  <a:extLst>
                    <a:ext uri="{9D8B030D-6E8A-4147-A177-3AD203B41FA5}">
                      <a16:colId xmlns:a16="http://schemas.microsoft.com/office/drawing/2014/main" val="1340811314"/>
                    </a:ext>
                  </a:extLst>
                </a:gridCol>
                <a:gridCol w="3865562">
                  <a:extLst>
                    <a:ext uri="{9D8B030D-6E8A-4147-A177-3AD203B41FA5}">
                      <a16:colId xmlns:a16="http://schemas.microsoft.com/office/drawing/2014/main" val="2652439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04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Title of post on subreddit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784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Selftext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Text body of the post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739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"Flair" name of subreddit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62623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DF1B8AD-D30A-BF44-D67C-FFFCB5E91786}"/>
              </a:ext>
            </a:extLst>
          </p:cNvPr>
          <p:cNvSpPr txBox="1"/>
          <p:nvPr/>
        </p:nvSpPr>
        <p:spPr>
          <a:xfrm>
            <a:off x="4687505" y="4691874"/>
            <a:ext cx="2816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Steam Deck subreddit</a:t>
            </a:r>
          </a:p>
        </p:txBody>
      </p:sp>
    </p:spTree>
    <p:extLst>
      <p:ext uri="{BB962C8B-B14F-4D97-AF65-F5344CB8AC3E}">
        <p14:creationId xmlns:p14="http://schemas.microsoft.com/office/powerpoint/2010/main" val="2094006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B5A90-47BA-CC32-F60D-E9DBD6931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to be classified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6349B-EFE7-8663-796F-5BEE5126E6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Configuration</a:t>
            </a:r>
          </a:p>
          <a:p>
            <a:pPr marL="0" indent="0" algn="ctr">
              <a:buNone/>
            </a:pPr>
            <a:r>
              <a:rPr lang="en-US" dirty="0"/>
              <a:t>Discussion</a:t>
            </a:r>
          </a:p>
          <a:p>
            <a:pPr marL="0" indent="0" algn="ctr">
              <a:buNone/>
            </a:pPr>
            <a:r>
              <a:rPr lang="en-US" dirty="0"/>
              <a:t>Question</a:t>
            </a:r>
          </a:p>
          <a:p>
            <a:pPr marL="0" indent="0" algn="ctr">
              <a:buNone/>
            </a:pPr>
            <a:r>
              <a:rPr lang="en-US" dirty="0"/>
              <a:t>Tech Support</a:t>
            </a:r>
          </a:p>
          <a:p>
            <a:pPr marL="0" indent="0" algn="ctr">
              <a:buNone/>
            </a:pPr>
            <a:r>
              <a:rPr lang="en-US" dirty="0"/>
              <a:t>MEGATHREAD</a:t>
            </a:r>
          </a:p>
          <a:p>
            <a:pPr marL="0" indent="0" algn="ctr">
              <a:buNone/>
            </a:pPr>
            <a:r>
              <a:rPr lang="en-US" dirty="0"/>
              <a:t>Feature Request</a:t>
            </a:r>
          </a:p>
          <a:p>
            <a:pPr marL="0" indent="0" algn="ctr">
              <a:buNone/>
            </a:pPr>
            <a:r>
              <a:rPr lang="en-US" dirty="0"/>
              <a:t>Guide</a:t>
            </a:r>
          </a:p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A9CD31-8764-6E9E-827C-80A267FF53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Hot Wasabi</a:t>
            </a:r>
          </a:p>
          <a:p>
            <a:pPr marL="0" indent="0" algn="ctr">
              <a:buNone/>
            </a:pPr>
            <a:r>
              <a:rPr lang="en-US" dirty="0"/>
              <a:t>Meme / Shitpost</a:t>
            </a:r>
          </a:p>
          <a:p>
            <a:pPr marL="0" indent="0" algn="ctr">
              <a:buNone/>
            </a:pPr>
            <a:r>
              <a:rPr lang="en-US" dirty="0"/>
              <a:t>Meta</a:t>
            </a:r>
          </a:p>
          <a:p>
            <a:pPr marL="0" indent="0" algn="ctr">
              <a:buNone/>
            </a:pPr>
            <a:r>
              <a:rPr lang="en-US" dirty="0"/>
              <a:t>News</a:t>
            </a:r>
          </a:p>
          <a:p>
            <a:pPr marL="0" indent="0" algn="ctr">
              <a:buNone/>
            </a:pPr>
            <a:r>
              <a:rPr lang="en-US" b="1" i="0" dirty="0">
                <a:solidFill>
                  <a:srgbClr val="C00000"/>
                </a:solidFill>
                <a:effectLst/>
                <a:latin typeface="-apple-system"/>
              </a:rPr>
              <a:t>Picture</a:t>
            </a:r>
          </a:p>
          <a:p>
            <a:pPr marL="0" indent="0" algn="ctr">
              <a:buNone/>
            </a:pPr>
            <a:r>
              <a:rPr lang="en-US" b="1" i="0" dirty="0">
                <a:solidFill>
                  <a:srgbClr val="C00000"/>
                </a:solidFill>
                <a:effectLst/>
                <a:latin typeface="-apple-system"/>
              </a:rPr>
              <a:t>Video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706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arallelogram 25">
            <a:extLst>
              <a:ext uri="{FF2B5EF4-FFF2-40B4-BE49-F238E27FC236}">
                <a16:creationId xmlns:a16="http://schemas.microsoft.com/office/drawing/2014/main" id="{F964FEEE-C357-8396-C25E-274FE8ED3A58}"/>
              </a:ext>
            </a:extLst>
          </p:cNvPr>
          <p:cNvSpPr/>
          <p:nvPr/>
        </p:nvSpPr>
        <p:spPr>
          <a:xfrm flipH="1">
            <a:off x="7880989" y="2656251"/>
            <a:ext cx="1633390" cy="2372188"/>
          </a:xfrm>
          <a:prstGeom prst="parallelogram">
            <a:avLst>
              <a:gd name="adj" fmla="val 30248"/>
            </a:avLst>
          </a:prstGeom>
          <a:solidFill>
            <a:srgbClr val="6BA42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3EF5E-FEE8-EE01-4E9F-1F2888823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5BC964-A92D-478E-F8BC-A974D5428E6A}"/>
              </a:ext>
            </a:extLst>
          </p:cNvPr>
          <p:cNvSpPr/>
          <p:nvPr/>
        </p:nvSpPr>
        <p:spPr>
          <a:xfrm>
            <a:off x="668867" y="2658532"/>
            <a:ext cx="2312226" cy="948267"/>
          </a:xfrm>
          <a:prstGeom prst="rect">
            <a:avLst/>
          </a:prstGeom>
          <a:solidFill>
            <a:srgbClr val="FBDAA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collected from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subreddit pages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6FDEF6-4606-E920-517F-CA04692A575B}"/>
              </a:ext>
            </a:extLst>
          </p:cNvPr>
          <p:cNvSpPr/>
          <p:nvPr/>
        </p:nvSpPr>
        <p:spPr>
          <a:xfrm>
            <a:off x="3218096" y="2657010"/>
            <a:ext cx="2312226" cy="948267"/>
          </a:xfrm>
          <a:prstGeom prst="rect">
            <a:avLst/>
          </a:prstGeom>
          <a:solidFill>
            <a:srgbClr val="FBDAA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Extract “title”, “</a:t>
            </a:r>
            <a:r>
              <a:rPr lang="en-US" dirty="0" err="1">
                <a:solidFill>
                  <a:schemeClr val="tx1"/>
                </a:solidFill>
              </a:rPr>
              <a:t>selftext</a:t>
            </a:r>
            <a:r>
              <a:rPr lang="en-US" dirty="0">
                <a:solidFill>
                  <a:schemeClr val="tx1"/>
                </a:solidFill>
              </a:rPr>
              <a:t>” and “tag”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2A39FB-17D8-B6EA-3EAE-31322035DE4C}"/>
              </a:ext>
            </a:extLst>
          </p:cNvPr>
          <p:cNvSpPr/>
          <p:nvPr/>
        </p:nvSpPr>
        <p:spPr>
          <a:xfrm>
            <a:off x="5767325" y="2657010"/>
            <a:ext cx="2312226" cy="94826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47DFAA-D771-2B8F-D635-7CFB9F790364}"/>
              </a:ext>
            </a:extLst>
          </p:cNvPr>
          <p:cNvSpPr/>
          <p:nvPr/>
        </p:nvSpPr>
        <p:spPr>
          <a:xfrm>
            <a:off x="5767325" y="4478861"/>
            <a:ext cx="2312226" cy="948267"/>
          </a:xfrm>
          <a:prstGeom prst="rect">
            <a:avLst/>
          </a:prstGeom>
          <a:solidFill>
            <a:srgbClr val="F6A21D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prediction model using various algorithms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B5556C-8376-BA71-D26F-0B9044EBFC27}"/>
              </a:ext>
            </a:extLst>
          </p:cNvPr>
          <p:cNvSpPr/>
          <p:nvPr/>
        </p:nvSpPr>
        <p:spPr>
          <a:xfrm>
            <a:off x="3218096" y="4478861"/>
            <a:ext cx="2312226" cy="948267"/>
          </a:xfrm>
          <a:prstGeom prst="rect">
            <a:avLst/>
          </a:prstGeom>
          <a:solidFill>
            <a:srgbClr val="00B0F0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evaluation and error analysis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F18045-8C36-D7A5-2B39-6D33806D00B1}"/>
              </a:ext>
            </a:extLst>
          </p:cNvPr>
          <p:cNvSpPr/>
          <p:nvPr/>
        </p:nvSpPr>
        <p:spPr>
          <a:xfrm>
            <a:off x="668867" y="4478863"/>
            <a:ext cx="2312226" cy="948267"/>
          </a:xfrm>
          <a:prstGeom prst="rect">
            <a:avLst/>
          </a:prstGeom>
          <a:solidFill>
            <a:srgbClr val="F6A21D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Finalize model and simulate suggestions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2DA3F4E-F3C7-6E9E-1E35-9D833B0F7C11}"/>
              </a:ext>
            </a:extLst>
          </p:cNvPr>
          <p:cNvSpPr/>
          <p:nvPr/>
        </p:nvSpPr>
        <p:spPr>
          <a:xfrm rot="19172943">
            <a:off x="4773824" y="3902529"/>
            <a:ext cx="1027281" cy="274351"/>
          </a:xfrm>
          <a:prstGeom prst="rightArrow">
            <a:avLst>
              <a:gd name="adj1" fmla="val 50000"/>
              <a:gd name="adj2" fmla="val 101243"/>
            </a:avLst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C3BD586-91A0-3192-83C5-5F88E7BED66E}"/>
              </a:ext>
            </a:extLst>
          </p:cNvPr>
          <p:cNvSpPr/>
          <p:nvPr/>
        </p:nvSpPr>
        <p:spPr>
          <a:xfrm>
            <a:off x="2981093" y="2658532"/>
            <a:ext cx="237004" cy="946745"/>
          </a:xfrm>
          <a:prstGeom prst="rightArrow">
            <a:avLst>
              <a:gd name="adj1" fmla="val 50000"/>
              <a:gd name="adj2" fmla="val 13351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9DFA570-43BD-53AA-5B33-2930D01C1DF6}"/>
              </a:ext>
            </a:extLst>
          </p:cNvPr>
          <p:cNvSpPr/>
          <p:nvPr/>
        </p:nvSpPr>
        <p:spPr>
          <a:xfrm rot="5400000">
            <a:off x="6610173" y="3917324"/>
            <a:ext cx="626530" cy="249490"/>
          </a:xfrm>
          <a:prstGeom prst="rightArrow">
            <a:avLst>
              <a:gd name="adj1" fmla="val 50000"/>
              <a:gd name="adj2" fmla="val 10149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95F5AF4-960C-4A89-4257-2336AC424332}"/>
              </a:ext>
            </a:extLst>
          </p:cNvPr>
          <p:cNvSpPr/>
          <p:nvPr/>
        </p:nvSpPr>
        <p:spPr>
          <a:xfrm flipH="1">
            <a:off x="5530322" y="4478861"/>
            <a:ext cx="237003" cy="946745"/>
          </a:xfrm>
          <a:prstGeom prst="rightArrow">
            <a:avLst>
              <a:gd name="adj1" fmla="val 50000"/>
              <a:gd name="adj2" fmla="val 13351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10C8507-7743-0107-7374-631D5F3A2C49}"/>
              </a:ext>
            </a:extLst>
          </p:cNvPr>
          <p:cNvSpPr/>
          <p:nvPr/>
        </p:nvSpPr>
        <p:spPr>
          <a:xfrm>
            <a:off x="5530321" y="2656252"/>
            <a:ext cx="237004" cy="949026"/>
          </a:xfrm>
          <a:prstGeom prst="rightArrow">
            <a:avLst>
              <a:gd name="adj1" fmla="val 50000"/>
              <a:gd name="adj2" fmla="val 13351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B4D580A-9BEB-6A30-6416-0BDED9A7C654}"/>
              </a:ext>
            </a:extLst>
          </p:cNvPr>
          <p:cNvSpPr/>
          <p:nvPr/>
        </p:nvSpPr>
        <p:spPr>
          <a:xfrm flipH="1">
            <a:off x="2981093" y="4478861"/>
            <a:ext cx="237003" cy="946745"/>
          </a:xfrm>
          <a:prstGeom prst="rightArrow">
            <a:avLst>
              <a:gd name="adj1" fmla="val 50000"/>
              <a:gd name="adj2" fmla="val 133515"/>
            </a:avLst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D076DA-CA56-3634-A5B2-D72853234443}"/>
              </a:ext>
            </a:extLst>
          </p:cNvPr>
          <p:cNvSpPr/>
          <p:nvPr/>
        </p:nvSpPr>
        <p:spPr>
          <a:xfrm>
            <a:off x="8383229" y="2657011"/>
            <a:ext cx="3399196" cy="23721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Remove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Using lemmatized/non-lemmatized*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Tried and reverted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Remove posts with empty </a:t>
            </a:r>
            <a:r>
              <a:rPr lang="en-US" sz="1600" dirty="0" err="1">
                <a:solidFill>
                  <a:schemeClr val="tx1"/>
                </a:solidFill>
              </a:rPr>
              <a:t>selftext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Discard </a:t>
            </a:r>
            <a:r>
              <a:rPr lang="en-US" sz="1600" dirty="0" err="1">
                <a:solidFill>
                  <a:schemeClr val="tx1"/>
                </a:solidFill>
              </a:rPr>
              <a:t>selftext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Tags common words removal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Combine tags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088C45-7DF1-7677-CC3D-B236796A3ED6}"/>
              </a:ext>
            </a:extLst>
          </p:cNvPr>
          <p:cNvSpPr/>
          <p:nvPr/>
        </p:nvSpPr>
        <p:spPr>
          <a:xfrm>
            <a:off x="8383229" y="5029200"/>
            <a:ext cx="3331633" cy="638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* Lemmatized = inflected forms of the same word grouped together</a:t>
            </a:r>
          </a:p>
        </p:txBody>
      </p:sp>
    </p:spTree>
    <p:extLst>
      <p:ext uri="{BB962C8B-B14F-4D97-AF65-F5344CB8AC3E}">
        <p14:creationId xmlns:p14="http://schemas.microsoft.com/office/powerpoint/2010/main" val="3690927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71E60-0794-7E0D-3468-F7F9A7B34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78426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Model selection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25E79A-6F36-F0EE-A079-D3E54D21C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207297"/>
              </p:ext>
            </p:extLst>
          </p:nvPr>
        </p:nvGraphicFramePr>
        <p:xfrm>
          <a:off x="1519766" y="2727070"/>
          <a:ext cx="9152468" cy="268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8117">
                  <a:extLst>
                    <a:ext uri="{9D8B030D-6E8A-4147-A177-3AD203B41FA5}">
                      <a16:colId xmlns:a16="http://schemas.microsoft.com/office/drawing/2014/main" val="2854041838"/>
                    </a:ext>
                  </a:extLst>
                </a:gridCol>
                <a:gridCol w="2905137">
                  <a:extLst>
                    <a:ext uri="{9D8B030D-6E8A-4147-A177-3AD203B41FA5}">
                      <a16:colId xmlns:a16="http://schemas.microsoft.com/office/drawing/2014/main" val="4187732399"/>
                    </a:ext>
                  </a:extLst>
                </a:gridCol>
                <a:gridCol w="2133862">
                  <a:extLst>
                    <a:ext uri="{9D8B030D-6E8A-4147-A177-3AD203B41FA5}">
                      <a16:colId xmlns:a16="http://schemas.microsoft.com/office/drawing/2014/main" val="1494932437"/>
                    </a:ext>
                  </a:extLst>
                </a:gridCol>
                <a:gridCol w="1825352">
                  <a:extLst>
                    <a:ext uri="{9D8B030D-6E8A-4147-A177-3AD203B41FA5}">
                      <a16:colId xmlns:a16="http://schemas.microsoft.com/office/drawing/2014/main" val="54365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Algorithm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Train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Test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1095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Over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20,000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non-lemmatized words from title and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selftext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99.7%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50.3%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460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Naïve Bayes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6,000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non-lemmatized words from title and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selftext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51.1%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3442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70C0"/>
                          </a:solidFill>
                        </a:rPr>
                        <a:t>Logistic Regression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2,000</a:t>
                      </a:r>
                      <a:r>
                        <a:rPr lang="en-US" sz="1600" b="0" dirty="0">
                          <a:solidFill>
                            <a:srgbClr val="0070C0"/>
                          </a:solidFill>
                        </a:rPr>
                        <a:t> lemmatized words from title and </a:t>
                      </a:r>
                      <a:r>
                        <a:rPr lang="en-US" sz="1600" b="0" dirty="0" err="1">
                          <a:solidFill>
                            <a:srgbClr val="0070C0"/>
                          </a:solidFill>
                        </a:rPr>
                        <a:t>selftext</a:t>
                      </a:r>
                      <a:endParaRPr lang="en-US" sz="16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73.6%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52.2%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544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1,000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lemmatized words from title and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selftext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49.9%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29637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C20F5A6-3FF2-AE94-A714-3DA70D4BB2BE}"/>
              </a:ext>
            </a:extLst>
          </p:cNvPr>
          <p:cNvSpPr/>
          <p:nvPr/>
        </p:nvSpPr>
        <p:spPr>
          <a:xfrm>
            <a:off x="6790265" y="2296455"/>
            <a:ext cx="3949702" cy="388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Precision + Correctness Score (%)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4E62A0-7644-B2B6-FF28-608AC0ADF60D}"/>
              </a:ext>
            </a:extLst>
          </p:cNvPr>
          <p:cNvSpPr/>
          <p:nvPr/>
        </p:nvSpPr>
        <p:spPr>
          <a:xfrm>
            <a:off x="1519766" y="5456725"/>
            <a:ext cx="9152468" cy="33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* Words from title and </a:t>
            </a:r>
            <a:r>
              <a:rPr lang="en-US" sz="1600" dirty="0" err="1">
                <a:solidFill>
                  <a:schemeClr val="tx1"/>
                </a:solidFill>
              </a:rPr>
              <a:t>selftext</a:t>
            </a:r>
            <a:r>
              <a:rPr lang="en-US" sz="1600" dirty="0">
                <a:solidFill>
                  <a:schemeClr val="tx1"/>
                </a:solidFill>
              </a:rPr>
              <a:t> are considered to be different, even if it is the same word 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10FC510E-32D1-6F9B-64D9-D475EE349D1D}"/>
              </a:ext>
            </a:extLst>
          </p:cNvPr>
          <p:cNvSpPr/>
          <p:nvPr/>
        </p:nvSpPr>
        <p:spPr>
          <a:xfrm rot="5400000">
            <a:off x="1223432" y="4616578"/>
            <a:ext cx="211666" cy="160867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79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83122-69CF-5198-164B-628F12240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09882"/>
            <a:ext cx="7729728" cy="1188720"/>
          </a:xfrm>
        </p:spPr>
        <p:txBody>
          <a:bodyPr/>
          <a:lstStyle/>
          <a:p>
            <a:r>
              <a:rPr lang="en-US" dirty="0"/>
              <a:t>The Errors 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B079B65-3E14-23BC-D7D8-FAB42C636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5" y="2340390"/>
            <a:ext cx="4270247" cy="3697287"/>
          </a:xfrm>
        </p:spPr>
        <p:txBody>
          <a:bodyPr>
            <a:normAutofit/>
          </a:bodyPr>
          <a:lstStyle/>
          <a:p>
            <a:r>
              <a:rPr lang="en-US" dirty="0"/>
              <a:t>Most errors on</a:t>
            </a:r>
          </a:p>
          <a:p>
            <a:pPr lvl="1"/>
            <a:r>
              <a:rPr lang="en-US" dirty="0"/>
              <a:t>Configuration</a:t>
            </a:r>
          </a:p>
          <a:p>
            <a:pPr lvl="1"/>
            <a:r>
              <a:rPr lang="en-US" dirty="0"/>
              <a:t>Discussion</a:t>
            </a:r>
          </a:p>
          <a:p>
            <a:pPr lvl="1"/>
            <a:r>
              <a:rPr lang="en-US" dirty="0"/>
              <a:t>Question</a:t>
            </a:r>
          </a:p>
          <a:p>
            <a:pPr lvl="1"/>
            <a:r>
              <a:rPr lang="en-US" dirty="0"/>
              <a:t>Tech Support</a:t>
            </a:r>
          </a:p>
          <a:p>
            <a:endParaRPr lang="en-US" dirty="0"/>
          </a:p>
          <a:p>
            <a:r>
              <a:rPr lang="en-US" dirty="0"/>
              <a:t>Some are mostly the same things.</a:t>
            </a:r>
          </a:p>
          <a:p>
            <a:r>
              <a:rPr lang="en-US" dirty="0"/>
              <a:t>Many off-topic posts in a tag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604AACD-E500-CE5D-8894-EE3683D04FEB}"/>
              </a:ext>
            </a:extLst>
          </p:cNvPr>
          <p:cNvGrpSpPr/>
          <p:nvPr/>
        </p:nvGrpSpPr>
        <p:grpSpPr>
          <a:xfrm>
            <a:off x="1599369" y="2340389"/>
            <a:ext cx="4254317" cy="3697287"/>
            <a:chOff x="1599369" y="2340389"/>
            <a:chExt cx="4254317" cy="3697287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26EBA33-939D-F0B2-0F5F-330F13844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99369" y="2340389"/>
              <a:ext cx="4254317" cy="3697287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7AC2ECE-1993-A979-CA2D-D12757B46CCC}"/>
                </a:ext>
              </a:extLst>
            </p:cNvPr>
            <p:cNvSpPr/>
            <p:nvPr/>
          </p:nvSpPr>
          <p:spPr>
            <a:xfrm>
              <a:off x="4784861" y="4524787"/>
              <a:ext cx="457200" cy="4572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28E2190-C8C7-91E7-7095-A4A19117A00E}"/>
                </a:ext>
              </a:extLst>
            </p:cNvPr>
            <p:cNvSpPr/>
            <p:nvPr/>
          </p:nvSpPr>
          <p:spPr>
            <a:xfrm rot="5400000">
              <a:off x="4784860" y="2399657"/>
              <a:ext cx="457202" cy="4572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C8D935C-3B71-AFC2-942B-70F290FF9B11}"/>
                </a:ext>
              </a:extLst>
            </p:cNvPr>
            <p:cNvSpPr/>
            <p:nvPr/>
          </p:nvSpPr>
          <p:spPr>
            <a:xfrm>
              <a:off x="2891547" y="2628257"/>
              <a:ext cx="250781" cy="22860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5474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73C8D-3033-AADB-A768-B969C050B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the problem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CE981C-3F4E-9E49-6A2A-3ABEA0D25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5" y="2481927"/>
            <a:ext cx="7729728" cy="3101983"/>
          </a:xfrm>
        </p:spPr>
        <p:txBody>
          <a:bodyPr/>
          <a:lstStyle/>
          <a:p>
            <a:r>
              <a:rPr lang="en-US" dirty="0"/>
              <a:t>The model will be used to generate top N tags for new post instead if it doesn’t confident enough to pick only one tag.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768EC7B-7469-47F0-CB0E-83F276A96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880095"/>
              </p:ext>
            </p:extLst>
          </p:nvPr>
        </p:nvGraphicFramePr>
        <p:xfrm>
          <a:off x="2031999" y="3302509"/>
          <a:ext cx="8127999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8625">
                  <a:extLst>
                    <a:ext uri="{9D8B030D-6E8A-4147-A177-3AD203B41FA5}">
                      <a16:colId xmlns:a16="http://schemas.microsoft.com/office/drawing/2014/main" val="1596731371"/>
                    </a:ext>
                  </a:extLst>
                </a:gridCol>
                <a:gridCol w="3570041">
                  <a:extLst>
                    <a:ext uri="{9D8B030D-6E8A-4147-A177-3AD203B41FA5}">
                      <a16:colId xmlns:a16="http://schemas.microsoft.com/office/drawing/2014/main" val="246479991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82166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Suggestion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(suggest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tag if confident &gt;= 50%)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55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Guide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Meme / Shitpost (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30%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News (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12%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Guide (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11%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 cannot judge, suggests top 3 possible tags, one matched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730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Meme / Shitpost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Question (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13%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Configuration (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13%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 Support (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11%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 cannot judge, suggests top 3 possible tags, no match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19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MEGATHREAD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MEGATHREAD (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71%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 select MEGATHREAD as a predicted 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614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231355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147</TotalTime>
  <Words>462</Words>
  <Application>Microsoft Office PowerPoint</Application>
  <PresentationFormat>Widescreen</PresentationFormat>
  <Paragraphs>119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Gill Sans MT</vt:lpstr>
      <vt:lpstr>Parcel</vt:lpstr>
      <vt:lpstr>Classification model</vt:lpstr>
      <vt:lpstr>FLAIR</vt:lpstr>
      <vt:lpstr>The problem</vt:lpstr>
      <vt:lpstr>The Data</vt:lpstr>
      <vt:lpstr>Tag to be classified</vt:lpstr>
      <vt:lpstr>Process</vt:lpstr>
      <vt:lpstr>Model selection</vt:lpstr>
      <vt:lpstr>The Errors </vt:lpstr>
      <vt:lpstr>Fixing the problem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model</dc:title>
  <dc:creator>Wittawat Wittayapipat</dc:creator>
  <cp:lastModifiedBy>Wittawat Wittayapipat</cp:lastModifiedBy>
  <cp:revision>10</cp:revision>
  <dcterms:created xsi:type="dcterms:W3CDTF">2023-11-11T04:13:38Z</dcterms:created>
  <dcterms:modified xsi:type="dcterms:W3CDTF">2023-11-11T06:43:00Z</dcterms:modified>
</cp:coreProperties>
</file>