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A42C"/>
    <a:srgbClr val="92D050"/>
    <a:srgbClr val="FBDAA5"/>
    <a:srgbClr val="005DA2"/>
    <a:srgbClr val="F6A21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387" autoAdjust="0"/>
  </p:normalViewPr>
  <p:slideViewPr>
    <p:cSldViewPr snapToGrid="0">
      <p:cViewPr varScale="1">
        <p:scale>
          <a:sx n="86" d="100"/>
          <a:sy n="86" d="100"/>
        </p:scale>
        <p:origin x="14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76508-4889-4411-977D-58E81A1C6643}" type="datetimeFigureOut">
              <a:rPr lang="en-US" smtClean="0"/>
              <a:t>13-Nov-23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54BB4-3CBC-4A97-A03D-BAD5D3760501}" type="slidenum">
              <a:rPr lang="en-US" smtClean="0"/>
              <a:t>‹#›</a:t>
            </a:fld>
            <a:endParaRPr lang="en-US"/>
          </a:p>
        </p:txBody>
      </p:sp>
    </p:spTree>
    <p:extLst>
      <p:ext uri="{BB962C8B-B14F-4D97-AF65-F5344CB8AC3E}">
        <p14:creationId xmlns:p14="http://schemas.microsoft.com/office/powerpoint/2010/main" val="195151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3</a:t>
            </a:fld>
            <a:endParaRPr lang="en-US"/>
          </a:p>
        </p:txBody>
      </p:sp>
    </p:spTree>
    <p:extLst>
      <p:ext uri="{BB962C8B-B14F-4D97-AF65-F5344CB8AC3E}">
        <p14:creationId xmlns:p14="http://schemas.microsoft.com/office/powerpoint/2010/main" val="228814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6</a:t>
            </a:fld>
            <a:endParaRPr lang="en-US"/>
          </a:p>
        </p:txBody>
      </p:sp>
    </p:spTree>
    <p:extLst>
      <p:ext uri="{BB962C8B-B14F-4D97-AF65-F5344CB8AC3E}">
        <p14:creationId xmlns:p14="http://schemas.microsoft.com/office/powerpoint/2010/main" val="406901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there are a lot more trial models than showing in the slide</a:t>
            </a:r>
          </a:p>
        </p:txBody>
      </p:sp>
      <p:sp>
        <p:nvSpPr>
          <p:cNvPr id="4" name="Slide Number Placeholder 3"/>
          <p:cNvSpPr>
            <a:spLocks noGrp="1"/>
          </p:cNvSpPr>
          <p:nvPr>
            <p:ph type="sldNum" sz="quarter" idx="5"/>
          </p:nvPr>
        </p:nvSpPr>
        <p:spPr/>
        <p:txBody>
          <a:bodyPr/>
          <a:lstStyle/>
          <a:p>
            <a:fld id="{CB354BB4-3CBC-4A97-A03D-BAD5D3760501}" type="slidenum">
              <a:rPr lang="en-US" smtClean="0"/>
              <a:t>7</a:t>
            </a:fld>
            <a:endParaRPr lang="en-US"/>
          </a:p>
        </p:txBody>
      </p:sp>
    </p:spTree>
    <p:extLst>
      <p:ext uri="{BB962C8B-B14F-4D97-AF65-F5344CB8AC3E}">
        <p14:creationId xmlns:p14="http://schemas.microsoft.com/office/powerpoint/2010/main" val="28326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8</a:t>
            </a:fld>
            <a:endParaRPr lang="en-US"/>
          </a:p>
        </p:txBody>
      </p:sp>
    </p:spTree>
    <p:extLst>
      <p:ext uri="{BB962C8B-B14F-4D97-AF65-F5344CB8AC3E}">
        <p14:creationId xmlns:p14="http://schemas.microsoft.com/office/powerpoint/2010/main" val="107268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Percentage are probability of model to correctly predict the tag</a:t>
            </a:r>
          </a:p>
        </p:txBody>
      </p:sp>
      <p:sp>
        <p:nvSpPr>
          <p:cNvPr id="4" name="Slide Number Placeholder 3"/>
          <p:cNvSpPr>
            <a:spLocks noGrp="1"/>
          </p:cNvSpPr>
          <p:nvPr>
            <p:ph type="sldNum" sz="quarter" idx="5"/>
          </p:nvPr>
        </p:nvSpPr>
        <p:spPr/>
        <p:txBody>
          <a:bodyPr/>
          <a:lstStyle/>
          <a:p>
            <a:fld id="{CB354BB4-3CBC-4A97-A03D-BAD5D3760501}" type="slidenum">
              <a:rPr lang="en-US" smtClean="0"/>
              <a:t>9</a:t>
            </a:fld>
            <a:endParaRPr lang="en-US"/>
          </a:p>
        </p:txBody>
      </p:sp>
    </p:spTree>
    <p:extLst>
      <p:ext uri="{BB962C8B-B14F-4D97-AF65-F5344CB8AC3E}">
        <p14:creationId xmlns:p14="http://schemas.microsoft.com/office/powerpoint/2010/main" val="344088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Confident percentage and number of suggested tags can also be adjusted to get even better result</a:t>
            </a:r>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10</a:t>
            </a:fld>
            <a:endParaRPr lang="en-US"/>
          </a:p>
        </p:txBody>
      </p:sp>
    </p:spTree>
    <p:extLst>
      <p:ext uri="{BB962C8B-B14F-4D97-AF65-F5344CB8AC3E}">
        <p14:creationId xmlns:p14="http://schemas.microsoft.com/office/powerpoint/2010/main" val="323472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150538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BAA31-1C59-41C1-ABAD-F0A7D7714A31}" type="datetimeFigureOut">
              <a:rPr lang="en-US" smtClean="0"/>
              <a:t>13-Nov-23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23208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BAA31-1C59-41C1-ABAD-F0A7D7714A31}" type="datetimeFigureOut">
              <a:rPr lang="en-US" smtClean="0"/>
              <a:t>13-Nov-23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93004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290137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2145889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27BAA31-1C59-41C1-ABAD-F0A7D7714A31}" type="datetimeFigureOut">
              <a:rPr lang="en-US" smtClean="0"/>
              <a:t>13-Nov-23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25756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14598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7BAA31-1C59-41C1-ABAD-F0A7D7714A31}" type="datetimeFigureOut">
              <a:rPr lang="en-US" smtClean="0"/>
              <a:t>13-Nov-23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138676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BAA31-1C59-41C1-ABAD-F0A7D7714A31}" type="datetimeFigureOut">
              <a:rPr lang="en-US" smtClean="0"/>
              <a:t>13-Nov-23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72319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Date Placeholder 8"/>
          <p:cNvSpPr>
            <a:spLocks noGrp="1"/>
          </p:cNvSpPr>
          <p:nvPr>
            <p:ph type="dt" sz="half" idx="10"/>
          </p:nvPr>
        </p:nvSpPr>
        <p:spPr/>
        <p:txBody>
          <a:bodyPr/>
          <a:lstStyle/>
          <a:p>
            <a:fld id="{D27BAA31-1C59-41C1-ABAD-F0A7D7714A31}" type="datetimeFigureOut">
              <a:rPr lang="en-US" smtClean="0"/>
              <a:t>13-Nov-23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96967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27BAA31-1C59-41C1-ABAD-F0A7D7714A31}" type="datetimeFigureOut">
              <a:rPr lang="en-US" smtClean="0"/>
              <a:t>13-Nov-23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165446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27BAA31-1C59-41C1-ABAD-F0A7D7714A31}" type="datetimeFigureOut">
              <a:rPr lang="en-US" smtClean="0"/>
              <a:t>13-Nov-23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990428-93C9-4543-84D2-C9048D52CAF8}" type="slidenum">
              <a:rPr lang="en-US" smtClean="0"/>
              <a:t>‹#›</a:t>
            </a:fld>
            <a:endParaRPr lang="en-US"/>
          </a:p>
        </p:txBody>
      </p:sp>
    </p:spTree>
    <p:extLst>
      <p:ext uri="{BB962C8B-B14F-4D97-AF65-F5344CB8AC3E}">
        <p14:creationId xmlns:p14="http://schemas.microsoft.com/office/powerpoint/2010/main" val="281180677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25A6-4239-A87A-3A9E-B8D10F9D6A55}"/>
              </a:ext>
            </a:extLst>
          </p:cNvPr>
          <p:cNvSpPr>
            <a:spLocks noGrp="1"/>
          </p:cNvSpPr>
          <p:nvPr>
            <p:ph type="ctrTitle"/>
          </p:nvPr>
        </p:nvSpPr>
        <p:spPr/>
        <p:txBody>
          <a:bodyPr>
            <a:normAutofit/>
          </a:bodyPr>
          <a:lstStyle/>
          <a:p>
            <a:r>
              <a:rPr lang="en-US" sz="4400" dirty="0"/>
              <a:t>Classification model</a:t>
            </a:r>
          </a:p>
        </p:txBody>
      </p:sp>
      <p:sp>
        <p:nvSpPr>
          <p:cNvPr id="3" name="Subtitle 2">
            <a:extLst>
              <a:ext uri="{FF2B5EF4-FFF2-40B4-BE49-F238E27FC236}">
                <a16:creationId xmlns:a16="http://schemas.microsoft.com/office/drawing/2014/main" id="{B2C241A8-498C-0C23-EC35-D37B0DFFB5DA}"/>
              </a:ext>
            </a:extLst>
          </p:cNvPr>
          <p:cNvSpPr>
            <a:spLocks noGrp="1"/>
          </p:cNvSpPr>
          <p:nvPr>
            <p:ph type="subTitle" idx="1"/>
          </p:nvPr>
        </p:nvSpPr>
        <p:spPr/>
        <p:txBody>
          <a:bodyPr>
            <a:normAutofit/>
          </a:bodyPr>
          <a:lstStyle/>
          <a:p>
            <a:r>
              <a:rPr lang="en-US" sz="2800" dirty="0"/>
              <a:t>For subreddit “Flair” suggestion</a:t>
            </a:r>
          </a:p>
        </p:txBody>
      </p:sp>
    </p:spTree>
    <p:extLst>
      <p:ext uri="{BB962C8B-B14F-4D97-AF65-F5344CB8AC3E}">
        <p14:creationId xmlns:p14="http://schemas.microsoft.com/office/powerpoint/2010/main" val="3601985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0B1F-43A7-D3E8-5115-E8A5BCA688F5}"/>
              </a:ext>
            </a:extLst>
          </p:cNvPr>
          <p:cNvSpPr>
            <a:spLocks noGrp="1"/>
          </p:cNvSpPr>
          <p:nvPr>
            <p:ph type="title"/>
          </p:nvPr>
        </p:nvSpPr>
        <p:spPr>
          <a:xfrm>
            <a:off x="804672" y="1170239"/>
            <a:ext cx="4486656" cy="1141497"/>
          </a:xfrm>
        </p:spPr>
        <p:txBody>
          <a:bodyPr/>
          <a:lstStyle/>
          <a:p>
            <a:r>
              <a:rPr lang="en-US" dirty="0"/>
              <a:t>result</a:t>
            </a:r>
          </a:p>
        </p:txBody>
      </p:sp>
      <p:sp>
        <p:nvSpPr>
          <p:cNvPr id="7" name="Text Placeholder 6">
            <a:extLst>
              <a:ext uri="{FF2B5EF4-FFF2-40B4-BE49-F238E27FC236}">
                <a16:creationId xmlns:a16="http://schemas.microsoft.com/office/drawing/2014/main" id="{5BF07F0B-9981-9A82-EC7E-BD9D91DA467F}"/>
              </a:ext>
            </a:extLst>
          </p:cNvPr>
          <p:cNvSpPr>
            <a:spLocks noGrp="1"/>
          </p:cNvSpPr>
          <p:nvPr>
            <p:ph type="body" sz="half" idx="2"/>
          </p:nvPr>
        </p:nvSpPr>
        <p:spPr>
          <a:xfrm>
            <a:off x="734345" y="2502520"/>
            <a:ext cx="4627310" cy="2806277"/>
          </a:xfrm>
        </p:spPr>
        <p:txBody>
          <a:bodyPr>
            <a:normAutofit lnSpcReduction="10000"/>
          </a:bodyPr>
          <a:lstStyle/>
          <a:p>
            <a:r>
              <a:rPr lang="en-US" sz="2000" dirty="0"/>
              <a:t>By setting confident percentage = model performance + some margin</a:t>
            </a:r>
          </a:p>
          <a:p>
            <a:r>
              <a:rPr lang="en-US" sz="2000" dirty="0"/>
              <a:t>(</a:t>
            </a:r>
            <a:r>
              <a:rPr lang="en-US" sz="1800" dirty="0"/>
              <a:t>52.2% + 5% = 57.2%)</a:t>
            </a:r>
          </a:p>
          <a:p>
            <a:endParaRPr lang="en-US" sz="2000" dirty="0"/>
          </a:p>
          <a:p>
            <a:r>
              <a:rPr lang="en-US" sz="2000" dirty="0"/>
              <a:t>Percentage of relevant suggestion</a:t>
            </a:r>
          </a:p>
          <a:p>
            <a:r>
              <a:rPr lang="en-US" sz="2000" dirty="0"/>
              <a:t>goes up to </a:t>
            </a:r>
            <a:r>
              <a:rPr lang="en-US" sz="2800" b="1" dirty="0">
                <a:solidFill>
                  <a:srgbClr val="002060"/>
                </a:solidFill>
              </a:rPr>
              <a:t>78.2%</a:t>
            </a:r>
            <a:r>
              <a:rPr lang="en-US" sz="2000" dirty="0"/>
              <a:t>,</a:t>
            </a:r>
            <a:r>
              <a:rPr lang="en-US" sz="2800" b="1" dirty="0"/>
              <a:t> </a:t>
            </a:r>
            <a:r>
              <a:rPr lang="en-US" sz="2000" dirty="0"/>
              <a:t>which should be enough for the problem</a:t>
            </a:r>
            <a:endParaRPr lang="en-US" sz="1800" dirty="0"/>
          </a:p>
        </p:txBody>
      </p:sp>
      <p:pic>
        <p:nvPicPr>
          <p:cNvPr id="6" name="Picture 5">
            <a:extLst>
              <a:ext uri="{FF2B5EF4-FFF2-40B4-BE49-F238E27FC236}">
                <a16:creationId xmlns:a16="http://schemas.microsoft.com/office/drawing/2014/main" id="{2593F084-381F-F939-E81E-CC4AB8468E47}"/>
              </a:ext>
            </a:extLst>
          </p:cNvPr>
          <p:cNvPicPr>
            <a:picLocks noChangeAspect="1"/>
          </p:cNvPicPr>
          <p:nvPr/>
        </p:nvPicPr>
        <p:blipFill>
          <a:blip r:embed="rId3"/>
          <a:stretch>
            <a:fillRect/>
          </a:stretch>
        </p:blipFill>
        <p:spPr>
          <a:xfrm>
            <a:off x="6333271" y="634981"/>
            <a:ext cx="5621458" cy="5164291"/>
          </a:xfrm>
          <a:prstGeom prst="rect">
            <a:avLst/>
          </a:prstGeom>
          <a:ln>
            <a:solidFill>
              <a:schemeClr val="tx1">
                <a:lumMod val="95000"/>
                <a:lumOff val="5000"/>
              </a:schemeClr>
            </a:solidFill>
          </a:ln>
        </p:spPr>
      </p:pic>
      <p:sp>
        <p:nvSpPr>
          <p:cNvPr id="9" name="TextBox 8">
            <a:extLst>
              <a:ext uri="{FF2B5EF4-FFF2-40B4-BE49-F238E27FC236}">
                <a16:creationId xmlns:a16="http://schemas.microsoft.com/office/drawing/2014/main" id="{09FA266F-D475-C8CE-6F29-2A1E9087E486}"/>
              </a:ext>
            </a:extLst>
          </p:cNvPr>
          <p:cNvSpPr txBox="1"/>
          <p:nvPr/>
        </p:nvSpPr>
        <p:spPr>
          <a:xfrm>
            <a:off x="6333271" y="5931746"/>
            <a:ext cx="5469959" cy="738664"/>
          </a:xfrm>
          <a:prstGeom prst="rect">
            <a:avLst/>
          </a:prstGeom>
          <a:noFill/>
        </p:spPr>
        <p:txBody>
          <a:bodyPr wrap="none" rtlCol="0">
            <a:spAutoFit/>
          </a:bodyPr>
          <a:lstStyle/>
          <a:p>
            <a:r>
              <a:rPr lang="en-US" sz="1400" dirty="0"/>
              <a:t>Confident percentage and number of suggested tags can also be adjusted</a:t>
            </a:r>
          </a:p>
          <a:p>
            <a:r>
              <a:rPr lang="en-US" sz="1400" dirty="0"/>
              <a:t>to achieve even better result.</a:t>
            </a:r>
          </a:p>
          <a:p>
            <a:endParaRPr lang="en-US" sz="1400" dirty="0"/>
          </a:p>
        </p:txBody>
      </p:sp>
    </p:spTree>
    <p:extLst>
      <p:ext uri="{BB962C8B-B14F-4D97-AF65-F5344CB8AC3E}">
        <p14:creationId xmlns:p14="http://schemas.microsoft.com/office/powerpoint/2010/main" val="45289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92FB24-F738-09A6-3BD3-DDABA8033733}"/>
              </a:ext>
            </a:extLst>
          </p:cNvPr>
          <p:cNvSpPr>
            <a:spLocks noGrp="1"/>
          </p:cNvSpPr>
          <p:nvPr>
            <p:ph type="title"/>
          </p:nvPr>
        </p:nvSpPr>
        <p:spPr/>
        <p:txBody>
          <a:bodyPr/>
          <a:lstStyle/>
          <a:p>
            <a:r>
              <a:rPr lang="en-US" dirty="0"/>
              <a:t>Limitations</a:t>
            </a:r>
          </a:p>
        </p:txBody>
      </p:sp>
      <p:sp>
        <p:nvSpPr>
          <p:cNvPr id="6" name="Content Placeholder 5">
            <a:extLst>
              <a:ext uri="{FF2B5EF4-FFF2-40B4-BE49-F238E27FC236}">
                <a16:creationId xmlns:a16="http://schemas.microsoft.com/office/drawing/2014/main" id="{7B368ADA-324E-20D8-D2F9-138EB84C34B3}"/>
              </a:ext>
            </a:extLst>
          </p:cNvPr>
          <p:cNvSpPr>
            <a:spLocks noGrp="1"/>
          </p:cNvSpPr>
          <p:nvPr>
            <p:ph idx="1"/>
          </p:nvPr>
        </p:nvSpPr>
        <p:spPr/>
        <p:txBody>
          <a:bodyPr/>
          <a:lstStyle/>
          <a:p>
            <a:r>
              <a:rPr lang="en-US" dirty="0"/>
              <a:t>The model is trained on only one subreddit, it will not work with the other subreddit. To create model for another subreddit, we may have to process the data from other subreddit differently.</a:t>
            </a:r>
          </a:p>
          <a:p>
            <a:endParaRPr lang="en-US" dirty="0"/>
          </a:p>
          <a:p>
            <a:r>
              <a:rPr lang="en-US" dirty="0"/>
              <a:t>The model will perform worse on tag (flair) with many off-topic posts.</a:t>
            </a:r>
          </a:p>
          <a:p>
            <a:endParaRPr lang="en-US" dirty="0"/>
          </a:p>
          <a:p>
            <a:r>
              <a:rPr lang="en-US" dirty="0"/>
              <a:t>To maintain the performance of tag suggestion, the model need to be retrain periodically as posts in subreddit should be continuously growing with a little bit different of language used. </a:t>
            </a:r>
          </a:p>
          <a:p>
            <a:endParaRPr lang="en-US" dirty="0"/>
          </a:p>
        </p:txBody>
      </p:sp>
    </p:spTree>
    <p:extLst>
      <p:ext uri="{BB962C8B-B14F-4D97-AF65-F5344CB8AC3E}">
        <p14:creationId xmlns:p14="http://schemas.microsoft.com/office/powerpoint/2010/main" val="414147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74AA-94AF-1B75-50AB-F902B509195B}"/>
              </a:ext>
            </a:extLst>
          </p:cNvPr>
          <p:cNvSpPr>
            <a:spLocks noGrp="1"/>
          </p:cNvSpPr>
          <p:nvPr>
            <p:ph type="title"/>
          </p:nvPr>
        </p:nvSpPr>
        <p:spPr/>
        <p:txBody>
          <a:bodyPr/>
          <a:lstStyle/>
          <a:p>
            <a:r>
              <a:rPr lang="en-US" sz="3600" dirty="0"/>
              <a:t>FLAIR</a:t>
            </a:r>
          </a:p>
        </p:txBody>
      </p:sp>
      <p:pic>
        <p:nvPicPr>
          <p:cNvPr id="18" name="Picture Placeholder 17">
            <a:extLst>
              <a:ext uri="{FF2B5EF4-FFF2-40B4-BE49-F238E27FC236}">
                <a16:creationId xmlns:a16="http://schemas.microsoft.com/office/drawing/2014/main" id="{994F8A22-BB1A-8A6D-A587-2B73CCC4BE06}"/>
              </a:ext>
            </a:extLst>
          </p:cNvPr>
          <p:cNvPicPr>
            <a:picLocks noGrp="1" noChangeAspect="1"/>
          </p:cNvPicPr>
          <p:nvPr>
            <p:ph type="pic" idx="1"/>
          </p:nvPr>
        </p:nvPicPr>
        <p:blipFill>
          <a:blip r:embed="rId2"/>
          <a:srcRect t="2799" b="2799"/>
          <a:stretch/>
        </p:blipFill>
        <p:spPr/>
      </p:pic>
      <p:sp>
        <p:nvSpPr>
          <p:cNvPr id="6" name="Text Placeholder 5">
            <a:extLst>
              <a:ext uri="{FF2B5EF4-FFF2-40B4-BE49-F238E27FC236}">
                <a16:creationId xmlns:a16="http://schemas.microsoft.com/office/drawing/2014/main" id="{25842C59-1A4E-4721-5755-7FF3674D8594}"/>
              </a:ext>
            </a:extLst>
          </p:cNvPr>
          <p:cNvSpPr>
            <a:spLocks noGrp="1"/>
          </p:cNvSpPr>
          <p:nvPr>
            <p:ph type="body" sz="half" idx="2"/>
          </p:nvPr>
        </p:nvSpPr>
        <p:spPr/>
        <p:txBody>
          <a:bodyPr>
            <a:normAutofit/>
          </a:bodyPr>
          <a:lstStyle/>
          <a:p>
            <a:r>
              <a:rPr lang="en-US" sz="2000" dirty="0"/>
              <a:t>“TAG” of posts in subreddit</a:t>
            </a:r>
          </a:p>
        </p:txBody>
      </p:sp>
      <p:sp>
        <p:nvSpPr>
          <p:cNvPr id="19" name="Rectangle 18">
            <a:extLst>
              <a:ext uri="{FF2B5EF4-FFF2-40B4-BE49-F238E27FC236}">
                <a16:creationId xmlns:a16="http://schemas.microsoft.com/office/drawing/2014/main" id="{8EDEF0A4-3A6E-F9FC-2BB5-54BF989DA400}"/>
              </a:ext>
            </a:extLst>
          </p:cNvPr>
          <p:cNvSpPr/>
          <p:nvPr/>
        </p:nvSpPr>
        <p:spPr>
          <a:xfrm>
            <a:off x="11065933" y="347133"/>
            <a:ext cx="838200" cy="330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9A107E-C649-D2DD-2D39-35FBC577F6AD}"/>
              </a:ext>
            </a:extLst>
          </p:cNvPr>
          <p:cNvSpPr/>
          <p:nvPr/>
        </p:nvSpPr>
        <p:spPr>
          <a:xfrm>
            <a:off x="9982199" y="2387600"/>
            <a:ext cx="1083734" cy="330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EF890F4-563A-3F67-C1F7-DF26CB113DDE}"/>
              </a:ext>
            </a:extLst>
          </p:cNvPr>
          <p:cNvSpPr/>
          <p:nvPr/>
        </p:nvSpPr>
        <p:spPr>
          <a:xfrm>
            <a:off x="7535333" y="6223000"/>
            <a:ext cx="838200" cy="330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71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8B61-077D-76A6-9396-6D7DECBB8E88}"/>
              </a:ext>
            </a:extLst>
          </p:cNvPr>
          <p:cNvSpPr>
            <a:spLocks noGrp="1"/>
          </p:cNvSpPr>
          <p:nvPr>
            <p:ph type="title"/>
          </p:nvPr>
        </p:nvSpPr>
        <p:spPr>
          <a:xfrm>
            <a:off x="2231136" y="642959"/>
            <a:ext cx="7729728" cy="1188720"/>
          </a:xfrm>
        </p:spPr>
        <p:txBody>
          <a:bodyPr/>
          <a:lstStyle/>
          <a:p>
            <a:r>
              <a:rPr lang="en-US" dirty="0"/>
              <a:t>The problem</a:t>
            </a:r>
          </a:p>
        </p:txBody>
      </p:sp>
      <p:pic>
        <p:nvPicPr>
          <p:cNvPr id="19" name="Content Placeholder 18">
            <a:extLst>
              <a:ext uri="{FF2B5EF4-FFF2-40B4-BE49-F238E27FC236}">
                <a16:creationId xmlns:a16="http://schemas.microsoft.com/office/drawing/2014/main" id="{B555E14D-BF99-5DE7-D9B8-305136D7C75E}"/>
              </a:ext>
            </a:extLst>
          </p:cNvPr>
          <p:cNvPicPr>
            <a:picLocks noGrp="1" noChangeAspect="1"/>
          </p:cNvPicPr>
          <p:nvPr>
            <p:ph sz="half" idx="2"/>
          </p:nvPr>
        </p:nvPicPr>
        <p:blipFill>
          <a:blip r:embed="rId3"/>
          <a:stretch>
            <a:fillRect/>
          </a:stretch>
        </p:blipFill>
        <p:spPr>
          <a:xfrm>
            <a:off x="6096000" y="2109517"/>
            <a:ext cx="4479873" cy="4090319"/>
          </a:xfrm>
          <a:prstGeom prst="rect">
            <a:avLst/>
          </a:prstGeom>
          <a:ln>
            <a:solidFill>
              <a:schemeClr val="tx1">
                <a:lumMod val="95000"/>
                <a:lumOff val="5000"/>
              </a:schemeClr>
            </a:solidFill>
          </a:ln>
        </p:spPr>
      </p:pic>
      <p:sp>
        <p:nvSpPr>
          <p:cNvPr id="20" name="Rectangle 19">
            <a:extLst>
              <a:ext uri="{FF2B5EF4-FFF2-40B4-BE49-F238E27FC236}">
                <a16:creationId xmlns:a16="http://schemas.microsoft.com/office/drawing/2014/main" id="{015E9EB3-9144-C7EC-DBB0-C394847BAEC8}"/>
              </a:ext>
            </a:extLst>
          </p:cNvPr>
          <p:cNvSpPr/>
          <p:nvPr/>
        </p:nvSpPr>
        <p:spPr>
          <a:xfrm>
            <a:off x="1475212" y="2307844"/>
            <a:ext cx="3437467" cy="7909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Creating new post in subreddit</a:t>
            </a:r>
          </a:p>
        </p:txBody>
      </p:sp>
      <p:sp>
        <p:nvSpPr>
          <p:cNvPr id="21" name="Arrow: Down 20">
            <a:extLst>
              <a:ext uri="{FF2B5EF4-FFF2-40B4-BE49-F238E27FC236}">
                <a16:creationId xmlns:a16="http://schemas.microsoft.com/office/drawing/2014/main" id="{D5F91F1C-B5AE-3655-FE7B-CDD76A93B963}"/>
              </a:ext>
            </a:extLst>
          </p:cNvPr>
          <p:cNvSpPr/>
          <p:nvPr/>
        </p:nvSpPr>
        <p:spPr>
          <a:xfrm>
            <a:off x="3032073" y="3183466"/>
            <a:ext cx="330200" cy="491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06DB8E5-E287-9CF1-6FD9-413DDA69C45D}"/>
              </a:ext>
            </a:extLst>
          </p:cNvPr>
          <p:cNvSpPr/>
          <p:nvPr/>
        </p:nvSpPr>
        <p:spPr>
          <a:xfrm>
            <a:off x="1475213" y="3759199"/>
            <a:ext cx="3437467" cy="7909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 one flair incorrectly</a:t>
            </a:r>
          </a:p>
        </p:txBody>
      </p:sp>
      <p:sp>
        <p:nvSpPr>
          <p:cNvPr id="23" name="Arrow: Down 22">
            <a:extLst>
              <a:ext uri="{FF2B5EF4-FFF2-40B4-BE49-F238E27FC236}">
                <a16:creationId xmlns:a16="http://schemas.microsoft.com/office/drawing/2014/main" id="{6E08FB7A-4EFF-DFDF-B433-694B0E578497}"/>
              </a:ext>
            </a:extLst>
          </p:cNvPr>
          <p:cNvSpPr/>
          <p:nvPr/>
        </p:nvSpPr>
        <p:spPr>
          <a:xfrm>
            <a:off x="3028845" y="4634821"/>
            <a:ext cx="330200" cy="491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0376B54-FCD7-4B74-E96A-EF4227D202FA}"/>
              </a:ext>
            </a:extLst>
          </p:cNvPr>
          <p:cNvSpPr/>
          <p:nvPr/>
        </p:nvSpPr>
        <p:spPr>
          <a:xfrm>
            <a:off x="1475212" y="5215042"/>
            <a:ext cx="3437467" cy="790956"/>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Reader confused</a:t>
            </a:r>
          </a:p>
        </p:txBody>
      </p:sp>
    </p:spTree>
    <p:extLst>
      <p:ext uri="{BB962C8B-B14F-4D97-AF65-F5344CB8AC3E}">
        <p14:creationId xmlns:p14="http://schemas.microsoft.com/office/powerpoint/2010/main" val="194438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54D745-6632-FA10-6B7F-8BE2238165BB}"/>
              </a:ext>
            </a:extLst>
          </p:cNvPr>
          <p:cNvSpPr>
            <a:spLocks noGrp="1"/>
          </p:cNvSpPr>
          <p:nvPr>
            <p:ph type="title"/>
          </p:nvPr>
        </p:nvSpPr>
        <p:spPr/>
        <p:txBody>
          <a:bodyPr/>
          <a:lstStyle/>
          <a:p>
            <a:r>
              <a:rPr lang="en-US" dirty="0"/>
              <a:t>The Data</a:t>
            </a:r>
          </a:p>
        </p:txBody>
      </p:sp>
      <p:graphicFrame>
        <p:nvGraphicFramePr>
          <p:cNvPr id="10" name="Content Placeholder 9">
            <a:extLst>
              <a:ext uri="{FF2B5EF4-FFF2-40B4-BE49-F238E27FC236}">
                <a16:creationId xmlns:a16="http://schemas.microsoft.com/office/drawing/2014/main" id="{85E45BDA-FD04-31EE-71D9-D7E401888702}"/>
              </a:ext>
            </a:extLst>
          </p:cNvPr>
          <p:cNvGraphicFramePr>
            <a:graphicFrameLocks noGrp="1"/>
          </p:cNvGraphicFramePr>
          <p:nvPr>
            <p:ph idx="1"/>
            <p:extLst>
              <p:ext uri="{D42A27DB-BD31-4B8C-83A1-F6EECF244321}">
                <p14:modId xmlns:p14="http://schemas.microsoft.com/office/powerpoint/2010/main" val="3485653538"/>
              </p:ext>
            </p:extLst>
          </p:nvPr>
        </p:nvGraphicFramePr>
        <p:xfrm>
          <a:off x="2231136" y="2865629"/>
          <a:ext cx="7731124" cy="1483360"/>
        </p:xfrm>
        <a:graphic>
          <a:graphicData uri="http://schemas.openxmlformats.org/drawingml/2006/table">
            <a:tbl>
              <a:tblPr firstRow="1" bandRow="1">
                <a:tableStyleId>{5C22544A-7EE6-4342-B048-85BDC9FD1C3A}</a:tableStyleId>
              </a:tblPr>
              <a:tblGrid>
                <a:gridCol w="3865562">
                  <a:extLst>
                    <a:ext uri="{9D8B030D-6E8A-4147-A177-3AD203B41FA5}">
                      <a16:colId xmlns:a16="http://schemas.microsoft.com/office/drawing/2014/main" val="1340811314"/>
                    </a:ext>
                  </a:extLst>
                </a:gridCol>
                <a:gridCol w="3865562">
                  <a:extLst>
                    <a:ext uri="{9D8B030D-6E8A-4147-A177-3AD203B41FA5}">
                      <a16:colId xmlns:a16="http://schemas.microsoft.com/office/drawing/2014/main" val="2652439401"/>
                    </a:ext>
                  </a:extLst>
                </a:gridCol>
              </a:tblGrid>
              <a:tr h="370840">
                <a:tc>
                  <a:txBody>
                    <a:bodyPr/>
                    <a:lstStyle/>
                    <a:p>
                      <a:pPr algn="ctr"/>
                      <a:r>
                        <a:rPr lang="en-US" dirty="0">
                          <a:solidFill>
                            <a:schemeClr val="tx1"/>
                          </a:solidFill>
                        </a:rPr>
                        <a:t>Column</a:t>
                      </a:r>
                    </a:p>
                  </a:txBody>
                  <a:tcPr/>
                </a:tc>
                <a:tc>
                  <a:txBody>
                    <a:bodyPr/>
                    <a:lstStyle/>
                    <a:p>
                      <a:pPr algn="ctr"/>
                      <a:r>
                        <a:rPr lang="en-US" dirty="0">
                          <a:solidFill>
                            <a:schemeClr val="tx1"/>
                          </a:solidFill>
                        </a:rPr>
                        <a:t>Description</a:t>
                      </a:r>
                    </a:p>
                  </a:txBody>
                  <a:tcPr/>
                </a:tc>
                <a:extLst>
                  <a:ext uri="{0D108BD9-81ED-4DB2-BD59-A6C34878D82A}">
                    <a16:rowId xmlns:a16="http://schemas.microsoft.com/office/drawing/2014/main" val="2340804465"/>
                  </a:ext>
                </a:extLst>
              </a:tr>
              <a:tr h="370840">
                <a:tc>
                  <a:txBody>
                    <a:bodyPr/>
                    <a:lstStyle/>
                    <a:p>
                      <a:pPr algn="ctr"/>
                      <a:r>
                        <a:rPr lang="en-US" dirty="0">
                          <a:solidFill>
                            <a:schemeClr val="tx1"/>
                          </a:solidFill>
                        </a:rPr>
                        <a:t>Title</a:t>
                      </a:r>
                    </a:p>
                  </a:txBody>
                  <a:tcPr/>
                </a:tc>
                <a:tc>
                  <a:txBody>
                    <a:bodyPr/>
                    <a:lstStyle/>
                    <a:p>
                      <a:pPr algn="ctr"/>
                      <a:r>
                        <a:rPr lang="en-US" dirty="0">
                          <a:solidFill>
                            <a:schemeClr val="tx1"/>
                          </a:solidFill>
                        </a:rPr>
                        <a:t>Title of post on subreddit</a:t>
                      </a:r>
                    </a:p>
                  </a:txBody>
                  <a:tcPr/>
                </a:tc>
                <a:extLst>
                  <a:ext uri="{0D108BD9-81ED-4DB2-BD59-A6C34878D82A}">
                    <a16:rowId xmlns:a16="http://schemas.microsoft.com/office/drawing/2014/main" val="3917784318"/>
                  </a:ext>
                </a:extLst>
              </a:tr>
              <a:tr h="370840">
                <a:tc>
                  <a:txBody>
                    <a:bodyPr/>
                    <a:lstStyle/>
                    <a:p>
                      <a:pPr algn="ctr"/>
                      <a:r>
                        <a:rPr lang="en-US" dirty="0" err="1">
                          <a:solidFill>
                            <a:schemeClr val="tx1"/>
                          </a:solidFill>
                        </a:rPr>
                        <a:t>Selftext</a:t>
                      </a:r>
                      <a:endParaRPr lang="en-US" dirty="0">
                        <a:solidFill>
                          <a:schemeClr val="tx1"/>
                        </a:solidFill>
                      </a:endParaRPr>
                    </a:p>
                  </a:txBody>
                  <a:tcPr/>
                </a:tc>
                <a:tc>
                  <a:txBody>
                    <a:bodyPr/>
                    <a:lstStyle/>
                    <a:p>
                      <a:pPr algn="ctr"/>
                      <a:r>
                        <a:rPr lang="en-US" dirty="0">
                          <a:solidFill>
                            <a:schemeClr val="tx1"/>
                          </a:solidFill>
                        </a:rPr>
                        <a:t>Text body of the post</a:t>
                      </a:r>
                    </a:p>
                  </a:txBody>
                  <a:tcPr/>
                </a:tc>
                <a:extLst>
                  <a:ext uri="{0D108BD9-81ED-4DB2-BD59-A6C34878D82A}">
                    <a16:rowId xmlns:a16="http://schemas.microsoft.com/office/drawing/2014/main" val="2724739752"/>
                  </a:ext>
                </a:extLst>
              </a:tr>
              <a:tr h="370840">
                <a:tc>
                  <a:txBody>
                    <a:bodyPr/>
                    <a:lstStyle/>
                    <a:p>
                      <a:pPr algn="ctr"/>
                      <a:r>
                        <a:rPr lang="en-US" dirty="0">
                          <a:solidFill>
                            <a:srgbClr val="C00000"/>
                          </a:solidFill>
                        </a:rPr>
                        <a:t>Tag</a:t>
                      </a:r>
                    </a:p>
                  </a:txBody>
                  <a:tcPr/>
                </a:tc>
                <a:tc>
                  <a:txBody>
                    <a:bodyPr/>
                    <a:lstStyle/>
                    <a:p>
                      <a:pPr algn="ctr"/>
                      <a:r>
                        <a:rPr lang="en-US" dirty="0">
                          <a:solidFill>
                            <a:srgbClr val="C00000"/>
                          </a:solidFill>
                        </a:rPr>
                        <a:t>"Flair" name of subreddit</a:t>
                      </a:r>
                    </a:p>
                  </a:txBody>
                  <a:tcPr/>
                </a:tc>
                <a:extLst>
                  <a:ext uri="{0D108BD9-81ED-4DB2-BD59-A6C34878D82A}">
                    <a16:rowId xmlns:a16="http://schemas.microsoft.com/office/drawing/2014/main" val="2469626237"/>
                  </a:ext>
                </a:extLst>
              </a:tr>
            </a:tbl>
          </a:graphicData>
        </a:graphic>
      </p:graphicFrame>
      <p:sp>
        <p:nvSpPr>
          <p:cNvPr id="11" name="TextBox 10">
            <a:extLst>
              <a:ext uri="{FF2B5EF4-FFF2-40B4-BE49-F238E27FC236}">
                <a16:creationId xmlns:a16="http://schemas.microsoft.com/office/drawing/2014/main" id="{3DF1B8AD-D30A-BF44-D67C-FFFCB5E91786}"/>
              </a:ext>
            </a:extLst>
          </p:cNvPr>
          <p:cNvSpPr txBox="1"/>
          <p:nvPr/>
        </p:nvSpPr>
        <p:spPr>
          <a:xfrm>
            <a:off x="4687505" y="4691874"/>
            <a:ext cx="2816990" cy="369332"/>
          </a:xfrm>
          <a:prstGeom prst="rect">
            <a:avLst/>
          </a:prstGeom>
          <a:noFill/>
        </p:spPr>
        <p:txBody>
          <a:bodyPr wrap="none" rtlCol="0">
            <a:spAutoFit/>
          </a:bodyPr>
          <a:lstStyle/>
          <a:p>
            <a:r>
              <a:rPr lang="en-US" dirty="0"/>
              <a:t>From Steam Deck subreddit</a:t>
            </a:r>
          </a:p>
        </p:txBody>
      </p:sp>
    </p:spTree>
    <p:extLst>
      <p:ext uri="{BB962C8B-B14F-4D97-AF65-F5344CB8AC3E}">
        <p14:creationId xmlns:p14="http://schemas.microsoft.com/office/powerpoint/2010/main" val="209400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5A90-47BA-CC32-F60D-E9DBD6931336}"/>
              </a:ext>
            </a:extLst>
          </p:cNvPr>
          <p:cNvSpPr>
            <a:spLocks noGrp="1"/>
          </p:cNvSpPr>
          <p:nvPr>
            <p:ph type="title"/>
          </p:nvPr>
        </p:nvSpPr>
        <p:spPr/>
        <p:txBody>
          <a:bodyPr/>
          <a:lstStyle/>
          <a:p>
            <a:r>
              <a:rPr lang="en-US" dirty="0"/>
              <a:t>Tag to be classified</a:t>
            </a:r>
          </a:p>
        </p:txBody>
      </p:sp>
      <p:sp>
        <p:nvSpPr>
          <p:cNvPr id="4" name="Content Placeholder 3">
            <a:extLst>
              <a:ext uri="{FF2B5EF4-FFF2-40B4-BE49-F238E27FC236}">
                <a16:creationId xmlns:a16="http://schemas.microsoft.com/office/drawing/2014/main" id="{A5E6349B-EFE7-8663-796F-5BEE5126E66C}"/>
              </a:ext>
            </a:extLst>
          </p:cNvPr>
          <p:cNvSpPr>
            <a:spLocks noGrp="1"/>
          </p:cNvSpPr>
          <p:nvPr>
            <p:ph sz="half" idx="1"/>
          </p:nvPr>
        </p:nvSpPr>
        <p:spPr/>
        <p:txBody>
          <a:bodyPr>
            <a:normAutofit/>
          </a:bodyPr>
          <a:lstStyle/>
          <a:p>
            <a:pPr marL="0" indent="0" algn="ctr">
              <a:buNone/>
            </a:pPr>
            <a:r>
              <a:rPr lang="en-US" dirty="0"/>
              <a:t>Configuration</a:t>
            </a:r>
          </a:p>
          <a:p>
            <a:pPr marL="0" indent="0" algn="ctr">
              <a:buNone/>
            </a:pPr>
            <a:r>
              <a:rPr lang="en-US" dirty="0"/>
              <a:t>Discussion</a:t>
            </a:r>
          </a:p>
          <a:p>
            <a:pPr marL="0" indent="0" algn="ctr">
              <a:buNone/>
            </a:pPr>
            <a:r>
              <a:rPr lang="en-US" dirty="0"/>
              <a:t>Question</a:t>
            </a:r>
          </a:p>
          <a:p>
            <a:pPr marL="0" indent="0" algn="ctr">
              <a:buNone/>
            </a:pPr>
            <a:r>
              <a:rPr lang="en-US" dirty="0"/>
              <a:t>Tech Support</a:t>
            </a:r>
          </a:p>
          <a:p>
            <a:pPr marL="0" indent="0" algn="ctr">
              <a:buNone/>
            </a:pPr>
            <a:r>
              <a:rPr lang="en-US" dirty="0"/>
              <a:t>MEGATHREAD</a:t>
            </a:r>
          </a:p>
          <a:p>
            <a:pPr marL="0" indent="0" algn="ctr">
              <a:buNone/>
            </a:pPr>
            <a:r>
              <a:rPr lang="en-US" dirty="0"/>
              <a:t>Feature Request</a:t>
            </a:r>
          </a:p>
          <a:p>
            <a:pPr marL="0" indent="0" algn="ctr">
              <a:buNone/>
            </a:pPr>
            <a:r>
              <a:rPr lang="en-US" dirty="0"/>
              <a:t>Guide</a:t>
            </a:r>
          </a:p>
          <a:p>
            <a:pPr algn="ctr"/>
            <a:endParaRPr lang="en-US" dirty="0"/>
          </a:p>
        </p:txBody>
      </p:sp>
      <p:sp>
        <p:nvSpPr>
          <p:cNvPr id="5" name="Content Placeholder 4">
            <a:extLst>
              <a:ext uri="{FF2B5EF4-FFF2-40B4-BE49-F238E27FC236}">
                <a16:creationId xmlns:a16="http://schemas.microsoft.com/office/drawing/2014/main" id="{08A9CD31-8764-6E9E-827C-80A267FF53F7}"/>
              </a:ext>
            </a:extLst>
          </p:cNvPr>
          <p:cNvSpPr>
            <a:spLocks noGrp="1"/>
          </p:cNvSpPr>
          <p:nvPr>
            <p:ph sz="half" idx="2"/>
          </p:nvPr>
        </p:nvSpPr>
        <p:spPr/>
        <p:txBody>
          <a:bodyPr>
            <a:normAutofit/>
          </a:bodyPr>
          <a:lstStyle/>
          <a:p>
            <a:pPr marL="0" indent="0" algn="ctr">
              <a:buNone/>
            </a:pPr>
            <a:r>
              <a:rPr lang="en-US" dirty="0"/>
              <a:t>Hot Wasabi</a:t>
            </a:r>
          </a:p>
          <a:p>
            <a:pPr marL="0" indent="0" algn="ctr">
              <a:buNone/>
            </a:pPr>
            <a:r>
              <a:rPr lang="en-US" dirty="0"/>
              <a:t>Meme / Shitpost</a:t>
            </a:r>
          </a:p>
          <a:p>
            <a:pPr marL="0" indent="0" algn="ctr">
              <a:buNone/>
            </a:pPr>
            <a:r>
              <a:rPr lang="en-US" dirty="0"/>
              <a:t>Meta</a:t>
            </a:r>
          </a:p>
          <a:p>
            <a:pPr marL="0" indent="0" algn="ctr">
              <a:buNone/>
            </a:pPr>
            <a:r>
              <a:rPr lang="en-US" dirty="0"/>
              <a:t>News</a:t>
            </a:r>
          </a:p>
          <a:p>
            <a:pPr marL="0" indent="0" algn="ctr">
              <a:buNone/>
            </a:pPr>
            <a:r>
              <a:rPr lang="en-US" b="1" i="0" dirty="0">
                <a:solidFill>
                  <a:srgbClr val="C00000"/>
                </a:solidFill>
                <a:effectLst/>
                <a:latin typeface="-apple-system"/>
              </a:rPr>
              <a:t>Picture</a:t>
            </a:r>
          </a:p>
          <a:p>
            <a:pPr marL="0" indent="0" algn="ctr">
              <a:buNone/>
            </a:pPr>
            <a:r>
              <a:rPr lang="en-US" b="1" i="0" dirty="0">
                <a:solidFill>
                  <a:srgbClr val="C00000"/>
                </a:solidFill>
                <a:effectLst/>
                <a:latin typeface="-apple-system"/>
              </a:rPr>
              <a:t>Video</a:t>
            </a:r>
          </a:p>
          <a:p>
            <a:pPr algn="ctr"/>
            <a:endParaRPr lang="en-US" dirty="0"/>
          </a:p>
          <a:p>
            <a:pPr algn="ctr"/>
            <a:endParaRPr lang="en-US" dirty="0"/>
          </a:p>
        </p:txBody>
      </p:sp>
    </p:spTree>
    <p:extLst>
      <p:ext uri="{BB962C8B-B14F-4D97-AF65-F5344CB8AC3E}">
        <p14:creationId xmlns:p14="http://schemas.microsoft.com/office/powerpoint/2010/main" val="84070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arallelogram 25">
            <a:extLst>
              <a:ext uri="{FF2B5EF4-FFF2-40B4-BE49-F238E27FC236}">
                <a16:creationId xmlns:a16="http://schemas.microsoft.com/office/drawing/2014/main" id="{F964FEEE-C357-8396-C25E-274FE8ED3A58}"/>
              </a:ext>
            </a:extLst>
          </p:cNvPr>
          <p:cNvSpPr/>
          <p:nvPr/>
        </p:nvSpPr>
        <p:spPr>
          <a:xfrm flipH="1">
            <a:off x="7880989" y="2656251"/>
            <a:ext cx="1633390" cy="2372188"/>
          </a:xfrm>
          <a:prstGeom prst="parallelogram">
            <a:avLst>
              <a:gd name="adj" fmla="val 30248"/>
            </a:avLst>
          </a:prstGeom>
          <a:solidFill>
            <a:srgbClr val="6BA4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3EF5E-FEE8-EE01-4E9F-1F2888823863}"/>
              </a:ext>
            </a:extLst>
          </p:cNvPr>
          <p:cNvSpPr>
            <a:spLocks noGrp="1"/>
          </p:cNvSpPr>
          <p:nvPr>
            <p:ph type="title"/>
          </p:nvPr>
        </p:nvSpPr>
        <p:spPr/>
        <p:txBody>
          <a:bodyPr/>
          <a:lstStyle/>
          <a:p>
            <a:r>
              <a:rPr lang="en-US" dirty="0"/>
              <a:t>Process</a:t>
            </a:r>
          </a:p>
        </p:txBody>
      </p:sp>
      <p:sp>
        <p:nvSpPr>
          <p:cNvPr id="5" name="Rectangle 4">
            <a:extLst>
              <a:ext uri="{FF2B5EF4-FFF2-40B4-BE49-F238E27FC236}">
                <a16:creationId xmlns:a16="http://schemas.microsoft.com/office/drawing/2014/main" id="{6E5BC964-A92D-478E-F8BC-A974D5428E6A}"/>
              </a:ext>
            </a:extLst>
          </p:cNvPr>
          <p:cNvSpPr/>
          <p:nvPr/>
        </p:nvSpPr>
        <p:spPr>
          <a:xfrm>
            <a:off x="668867" y="2658532"/>
            <a:ext cx="2312226" cy="948267"/>
          </a:xfrm>
          <a:prstGeom prst="rect">
            <a:avLst/>
          </a:prstGeom>
          <a:solidFill>
            <a:srgbClr val="FBDA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collected from</a:t>
            </a:r>
          </a:p>
          <a:p>
            <a:pPr algn="ctr"/>
            <a:r>
              <a:rPr lang="en-US" dirty="0">
                <a:solidFill>
                  <a:schemeClr val="tx1"/>
                </a:solidFill>
              </a:rPr>
              <a:t>subreddit pages</a:t>
            </a:r>
          </a:p>
        </p:txBody>
      </p:sp>
      <p:sp>
        <p:nvSpPr>
          <p:cNvPr id="6" name="Rectangle 5">
            <a:extLst>
              <a:ext uri="{FF2B5EF4-FFF2-40B4-BE49-F238E27FC236}">
                <a16:creationId xmlns:a16="http://schemas.microsoft.com/office/drawing/2014/main" id="{2D6FDEF6-4606-E920-517F-CA04692A575B}"/>
              </a:ext>
            </a:extLst>
          </p:cNvPr>
          <p:cNvSpPr/>
          <p:nvPr/>
        </p:nvSpPr>
        <p:spPr>
          <a:xfrm>
            <a:off x="3218096" y="2657010"/>
            <a:ext cx="2312226" cy="948267"/>
          </a:xfrm>
          <a:prstGeom prst="rect">
            <a:avLst/>
          </a:prstGeom>
          <a:solidFill>
            <a:srgbClr val="FBDA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Extract “title”, “</a:t>
            </a:r>
            <a:r>
              <a:rPr lang="en-US" dirty="0" err="1">
                <a:solidFill>
                  <a:schemeClr val="tx1"/>
                </a:solidFill>
              </a:rPr>
              <a:t>selftext</a:t>
            </a:r>
            <a:r>
              <a:rPr lang="en-US" dirty="0">
                <a:solidFill>
                  <a:schemeClr val="tx1"/>
                </a:solidFill>
              </a:rPr>
              <a:t>” and “tag”</a:t>
            </a:r>
          </a:p>
        </p:txBody>
      </p:sp>
      <p:sp>
        <p:nvSpPr>
          <p:cNvPr id="7" name="Rectangle 6">
            <a:extLst>
              <a:ext uri="{FF2B5EF4-FFF2-40B4-BE49-F238E27FC236}">
                <a16:creationId xmlns:a16="http://schemas.microsoft.com/office/drawing/2014/main" id="{8D2A39FB-17D8-B6EA-3EAE-31322035DE4C}"/>
              </a:ext>
            </a:extLst>
          </p:cNvPr>
          <p:cNvSpPr/>
          <p:nvPr/>
        </p:nvSpPr>
        <p:spPr>
          <a:xfrm>
            <a:off x="5767325" y="2657010"/>
            <a:ext cx="2312226" cy="948267"/>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data</a:t>
            </a:r>
          </a:p>
        </p:txBody>
      </p:sp>
      <p:sp>
        <p:nvSpPr>
          <p:cNvPr id="8" name="Rectangle 7">
            <a:extLst>
              <a:ext uri="{FF2B5EF4-FFF2-40B4-BE49-F238E27FC236}">
                <a16:creationId xmlns:a16="http://schemas.microsoft.com/office/drawing/2014/main" id="{0147DFAA-D771-2B8F-D635-7CFB9F790364}"/>
              </a:ext>
            </a:extLst>
          </p:cNvPr>
          <p:cNvSpPr/>
          <p:nvPr/>
        </p:nvSpPr>
        <p:spPr>
          <a:xfrm>
            <a:off x="5767325" y="4478861"/>
            <a:ext cx="2312226" cy="948267"/>
          </a:xfrm>
          <a:prstGeom prst="rect">
            <a:avLst/>
          </a:prstGeom>
          <a:solidFill>
            <a:srgbClr val="F6A21D">
              <a:alpha val="8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prediction model using various algorithms</a:t>
            </a:r>
          </a:p>
        </p:txBody>
      </p:sp>
      <p:sp>
        <p:nvSpPr>
          <p:cNvPr id="9" name="Rectangle 8">
            <a:extLst>
              <a:ext uri="{FF2B5EF4-FFF2-40B4-BE49-F238E27FC236}">
                <a16:creationId xmlns:a16="http://schemas.microsoft.com/office/drawing/2014/main" id="{1AB5556C-8376-BA71-D26F-0B9044EBFC27}"/>
              </a:ext>
            </a:extLst>
          </p:cNvPr>
          <p:cNvSpPr/>
          <p:nvPr/>
        </p:nvSpPr>
        <p:spPr>
          <a:xfrm>
            <a:off x="3218096" y="4478861"/>
            <a:ext cx="2312226" cy="948267"/>
          </a:xfrm>
          <a:prstGeom prst="rect">
            <a:avLst/>
          </a:prstGeom>
          <a:solidFill>
            <a:srgbClr val="00B0F0">
              <a:alpha val="8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evaluation and error analysis</a:t>
            </a:r>
          </a:p>
        </p:txBody>
      </p:sp>
      <p:sp>
        <p:nvSpPr>
          <p:cNvPr id="10" name="Rectangle 9">
            <a:extLst>
              <a:ext uri="{FF2B5EF4-FFF2-40B4-BE49-F238E27FC236}">
                <a16:creationId xmlns:a16="http://schemas.microsoft.com/office/drawing/2014/main" id="{CAF18045-8C36-D7A5-2B39-6D33806D00B1}"/>
              </a:ext>
            </a:extLst>
          </p:cNvPr>
          <p:cNvSpPr/>
          <p:nvPr/>
        </p:nvSpPr>
        <p:spPr>
          <a:xfrm>
            <a:off x="668867" y="4478863"/>
            <a:ext cx="2312226" cy="948267"/>
          </a:xfrm>
          <a:prstGeom prst="rect">
            <a:avLst/>
          </a:prstGeom>
          <a:solidFill>
            <a:srgbClr val="F6A21D">
              <a:alpha val="8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Finalize model and simulate suggestions</a:t>
            </a:r>
          </a:p>
        </p:txBody>
      </p:sp>
      <p:sp>
        <p:nvSpPr>
          <p:cNvPr id="15" name="Arrow: Right 14">
            <a:extLst>
              <a:ext uri="{FF2B5EF4-FFF2-40B4-BE49-F238E27FC236}">
                <a16:creationId xmlns:a16="http://schemas.microsoft.com/office/drawing/2014/main" id="{72DA3F4E-F3C7-6E9E-1E35-9D833B0F7C11}"/>
              </a:ext>
            </a:extLst>
          </p:cNvPr>
          <p:cNvSpPr/>
          <p:nvPr/>
        </p:nvSpPr>
        <p:spPr>
          <a:xfrm rot="19172943">
            <a:off x="4773824" y="3902529"/>
            <a:ext cx="1027281" cy="274351"/>
          </a:xfrm>
          <a:prstGeom prst="rightArrow">
            <a:avLst>
              <a:gd name="adj1" fmla="val 50000"/>
              <a:gd name="adj2" fmla="val 101243"/>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C3BD586-91A0-3192-83C5-5F88E7BED66E}"/>
              </a:ext>
            </a:extLst>
          </p:cNvPr>
          <p:cNvSpPr/>
          <p:nvPr/>
        </p:nvSpPr>
        <p:spPr>
          <a:xfrm>
            <a:off x="2981093" y="2658532"/>
            <a:ext cx="237004" cy="946745"/>
          </a:xfrm>
          <a:prstGeom prst="rightArrow">
            <a:avLst>
              <a:gd name="adj1" fmla="val 50000"/>
              <a:gd name="adj2" fmla="val 133515"/>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9DFA570-43BD-53AA-5B33-2930D01C1DF6}"/>
              </a:ext>
            </a:extLst>
          </p:cNvPr>
          <p:cNvSpPr/>
          <p:nvPr/>
        </p:nvSpPr>
        <p:spPr>
          <a:xfrm rot="5400000">
            <a:off x="6610173" y="3917324"/>
            <a:ext cx="626530" cy="249490"/>
          </a:xfrm>
          <a:prstGeom prst="rightArrow">
            <a:avLst>
              <a:gd name="adj1" fmla="val 50000"/>
              <a:gd name="adj2" fmla="val 1014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B95F5AF4-960C-4A89-4257-2336AC424332}"/>
              </a:ext>
            </a:extLst>
          </p:cNvPr>
          <p:cNvSpPr/>
          <p:nvPr/>
        </p:nvSpPr>
        <p:spPr>
          <a:xfrm flipH="1">
            <a:off x="5530322" y="4478861"/>
            <a:ext cx="237003" cy="946745"/>
          </a:xfrm>
          <a:prstGeom prst="rightArrow">
            <a:avLst>
              <a:gd name="adj1" fmla="val 50000"/>
              <a:gd name="adj2" fmla="val 13351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610C8507-7743-0107-7374-631D5F3A2C49}"/>
              </a:ext>
            </a:extLst>
          </p:cNvPr>
          <p:cNvSpPr/>
          <p:nvPr/>
        </p:nvSpPr>
        <p:spPr>
          <a:xfrm>
            <a:off x="5530321" y="2656252"/>
            <a:ext cx="237004" cy="949026"/>
          </a:xfrm>
          <a:prstGeom prst="rightArrow">
            <a:avLst>
              <a:gd name="adj1" fmla="val 50000"/>
              <a:gd name="adj2" fmla="val 133515"/>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AB4D580A-9BEB-6A30-6416-0BDED9A7C654}"/>
              </a:ext>
            </a:extLst>
          </p:cNvPr>
          <p:cNvSpPr/>
          <p:nvPr/>
        </p:nvSpPr>
        <p:spPr>
          <a:xfrm flipH="1">
            <a:off x="2981093" y="4478861"/>
            <a:ext cx="237003" cy="946745"/>
          </a:xfrm>
          <a:prstGeom prst="rightArrow">
            <a:avLst>
              <a:gd name="adj1" fmla="val 50000"/>
              <a:gd name="adj2" fmla="val 133515"/>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CD076DA-CA56-3634-A5B2-D72853234443}"/>
              </a:ext>
            </a:extLst>
          </p:cNvPr>
          <p:cNvSpPr/>
          <p:nvPr/>
        </p:nvSpPr>
        <p:spPr>
          <a:xfrm>
            <a:off x="8383229" y="2657011"/>
            <a:ext cx="3399196" cy="237218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Remove duplicates</a:t>
            </a:r>
          </a:p>
          <a:p>
            <a:pPr marL="285750" indent="-285750">
              <a:buFont typeface="Arial" panose="020B0604020202020204" pitchFamily="34" charset="0"/>
              <a:buChar char="•"/>
            </a:pPr>
            <a:r>
              <a:rPr lang="en-US" sz="1600" dirty="0">
                <a:solidFill>
                  <a:schemeClr val="tx1"/>
                </a:solidFill>
              </a:rPr>
              <a:t>Using lemmatized/non-lemmatized* words</a:t>
            </a:r>
          </a:p>
          <a:p>
            <a:pPr marL="285750" indent="-285750">
              <a:buFont typeface="Arial" panose="020B0604020202020204" pitchFamily="34" charset="0"/>
              <a:buChar char="•"/>
            </a:pPr>
            <a:endParaRPr lang="en-US" sz="1600" dirty="0">
              <a:solidFill>
                <a:schemeClr val="tx1"/>
              </a:solidFill>
            </a:endParaRPr>
          </a:p>
          <a:p>
            <a:r>
              <a:rPr lang="en-US" sz="1600" b="1" dirty="0">
                <a:solidFill>
                  <a:schemeClr val="tx1"/>
                </a:solidFill>
              </a:rPr>
              <a:t>Tried and reverted</a:t>
            </a:r>
          </a:p>
          <a:p>
            <a:pPr marL="285750" indent="-285750">
              <a:buFont typeface="Arial" panose="020B0604020202020204" pitchFamily="34" charset="0"/>
              <a:buChar char="•"/>
            </a:pPr>
            <a:r>
              <a:rPr lang="en-US" sz="1600" dirty="0">
                <a:solidFill>
                  <a:schemeClr val="tx1"/>
                </a:solidFill>
              </a:rPr>
              <a:t>Remove posts with empty </a:t>
            </a:r>
            <a:r>
              <a:rPr lang="en-US" sz="1600" dirty="0" err="1">
                <a:solidFill>
                  <a:schemeClr val="tx1"/>
                </a:solidFill>
              </a:rPr>
              <a:t>selftext</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Discard </a:t>
            </a:r>
            <a:r>
              <a:rPr lang="en-US" sz="1600" dirty="0" err="1">
                <a:solidFill>
                  <a:schemeClr val="tx1"/>
                </a:solidFill>
              </a:rPr>
              <a:t>selftext</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Tags common words removal</a:t>
            </a:r>
          </a:p>
          <a:p>
            <a:pPr marL="285750" indent="-285750">
              <a:buFont typeface="Arial" panose="020B0604020202020204" pitchFamily="34" charset="0"/>
              <a:buChar char="•"/>
            </a:pPr>
            <a:r>
              <a:rPr lang="en-US" sz="1600" dirty="0">
                <a:solidFill>
                  <a:schemeClr val="tx1"/>
                </a:solidFill>
              </a:rPr>
              <a:t>Combine tags</a:t>
            </a:r>
          </a:p>
          <a:p>
            <a:pPr marL="285750" indent="-285750">
              <a:buFont typeface="Arial" panose="020B0604020202020204" pitchFamily="34" charset="0"/>
              <a:buChar char="•"/>
            </a:pPr>
            <a:endParaRPr lang="en-US" sz="1600" dirty="0">
              <a:solidFill>
                <a:schemeClr val="tx1"/>
              </a:solidFill>
            </a:endParaRPr>
          </a:p>
          <a:p>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p:txBody>
      </p:sp>
      <p:sp>
        <p:nvSpPr>
          <p:cNvPr id="13" name="Rectangle 12">
            <a:extLst>
              <a:ext uri="{FF2B5EF4-FFF2-40B4-BE49-F238E27FC236}">
                <a16:creationId xmlns:a16="http://schemas.microsoft.com/office/drawing/2014/main" id="{81088C45-7DF1-7677-CC3D-B236796A3ED6}"/>
              </a:ext>
            </a:extLst>
          </p:cNvPr>
          <p:cNvSpPr/>
          <p:nvPr/>
        </p:nvSpPr>
        <p:spPr>
          <a:xfrm>
            <a:off x="8383229" y="5029200"/>
            <a:ext cx="3331633" cy="6381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 Lemmatized = inflected forms of the same word grouped together</a:t>
            </a:r>
          </a:p>
        </p:txBody>
      </p:sp>
    </p:spTree>
    <p:extLst>
      <p:ext uri="{BB962C8B-B14F-4D97-AF65-F5344CB8AC3E}">
        <p14:creationId xmlns:p14="http://schemas.microsoft.com/office/powerpoint/2010/main" val="369092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1E60-0794-7E0D-3468-F7F9A7B344EA}"/>
              </a:ext>
            </a:extLst>
          </p:cNvPr>
          <p:cNvSpPr>
            <a:spLocks noGrp="1"/>
          </p:cNvSpPr>
          <p:nvPr>
            <p:ph type="title"/>
          </p:nvPr>
        </p:nvSpPr>
        <p:spPr>
          <a:xfrm>
            <a:off x="2231136" y="778426"/>
            <a:ext cx="7729728" cy="1188720"/>
          </a:xfrm>
        </p:spPr>
        <p:txBody>
          <a:bodyPr>
            <a:normAutofit/>
          </a:bodyPr>
          <a:lstStyle/>
          <a:p>
            <a:r>
              <a:rPr lang="en-US" dirty="0"/>
              <a:t>Model selection</a:t>
            </a:r>
          </a:p>
        </p:txBody>
      </p:sp>
      <p:graphicFrame>
        <p:nvGraphicFramePr>
          <p:cNvPr id="7" name="Table 6">
            <a:extLst>
              <a:ext uri="{FF2B5EF4-FFF2-40B4-BE49-F238E27FC236}">
                <a16:creationId xmlns:a16="http://schemas.microsoft.com/office/drawing/2014/main" id="{AC25E79A-6F36-F0EE-A079-D3E54D21C85C}"/>
              </a:ext>
            </a:extLst>
          </p:cNvPr>
          <p:cNvGraphicFramePr>
            <a:graphicFrameLocks noGrp="1"/>
          </p:cNvGraphicFramePr>
          <p:nvPr>
            <p:extLst>
              <p:ext uri="{D42A27DB-BD31-4B8C-83A1-F6EECF244321}">
                <p14:modId xmlns:p14="http://schemas.microsoft.com/office/powerpoint/2010/main" val="1624207297"/>
              </p:ext>
            </p:extLst>
          </p:nvPr>
        </p:nvGraphicFramePr>
        <p:xfrm>
          <a:off x="1519766" y="2727070"/>
          <a:ext cx="9152468" cy="2687320"/>
        </p:xfrm>
        <a:graphic>
          <a:graphicData uri="http://schemas.openxmlformats.org/drawingml/2006/table">
            <a:tbl>
              <a:tblPr firstRow="1" bandRow="1">
                <a:tableStyleId>{5C22544A-7EE6-4342-B048-85BDC9FD1C3A}</a:tableStyleId>
              </a:tblPr>
              <a:tblGrid>
                <a:gridCol w="2288117">
                  <a:extLst>
                    <a:ext uri="{9D8B030D-6E8A-4147-A177-3AD203B41FA5}">
                      <a16:colId xmlns:a16="http://schemas.microsoft.com/office/drawing/2014/main" val="2854041838"/>
                    </a:ext>
                  </a:extLst>
                </a:gridCol>
                <a:gridCol w="2905137">
                  <a:extLst>
                    <a:ext uri="{9D8B030D-6E8A-4147-A177-3AD203B41FA5}">
                      <a16:colId xmlns:a16="http://schemas.microsoft.com/office/drawing/2014/main" val="4187732399"/>
                    </a:ext>
                  </a:extLst>
                </a:gridCol>
                <a:gridCol w="2133862">
                  <a:extLst>
                    <a:ext uri="{9D8B030D-6E8A-4147-A177-3AD203B41FA5}">
                      <a16:colId xmlns:a16="http://schemas.microsoft.com/office/drawing/2014/main" val="1494932437"/>
                    </a:ext>
                  </a:extLst>
                </a:gridCol>
                <a:gridCol w="1825352">
                  <a:extLst>
                    <a:ext uri="{9D8B030D-6E8A-4147-A177-3AD203B41FA5}">
                      <a16:colId xmlns:a16="http://schemas.microsoft.com/office/drawing/2014/main" val="54365731"/>
                    </a:ext>
                  </a:extLst>
                </a:gridCol>
              </a:tblGrid>
              <a:tr h="370840">
                <a:tc>
                  <a:txBody>
                    <a:bodyPr/>
                    <a:lstStyle/>
                    <a:p>
                      <a:pPr algn="ctr"/>
                      <a:r>
                        <a:rPr lang="en-US" sz="1600" dirty="0">
                          <a:solidFill>
                            <a:schemeClr val="tx1"/>
                          </a:solidFill>
                        </a:rPr>
                        <a:t>Algorithm</a:t>
                      </a:r>
                    </a:p>
                  </a:txBody>
                  <a:tcPr anchor="ctr"/>
                </a:tc>
                <a:tc>
                  <a:txBody>
                    <a:bodyPr/>
                    <a:lstStyle/>
                    <a:p>
                      <a:pPr algn="ctr"/>
                      <a:r>
                        <a:rPr lang="en-US" sz="1600" dirty="0">
                          <a:solidFill>
                            <a:schemeClr val="tx1"/>
                          </a:solidFill>
                        </a:rPr>
                        <a:t>Data</a:t>
                      </a:r>
                    </a:p>
                  </a:txBody>
                  <a:tcPr anchor="ctr"/>
                </a:tc>
                <a:tc>
                  <a:txBody>
                    <a:bodyPr/>
                    <a:lstStyle/>
                    <a:p>
                      <a:pPr algn="ctr"/>
                      <a:r>
                        <a:rPr lang="en-US" sz="1600" dirty="0">
                          <a:solidFill>
                            <a:schemeClr val="tx1"/>
                          </a:solidFill>
                        </a:rPr>
                        <a:t>Train data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data</a:t>
                      </a:r>
                    </a:p>
                  </a:txBody>
                  <a:tcPr anchor="ctr"/>
                </a:tc>
                <a:extLst>
                  <a:ext uri="{0D108BD9-81ED-4DB2-BD59-A6C34878D82A}">
                    <a16:rowId xmlns:a16="http://schemas.microsoft.com/office/drawing/2014/main" val="621095594"/>
                  </a:ext>
                </a:extLst>
              </a:tr>
              <a:tr h="370840">
                <a:tc>
                  <a:txBody>
                    <a:bodyPr/>
                    <a:lstStyle/>
                    <a:p>
                      <a:pPr algn="ctr"/>
                      <a:r>
                        <a:rPr lang="en-US" sz="1600" b="0" dirty="0">
                          <a:solidFill>
                            <a:schemeClr val="tx1"/>
                          </a:solidFill>
                        </a:rPr>
                        <a:t>Random Forest</a:t>
                      </a:r>
                    </a:p>
                  </a:txBody>
                  <a:tcPr anchor="ctr"/>
                </a:tc>
                <a:tc>
                  <a:txBody>
                    <a:bodyPr/>
                    <a:lstStyle/>
                    <a:p>
                      <a:pPr algn="ctr"/>
                      <a:r>
                        <a:rPr lang="en-US" sz="1600" b="0" dirty="0">
                          <a:solidFill>
                            <a:schemeClr val="tx1"/>
                          </a:solidFill>
                        </a:rPr>
                        <a:t>Over</a:t>
                      </a:r>
                      <a:r>
                        <a:rPr lang="en-US" sz="1600" b="0" dirty="0">
                          <a:solidFill>
                            <a:schemeClr val="tx1"/>
                          </a:solidFill>
                          <a:latin typeface="+mj-lt"/>
                          <a:ea typeface="Calibri" panose="020F0502020204030204" pitchFamily="34" charset="0"/>
                          <a:cs typeface="Calibri" panose="020F0502020204030204" pitchFamily="34" charset="0"/>
                        </a:rPr>
                        <a:t> </a:t>
                      </a: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20,000</a:t>
                      </a:r>
                      <a:r>
                        <a:rPr lang="en-US" sz="1600" b="0" dirty="0">
                          <a:solidFill>
                            <a:schemeClr val="tx1"/>
                          </a:solidFill>
                        </a:rPr>
                        <a:t> non-lemmatized words from title and </a:t>
                      </a:r>
                      <a:r>
                        <a:rPr lang="en-US" sz="1600" b="0" dirty="0" err="1">
                          <a:solidFill>
                            <a:schemeClr val="tx1"/>
                          </a:solidFill>
                        </a:rPr>
                        <a:t>selftext</a:t>
                      </a:r>
                      <a:endParaRPr lang="en-US" sz="1600" b="0" dirty="0">
                        <a:solidFill>
                          <a:schemeClr val="tx1"/>
                        </a:solidFill>
                      </a:endParaRP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99.7%</a:t>
                      </a: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50.3%</a:t>
                      </a:r>
                    </a:p>
                  </a:txBody>
                  <a:tcPr anchor="ctr"/>
                </a:tc>
                <a:extLst>
                  <a:ext uri="{0D108BD9-81ED-4DB2-BD59-A6C34878D82A}">
                    <a16:rowId xmlns:a16="http://schemas.microsoft.com/office/drawing/2014/main" val="26946084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Naïve Bayes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6,000</a:t>
                      </a:r>
                      <a:r>
                        <a:rPr lang="en-US" sz="1600" b="0" dirty="0">
                          <a:solidFill>
                            <a:schemeClr val="tx1"/>
                          </a:solidFill>
                        </a:rPr>
                        <a:t> non-lemmatized words from title and </a:t>
                      </a:r>
                      <a:r>
                        <a:rPr lang="en-US" sz="1600" b="0" dirty="0" err="1">
                          <a:solidFill>
                            <a:schemeClr val="tx1"/>
                          </a:solidFill>
                        </a:rPr>
                        <a:t>selftext</a:t>
                      </a:r>
                      <a:endParaRPr lang="en-US" sz="1600" b="0" dirty="0">
                        <a:solidFill>
                          <a:schemeClr val="tx1"/>
                        </a:solidFill>
                      </a:endParaRP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86%</a:t>
                      </a: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51.1%</a:t>
                      </a:r>
                    </a:p>
                  </a:txBody>
                  <a:tcPr anchor="ctr"/>
                </a:tc>
                <a:extLst>
                  <a:ext uri="{0D108BD9-81ED-4DB2-BD59-A6C34878D82A}">
                    <a16:rowId xmlns:a16="http://schemas.microsoft.com/office/drawing/2014/main" val="34134424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rPr>
                        <a:t>Logistic Regression</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Calibri" panose="020F0502020204030204" pitchFamily="34" charset="0"/>
                          <a:ea typeface="Calibri" panose="020F0502020204030204" pitchFamily="34" charset="0"/>
                          <a:cs typeface="Calibri" panose="020F0502020204030204" pitchFamily="34" charset="0"/>
                        </a:rPr>
                        <a:t>2,000</a:t>
                      </a:r>
                      <a:r>
                        <a:rPr lang="en-US" sz="1600" b="0" dirty="0">
                          <a:solidFill>
                            <a:srgbClr val="0070C0"/>
                          </a:solidFill>
                        </a:rPr>
                        <a:t> lemmatized words from title and </a:t>
                      </a:r>
                      <a:r>
                        <a:rPr lang="en-US" sz="1600" b="0" dirty="0" err="1">
                          <a:solidFill>
                            <a:srgbClr val="0070C0"/>
                          </a:solidFill>
                        </a:rPr>
                        <a:t>selftext</a:t>
                      </a:r>
                      <a:endParaRPr lang="en-US" sz="1600" b="0" dirty="0">
                        <a:solidFill>
                          <a:srgbClr val="0070C0"/>
                        </a:solidFill>
                      </a:endParaRPr>
                    </a:p>
                  </a:txBody>
                  <a:tcPr anchor="ctr">
                    <a:solidFill>
                      <a:schemeClr val="accent1">
                        <a:lumMod val="60000"/>
                        <a:lumOff val="40000"/>
                      </a:schemeClr>
                    </a:solidFill>
                  </a:tcPr>
                </a:tc>
                <a:tc>
                  <a:txBody>
                    <a:bodyPr/>
                    <a:lstStyle/>
                    <a:p>
                      <a:pPr algn="ctr"/>
                      <a:r>
                        <a:rPr lang="en-US" sz="1600" b="0" dirty="0">
                          <a:solidFill>
                            <a:srgbClr val="0070C0"/>
                          </a:solidFill>
                          <a:latin typeface="Calibri" panose="020F0502020204030204" pitchFamily="34" charset="0"/>
                          <a:ea typeface="Calibri" panose="020F0502020204030204" pitchFamily="34" charset="0"/>
                          <a:cs typeface="Calibri" panose="020F0502020204030204" pitchFamily="34" charset="0"/>
                        </a:rPr>
                        <a:t>73.6%</a:t>
                      </a:r>
                    </a:p>
                  </a:txBody>
                  <a:tcPr anchor="ctr">
                    <a:solidFill>
                      <a:schemeClr val="accent1">
                        <a:lumMod val="60000"/>
                        <a:lumOff val="40000"/>
                      </a:schemeClr>
                    </a:solidFill>
                  </a:tcPr>
                </a:tc>
                <a:tc>
                  <a:txBody>
                    <a:bodyPr/>
                    <a:lstStyle/>
                    <a:p>
                      <a:pPr algn="ctr"/>
                      <a:r>
                        <a:rPr lang="en-US" sz="1600" b="0" dirty="0">
                          <a:solidFill>
                            <a:srgbClr val="0070C0"/>
                          </a:solidFill>
                          <a:latin typeface="Calibri" panose="020F0502020204030204" pitchFamily="34" charset="0"/>
                          <a:ea typeface="Calibri" panose="020F0502020204030204" pitchFamily="34" charset="0"/>
                          <a:cs typeface="Calibri" panose="020F0502020204030204" pitchFamily="34" charset="0"/>
                        </a:rPr>
                        <a:t>52.2%</a:t>
                      </a:r>
                    </a:p>
                  </a:txBody>
                  <a:tcPr anchor="ctr">
                    <a:solidFill>
                      <a:schemeClr val="accent1">
                        <a:lumMod val="60000"/>
                        <a:lumOff val="40000"/>
                      </a:schemeClr>
                    </a:solidFill>
                  </a:tcPr>
                </a:tc>
                <a:extLst>
                  <a:ext uri="{0D108BD9-81ED-4DB2-BD59-A6C34878D82A}">
                    <a16:rowId xmlns:a16="http://schemas.microsoft.com/office/drawing/2014/main" val="17395447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Logistic Regression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1,000</a:t>
                      </a:r>
                      <a:r>
                        <a:rPr lang="en-US" sz="1600" b="0" dirty="0">
                          <a:solidFill>
                            <a:schemeClr val="tx1"/>
                          </a:solidFill>
                        </a:rPr>
                        <a:t> lemmatized words from title and </a:t>
                      </a:r>
                      <a:r>
                        <a:rPr lang="en-US" sz="1600" b="0" dirty="0" err="1">
                          <a:solidFill>
                            <a:schemeClr val="tx1"/>
                          </a:solidFill>
                        </a:rPr>
                        <a:t>selftext</a:t>
                      </a:r>
                      <a:endParaRPr lang="en-US" sz="1600" b="0" dirty="0">
                        <a:solidFill>
                          <a:schemeClr val="tx1"/>
                        </a:solidFill>
                      </a:endParaRP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68%</a:t>
                      </a: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49.9%</a:t>
                      </a:r>
                    </a:p>
                  </a:txBody>
                  <a:tcPr anchor="ctr"/>
                </a:tc>
                <a:extLst>
                  <a:ext uri="{0D108BD9-81ED-4DB2-BD59-A6C34878D82A}">
                    <a16:rowId xmlns:a16="http://schemas.microsoft.com/office/drawing/2014/main" val="142296370"/>
                  </a:ext>
                </a:extLst>
              </a:tr>
            </a:tbl>
          </a:graphicData>
        </a:graphic>
      </p:graphicFrame>
      <p:sp>
        <p:nvSpPr>
          <p:cNvPr id="8" name="Rectangle 7">
            <a:extLst>
              <a:ext uri="{FF2B5EF4-FFF2-40B4-BE49-F238E27FC236}">
                <a16:creationId xmlns:a16="http://schemas.microsoft.com/office/drawing/2014/main" id="{1C20F5A6-3FF2-AE94-A714-3DA70D4BB2BE}"/>
              </a:ext>
            </a:extLst>
          </p:cNvPr>
          <p:cNvSpPr/>
          <p:nvPr/>
        </p:nvSpPr>
        <p:spPr>
          <a:xfrm>
            <a:off x="6790265" y="2296455"/>
            <a:ext cx="3949702" cy="3882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Precision + Correctness Score (%)</a:t>
            </a:r>
          </a:p>
        </p:txBody>
      </p:sp>
      <p:sp>
        <p:nvSpPr>
          <p:cNvPr id="9" name="Rectangle 8">
            <a:extLst>
              <a:ext uri="{FF2B5EF4-FFF2-40B4-BE49-F238E27FC236}">
                <a16:creationId xmlns:a16="http://schemas.microsoft.com/office/drawing/2014/main" id="{664E62A0-7644-B2B6-FF28-608AC0ADF60D}"/>
              </a:ext>
            </a:extLst>
          </p:cNvPr>
          <p:cNvSpPr/>
          <p:nvPr/>
        </p:nvSpPr>
        <p:spPr>
          <a:xfrm>
            <a:off x="1519766" y="5456725"/>
            <a:ext cx="9152468" cy="334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 Words from title and </a:t>
            </a:r>
            <a:r>
              <a:rPr lang="en-US" sz="1600" dirty="0" err="1">
                <a:solidFill>
                  <a:schemeClr val="tx1"/>
                </a:solidFill>
              </a:rPr>
              <a:t>selftext</a:t>
            </a:r>
            <a:r>
              <a:rPr lang="en-US" sz="1600" dirty="0">
                <a:solidFill>
                  <a:schemeClr val="tx1"/>
                </a:solidFill>
              </a:rPr>
              <a:t> are considered to be different, even if it is the same word </a:t>
            </a:r>
          </a:p>
        </p:txBody>
      </p:sp>
      <p:sp>
        <p:nvSpPr>
          <p:cNvPr id="4" name="Isosceles Triangle 3">
            <a:extLst>
              <a:ext uri="{FF2B5EF4-FFF2-40B4-BE49-F238E27FC236}">
                <a16:creationId xmlns:a16="http://schemas.microsoft.com/office/drawing/2014/main" id="{10FC510E-32D1-6F9B-64D9-D475EE349D1D}"/>
              </a:ext>
            </a:extLst>
          </p:cNvPr>
          <p:cNvSpPr/>
          <p:nvPr/>
        </p:nvSpPr>
        <p:spPr>
          <a:xfrm rot="5400000">
            <a:off x="1223432" y="4616578"/>
            <a:ext cx="211666" cy="160867"/>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97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3122-69CF-5198-164B-628F122400F9}"/>
              </a:ext>
            </a:extLst>
          </p:cNvPr>
          <p:cNvSpPr>
            <a:spLocks noGrp="1"/>
          </p:cNvSpPr>
          <p:nvPr>
            <p:ph type="title"/>
          </p:nvPr>
        </p:nvSpPr>
        <p:spPr>
          <a:xfrm>
            <a:off x="2231136" y="709882"/>
            <a:ext cx="7729728" cy="1188720"/>
          </a:xfrm>
        </p:spPr>
        <p:txBody>
          <a:bodyPr/>
          <a:lstStyle/>
          <a:p>
            <a:r>
              <a:rPr lang="en-US" dirty="0"/>
              <a:t>The Errors </a:t>
            </a:r>
          </a:p>
        </p:txBody>
      </p:sp>
      <p:sp>
        <p:nvSpPr>
          <p:cNvPr id="15" name="Content Placeholder 14">
            <a:extLst>
              <a:ext uri="{FF2B5EF4-FFF2-40B4-BE49-F238E27FC236}">
                <a16:creationId xmlns:a16="http://schemas.microsoft.com/office/drawing/2014/main" id="{BB079B65-3E14-23BC-D7D8-FAB42C636836}"/>
              </a:ext>
            </a:extLst>
          </p:cNvPr>
          <p:cNvSpPr>
            <a:spLocks noGrp="1"/>
          </p:cNvSpPr>
          <p:nvPr>
            <p:ph sz="half" idx="2"/>
          </p:nvPr>
        </p:nvSpPr>
        <p:spPr>
          <a:xfrm>
            <a:off x="6338315" y="2340390"/>
            <a:ext cx="4270247" cy="3697287"/>
          </a:xfrm>
        </p:spPr>
        <p:txBody>
          <a:bodyPr>
            <a:normAutofit/>
          </a:bodyPr>
          <a:lstStyle/>
          <a:p>
            <a:r>
              <a:rPr lang="en-US" dirty="0"/>
              <a:t>Most errors on</a:t>
            </a:r>
          </a:p>
          <a:p>
            <a:pPr lvl="1"/>
            <a:r>
              <a:rPr lang="en-US" dirty="0"/>
              <a:t>Configuration</a:t>
            </a:r>
          </a:p>
          <a:p>
            <a:pPr lvl="1"/>
            <a:r>
              <a:rPr lang="en-US" dirty="0"/>
              <a:t>Discussion</a:t>
            </a:r>
          </a:p>
          <a:p>
            <a:pPr lvl="1"/>
            <a:r>
              <a:rPr lang="en-US" dirty="0"/>
              <a:t>Question</a:t>
            </a:r>
          </a:p>
          <a:p>
            <a:pPr lvl="1"/>
            <a:r>
              <a:rPr lang="en-US" dirty="0"/>
              <a:t>Tech Support</a:t>
            </a:r>
          </a:p>
          <a:p>
            <a:endParaRPr lang="en-US" dirty="0"/>
          </a:p>
          <a:p>
            <a:r>
              <a:rPr lang="en-US" dirty="0"/>
              <a:t>Some are mostly the same things.</a:t>
            </a:r>
          </a:p>
          <a:p>
            <a:r>
              <a:rPr lang="en-US" dirty="0"/>
              <a:t>Many off-topic posts in a tag</a:t>
            </a:r>
          </a:p>
        </p:txBody>
      </p:sp>
      <p:grpSp>
        <p:nvGrpSpPr>
          <p:cNvPr id="21" name="Group 20">
            <a:extLst>
              <a:ext uri="{FF2B5EF4-FFF2-40B4-BE49-F238E27FC236}">
                <a16:creationId xmlns:a16="http://schemas.microsoft.com/office/drawing/2014/main" id="{3604AACD-E500-CE5D-8894-EE3683D04FEB}"/>
              </a:ext>
            </a:extLst>
          </p:cNvPr>
          <p:cNvGrpSpPr/>
          <p:nvPr/>
        </p:nvGrpSpPr>
        <p:grpSpPr>
          <a:xfrm>
            <a:off x="1599369" y="2340389"/>
            <a:ext cx="4254317" cy="3697287"/>
            <a:chOff x="1599369" y="2340389"/>
            <a:chExt cx="4254317" cy="3697287"/>
          </a:xfrm>
        </p:grpSpPr>
        <p:pic>
          <p:nvPicPr>
            <p:cNvPr id="16" name="Picture 15">
              <a:extLst>
                <a:ext uri="{FF2B5EF4-FFF2-40B4-BE49-F238E27FC236}">
                  <a16:creationId xmlns:a16="http://schemas.microsoft.com/office/drawing/2014/main" id="{126EBA33-939D-F0B2-0F5F-330F13844224}"/>
                </a:ext>
              </a:extLst>
            </p:cNvPr>
            <p:cNvPicPr>
              <a:picLocks noChangeAspect="1"/>
            </p:cNvPicPr>
            <p:nvPr/>
          </p:nvPicPr>
          <p:blipFill>
            <a:blip r:embed="rId3"/>
            <a:stretch>
              <a:fillRect/>
            </a:stretch>
          </p:blipFill>
          <p:spPr>
            <a:xfrm>
              <a:off x="1599369" y="2340389"/>
              <a:ext cx="4254317" cy="3697287"/>
            </a:xfrm>
            <a:prstGeom prst="rect">
              <a:avLst/>
            </a:prstGeom>
            <a:ln>
              <a:solidFill>
                <a:schemeClr val="tx1">
                  <a:lumMod val="95000"/>
                  <a:lumOff val="5000"/>
                </a:schemeClr>
              </a:solidFill>
            </a:ln>
          </p:spPr>
        </p:pic>
        <p:sp>
          <p:nvSpPr>
            <p:cNvPr id="17" name="Rectangle 16">
              <a:extLst>
                <a:ext uri="{FF2B5EF4-FFF2-40B4-BE49-F238E27FC236}">
                  <a16:creationId xmlns:a16="http://schemas.microsoft.com/office/drawing/2014/main" id="{97AC2ECE-1993-A979-CA2D-D12757B46CCC}"/>
                </a:ext>
              </a:extLst>
            </p:cNvPr>
            <p:cNvSpPr/>
            <p:nvPr/>
          </p:nvSpPr>
          <p:spPr>
            <a:xfrm>
              <a:off x="4784861" y="4524787"/>
              <a:ext cx="4572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8E2190-C8C7-91E7-7095-A4A19117A00E}"/>
                </a:ext>
              </a:extLst>
            </p:cNvPr>
            <p:cNvSpPr/>
            <p:nvPr/>
          </p:nvSpPr>
          <p:spPr>
            <a:xfrm rot="5400000">
              <a:off x="4784860" y="2399657"/>
              <a:ext cx="457202"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8D935C-3B71-AFC2-942B-70F290FF9B11}"/>
                </a:ext>
              </a:extLst>
            </p:cNvPr>
            <p:cNvSpPr/>
            <p:nvPr/>
          </p:nvSpPr>
          <p:spPr>
            <a:xfrm>
              <a:off x="2891547" y="2628257"/>
              <a:ext cx="250781" cy="2286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547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3C8D-3033-AADB-A768-B969C050B467}"/>
              </a:ext>
            </a:extLst>
          </p:cNvPr>
          <p:cNvSpPr>
            <a:spLocks noGrp="1"/>
          </p:cNvSpPr>
          <p:nvPr>
            <p:ph type="title"/>
          </p:nvPr>
        </p:nvSpPr>
        <p:spPr/>
        <p:txBody>
          <a:bodyPr/>
          <a:lstStyle/>
          <a:p>
            <a:r>
              <a:rPr lang="en-US" dirty="0"/>
              <a:t>Fixing the problem</a:t>
            </a:r>
          </a:p>
        </p:txBody>
      </p:sp>
      <p:sp>
        <p:nvSpPr>
          <p:cNvPr id="5" name="Content Placeholder 4">
            <a:extLst>
              <a:ext uri="{FF2B5EF4-FFF2-40B4-BE49-F238E27FC236}">
                <a16:creationId xmlns:a16="http://schemas.microsoft.com/office/drawing/2014/main" id="{B8CE981C-3F4E-9E49-6A2A-3ABEA0D25FC7}"/>
              </a:ext>
            </a:extLst>
          </p:cNvPr>
          <p:cNvSpPr>
            <a:spLocks noGrp="1"/>
          </p:cNvSpPr>
          <p:nvPr>
            <p:ph idx="1"/>
          </p:nvPr>
        </p:nvSpPr>
        <p:spPr>
          <a:xfrm>
            <a:off x="2231135" y="2481927"/>
            <a:ext cx="7729728" cy="3101983"/>
          </a:xfrm>
        </p:spPr>
        <p:txBody>
          <a:bodyPr/>
          <a:lstStyle/>
          <a:p>
            <a:r>
              <a:rPr lang="en-US" dirty="0"/>
              <a:t>The model will be used to generate top N tags for new post instead if it doesn’t confident enough to pick only one tag.</a:t>
            </a:r>
          </a:p>
        </p:txBody>
      </p:sp>
      <p:graphicFrame>
        <p:nvGraphicFramePr>
          <p:cNvPr id="6" name="Table 5">
            <a:extLst>
              <a:ext uri="{FF2B5EF4-FFF2-40B4-BE49-F238E27FC236}">
                <a16:creationId xmlns:a16="http://schemas.microsoft.com/office/drawing/2014/main" id="{1768EC7B-7469-47F0-CB0E-83F276A9651B}"/>
              </a:ext>
            </a:extLst>
          </p:cNvPr>
          <p:cNvGraphicFramePr>
            <a:graphicFrameLocks noGrp="1"/>
          </p:cNvGraphicFramePr>
          <p:nvPr>
            <p:extLst>
              <p:ext uri="{D42A27DB-BD31-4B8C-83A1-F6EECF244321}">
                <p14:modId xmlns:p14="http://schemas.microsoft.com/office/powerpoint/2010/main" val="307036147"/>
              </p:ext>
            </p:extLst>
          </p:nvPr>
        </p:nvGraphicFramePr>
        <p:xfrm>
          <a:off x="2031999" y="3302509"/>
          <a:ext cx="8127999" cy="2804160"/>
        </p:xfrm>
        <a:graphic>
          <a:graphicData uri="http://schemas.openxmlformats.org/drawingml/2006/table">
            <a:tbl>
              <a:tblPr firstRow="1" bandRow="1">
                <a:tableStyleId>{5C22544A-7EE6-4342-B048-85BDC9FD1C3A}</a:tableStyleId>
              </a:tblPr>
              <a:tblGrid>
                <a:gridCol w="1848625">
                  <a:extLst>
                    <a:ext uri="{9D8B030D-6E8A-4147-A177-3AD203B41FA5}">
                      <a16:colId xmlns:a16="http://schemas.microsoft.com/office/drawing/2014/main" val="1596731371"/>
                    </a:ext>
                  </a:extLst>
                </a:gridCol>
                <a:gridCol w="3570041">
                  <a:extLst>
                    <a:ext uri="{9D8B030D-6E8A-4147-A177-3AD203B41FA5}">
                      <a16:colId xmlns:a16="http://schemas.microsoft.com/office/drawing/2014/main" val="2464799917"/>
                    </a:ext>
                  </a:extLst>
                </a:gridCol>
                <a:gridCol w="2709333">
                  <a:extLst>
                    <a:ext uri="{9D8B030D-6E8A-4147-A177-3AD203B41FA5}">
                      <a16:colId xmlns:a16="http://schemas.microsoft.com/office/drawing/2014/main" val="2982166014"/>
                    </a:ext>
                  </a:extLst>
                </a:gridCol>
              </a:tblGrid>
              <a:tr h="370840">
                <a:tc>
                  <a:txBody>
                    <a:bodyPr/>
                    <a:lstStyle/>
                    <a:p>
                      <a:pPr algn="ctr"/>
                      <a:r>
                        <a:rPr lang="en-US" sz="1600" dirty="0">
                          <a:solidFill>
                            <a:schemeClr val="tx1"/>
                          </a:solidFill>
                        </a:rPr>
                        <a:t>Actual</a:t>
                      </a:r>
                    </a:p>
                  </a:txBody>
                  <a:tcPr/>
                </a:tc>
                <a:tc>
                  <a:txBody>
                    <a:bodyPr/>
                    <a:lstStyle/>
                    <a:p>
                      <a:pPr algn="ctr"/>
                      <a:r>
                        <a:rPr lang="en-US" sz="1600" dirty="0">
                          <a:solidFill>
                            <a:schemeClr val="tx1"/>
                          </a:solidFill>
                        </a:rPr>
                        <a:t>Suggestion</a:t>
                      </a:r>
                    </a:p>
                    <a:p>
                      <a:pPr algn="ctr"/>
                      <a:r>
                        <a:rPr lang="en-US" sz="1600" dirty="0">
                          <a:solidFill>
                            <a:schemeClr val="tx1"/>
                          </a:solidFill>
                        </a:rPr>
                        <a:t>(suggest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1</a:t>
                      </a:r>
                      <a:r>
                        <a:rPr lang="en-US" sz="1600" dirty="0">
                          <a:solidFill>
                            <a:schemeClr val="tx1"/>
                          </a:solidFill>
                        </a:rPr>
                        <a:t> tag if confident &gt;= 50%)</a:t>
                      </a:r>
                    </a:p>
                  </a:txBody>
                  <a:tcPr/>
                </a:tc>
                <a:tc>
                  <a:txBody>
                    <a:bodyPr/>
                    <a:lstStyle/>
                    <a:p>
                      <a:pPr algn="ctr"/>
                      <a:r>
                        <a:rPr lang="en-US" sz="1600" dirty="0">
                          <a:solidFill>
                            <a:schemeClr val="tx1"/>
                          </a:solidFill>
                        </a:rPr>
                        <a:t>Explanation</a:t>
                      </a:r>
                    </a:p>
                  </a:txBody>
                  <a:tcPr/>
                </a:tc>
                <a:extLst>
                  <a:ext uri="{0D108BD9-81ED-4DB2-BD59-A6C34878D82A}">
                    <a16:rowId xmlns:a16="http://schemas.microsoft.com/office/drawing/2014/main" val="99555741"/>
                  </a:ext>
                </a:extLst>
              </a:tr>
              <a:tr h="370840">
                <a:tc>
                  <a:txBody>
                    <a:bodyPr/>
                    <a:lstStyle/>
                    <a:p>
                      <a:r>
                        <a:rPr lang="en-US" sz="1600" dirty="0">
                          <a:solidFill>
                            <a:schemeClr val="tx1"/>
                          </a:solidFill>
                        </a:rPr>
                        <a:t>Guide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Meme / Shitpost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News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12%</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Guide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r>
                        <a:rPr lang="en-US" sz="1600" b="0" kern="1200" dirty="0">
                          <a:solidFill>
                            <a:schemeClr val="tx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Model cannot judge, suggests top 3 possible tags, one matched</a:t>
                      </a:r>
                    </a:p>
                  </a:txBody>
                  <a:tcPr/>
                </a:tc>
                <a:extLst>
                  <a:ext uri="{0D108BD9-81ED-4DB2-BD59-A6C34878D82A}">
                    <a16:rowId xmlns:a16="http://schemas.microsoft.com/office/drawing/2014/main" val="2481730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Meme / Shitpost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Question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Configuration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Tech Support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r>
                        <a:rPr lang="en-US" sz="1600" b="0" kern="1200" dirty="0">
                          <a:solidFill>
                            <a:schemeClr val="tx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Model cannot judge, suggests top 3 possible tags, no match</a:t>
                      </a:r>
                    </a:p>
                  </a:txBody>
                  <a:tcPr/>
                </a:tc>
                <a:extLst>
                  <a:ext uri="{0D108BD9-81ED-4DB2-BD59-A6C34878D82A}">
                    <a16:rowId xmlns:a16="http://schemas.microsoft.com/office/drawing/2014/main" val="16031925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MEGATHREAD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MEGATHREAD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71%</a:t>
                      </a:r>
                      <a:r>
                        <a:rPr lang="en-US" sz="1600" b="0" kern="1200" dirty="0">
                          <a:solidFill>
                            <a:schemeClr val="tx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Model select MEGATHREAD as a predicted result</a:t>
                      </a:r>
                    </a:p>
                  </a:txBody>
                  <a:tcPr/>
                </a:tc>
                <a:extLst>
                  <a:ext uri="{0D108BD9-81ED-4DB2-BD59-A6C34878D82A}">
                    <a16:rowId xmlns:a16="http://schemas.microsoft.com/office/drawing/2014/main" val="1652614361"/>
                  </a:ext>
                </a:extLst>
              </a:tr>
            </a:tbl>
          </a:graphicData>
        </a:graphic>
      </p:graphicFrame>
    </p:spTree>
    <p:extLst>
      <p:ext uri="{BB962C8B-B14F-4D97-AF65-F5344CB8AC3E}">
        <p14:creationId xmlns:p14="http://schemas.microsoft.com/office/powerpoint/2010/main" val="36023135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161</TotalTime>
  <Words>547</Words>
  <Application>Microsoft Office PowerPoint</Application>
  <PresentationFormat>Widescreen</PresentationFormat>
  <Paragraphs>125</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Gill Sans MT</vt:lpstr>
      <vt:lpstr>Parcel</vt:lpstr>
      <vt:lpstr>Classification model</vt:lpstr>
      <vt:lpstr>FLAIR</vt:lpstr>
      <vt:lpstr>The problem</vt:lpstr>
      <vt:lpstr>The Data</vt:lpstr>
      <vt:lpstr>Tag to be classified</vt:lpstr>
      <vt:lpstr>Process</vt:lpstr>
      <vt:lpstr>Model selection</vt:lpstr>
      <vt:lpstr>The Errors </vt:lpstr>
      <vt:lpstr>Fixing the problem</vt:lpstr>
      <vt:lpstr>result</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model</dc:title>
  <dc:creator>Wittawat Wittayapipat</dc:creator>
  <cp:lastModifiedBy>Wittawat Wittayapipat</cp:lastModifiedBy>
  <cp:revision>12</cp:revision>
  <dcterms:created xsi:type="dcterms:W3CDTF">2023-11-11T04:13:38Z</dcterms:created>
  <dcterms:modified xsi:type="dcterms:W3CDTF">2023-11-13T01:20:52Z</dcterms:modified>
</cp:coreProperties>
</file>