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8" r:id="rId2"/>
    <p:sldId id="321" r:id="rId3"/>
    <p:sldId id="320" r:id="rId4"/>
    <p:sldId id="259" r:id="rId5"/>
    <p:sldId id="322" r:id="rId6"/>
    <p:sldId id="325" r:id="rId7"/>
    <p:sldId id="324" r:id="rId8"/>
    <p:sldId id="326" r:id="rId9"/>
    <p:sldId id="269" r:id="rId10"/>
    <p:sldId id="329" r:id="rId11"/>
    <p:sldId id="339" r:id="rId12"/>
    <p:sldId id="340" r:id="rId13"/>
    <p:sldId id="331" r:id="rId14"/>
    <p:sldId id="332" r:id="rId15"/>
    <p:sldId id="333" r:id="rId16"/>
    <p:sldId id="327" r:id="rId17"/>
    <p:sldId id="334" r:id="rId18"/>
    <p:sldId id="328" r:id="rId19"/>
    <p:sldId id="335" r:id="rId20"/>
    <p:sldId id="307" r:id="rId21"/>
  </p:sldIdLst>
  <p:sldSz cx="9144000" cy="6858000" type="screen4x3"/>
  <p:notesSz cx="9942513" cy="6761163"/>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FC6"/>
    <a:srgbClr val="5482A3"/>
    <a:srgbClr val="F5F5F5"/>
    <a:srgbClr val="8BABC3"/>
    <a:srgbClr val="A6A6A6"/>
    <a:srgbClr val="789BB5"/>
    <a:srgbClr val="D54A47"/>
    <a:srgbClr val="5B868F"/>
    <a:srgbClr val="75A380"/>
    <a:srgbClr val="E3A4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4660"/>
  </p:normalViewPr>
  <p:slideViewPr>
    <p:cSldViewPr snapToGrid="0">
      <p:cViewPr varScale="1">
        <p:scale>
          <a:sx n="86" d="100"/>
          <a:sy n="86" d="100"/>
        </p:scale>
        <p:origin x="1382" y="72"/>
      </p:cViewPr>
      <p:guideLst>
        <p:guide orient="horz" pos="2160"/>
        <p:guide pos="27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8D280AA6-A04A-47F3-97F7-EFC1BAA645F9}" type="datetimeFigureOut">
              <a:rPr lang="zh-CN" altLang="en-US" smtClean="0"/>
              <a:t>2022/11/22</a:t>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3F8F9CAD-5B3E-4948-B48C-79864FEC513C}"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1"/>
            <a:ext cx="4308422" cy="339232"/>
          </a:xfrm>
          <a:prstGeom prst="rect">
            <a:avLst/>
          </a:prstGeom>
        </p:spPr>
        <p:txBody>
          <a:bodyPr vert="horz" lIns="91440" tIns="45720" rIns="91440" bIns="45720" rtlCol="0"/>
          <a:lstStyle>
            <a:lvl1pPr algn="r">
              <a:defRPr sz="1200"/>
            </a:lvl1pPr>
          </a:lstStyle>
          <a:p>
            <a:fld id="{15A84553-D4CB-4436-A308-FC56A8E3EF4D}" type="datetimeFigureOut">
              <a:rPr lang="zh-CN" altLang="en-US" smtClean="0"/>
              <a:t>2022/11/22</a:t>
            </a:fld>
            <a:endParaRPr lang="zh-CN" altLang="en-US"/>
          </a:p>
        </p:txBody>
      </p:sp>
      <p:sp>
        <p:nvSpPr>
          <p:cNvPr id="4" name="幻灯片图像占位符 3"/>
          <p:cNvSpPr>
            <a:spLocks noGrp="1" noRot="1" noChangeAspect="1"/>
          </p:cNvSpPr>
          <p:nvPr>
            <p:ph type="sldImg" idx="2"/>
          </p:nvPr>
        </p:nvSpPr>
        <p:spPr>
          <a:xfrm>
            <a:off x="3449638" y="844550"/>
            <a:ext cx="3043237"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53809"/>
            <a:ext cx="7954010" cy="266220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9231"/>
          </a:xfrm>
          <a:prstGeom prst="rect">
            <a:avLst/>
          </a:prstGeom>
        </p:spPr>
        <p:txBody>
          <a:bodyPr vert="horz" lIns="91440" tIns="45720" rIns="91440" bIns="45720" rtlCol="0" anchor="b"/>
          <a:lstStyle>
            <a:lvl1pPr algn="r">
              <a:defRPr sz="1200"/>
            </a:lvl1pPr>
          </a:lstStyle>
          <a:p>
            <a:fld id="{BC0A6B7D-4A1A-4A4D-93B7-D784EA5E4B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0A6B7D-4A1A-4A4D-93B7-D784EA5E4BF8}" type="slidenum">
              <a:rPr lang="zh-CN" altLang="en-US" smtClean="0"/>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0A6B7D-4A1A-4A4D-93B7-D784EA5E4BF8}"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0A6B7D-4A1A-4A4D-93B7-D784EA5E4BF8}"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0A6B7D-4A1A-4A4D-93B7-D784EA5E4BF8}"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0A6B7D-4A1A-4A4D-93B7-D784EA5E4BF8}"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0A6B7D-4A1A-4A4D-93B7-D784EA5E4BF8}"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0A6B7D-4A1A-4A4D-93B7-D784EA5E4BF8}" type="slidenum">
              <a:rPr lang="zh-CN" altLang="en-US" smtClean="0"/>
              <a:t>16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0A6B7D-4A1A-4A4D-93B7-D784EA5E4BF8}" type="slidenum">
              <a:rPr lang="zh-CN" altLang="en-US" smtClean="0"/>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613" y="140481"/>
            <a:ext cx="3194092" cy="855561"/>
          </a:xfrm>
          <a:prstGeom prst="rect">
            <a:avLst/>
          </a:prstGeom>
        </p:spPr>
      </p:pic>
      <p:sp>
        <p:nvSpPr>
          <p:cNvPr id="8" name="矩形 7"/>
          <p:cNvSpPr/>
          <p:nvPr userDrawn="1"/>
        </p:nvSpPr>
        <p:spPr>
          <a:xfrm>
            <a:off x="2228850" y="2492944"/>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userDrawn="1"/>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7" name="矩形 6"/>
          <p:cNvSpPr/>
          <p:nvPr userDrawn="1"/>
        </p:nvSpPr>
        <p:spPr>
          <a:xfrm>
            <a:off x="2228850" y="2492944"/>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048000" y="6311900"/>
            <a:ext cx="1712913" cy="290513"/>
          </a:xfrm>
          <a:prstGeom prst="rect">
            <a:avLst/>
          </a:prstGeom>
        </p:spPr>
        <p:txBody>
          <a:bodyPr/>
          <a:lstStyle>
            <a:lvl1pPr>
              <a:defRPr/>
            </a:lvl1pPr>
          </a:lstStyle>
          <a:p>
            <a:pPr>
              <a:defRPr/>
            </a:pPr>
            <a:fld id="{B6D33086-CE5C-43A2-AFC6-B149E37CEABC}" type="datetimeFigureOut">
              <a:rPr lang="en-US" altLang="zh-CN"/>
              <a:t>11/22/2022</a:t>
            </a:fld>
            <a:endParaRPr lang="en-US" altLang="zh-CN"/>
          </a:p>
        </p:txBody>
      </p:sp>
      <p:sp>
        <p:nvSpPr>
          <p:cNvPr id="3" name="Rectangle 5"/>
          <p:cNvSpPr>
            <a:spLocks noGrp="1" noChangeArrowheads="1"/>
          </p:cNvSpPr>
          <p:nvPr>
            <p:ph type="ftr" sz="quarter" idx="11"/>
          </p:nvPr>
        </p:nvSpPr>
        <p:spPr>
          <a:xfrm>
            <a:off x="4830763" y="6323013"/>
            <a:ext cx="2311400" cy="290512"/>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7116763" y="6323013"/>
            <a:ext cx="1616075" cy="290512"/>
          </a:xfrm>
          <a:prstGeom prst="rect">
            <a:avLst/>
          </a:prstGeom>
        </p:spPr>
        <p:txBody>
          <a:bodyPr/>
          <a:lstStyle>
            <a:lvl1pPr>
              <a:defRPr/>
            </a:lvl1pPr>
          </a:lstStyle>
          <a:p>
            <a:pPr>
              <a:defRPr/>
            </a:pPr>
            <a:fld id="{44D419BC-9B4D-49F0-A82F-FD0EF74421BF}"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0892" y="4703527"/>
            <a:ext cx="2893741" cy="1556003"/>
          </a:xfrm>
          <a:prstGeom prst="rect">
            <a:avLst/>
          </a:prstGeom>
        </p:spPr>
        <p:txBody>
          <a:bodyPr wrap="none">
            <a:spAutoFit/>
          </a:bodyPr>
          <a:lstStyle/>
          <a:p>
            <a:pPr>
              <a:lnSpc>
                <a:spcPct val="150000"/>
              </a:lnSpc>
            </a:pPr>
            <a:r>
              <a:rPr lang="zh-CN" altLang="en-US" sz="2200" b="1" dirty="0"/>
              <a:t>答辩人：吴天阳  </a:t>
            </a:r>
            <a:endParaRPr lang="en-US" altLang="zh-CN" sz="2200" b="1" dirty="0"/>
          </a:p>
          <a:p>
            <a:pPr>
              <a:lnSpc>
                <a:spcPct val="150000"/>
              </a:lnSpc>
            </a:pPr>
            <a:r>
              <a:rPr lang="zh-CN" altLang="en-US" sz="2200" b="1" dirty="0"/>
              <a:t>导   师：孙  剑</a:t>
            </a:r>
            <a:endParaRPr lang="en-US" altLang="zh-CN" sz="2200" b="1" dirty="0"/>
          </a:p>
          <a:p>
            <a:pPr>
              <a:lnSpc>
                <a:spcPct val="150000"/>
              </a:lnSpc>
            </a:pPr>
            <a:r>
              <a:rPr lang="zh-CN" altLang="en-US" sz="2200" b="1" dirty="0"/>
              <a:t>日   期：</a:t>
            </a:r>
            <a:r>
              <a:rPr lang="en-US" altLang="zh-CN" sz="2200" b="1" dirty="0"/>
              <a:t>2022</a:t>
            </a:r>
            <a:r>
              <a:rPr lang="zh-CN" altLang="en-US" sz="2200" b="1" dirty="0"/>
              <a:t>年</a:t>
            </a:r>
            <a:r>
              <a:rPr lang="en-US" altLang="zh-CN" sz="2200" b="1" dirty="0"/>
              <a:t>11</a:t>
            </a:r>
            <a:r>
              <a:rPr lang="zh-CN" altLang="en-US" sz="2200" b="1" dirty="0"/>
              <a:t>月</a:t>
            </a:r>
          </a:p>
        </p:txBody>
      </p:sp>
      <p:sp>
        <p:nvSpPr>
          <p:cNvPr id="3" name="文本框 2"/>
          <p:cNvSpPr txBox="1"/>
          <p:nvPr/>
        </p:nvSpPr>
        <p:spPr>
          <a:xfrm>
            <a:off x="454122" y="1998487"/>
            <a:ext cx="8235755" cy="1200329"/>
          </a:xfrm>
          <a:prstGeom prst="rect">
            <a:avLst/>
          </a:prstGeom>
          <a:noFill/>
        </p:spPr>
        <p:txBody>
          <a:bodyPr wrap="square" rtlCol="0">
            <a:spAutoFit/>
          </a:bodyPr>
          <a:lstStyle/>
          <a:p>
            <a:pPr algn="ctr"/>
            <a:r>
              <a:rPr lang="zh-CN" altLang="en-US" sz="3600" dirty="0"/>
              <a:t>基于多源数据分析的重症监护室病人</a:t>
            </a:r>
            <a:endParaRPr lang="en-US" altLang="zh-CN" sz="3600" dirty="0"/>
          </a:p>
          <a:p>
            <a:pPr algn="ctr"/>
            <a:r>
              <a:rPr lang="zh-CN" altLang="en-US" sz="3600" dirty="0"/>
              <a:t>健康状态预警方法研究</a:t>
            </a:r>
            <a:endParaRPr lang="zh-CN" altLang="en-US" sz="3600" b="1" dirty="0">
              <a:solidFill>
                <a:schemeClr val="bg1"/>
              </a:solidFill>
            </a:endParaRPr>
          </a:p>
        </p:txBody>
      </p:sp>
      <p:pic>
        <p:nvPicPr>
          <p:cNvPr id="11" name="图片 10"/>
          <p:cNvPicPr>
            <a:picLocks noChangeAspect="1"/>
          </p:cNvPicPr>
          <p:nvPr/>
        </p:nvPicPr>
        <p:blipFill>
          <a:blip r:embed="rId2"/>
          <a:stretch>
            <a:fillRect/>
          </a:stretch>
        </p:blipFill>
        <p:spPr>
          <a:xfrm>
            <a:off x="3447079" y="101393"/>
            <a:ext cx="862148" cy="8680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0" y="184936"/>
            <a:ext cx="9144000" cy="46554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预处理：指标项选择</a:t>
            </a:r>
          </a:p>
        </p:txBody>
      </p:sp>
      <p:cxnSp>
        <p:nvCxnSpPr>
          <p:cNvPr id="6" name="直接连接符 5"/>
          <p:cNvCxnSpPr>
            <a:endCxn id="5" idx="1"/>
          </p:cNvCxnSpPr>
          <p:nvPr/>
        </p:nvCxnSpPr>
        <p:spPr>
          <a:xfrm flipV="1">
            <a:off x="0" y="417708"/>
            <a:ext cx="0" cy="26429"/>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9144000" y="417708"/>
            <a:ext cx="0" cy="2643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85281" y="1006542"/>
            <a:ext cx="7870006" cy="3785652"/>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solidFill>
                  <a:srgbClr val="232323"/>
                </a:solidFill>
                <a:latin typeface="+mn-ea"/>
              </a:rPr>
              <a:t>指标项选择</a:t>
            </a:r>
            <a:r>
              <a:rPr lang="zh-CN" altLang="en-US" sz="2000" dirty="0">
                <a:solidFill>
                  <a:srgbClr val="232323"/>
                </a:solidFill>
                <a:latin typeface="+mn-ea"/>
              </a:rPr>
              <a:t>：数据</a:t>
            </a:r>
            <a:r>
              <a:rPr lang="zh-CN" altLang="en-US" sz="2000" b="0" i="0" dirty="0">
                <a:solidFill>
                  <a:srgbClr val="232323"/>
                </a:solidFill>
                <a:effectLst/>
                <a:latin typeface="+mn-ea"/>
              </a:rPr>
              <a:t>记录的相关指标项共有</a:t>
            </a:r>
            <a:r>
              <a:rPr lang="en-US" altLang="zh-CN" sz="2000" b="0" i="0" dirty="0">
                <a:solidFill>
                  <a:srgbClr val="232323"/>
                </a:solidFill>
                <a:effectLst/>
                <a:latin typeface="+mn-ea"/>
              </a:rPr>
              <a:t>70</a:t>
            </a:r>
            <a:r>
              <a:rPr lang="zh-CN" altLang="en-US" sz="2000" b="0" i="0" dirty="0">
                <a:solidFill>
                  <a:srgbClr val="232323"/>
                </a:solidFill>
                <a:effectLst/>
                <a:latin typeface="+mn-ea"/>
              </a:rPr>
              <a:t>条，我们根据脓毒症的诊断标准选取出相关的</a:t>
            </a:r>
            <a:r>
              <a:rPr lang="en-US" altLang="zh-CN" sz="2000" b="0" i="0" dirty="0">
                <a:solidFill>
                  <a:srgbClr val="232323"/>
                </a:solidFill>
                <a:effectLst/>
                <a:latin typeface="+mn-ea"/>
              </a:rPr>
              <a:t>8</a:t>
            </a:r>
            <a:r>
              <a:rPr lang="zh-CN" altLang="en-US" sz="2000" b="0" i="0" dirty="0">
                <a:solidFill>
                  <a:srgbClr val="232323"/>
                </a:solidFill>
                <a:effectLst/>
                <a:latin typeface="+mn-ea"/>
              </a:rPr>
              <a:t>条。</a:t>
            </a:r>
            <a:endParaRPr lang="en-US" altLang="zh-CN" sz="2000" b="0" i="0" dirty="0">
              <a:solidFill>
                <a:srgbClr val="232323"/>
              </a:solidFill>
              <a:effectLst/>
              <a:latin typeface="+mn-ea"/>
            </a:endParaRPr>
          </a:p>
          <a:p>
            <a:endParaRPr lang="en-US" altLang="zh-CN" sz="2000" dirty="0">
              <a:solidFill>
                <a:srgbClr val="232323"/>
              </a:solidFill>
              <a:latin typeface="+mn-ea"/>
            </a:endParaRPr>
          </a:p>
          <a:p>
            <a:r>
              <a:rPr lang="en-US" altLang="zh-CN" sz="2000" dirty="0"/>
              <a:t>	1. Platelet Count</a:t>
            </a:r>
            <a:r>
              <a:rPr lang="zh-CN" altLang="en-US" sz="2000" dirty="0"/>
              <a:t>（</a:t>
            </a:r>
            <a:r>
              <a:rPr lang="en-US" altLang="zh-CN" sz="2000" dirty="0" err="1"/>
              <a:t>PLT</a:t>
            </a:r>
            <a:r>
              <a:rPr lang="zh-CN" altLang="en-US" sz="2000" dirty="0"/>
              <a:t>，血小板计数） </a:t>
            </a:r>
            <a:endParaRPr lang="en-US" altLang="zh-CN" sz="2000" dirty="0"/>
          </a:p>
          <a:p>
            <a:r>
              <a:rPr lang="en-US" altLang="zh-CN" sz="2000" dirty="0"/>
              <a:t>	2. PT</a:t>
            </a:r>
            <a:r>
              <a:rPr lang="zh-CN" altLang="en-US" sz="2000" dirty="0"/>
              <a:t>（凝血酶原时间） </a:t>
            </a:r>
            <a:endParaRPr lang="en-US" altLang="zh-CN" sz="2000" dirty="0"/>
          </a:p>
          <a:p>
            <a:r>
              <a:rPr lang="en-US" altLang="zh-CN" sz="2000" dirty="0"/>
              <a:t>	3. INR(PT)</a:t>
            </a:r>
            <a:r>
              <a:rPr lang="zh-CN" altLang="en-US" sz="2000" dirty="0"/>
              <a:t>（凝血酶原时间的国际标准化比值） </a:t>
            </a:r>
            <a:endParaRPr lang="en-US" altLang="zh-CN" sz="2000" dirty="0"/>
          </a:p>
          <a:p>
            <a:r>
              <a:rPr lang="en-US" altLang="zh-CN" sz="2000" dirty="0"/>
              <a:t>	4. D-Dimer</a:t>
            </a:r>
            <a:r>
              <a:rPr lang="zh-CN" altLang="en-US" sz="2000" dirty="0"/>
              <a:t>（</a:t>
            </a:r>
            <a:r>
              <a:rPr lang="en-US" altLang="zh-CN" sz="2000" dirty="0"/>
              <a:t>D-</a:t>
            </a:r>
            <a:r>
              <a:rPr lang="zh-CN" altLang="en-US" sz="2000" dirty="0"/>
              <a:t>二聚体） </a:t>
            </a:r>
            <a:endParaRPr lang="en-US" altLang="zh-CN" sz="2000" dirty="0"/>
          </a:p>
          <a:p>
            <a:r>
              <a:rPr lang="en-US" altLang="zh-CN" sz="2000" dirty="0"/>
              <a:t>	5. Fibrinogen, Functional</a:t>
            </a:r>
            <a:r>
              <a:rPr lang="zh-CN" altLang="en-US" sz="2000" dirty="0"/>
              <a:t>（</a:t>
            </a:r>
            <a:r>
              <a:rPr lang="en-US" altLang="zh-CN" sz="2000" dirty="0"/>
              <a:t>FIB</a:t>
            </a:r>
            <a:r>
              <a:rPr lang="zh-CN" altLang="en-US" sz="2000" dirty="0"/>
              <a:t>，纤维蛋白原） </a:t>
            </a:r>
            <a:endParaRPr lang="en-US" altLang="zh-CN" sz="2000" dirty="0"/>
          </a:p>
          <a:p>
            <a:r>
              <a:rPr lang="en-US" altLang="zh-CN" sz="2000" dirty="0"/>
              <a:t>	6. </a:t>
            </a:r>
            <a:r>
              <a:rPr lang="en-US" altLang="zh-CN" sz="2000" dirty="0" err="1"/>
              <a:t>pCO2</a:t>
            </a:r>
            <a:r>
              <a:rPr lang="zh-CN" altLang="en-US" sz="2000" dirty="0"/>
              <a:t>（二氧化碳分压） </a:t>
            </a:r>
            <a:endParaRPr lang="en-US" altLang="zh-CN" sz="2000" dirty="0"/>
          </a:p>
          <a:p>
            <a:r>
              <a:rPr lang="en-US" altLang="zh-CN" sz="2000" dirty="0"/>
              <a:t>	7. pH</a:t>
            </a:r>
            <a:r>
              <a:rPr lang="zh-CN" altLang="en-US" sz="2000" dirty="0"/>
              <a:t>（酸碱度） </a:t>
            </a:r>
            <a:endParaRPr lang="en-US" altLang="zh-CN" sz="2000" dirty="0"/>
          </a:p>
          <a:p>
            <a:r>
              <a:rPr lang="en-US" altLang="zh-CN" sz="2000" dirty="0"/>
              <a:t>	8. </a:t>
            </a:r>
            <a:r>
              <a:rPr lang="en-US" altLang="zh-CN" sz="2000" dirty="0" err="1"/>
              <a:t>pO2</a:t>
            </a:r>
            <a:r>
              <a:rPr lang="zh-CN" altLang="en-US" sz="2000" dirty="0"/>
              <a:t>（氧分压）</a:t>
            </a:r>
            <a:endParaRPr lang="en-US" altLang="zh-CN" sz="2000" dirty="0"/>
          </a:p>
          <a:p>
            <a:endParaRPr lang="en-US" altLang="zh-CN" sz="2000" dirty="0">
              <a:solidFill>
                <a:srgbClr val="232323"/>
              </a:solidFill>
              <a:latin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0" y="184936"/>
            <a:ext cx="9144000" cy="46554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预处理：异常值排查、数据分割和重构</a:t>
            </a:r>
          </a:p>
        </p:txBody>
      </p:sp>
      <p:cxnSp>
        <p:nvCxnSpPr>
          <p:cNvPr id="6" name="直接连接符 5"/>
          <p:cNvCxnSpPr>
            <a:endCxn id="5" idx="1"/>
          </p:cNvCxnSpPr>
          <p:nvPr/>
        </p:nvCxnSpPr>
        <p:spPr>
          <a:xfrm flipV="1">
            <a:off x="0" y="417708"/>
            <a:ext cx="0" cy="26429"/>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9144000" y="417708"/>
            <a:ext cx="0" cy="2643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62337" y="1069587"/>
            <a:ext cx="7911101" cy="1015663"/>
          </a:xfrm>
          <a:prstGeom prst="rect">
            <a:avLst/>
          </a:prstGeom>
          <a:noFill/>
        </p:spPr>
        <p:txBody>
          <a:bodyPr wrap="square">
            <a:spAutoFit/>
          </a:bodyPr>
          <a:lstStyle/>
          <a:p>
            <a:pPr marL="342900" indent="-342900">
              <a:buFont typeface="Arial" panose="020B0604020202020204" pitchFamily="34" charset="0"/>
              <a:buChar char="•"/>
            </a:pPr>
            <a:r>
              <a:rPr lang="zh-CN" altLang="en-US" sz="2000" b="1" dirty="0">
                <a:latin typeface="+mn-ea"/>
              </a:rPr>
              <a:t>异常值排查</a:t>
            </a:r>
            <a:r>
              <a:rPr lang="zh-CN" altLang="en-US" sz="2000" dirty="0">
                <a:latin typeface="+mn-ea"/>
              </a:rPr>
              <a:t>：在电子健康病例的存储中，难免因为各种原因导致数据值异常。所以，我们根据</a:t>
            </a:r>
            <a:r>
              <a:rPr lang="en-US" altLang="zh-CN" sz="2000" dirty="0">
                <a:latin typeface="+mn-ea"/>
              </a:rPr>
              <a:t>MIMIC</a:t>
            </a:r>
            <a:r>
              <a:rPr lang="zh-CN" altLang="en-US" sz="2000" dirty="0">
                <a:latin typeface="+mn-ea"/>
              </a:rPr>
              <a:t>的特征和专家知识查询特征的可信范围。利用可信范围对特征的异常值进行排查，矫正异常值。</a:t>
            </a:r>
            <a:endParaRPr lang="en-US" altLang="zh-CN" sz="2000" dirty="0">
              <a:latin typeface="+mn-ea"/>
            </a:endParaRPr>
          </a:p>
        </p:txBody>
      </p:sp>
      <p:sp>
        <p:nvSpPr>
          <p:cNvPr id="13" name="文本框 12"/>
          <p:cNvSpPr txBox="1"/>
          <p:nvPr/>
        </p:nvSpPr>
        <p:spPr>
          <a:xfrm>
            <a:off x="3600450" y="2214880"/>
            <a:ext cx="1943100" cy="398780"/>
          </a:xfrm>
          <a:prstGeom prst="rect">
            <a:avLst/>
          </a:prstGeom>
          <a:noFill/>
        </p:spPr>
        <p:txBody>
          <a:bodyPr wrap="square" rtlCol="0">
            <a:spAutoFit/>
          </a:bodyPr>
          <a:lstStyle/>
          <a:p>
            <a:r>
              <a:rPr lang="zh-CN" altLang="en-US" sz="2000" dirty="0"/>
              <a:t>特征可信范围</a:t>
            </a:r>
          </a:p>
        </p:txBody>
      </p:sp>
      <p:graphicFrame>
        <p:nvGraphicFramePr>
          <p:cNvPr id="14" name="表格 14"/>
          <p:cNvGraphicFramePr>
            <a:graphicFrameLocks noGrp="1"/>
          </p:cNvGraphicFramePr>
          <p:nvPr>
            <p:custDataLst>
              <p:tags r:id="rId1"/>
            </p:custDataLst>
          </p:nvPr>
        </p:nvGraphicFramePr>
        <p:xfrm>
          <a:off x="959992" y="2615175"/>
          <a:ext cx="7602875" cy="1483360"/>
        </p:xfrm>
        <a:graphic>
          <a:graphicData uri="http://schemas.openxmlformats.org/drawingml/2006/table">
            <a:tbl>
              <a:tblPr firstRow="1" bandRow="1">
                <a:tableStyleId>{7DF18680-E054-41AD-8BC1-D1AEF772440D}</a:tableStyleId>
              </a:tblPr>
              <a:tblGrid>
                <a:gridCol w="1705510">
                  <a:extLst>
                    <a:ext uri="{9D8B030D-6E8A-4147-A177-3AD203B41FA5}">
                      <a16:colId xmlns:a16="http://schemas.microsoft.com/office/drawing/2014/main" val="20000"/>
                    </a:ext>
                  </a:extLst>
                </a:gridCol>
                <a:gridCol w="1119883">
                  <a:extLst>
                    <a:ext uri="{9D8B030D-6E8A-4147-A177-3AD203B41FA5}">
                      <a16:colId xmlns:a16="http://schemas.microsoft.com/office/drawing/2014/main" val="20001"/>
                    </a:ext>
                  </a:extLst>
                </a:gridCol>
                <a:gridCol w="2321959">
                  <a:extLst>
                    <a:ext uri="{9D8B030D-6E8A-4147-A177-3AD203B41FA5}">
                      <a16:colId xmlns:a16="http://schemas.microsoft.com/office/drawing/2014/main" val="20002"/>
                    </a:ext>
                  </a:extLst>
                </a:gridCol>
                <a:gridCol w="2455523">
                  <a:extLst>
                    <a:ext uri="{9D8B030D-6E8A-4147-A177-3AD203B41FA5}">
                      <a16:colId xmlns:a16="http://schemas.microsoft.com/office/drawing/2014/main" val="20003"/>
                    </a:ext>
                  </a:extLst>
                </a:gridCol>
              </a:tblGrid>
              <a:tr h="370840">
                <a:tc>
                  <a:txBody>
                    <a:bodyPr/>
                    <a:lstStyle/>
                    <a:p>
                      <a:pPr algn="ctr"/>
                      <a:r>
                        <a:rPr lang="en-US" altLang="zh-CN" sz="1800" dirty="0">
                          <a:latin typeface="+mn-ea"/>
                          <a:ea typeface="+mn-ea"/>
                        </a:rPr>
                        <a:t>Name</a:t>
                      </a:r>
                      <a:endParaRPr lang="zh-CN" altLang="en-US" sz="1800" dirty="0">
                        <a:latin typeface="+mn-ea"/>
                        <a:ea typeface="+mn-ea"/>
                      </a:endParaRPr>
                    </a:p>
                  </a:txBody>
                  <a:tcPr/>
                </a:tc>
                <a:tc>
                  <a:txBody>
                    <a:bodyPr/>
                    <a:lstStyle/>
                    <a:p>
                      <a:pPr algn="ctr"/>
                      <a:r>
                        <a:rPr lang="en-US" altLang="zh-CN" sz="1800" dirty="0">
                          <a:latin typeface="+mn-ea"/>
                          <a:ea typeface="+mn-ea"/>
                        </a:rPr>
                        <a:t>MIMIC</a:t>
                      </a:r>
                      <a:endParaRPr lang="zh-CN" altLang="en-US" sz="1800" dirty="0">
                        <a:latin typeface="+mn-ea"/>
                        <a:ea typeface="+mn-ea"/>
                      </a:endParaRPr>
                    </a:p>
                  </a:txBody>
                  <a:tcPr/>
                </a:tc>
                <a:tc>
                  <a:txBody>
                    <a:bodyPr/>
                    <a:lstStyle/>
                    <a:p>
                      <a:pPr algn="ctr"/>
                      <a:r>
                        <a:rPr lang="en-US" altLang="zh-CN" sz="1800" dirty="0">
                          <a:latin typeface="+mn-ea"/>
                          <a:ea typeface="+mn-ea"/>
                        </a:rPr>
                        <a:t>Normal range</a:t>
                      </a:r>
                      <a:endParaRPr lang="zh-CN" altLang="en-US" sz="1800" dirty="0">
                        <a:latin typeface="+mn-ea"/>
                        <a:ea typeface="+mn-ea"/>
                      </a:endParaRPr>
                    </a:p>
                  </a:txBody>
                  <a:tcPr/>
                </a:tc>
                <a:tc>
                  <a:txBody>
                    <a:bodyPr/>
                    <a:lstStyle/>
                    <a:p>
                      <a:pPr algn="ctr"/>
                      <a:r>
                        <a:rPr lang="en-US" altLang="zh-CN" sz="1800" dirty="0">
                          <a:latin typeface="+mn-ea"/>
                          <a:ea typeface="+mn-ea"/>
                        </a:rPr>
                        <a:t>Permitted range</a:t>
                      </a:r>
                      <a:endParaRPr lang="zh-CN" altLang="en-US" sz="1800" dirty="0">
                        <a:latin typeface="+mn-ea"/>
                        <a:ea typeface="+mn-ea"/>
                      </a:endParaRPr>
                    </a:p>
                  </a:txBody>
                  <a:tcPr/>
                </a:tc>
                <a:extLst>
                  <a:ext uri="{0D108BD9-81ED-4DB2-BD59-A6C34878D82A}">
                    <a16:rowId xmlns:a16="http://schemas.microsoft.com/office/drawing/2014/main" val="10000"/>
                  </a:ext>
                </a:extLst>
              </a:tr>
              <a:tr h="370840">
                <a:tc>
                  <a:txBody>
                    <a:bodyPr/>
                    <a:lstStyle/>
                    <a:p>
                      <a:pPr algn="ctr"/>
                      <a:r>
                        <a:rPr lang="zh-CN" altLang="en-US" sz="1800" dirty="0">
                          <a:latin typeface="+mn-ea"/>
                          <a:ea typeface="+mn-ea"/>
                        </a:rPr>
                        <a:t>二氧化碳分压</a:t>
                      </a:r>
                    </a:p>
                  </a:txBody>
                  <a:tcPr/>
                </a:tc>
                <a:tc>
                  <a:txBody>
                    <a:bodyPr/>
                    <a:lstStyle/>
                    <a:p>
                      <a:pPr algn="ctr"/>
                      <a:r>
                        <a:rPr lang="en-US" altLang="zh-CN" sz="1800" dirty="0" err="1">
                          <a:latin typeface="+mn-ea"/>
                          <a:ea typeface="+mn-ea"/>
                        </a:rPr>
                        <a:t>pCO2</a:t>
                      </a:r>
                      <a:endParaRPr lang="zh-CN" altLang="en-US" sz="1800" dirty="0">
                        <a:latin typeface="+mn-ea"/>
                        <a:ea typeface="+mn-ea"/>
                      </a:endParaRPr>
                    </a:p>
                  </a:txBody>
                  <a:tcPr/>
                </a:tc>
                <a:tc>
                  <a:txBody>
                    <a:bodyPr/>
                    <a:lstStyle/>
                    <a:p>
                      <a:pPr algn="ctr"/>
                      <a:r>
                        <a:rPr lang="en-US" altLang="zh-CN" sz="1800" dirty="0">
                          <a:latin typeface="+mn-ea"/>
                          <a:ea typeface="+mn-ea"/>
                        </a:rPr>
                        <a:t>[35, 45] </a:t>
                      </a:r>
                      <a:endParaRPr lang="zh-CN" altLang="en-US" sz="1800" dirty="0">
                        <a:latin typeface="+mn-ea"/>
                        <a:ea typeface="+mn-ea"/>
                      </a:endParaRPr>
                    </a:p>
                  </a:txBody>
                  <a:tcPr/>
                </a:tc>
                <a:tc>
                  <a:txBody>
                    <a:bodyPr/>
                    <a:lstStyle/>
                    <a:p>
                      <a:pPr algn="ctr"/>
                      <a:r>
                        <a:rPr lang="en-US" altLang="zh-CN" sz="1800" dirty="0">
                          <a:latin typeface="+mn-ea"/>
                          <a:ea typeface="+mn-ea"/>
                        </a:rPr>
                        <a:t>[5, 250] </a:t>
                      </a:r>
                      <a:endParaRPr lang="zh-CN" altLang="en-US" sz="1800" dirty="0">
                        <a:latin typeface="+mn-ea"/>
                        <a:ea typeface="+mn-ea"/>
                      </a:endParaRPr>
                    </a:p>
                  </a:txBody>
                  <a:tcPr/>
                </a:tc>
                <a:extLst>
                  <a:ext uri="{0D108BD9-81ED-4DB2-BD59-A6C34878D82A}">
                    <a16:rowId xmlns:a16="http://schemas.microsoft.com/office/drawing/2014/main" val="10001"/>
                  </a:ext>
                </a:extLst>
              </a:tr>
              <a:tr h="370840">
                <a:tc>
                  <a:txBody>
                    <a:bodyPr/>
                    <a:lstStyle/>
                    <a:p>
                      <a:pPr algn="ctr"/>
                      <a:r>
                        <a:rPr lang="zh-CN" altLang="en-US" sz="1800" dirty="0">
                          <a:latin typeface="+mn-ea"/>
                          <a:ea typeface="+mn-ea"/>
                        </a:rPr>
                        <a:t>酸碱度 </a:t>
                      </a:r>
                    </a:p>
                  </a:txBody>
                  <a:tcPr/>
                </a:tc>
                <a:tc>
                  <a:txBody>
                    <a:bodyPr/>
                    <a:lstStyle/>
                    <a:p>
                      <a:pPr algn="ctr"/>
                      <a:r>
                        <a:rPr lang="en-US" altLang="zh-CN" sz="1800" dirty="0">
                          <a:latin typeface="+mn-ea"/>
                          <a:ea typeface="+mn-ea"/>
                        </a:rPr>
                        <a:t>pH</a:t>
                      </a:r>
                      <a:endParaRPr lang="zh-CN" altLang="en-US" sz="1800" dirty="0">
                        <a:latin typeface="+mn-ea"/>
                        <a:ea typeface="+mn-ea"/>
                      </a:endParaRPr>
                    </a:p>
                  </a:txBody>
                  <a:tcPr/>
                </a:tc>
                <a:tc>
                  <a:txBody>
                    <a:bodyPr/>
                    <a:lstStyle/>
                    <a:p>
                      <a:pPr algn="ctr"/>
                      <a:r>
                        <a:rPr lang="en-US" altLang="zh-CN" sz="1800" dirty="0">
                          <a:latin typeface="+mn-ea"/>
                          <a:ea typeface="+mn-ea"/>
                        </a:rPr>
                        <a:t>[7.35, 7.45]</a:t>
                      </a:r>
                      <a:endParaRPr lang="zh-CN" altLang="en-US" sz="1800" dirty="0">
                        <a:latin typeface="+mn-ea"/>
                        <a:ea typeface="+mn-ea"/>
                      </a:endParaRPr>
                    </a:p>
                  </a:txBody>
                  <a:tcPr/>
                </a:tc>
                <a:tc>
                  <a:txBody>
                    <a:bodyPr/>
                    <a:lstStyle/>
                    <a:p>
                      <a:pPr algn="ctr"/>
                      <a:r>
                        <a:rPr lang="en-US" altLang="zh-CN" sz="1800" dirty="0">
                          <a:latin typeface="+mn-ea"/>
                          <a:ea typeface="+mn-ea"/>
                        </a:rPr>
                        <a:t>[6.0, 8.0]</a:t>
                      </a:r>
                      <a:endParaRPr lang="zh-CN" altLang="en-US" sz="1800" dirty="0">
                        <a:latin typeface="+mn-ea"/>
                        <a:ea typeface="+mn-ea"/>
                      </a:endParaRPr>
                    </a:p>
                  </a:txBody>
                  <a:tcPr/>
                </a:tc>
                <a:extLst>
                  <a:ext uri="{0D108BD9-81ED-4DB2-BD59-A6C34878D82A}">
                    <a16:rowId xmlns:a16="http://schemas.microsoft.com/office/drawing/2014/main" val="10002"/>
                  </a:ext>
                </a:extLst>
              </a:tr>
              <a:tr h="370840">
                <a:tc>
                  <a:txBody>
                    <a:bodyPr/>
                    <a:lstStyle/>
                    <a:p>
                      <a:pPr algn="ctr"/>
                      <a:r>
                        <a:rPr lang="zh-CN" altLang="en-US" sz="1800" dirty="0">
                          <a:latin typeface="+mn-ea"/>
                          <a:ea typeface="+mn-ea"/>
                        </a:rPr>
                        <a:t>氧分压</a:t>
                      </a:r>
                    </a:p>
                  </a:txBody>
                  <a:tcPr/>
                </a:tc>
                <a:tc>
                  <a:txBody>
                    <a:bodyPr/>
                    <a:lstStyle/>
                    <a:p>
                      <a:pPr algn="ctr"/>
                      <a:r>
                        <a:rPr lang="en-US" altLang="zh-CN" sz="1800" dirty="0" err="1">
                          <a:latin typeface="+mn-ea"/>
                          <a:ea typeface="+mn-ea"/>
                        </a:rPr>
                        <a:t>pO2</a:t>
                      </a:r>
                      <a:endParaRPr lang="zh-CN" altLang="en-US" sz="1800" dirty="0">
                        <a:latin typeface="+mn-ea"/>
                        <a:ea typeface="+mn-ea"/>
                      </a:endParaRPr>
                    </a:p>
                  </a:txBody>
                  <a:tcPr/>
                </a:tc>
                <a:tc>
                  <a:txBody>
                    <a:bodyPr/>
                    <a:lstStyle/>
                    <a:p>
                      <a:pPr algn="ctr"/>
                      <a:r>
                        <a:rPr lang="en-US" altLang="zh-CN" sz="1800" dirty="0">
                          <a:latin typeface="+mn-ea"/>
                          <a:ea typeface="+mn-ea"/>
                        </a:rPr>
                        <a:t>[80, 100]</a:t>
                      </a:r>
                      <a:endParaRPr lang="zh-CN" altLang="en-US" sz="1800" dirty="0">
                        <a:latin typeface="+mn-ea"/>
                        <a:ea typeface="+mn-ea"/>
                      </a:endParaRPr>
                    </a:p>
                  </a:txBody>
                  <a:tcPr/>
                </a:tc>
                <a:tc>
                  <a:txBody>
                    <a:bodyPr/>
                    <a:lstStyle/>
                    <a:p>
                      <a:pPr algn="ctr"/>
                      <a:r>
                        <a:rPr lang="en-US" altLang="zh-CN" sz="1800" dirty="0">
                          <a:latin typeface="+mn-ea"/>
                          <a:ea typeface="+mn-ea"/>
                        </a:rPr>
                        <a:t>[20, 500]</a:t>
                      </a:r>
                      <a:endParaRPr lang="zh-CN" altLang="en-US" sz="1800" dirty="0">
                        <a:latin typeface="+mn-ea"/>
                        <a:ea typeface="+mn-ea"/>
                      </a:endParaRPr>
                    </a:p>
                  </a:txBody>
                  <a:tcPr/>
                </a:tc>
                <a:extLst>
                  <a:ext uri="{0D108BD9-81ED-4DB2-BD59-A6C34878D82A}">
                    <a16:rowId xmlns:a16="http://schemas.microsoft.com/office/drawing/2014/main" val="10003"/>
                  </a:ext>
                </a:extLst>
              </a:tr>
            </a:tbl>
          </a:graphicData>
        </a:graphic>
      </p:graphicFrame>
      <p:pic>
        <p:nvPicPr>
          <p:cNvPr id="10" name="图片 9"/>
          <p:cNvPicPr>
            <a:picLocks noChangeAspect="1"/>
          </p:cNvPicPr>
          <p:nvPr/>
        </p:nvPicPr>
        <p:blipFill>
          <a:blip r:embed="rId3"/>
          <a:stretch>
            <a:fillRect/>
          </a:stretch>
        </p:blipFill>
        <p:spPr>
          <a:xfrm>
            <a:off x="139700" y="4296410"/>
            <a:ext cx="8865235" cy="22555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0" y="184936"/>
            <a:ext cx="9144000" cy="46554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预处理：异常值排查、数据分割和重构</a:t>
            </a:r>
          </a:p>
        </p:txBody>
      </p:sp>
      <p:cxnSp>
        <p:nvCxnSpPr>
          <p:cNvPr id="6" name="直接连接符 5"/>
          <p:cNvCxnSpPr>
            <a:endCxn id="5" idx="1"/>
          </p:cNvCxnSpPr>
          <p:nvPr/>
        </p:nvCxnSpPr>
        <p:spPr>
          <a:xfrm flipV="1">
            <a:off x="0" y="417708"/>
            <a:ext cx="0" cy="26429"/>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9144000" y="417708"/>
            <a:ext cx="0" cy="2643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62337" y="1069587"/>
            <a:ext cx="7911101" cy="1014730"/>
          </a:xfrm>
          <a:prstGeom prst="rect">
            <a:avLst/>
          </a:prstGeom>
          <a:noFill/>
        </p:spPr>
        <p:txBody>
          <a:bodyPr wrap="square">
            <a:spAutoFit/>
          </a:bodyPr>
          <a:lstStyle/>
          <a:p>
            <a:pPr marL="342900" indent="-342900">
              <a:buFont typeface="Arial" panose="020B0604020202020204" pitchFamily="34" charset="0"/>
              <a:buChar char="•"/>
            </a:pPr>
            <a:r>
              <a:rPr lang="zh-CN" sz="2000" b="1" dirty="0">
                <a:latin typeface="+mn-ea"/>
              </a:rPr>
              <a:t>数据时间转化：</a:t>
            </a:r>
            <a:r>
              <a:rPr lang="zh-CN" sz="2000" dirty="0">
                <a:latin typeface="+mn-ea"/>
              </a:rPr>
              <a:t>数据集中是按照相对年份设定在</a:t>
            </a:r>
            <a:r>
              <a:rPr lang="en-US" sz="2000" dirty="0">
                <a:latin typeface="+mn-ea"/>
              </a:rPr>
              <a:t>2100-2200</a:t>
            </a:r>
            <a:r>
              <a:rPr lang="zh-CN" altLang="en-US" sz="2000" dirty="0">
                <a:latin typeface="+mn-ea"/>
              </a:rPr>
              <a:t>，意味着该数据为</a:t>
            </a:r>
            <a:r>
              <a:rPr lang="en-US" altLang="zh-CN" sz="2000" dirty="0">
                <a:latin typeface="+mn-ea"/>
              </a:rPr>
              <a:t>2009-2019</a:t>
            </a:r>
            <a:r>
              <a:rPr lang="zh-CN" altLang="en-US" sz="2000" dirty="0">
                <a:latin typeface="+mn-ea"/>
              </a:rPr>
              <a:t>年中某一个年份采样得到，以最小相对年份作为初试时间，对表格时间轴进行重构精确到小时为单位</a:t>
            </a:r>
            <a:r>
              <a:rPr lang="zh-CN" altLang="en-US" sz="2000" dirty="0">
                <a:latin typeface="+mn-ea"/>
                <a:sym typeface="+mn-ea"/>
              </a:rPr>
              <a:t>。</a:t>
            </a:r>
            <a:endParaRPr lang="en-US" altLang="zh-CN" sz="2000" dirty="0">
              <a:latin typeface="+mn-ea"/>
            </a:endParaRPr>
          </a:p>
        </p:txBody>
      </p:sp>
      <p:sp>
        <p:nvSpPr>
          <p:cNvPr id="8" name="文本框 7"/>
          <p:cNvSpPr txBox="1"/>
          <p:nvPr/>
        </p:nvSpPr>
        <p:spPr>
          <a:xfrm>
            <a:off x="462280" y="2226945"/>
            <a:ext cx="4572000" cy="645160"/>
          </a:xfrm>
          <a:prstGeom prst="rect">
            <a:avLst/>
          </a:prstGeom>
          <a:noFill/>
        </p:spPr>
        <p:txBody>
          <a:bodyPr wrap="square" rtlCol="0" anchor="t">
            <a:spAutoFit/>
          </a:bodyPr>
          <a:lstStyle/>
          <a:p>
            <a:r>
              <a:rPr lang="zh-CN" altLang="en-US"/>
              <a:t>最小时间：1/1/2101 07:00:00</a:t>
            </a:r>
          </a:p>
          <a:p>
            <a:r>
              <a:rPr lang="zh-CN" altLang="en-US"/>
              <a:t>最大时间：9/9/2204 06:37:00</a:t>
            </a:r>
          </a:p>
        </p:txBody>
      </p:sp>
      <p:pic>
        <p:nvPicPr>
          <p:cNvPr id="10" name="图片 9"/>
          <p:cNvPicPr>
            <a:picLocks noChangeAspect="1"/>
          </p:cNvPicPr>
          <p:nvPr/>
        </p:nvPicPr>
        <p:blipFill>
          <a:blip r:embed="rId2"/>
          <a:stretch>
            <a:fillRect/>
          </a:stretch>
        </p:blipFill>
        <p:spPr>
          <a:xfrm>
            <a:off x="1123950" y="3335655"/>
            <a:ext cx="6896100" cy="2971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0" y="184936"/>
            <a:ext cx="9144000" cy="46554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预处理：基于前向插补和邻近插补策略的处理缺失</a:t>
            </a:r>
          </a:p>
        </p:txBody>
      </p:sp>
      <p:cxnSp>
        <p:nvCxnSpPr>
          <p:cNvPr id="6" name="直接连接符 5"/>
          <p:cNvCxnSpPr>
            <a:endCxn id="5" idx="1"/>
          </p:cNvCxnSpPr>
          <p:nvPr/>
        </p:nvCxnSpPr>
        <p:spPr>
          <a:xfrm flipV="1">
            <a:off x="0" y="417708"/>
            <a:ext cx="0" cy="26429"/>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9144000" y="417708"/>
            <a:ext cx="0" cy="2643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0" y="924686"/>
            <a:ext cx="8912831" cy="1015663"/>
          </a:xfrm>
          <a:prstGeom prst="rect">
            <a:avLst/>
          </a:prstGeom>
          <a:noFill/>
        </p:spPr>
        <p:txBody>
          <a:bodyPr wrap="square">
            <a:spAutoFit/>
          </a:bodyPr>
          <a:lstStyle/>
          <a:p>
            <a:pPr marL="342900" indent="-342900">
              <a:buFont typeface="Arial" panose="020B0604020202020204" pitchFamily="34" charset="0"/>
              <a:buChar char="•"/>
            </a:pPr>
            <a:r>
              <a:rPr lang="zh-CN" altLang="en-US" sz="2000" b="1" dirty="0">
                <a:latin typeface="+mn-ea"/>
              </a:rPr>
              <a:t>前向插补法：</a:t>
            </a:r>
            <a:r>
              <a:rPr lang="zh-CN" altLang="en-US" sz="2000" dirty="0">
                <a:latin typeface="+mn-ea"/>
              </a:rPr>
              <a:t>首先将每个病人的时间信息用相对入院的时间差（单位：小时）表示，我们再以</a:t>
            </a:r>
            <a:r>
              <a:rPr lang="en-US" altLang="zh-CN" sz="2000" dirty="0" err="1">
                <a:latin typeface="+mn-ea"/>
              </a:rPr>
              <a:t>8h</a:t>
            </a:r>
            <a:r>
              <a:rPr lang="zh-CN" altLang="en-US" sz="2000" dirty="0">
                <a:latin typeface="+mn-ea"/>
              </a:rPr>
              <a:t>作为一个时间段，每个时间段的特征以该时间段内最后一个非空特征表示。</a:t>
            </a:r>
            <a:endParaRPr lang="en-US" altLang="zh-CN" sz="2000" dirty="0">
              <a:latin typeface="+mn-ea"/>
            </a:endParaRPr>
          </a:p>
        </p:txBody>
      </p:sp>
      <mc:AlternateContent xmlns:mc="http://schemas.openxmlformats.org/markup-compatibility/2006" xmlns:a14="http://schemas.microsoft.com/office/drawing/2010/main">
        <mc:Choice Requires="a14">
          <p:sp>
            <p:nvSpPr>
              <p:cNvPr id="15" name="文本框 14"/>
              <p:cNvSpPr txBox="1"/>
              <p:nvPr/>
            </p:nvSpPr>
            <p:spPr>
              <a:xfrm>
                <a:off x="115582" y="4070208"/>
                <a:ext cx="8912831" cy="1694888"/>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mn-ea"/>
                  </a:rPr>
                  <a:t>临近插补法：</a:t>
                </a:r>
                <a:r>
                  <a:rPr lang="zh-CN" altLang="en-US" sz="2000" dirty="0">
                    <a:latin typeface="+mn-ea"/>
                  </a:rPr>
                  <a:t>在使用前向插补法后可能仍有空数据，使用以下策略进行补全：假设</a:t>
                </a:r>
                <a14:m>
                  <m:oMath xmlns:m="http://schemas.openxmlformats.org/officeDocument/2006/math">
                    <m:sSubSup>
                      <m:sSubSupPr>
                        <m:ctrlPr>
                          <a:rPr lang="zh-CN" altLang="en-US" sz="2000" i="1" dirty="0" smtClean="0">
                            <a:solidFill>
                              <a:srgbClr val="836967"/>
                            </a:solidFill>
                            <a:latin typeface="Cambria Math" panose="02040503050406030204" pitchFamily="18" charset="0"/>
                          </a:rPr>
                        </m:ctrlPr>
                      </m:sSubSupPr>
                      <m:e>
                        <m:r>
                          <a:rPr lang="zh-CN" altLang="en-US" sz="2000" i="1" dirty="0" smtClean="0">
                            <a:latin typeface="Cambria Math" panose="02040503050406030204" pitchFamily="18" charset="0"/>
                          </a:rPr>
                          <m:t>𝑥</m:t>
                        </m:r>
                      </m:e>
                      <m:sub>
                        <m:r>
                          <a:rPr lang="zh-CN" altLang="en-US" sz="2000" i="1" dirty="0" smtClean="0">
                            <a:latin typeface="Cambria Math" panose="02040503050406030204" pitchFamily="18" charset="0"/>
                          </a:rPr>
                          <m:t>𝑗</m:t>
                        </m:r>
                      </m:sub>
                      <m:sup>
                        <m:r>
                          <a:rPr lang="zh-CN" altLang="en-US" sz="2000" i="1" dirty="0" smtClean="0">
                            <a:latin typeface="Cambria Math" panose="02040503050406030204" pitchFamily="18" charset="0"/>
                          </a:rPr>
                          <m:t>𝑘</m:t>
                        </m:r>
                      </m:sup>
                    </m:sSubSup>
                  </m:oMath>
                </a14:m>
                <a:r>
                  <a:rPr lang="zh-CN" altLang="en-US" sz="2000" dirty="0">
                    <a:latin typeface="+mn-ea"/>
                  </a:rPr>
                  <a:t>为空，若存在</a:t>
                </a:r>
                <a14:m>
                  <m:oMath xmlns:m="http://schemas.openxmlformats.org/officeDocument/2006/math">
                    <m:r>
                      <a:rPr lang="en-US" altLang="zh-CN" sz="2000" b="0" i="0" smtClean="0">
                        <a:latin typeface="Cambria Math" panose="02040503050406030204" pitchFamily="18" charset="0"/>
                      </a:rPr>
                      <m:t> </m:t>
                    </m:r>
                    <m:r>
                      <a:rPr lang="zh-CN" altLang="en-US" sz="2000" i="1" smtClean="0">
                        <a:latin typeface="Cambria Math" panose="02040503050406030204" pitchFamily="18" charset="0"/>
                      </a:rPr>
                      <m:t>𝑗</m:t>
                    </m:r>
                    <m:r>
                      <a:rPr lang="en-US" altLang="zh-CN" sz="2000" b="0" i="1" smtClean="0">
                        <a:latin typeface="Cambria Math" panose="02040503050406030204" pitchFamily="18" charset="0"/>
                      </a:rPr>
                      <m:t> </m:t>
                    </m:r>
                  </m:oMath>
                </a14:m>
                <a:r>
                  <a:rPr lang="zh-CN" altLang="en-US" sz="2000" dirty="0">
                    <a:latin typeface="+mn-ea"/>
                  </a:rPr>
                  <a:t>时刻前的特征值</a:t>
                </a:r>
                <a14:m>
                  <m:oMath xmlns:m="http://schemas.openxmlformats.org/officeDocument/2006/math">
                    <m:sSubSup>
                      <m:sSubSupPr>
                        <m:ctrlPr>
                          <a:rPr lang="zh-CN" altLang="en-US" sz="2000" i="1" smtClean="0">
                            <a:solidFill>
                              <a:srgbClr val="836967"/>
                            </a:solidFill>
                            <a:latin typeface="Cambria Math" panose="02040503050406030204" pitchFamily="18" charset="0"/>
                          </a:rPr>
                        </m:ctrlPr>
                      </m:sSubSupPr>
                      <m:e>
                        <m:r>
                          <a:rPr lang="zh-CN" altLang="en-US" sz="2000" i="1" smtClean="0">
                            <a:latin typeface="Cambria Math" panose="02040503050406030204" pitchFamily="18" charset="0"/>
                          </a:rPr>
                          <m:t>𝑥</m:t>
                        </m:r>
                      </m:e>
                      <m:sub>
                        <m:r>
                          <a:rPr lang="zh-CN" altLang="en-US" sz="2000" i="1" smtClean="0">
                            <a:latin typeface="Cambria Math" panose="02040503050406030204" pitchFamily="18" charset="0"/>
                          </a:rPr>
                          <m:t>𝑖</m:t>
                        </m:r>
                      </m:sub>
                      <m:sup>
                        <m:r>
                          <a:rPr lang="zh-CN" altLang="en-US" sz="2000" i="1" smtClean="0">
                            <a:latin typeface="Cambria Math" panose="02040503050406030204" pitchFamily="18" charset="0"/>
                          </a:rPr>
                          <m:t>𝑘</m:t>
                        </m:r>
                      </m:sup>
                    </m:sSubSup>
                  </m:oMath>
                </a14:m>
                <a:r>
                  <a:rPr lang="zh-CN" altLang="en-US" sz="2000" dirty="0">
                    <a:latin typeface="+mn-ea"/>
                  </a:rPr>
                  <a:t>非空，则使用时间最近的特征值进行补全；否则使用</a:t>
                </a:r>
                <a14:m>
                  <m:oMath xmlns:m="http://schemas.openxmlformats.org/officeDocument/2006/math">
                    <m:r>
                      <a:rPr lang="en-US" altLang="zh-CN" sz="2000" b="0" i="0" smtClean="0">
                        <a:latin typeface="Cambria Math" panose="02040503050406030204" pitchFamily="18" charset="0"/>
                      </a:rPr>
                      <m:t> </m:t>
                    </m:r>
                    <m:r>
                      <a:rPr lang="zh-CN" altLang="en-US" sz="2000" i="1" smtClean="0">
                        <a:latin typeface="Cambria Math" panose="02040503050406030204" pitchFamily="18" charset="0"/>
                      </a:rPr>
                      <m:t>𝑗</m:t>
                    </m:r>
                    <m:r>
                      <a:rPr lang="en-US" altLang="zh-CN" sz="2000" b="0" i="1" smtClean="0">
                        <a:latin typeface="Cambria Math" panose="02040503050406030204" pitchFamily="18" charset="0"/>
                      </a:rPr>
                      <m:t> </m:t>
                    </m:r>
                  </m:oMath>
                </a14:m>
                <a:r>
                  <a:rPr lang="zh-CN" altLang="en-US" sz="2000" dirty="0">
                    <a:latin typeface="+mn-ea"/>
                  </a:rPr>
                  <a:t>时刻后的最近的特征值进行补全。若两者都没有说明该病人第</a:t>
                </a:r>
                <a14:m>
                  <m:oMath xmlns:m="http://schemas.openxmlformats.org/officeDocument/2006/math">
                    <m:r>
                      <a:rPr lang="en-US" altLang="zh-CN" sz="2000" b="0" i="0" smtClean="0">
                        <a:latin typeface="Cambria Math" panose="02040503050406030204" pitchFamily="18" charset="0"/>
                      </a:rPr>
                      <m:t> </m:t>
                    </m:r>
                    <m:r>
                      <a:rPr lang="zh-CN" altLang="en-US" sz="2000" i="1" smtClean="0">
                        <a:latin typeface="Cambria Math" panose="02040503050406030204" pitchFamily="18" charset="0"/>
                      </a:rPr>
                      <m:t>𝑘</m:t>
                    </m:r>
                    <m:r>
                      <a:rPr lang="en-US" altLang="zh-CN" sz="2000" b="0" i="1" smtClean="0">
                        <a:latin typeface="Cambria Math" panose="02040503050406030204" pitchFamily="18" charset="0"/>
                      </a:rPr>
                      <m:t> </m:t>
                    </m:r>
                  </m:oMath>
                </a14:m>
                <a:r>
                  <a:rPr lang="zh-CN" altLang="en-US" sz="2000" dirty="0">
                    <a:latin typeface="+mn-ea"/>
                  </a:rPr>
                  <a:t>种特征值完全没有记录，则将第</a:t>
                </a:r>
                <a14:m>
                  <m:oMath xmlns:m="http://schemas.openxmlformats.org/officeDocument/2006/math">
                    <m:r>
                      <a:rPr lang="en-US" altLang="zh-CN" sz="2000" dirty="0">
                        <a:latin typeface="Cambria Math" panose="02040503050406030204" pitchFamily="18" charset="0"/>
                      </a:rPr>
                      <m:t> </m:t>
                    </m:r>
                    <m:r>
                      <a:rPr lang="zh-CN" altLang="en-US" sz="2000" i="1">
                        <a:latin typeface="Cambria Math" panose="02040503050406030204" pitchFamily="18" charset="0"/>
                      </a:rPr>
                      <m:t>𝑘</m:t>
                    </m:r>
                    <m:r>
                      <a:rPr lang="en-US" altLang="zh-CN" sz="2000" b="0" i="1" smtClean="0">
                        <a:latin typeface="Cambria Math" panose="02040503050406030204" pitchFamily="18" charset="0"/>
                      </a:rPr>
                      <m:t> </m:t>
                    </m:r>
                  </m:oMath>
                </a14:m>
                <a:r>
                  <a:rPr lang="zh-CN" altLang="en-US" sz="2000" dirty="0">
                    <a:latin typeface="+mn-ea"/>
                  </a:rPr>
                  <a:t>种特征值全部补为</a:t>
                </a:r>
                <a:r>
                  <a:rPr lang="zh-CN" altLang="en-US" sz="2000" b="1" dirty="0">
                    <a:latin typeface="+mn-ea"/>
                  </a:rPr>
                  <a:t>全部数据</a:t>
                </a:r>
                <a:r>
                  <a:rPr lang="zh-CN" altLang="en-US" sz="2000" dirty="0">
                    <a:latin typeface="+mn-ea"/>
                  </a:rPr>
                  <a:t>中第种特征值的</a:t>
                </a:r>
                <a:r>
                  <a:rPr lang="zh-CN" altLang="en-US" sz="2000" b="1" dirty="0">
                    <a:latin typeface="+mn-ea"/>
                  </a:rPr>
                  <a:t>均值</a:t>
                </a:r>
                <a:r>
                  <a:rPr lang="zh-CN" altLang="en-US" sz="2000" dirty="0">
                    <a:latin typeface="+mn-ea"/>
                  </a:rPr>
                  <a:t>。</a:t>
                </a:r>
                <a:endParaRPr lang="en-US" altLang="zh-CN" sz="2000" dirty="0">
                  <a:latin typeface="+mn-ea"/>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115582" y="4070208"/>
                <a:ext cx="8912831" cy="1694888"/>
              </a:xfrm>
              <a:prstGeom prst="rect">
                <a:avLst/>
              </a:prstGeom>
              <a:blipFill rotWithShape="1">
                <a:blip r:embed="rId2"/>
                <a:stretch>
                  <a:fillRect t="-29" r="-1767" b="33"/>
                </a:stretch>
              </a:blipFill>
            </p:spPr>
            <p:txBody>
              <a:bodyPr/>
              <a:lstStyle/>
              <a:p>
                <a:r>
                  <a:rPr lang="zh-CN" altLang="en-US">
                    <a:noFill/>
                  </a:rPr>
                  <a:t> </a:t>
                </a:r>
              </a:p>
            </p:txBody>
          </p:sp>
        </mc:Fallback>
      </mc:AlternateContent>
      <p:pic>
        <p:nvPicPr>
          <p:cNvPr id="22" name="图片 21"/>
          <p:cNvPicPr>
            <a:picLocks noChangeAspect="1"/>
          </p:cNvPicPr>
          <p:nvPr/>
        </p:nvPicPr>
        <p:blipFill>
          <a:blip r:embed="rId3"/>
          <a:stretch>
            <a:fillRect/>
          </a:stretch>
        </p:blipFill>
        <p:spPr>
          <a:xfrm>
            <a:off x="115583" y="2387291"/>
            <a:ext cx="8912831" cy="992064"/>
          </a:xfrm>
          <a:prstGeom prst="rect">
            <a:avLst/>
          </a:prstGeom>
        </p:spPr>
      </p:pic>
      <p:sp>
        <p:nvSpPr>
          <p:cNvPr id="23" name="文本框 22"/>
          <p:cNvSpPr txBox="1"/>
          <p:nvPr/>
        </p:nvSpPr>
        <p:spPr>
          <a:xfrm>
            <a:off x="462337" y="3408879"/>
            <a:ext cx="667820" cy="369332"/>
          </a:xfrm>
          <a:prstGeom prst="rect">
            <a:avLst/>
          </a:prstGeom>
          <a:noFill/>
        </p:spPr>
        <p:txBody>
          <a:bodyPr wrap="square" rtlCol="0">
            <a:spAutoFit/>
          </a:bodyPr>
          <a:lstStyle/>
          <a:p>
            <a:r>
              <a:rPr lang="zh-CN" altLang="en-US" dirty="0"/>
              <a:t>入院</a:t>
            </a:r>
          </a:p>
        </p:txBody>
      </p:sp>
      <p:sp>
        <p:nvSpPr>
          <p:cNvPr id="24" name="文本框 23"/>
          <p:cNvSpPr txBox="1"/>
          <p:nvPr/>
        </p:nvSpPr>
        <p:spPr>
          <a:xfrm>
            <a:off x="8152544" y="3396195"/>
            <a:ext cx="667820" cy="369332"/>
          </a:xfrm>
          <a:prstGeom prst="rect">
            <a:avLst/>
          </a:prstGeom>
          <a:noFill/>
        </p:spPr>
        <p:txBody>
          <a:bodyPr wrap="square" rtlCol="0">
            <a:spAutoFit/>
          </a:bodyPr>
          <a:lstStyle/>
          <a:p>
            <a:r>
              <a:rPr lang="zh-CN" altLang="en-US" dirty="0"/>
              <a:t>出院</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0" y="184936"/>
            <a:ext cx="9144000" cy="46554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预处理：实时状态数据标定</a:t>
            </a:r>
          </a:p>
        </p:txBody>
      </p:sp>
      <p:cxnSp>
        <p:nvCxnSpPr>
          <p:cNvPr id="6" name="直接连接符 5"/>
          <p:cNvCxnSpPr>
            <a:endCxn id="5" idx="1"/>
          </p:cNvCxnSpPr>
          <p:nvPr/>
        </p:nvCxnSpPr>
        <p:spPr>
          <a:xfrm flipV="1">
            <a:off x="0" y="417708"/>
            <a:ext cx="0" cy="26429"/>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9144000" y="417708"/>
            <a:ext cx="0" cy="2643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90418" y="760288"/>
            <a:ext cx="8219326" cy="1292662"/>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mn-ea"/>
              </a:rPr>
              <a:t>根据中华危重病急救医学 </a:t>
            </a:r>
            <a:r>
              <a:rPr lang="en-US" altLang="zh-CN" sz="2000" dirty="0">
                <a:latin typeface="+mn-ea"/>
              </a:rPr>
              <a:t>2021 </a:t>
            </a:r>
            <a:r>
              <a:rPr lang="zh-CN" altLang="en-US" sz="2000" dirty="0">
                <a:latin typeface="+mn-ea"/>
              </a:rPr>
              <a:t>年 </a:t>
            </a:r>
            <a:r>
              <a:rPr lang="en-US" altLang="zh-CN" sz="2000" dirty="0">
                <a:latin typeface="+mn-ea"/>
              </a:rPr>
              <a:t>5 </a:t>
            </a:r>
            <a:r>
              <a:rPr lang="zh-CN" altLang="en-US" sz="2000" dirty="0">
                <a:latin typeface="+mn-ea"/>
              </a:rPr>
              <a:t>月第 </a:t>
            </a:r>
            <a:r>
              <a:rPr lang="en-US" altLang="zh-CN" sz="2000" dirty="0">
                <a:latin typeface="+mn-ea"/>
              </a:rPr>
              <a:t>33 </a:t>
            </a:r>
            <a:r>
              <a:rPr lang="zh-CN" altLang="en-US" sz="2000" dirty="0">
                <a:latin typeface="+mn-ea"/>
              </a:rPr>
              <a:t>卷第 </a:t>
            </a:r>
            <a:r>
              <a:rPr lang="en-US" altLang="zh-CN" sz="2000" dirty="0">
                <a:latin typeface="+mn-ea"/>
              </a:rPr>
              <a:t>5 </a:t>
            </a:r>
            <a:r>
              <a:rPr lang="zh-CN" altLang="en-US" sz="2000" dirty="0">
                <a:latin typeface="+mn-ea"/>
              </a:rPr>
              <a:t>期第</a:t>
            </a:r>
            <a:r>
              <a:rPr lang="en-US" altLang="zh-CN" sz="2000" dirty="0">
                <a:latin typeface="+mn-ea"/>
              </a:rPr>
              <a:t>621-625</a:t>
            </a:r>
            <a:r>
              <a:rPr lang="zh-CN" altLang="en-US" sz="2000" dirty="0">
                <a:latin typeface="+mn-ea"/>
              </a:rPr>
              <a:t>页“脓毒症抗凝治疗的意义与未来”中结合</a:t>
            </a:r>
            <a:r>
              <a:rPr lang="en-US" altLang="zh-CN" sz="2000" dirty="0">
                <a:latin typeface="+mn-ea"/>
              </a:rPr>
              <a:t>SIC</a:t>
            </a:r>
            <a:r>
              <a:rPr lang="zh-CN" altLang="en-US" sz="2000" dirty="0">
                <a:latin typeface="+mn-ea"/>
              </a:rPr>
              <a:t>评分和</a:t>
            </a:r>
            <a:r>
              <a:rPr lang="en-US" altLang="zh-CN" sz="2000" dirty="0">
                <a:latin typeface="+mn-ea"/>
              </a:rPr>
              <a:t>ISTH</a:t>
            </a:r>
            <a:r>
              <a:rPr lang="zh-CN" altLang="en-US" sz="2000" dirty="0">
                <a:latin typeface="+mn-ea"/>
              </a:rPr>
              <a:t>显性</a:t>
            </a:r>
            <a:r>
              <a:rPr lang="en-US" altLang="zh-CN" sz="2000" dirty="0" err="1">
                <a:latin typeface="+mn-ea"/>
              </a:rPr>
              <a:t>DIC</a:t>
            </a:r>
            <a:r>
              <a:rPr lang="zh-CN" altLang="en-US" sz="2000" dirty="0">
                <a:latin typeface="+mn-ea"/>
              </a:rPr>
              <a:t>评分来对病人每个时刻是否可能患有脓毒症进行标记。</a:t>
            </a:r>
            <a:endParaRPr lang="en-US" altLang="zh-CN" sz="2000" dirty="0">
              <a:latin typeface="+mn-ea"/>
            </a:endParaRPr>
          </a:p>
          <a:p>
            <a:endParaRPr lang="zh-CN" altLang="en-US" dirty="0"/>
          </a:p>
        </p:txBody>
      </p:sp>
      <p:sp>
        <p:nvSpPr>
          <p:cNvPr id="11" name="文本框 10"/>
          <p:cNvSpPr txBox="1"/>
          <p:nvPr/>
        </p:nvSpPr>
        <p:spPr>
          <a:xfrm>
            <a:off x="390418" y="2052778"/>
            <a:ext cx="8219326" cy="9220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如果标记为</a:t>
            </a:r>
            <a:r>
              <a:rPr lang="en-US" altLang="zh-CN" dirty="0" err="1"/>
              <a:t>DIC</a:t>
            </a:r>
            <a:r>
              <a:rPr lang="zh-CN" altLang="en-US" dirty="0"/>
              <a:t>个体则诊断为</a:t>
            </a:r>
          </a:p>
          <a:p>
            <a:pPr indent="0">
              <a:buFont typeface="Arial" panose="020B0604020202020204" pitchFamily="34" charset="0"/>
              <a:buNone/>
            </a:pPr>
            <a:r>
              <a:rPr lang="en-US" altLang="zh-CN" dirty="0"/>
              <a:t>    </a:t>
            </a:r>
            <a:r>
              <a:rPr lang="zh-CN" altLang="en-US" dirty="0"/>
              <a:t>脓毒症病例，确诊标记为 </a:t>
            </a:r>
            <a:r>
              <a:rPr lang="en-US" altLang="zh-CN" dirty="0"/>
              <a:t>1 </a:t>
            </a:r>
            <a:r>
              <a:rPr lang="zh-CN" altLang="en-US" dirty="0"/>
              <a:t>，</a:t>
            </a:r>
          </a:p>
          <a:p>
            <a:pPr indent="0">
              <a:buFont typeface="Arial" panose="020B0604020202020204" pitchFamily="34" charset="0"/>
              <a:buNone/>
            </a:pPr>
            <a:r>
              <a:rPr lang="en-US" altLang="zh-CN" dirty="0"/>
              <a:t>    </a:t>
            </a:r>
            <a:r>
              <a:rPr lang="zh-CN" altLang="en-US" dirty="0"/>
              <a:t>未确诊标记为 </a:t>
            </a:r>
            <a:r>
              <a:rPr lang="en-US" altLang="zh-CN" dirty="0"/>
              <a:t>0</a:t>
            </a:r>
            <a:r>
              <a:rPr lang="zh-CN" altLang="en-US" dirty="0">
                <a:latin typeface="+mn-ea"/>
                <a:sym typeface="+mn-ea"/>
              </a:rPr>
              <a:t>。</a:t>
            </a:r>
            <a:endParaRPr lang="zh-CN" altLang="en-US" dirty="0"/>
          </a:p>
        </p:txBody>
      </p:sp>
      <p:sp>
        <p:nvSpPr>
          <p:cNvPr id="14" name="文本框 13"/>
          <p:cNvSpPr txBox="1"/>
          <p:nvPr/>
        </p:nvSpPr>
        <p:spPr>
          <a:xfrm>
            <a:off x="318662" y="5159913"/>
            <a:ext cx="8825501" cy="9220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最终标记结果为：</a:t>
            </a:r>
          </a:p>
          <a:p>
            <a:pPr indent="0">
              <a:buFont typeface="Arial" panose="020B0604020202020204" pitchFamily="34" charset="0"/>
              <a:buNone/>
            </a:pPr>
            <a:r>
              <a:rPr lang="en-US" altLang="zh-CN" dirty="0"/>
              <a:t>    </a:t>
            </a:r>
            <a:r>
              <a:rPr lang="zh-CN" altLang="en-US" dirty="0"/>
              <a:t>诊断出脓毒症：</a:t>
            </a:r>
            <a:r>
              <a:rPr lang="en-US" altLang="zh-CN" dirty="0"/>
              <a:t>12172</a:t>
            </a:r>
            <a:r>
              <a:rPr lang="zh-CN" altLang="en-US" dirty="0"/>
              <a:t>，未诊断：</a:t>
            </a:r>
            <a:r>
              <a:rPr lang="en-US" altLang="zh-CN" dirty="0"/>
              <a:t>24758</a:t>
            </a:r>
            <a:r>
              <a:rPr lang="zh-CN" altLang="en-US" dirty="0"/>
              <a:t>，</a:t>
            </a:r>
          </a:p>
          <a:p>
            <a:pPr indent="0">
              <a:buFont typeface="Arial" panose="020B0604020202020204" pitchFamily="34" charset="0"/>
              <a:buNone/>
            </a:pPr>
            <a:r>
              <a:rPr lang="en-US" altLang="zh-CN" dirty="0"/>
              <a:t>    </a:t>
            </a:r>
            <a:r>
              <a:rPr lang="zh-CN" altLang="en-US" dirty="0"/>
              <a:t>比例：</a:t>
            </a:r>
            <a:r>
              <a:rPr lang="en-US" altLang="zh-CN" dirty="0"/>
              <a:t>0.9833:2</a:t>
            </a:r>
            <a:r>
              <a:rPr lang="zh-CN" altLang="zh-CN" dirty="0"/>
              <a:t>，近似于</a:t>
            </a:r>
            <a:r>
              <a:rPr lang="en-US" altLang="zh-CN" dirty="0"/>
              <a:t>1:2</a:t>
            </a:r>
            <a:r>
              <a:rPr lang="zh-CN" altLang="en-US" dirty="0">
                <a:latin typeface="+mn-ea"/>
                <a:sym typeface="+mn-ea"/>
              </a:rPr>
              <a:t>。</a:t>
            </a:r>
            <a:endParaRPr lang="en-US" altLang="zh-CN" dirty="0"/>
          </a:p>
        </p:txBody>
      </p:sp>
      <p:graphicFrame>
        <p:nvGraphicFramePr>
          <p:cNvPr id="8" name="表格 7"/>
          <p:cNvGraphicFramePr/>
          <p:nvPr>
            <p:custDataLst>
              <p:tags r:id="rId1"/>
            </p:custDataLst>
          </p:nvPr>
        </p:nvGraphicFramePr>
        <p:xfrm>
          <a:off x="3811270" y="1899920"/>
          <a:ext cx="5012690" cy="4718685"/>
        </p:xfrm>
        <a:graphic>
          <a:graphicData uri="http://schemas.openxmlformats.org/drawingml/2006/table">
            <a:tbl>
              <a:tblPr firstRow="1" bandRow="1">
                <a:tableStyleId>{5C22544A-7EE6-4342-B048-85BDC9FD1C3A}</a:tableStyleId>
              </a:tblPr>
              <a:tblGrid>
                <a:gridCol w="440690">
                  <a:extLst>
                    <a:ext uri="{9D8B030D-6E8A-4147-A177-3AD203B41FA5}">
                      <a16:colId xmlns:a16="http://schemas.microsoft.com/office/drawing/2014/main" val="20000"/>
                    </a:ext>
                  </a:extLst>
                </a:gridCol>
                <a:gridCol w="438785">
                  <a:extLst>
                    <a:ext uri="{9D8B030D-6E8A-4147-A177-3AD203B41FA5}">
                      <a16:colId xmlns:a16="http://schemas.microsoft.com/office/drawing/2014/main" val="20001"/>
                    </a:ext>
                  </a:extLst>
                </a:gridCol>
                <a:gridCol w="1196975">
                  <a:extLst>
                    <a:ext uri="{9D8B030D-6E8A-4147-A177-3AD203B41FA5}">
                      <a16:colId xmlns:a16="http://schemas.microsoft.com/office/drawing/2014/main" val="20002"/>
                    </a:ext>
                  </a:extLst>
                </a:gridCol>
                <a:gridCol w="440055">
                  <a:extLst>
                    <a:ext uri="{9D8B030D-6E8A-4147-A177-3AD203B41FA5}">
                      <a16:colId xmlns:a16="http://schemas.microsoft.com/office/drawing/2014/main" val="20003"/>
                    </a:ext>
                  </a:extLst>
                </a:gridCol>
                <a:gridCol w="810260">
                  <a:extLst>
                    <a:ext uri="{9D8B030D-6E8A-4147-A177-3AD203B41FA5}">
                      <a16:colId xmlns:a16="http://schemas.microsoft.com/office/drawing/2014/main" val="20004"/>
                    </a:ext>
                  </a:extLst>
                </a:gridCol>
                <a:gridCol w="438785">
                  <a:extLst>
                    <a:ext uri="{9D8B030D-6E8A-4147-A177-3AD203B41FA5}">
                      <a16:colId xmlns:a16="http://schemas.microsoft.com/office/drawing/2014/main" val="20005"/>
                    </a:ext>
                  </a:extLst>
                </a:gridCol>
                <a:gridCol w="1247140">
                  <a:extLst>
                    <a:ext uri="{9D8B030D-6E8A-4147-A177-3AD203B41FA5}">
                      <a16:colId xmlns:a16="http://schemas.microsoft.com/office/drawing/2014/main" val="20006"/>
                    </a:ext>
                  </a:extLst>
                </a:gridCol>
              </a:tblGrid>
              <a:tr h="318770">
                <a:tc>
                  <a:txBody>
                    <a:bodyPr/>
                    <a:lstStyle/>
                    <a:p>
                      <a:pPr indent="0" algn="ctr">
                        <a:buNone/>
                      </a:pPr>
                      <a:r>
                        <a:rPr lang="zh-CN" sz="1600" b="0">
                          <a:solidFill>
                            <a:srgbClr val="000000"/>
                          </a:solidFill>
                          <a:ea typeface="+mn-lt"/>
                        </a:rPr>
                        <a:t>指标</a:t>
                      </a:r>
                      <a:endParaRPr lang="zh-CN"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600" b="0">
                          <a:solidFill>
                            <a:srgbClr val="000000"/>
                          </a:solidFill>
                          <a:ea typeface="+mn-lt"/>
                        </a:rPr>
                        <a:t>评分</a:t>
                      </a:r>
                      <a:endParaRPr lang="zh-CN"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600" b="0">
                          <a:solidFill>
                            <a:srgbClr val="000000"/>
                          </a:solidFill>
                          <a:ea typeface="+mn-lt"/>
                          <a:cs typeface="+mn-lt"/>
                        </a:rPr>
                        <a:t>SIC评分标准</a:t>
                      </a:r>
                      <a:endParaRPr lang="zh-CN" altLang="en-US" sz="1600" b="0">
                        <a:solidFill>
                          <a:srgbClr val="000000"/>
                        </a:solidFill>
                        <a:ea typeface="+mn-lt"/>
                        <a:cs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zh-CN" sz="1600" b="0">
                          <a:solidFill>
                            <a:srgbClr val="000000"/>
                          </a:solidFill>
                          <a:ea typeface="+mn-lt"/>
                        </a:rPr>
                        <a:t>指标</a:t>
                      </a:r>
                      <a:endParaRPr lang="zh-CN"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600" b="0">
                          <a:solidFill>
                            <a:srgbClr val="000000"/>
                          </a:solidFill>
                          <a:ea typeface="+mn-lt"/>
                        </a:rPr>
                        <a:t>评分</a:t>
                      </a:r>
                      <a:endParaRPr lang="zh-CN"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600" b="0">
                          <a:solidFill>
                            <a:srgbClr val="000000"/>
                          </a:solidFill>
                          <a:ea typeface="+mn-lt"/>
                          <a:cs typeface="+mn-lt"/>
                        </a:rPr>
                        <a:t>DIC评分标准</a:t>
                      </a:r>
                      <a:endParaRPr lang="zh-CN" altLang="en-US" sz="1600" b="0">
                        <a:solidFill>
                          <a:srgbClr val="000000"/>
                        </a:solidFill>
                        <a:ea typeface="+mn-lt"/>
                        <a:cs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040">
                <a:tc rowSpan="3">
                  <a:txBody>
                    <a:bodyPr/>
                    <a:lstStyle/>
                    <a:p>
                      <a:pPr indent="0" algn="ctr">
                        <a:buNone/>
                      </a:pPr>
                      <a:r>
                        <a:rPr lang="en-US" sz="1600" b="0">
                          <a:solidFill>
                            <a:srgbClr val="000000"/>
                          </a:solidFill>
                          <a:ea typeface="+mn-lt"/>
                        </a:rPr>
                        <a:t>PLT</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ea typeface="+mn-lt"/>
                        </a:rPr>
                        <a:t>2</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ea typeface="+mn-lt"/>
                        </a:rPr>
                        <a:t>(0, 100)</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rowSpan="3">
                  <a:txBody>
                    <a:bodyPr/>
                    <a:lstStyle/>
                    <a:p>
                      <a:pPr indent="0" algn="ctr">
                        <a:buNone/>
                      </a:pPr>
                      <a:r>
                        <a:rPr lang="en-US" sz="1600" b="0">
                          <a:solidFill>
                            <a:srgbClr val="000000"/>
                          </a:solidFill>
                          <a:ea typeface="+mn-lt"/>
                        </a:rPr>
                        <a:t>PLT</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ea typeface="+mn-lt"/>
                        </a:rPr>
                        <a:t>2</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ea typeface="+mn-lt"/>
                        </a:rPr>
                        <a:t>(0, 50)</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8770">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en-US" sz="1600" b="0">
                          <a:solidFill>
                            <a:srgbClr val="000000"/>
                          </a:solidFill>
                          <a:ea typeface="+mn-lt"/>
                        </a:rPr>
                        <a:t>1</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ea typeface="+mn-lt"/>
                        </a:rPr>
                        <a:t>[100, 150)</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en-US" sz="1600" b="0">
                          <a:solidFill>
                            <a:srgbClr val="000000"/>
                          </a:solidFill>
                          <a:ea typeface="+mn-lt"/>
                        </a:rPr>
                        <a:t>1</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ea typeface="+mn-lt"/>
                        </a:rPr>
                        <a:t>[50, 100)</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040">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en-US" sz="1600" b="0">
                          <a:solidFill>
                            <a:srgbClr val="000000"/>
                          </a:solidFill>
                          <a:ea typeface="+mn-lt"/>
                        </a:rPr>
                        <a:t>0</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ea typeface="+mn-lt"/>
                        </a:rPr>
                        <a:t>[150, ∞)</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en-US" sz="1600" b="0">
                          <a:solidFill>
                            <a:srgbClr val="000000"/>
                          </a:solidFill>
                          <a:ea typeface="+mn-lt"/>
                        </a:rPr>
                        <a:t>0</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ea typeface="+mn-lt"/>
                        </a:rPr>
                        <a:t>[100, ∞)</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8770">
                <a:tc rowSpan="3">
                  <a:txBody>
                    <a:bodyPr/>
                    <a:lstStyle/>
                    <a:p>
                      <a:pPr indent="0" algn="ctr">
                        <a:buNone/>
                      </a:pPr>
                      <a:r>
                        <a:rPr lang="en-US" sz="1600" b="0">
                          <a:solidFill>
                            <a:srgbClr val="000000"/>
                          </a:solidFill>
                          <a:ea typeface="+mn-lt"/>
                        </a:rPr>
                        <a:t>INR</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ea typeface="+mn-lt"/>
                        </a:rPr>
                        <a:t>2</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ea typeface="+mn-lt"/>
                        </a:rPr>
                        <a:t>(1.4, ∞)</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rowSpan="3">
                  <a:txBody>
                    <a:bodyPr/>
                    <a:lstStyle/>
                    <a:p>
                      <a:pPr indent="0" algn="ctr">
                        <a:buNone/>
                      </a:pPr>
                      <a:r>
                        <a:rPr lang="en-US" sz="1600" b="0">
                          <a:solidFill>
                            <a:srgbClr val="000000"/>
                          </a:solidFill>
                          <a:ea typeface="+mn-lt"/>
                        </a:rPr>
                        <a:t>D-Dimer</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ea typeface="+mn-lt"/>
                        </a:rPr>
                        <a:t>3</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ea typeface="+mn-lt"/>
                        </a:rPr>
                        <a:t>[7000, ∞)</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040">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en-US" sz="1600" b="0">
                          <a:solidFill>
                            <a:srgbClr val="000000"/>
                          </a:solidFill>
                          <a:ea typeface="+mn-lt"/>
                        </a:rPr>
                        <a:t>1</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ea typeface="+mn-lt"/>
                        </a:rPr>
                        <a:t>(1.2, 1.4]</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en-US" sz="1600" b="0">
                          <a:solidFill>
                            <a:srgbClr val="000000"/>
                          </a:solidFill>
                          <a:ea typeface="+mn-lt"/>
                        </a:rPr>
                        <a:t>2</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ea typeface="+mn-lt"/>
                        </a:rPr>
                        <a:t>[3000, 7000)</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8770">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en-US" sz="1600" b="0">
                          <a:solidFill>
                            <a:srgbClr val="000000"/>
                          </a:solidFill>
                          <a:ea typeface="+mn-lt"/>
                        </a:rPr>
                        <a:t>0</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ea typeface="+mn-lt"/>
                        </a:rPr>
                        <a:t>(0, 1.2]</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en-US" sz="1600" b="0">
                          <a:solidFill>
                            <a:srgbClr val="000000"/>
                          </a:solidFill>
                          <a:ea typeface="+mn-lt"/>
                        </a:rPr>
                        <a:t>0</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ea typeface="+mn-lt"/>
                        </a:rPr>
                        <a:t>(0, 3000)</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2745">
                <a:tc rowSpan="2" gridSpan="3">
                  <a:txBody>
                    <a:bodyPr/>
                    <a:lstStyle/>
                    <a:p>
                      <a:pPr indent="0" algn="ctr">
                        <a:buNone/>
                      </a:pPr>
                      <a:r>
                        <a:rPr lang="zh-CN" sz="1600" b="0">
                          <a:solidFill>
                            <a:srgbClr val="000000"/>
                          </a:solidFill>
                          <a:ea typeface="+mn-lt"/>
                          <a:cs typeface="+mn-lt"/>
                        </a:rPr>
                        <a:t>当SIC总分≥2时，标记为SIC个体</a:t>
                      </a:r>
                      <a:endParaRPr lang="zh-CN" altLang="en-US" sz="1600" b="0">
                        <a:solidFill>
                          <a:srgbClr val="000000"/>
                        </a:solidFill>
                        <a:ea typeface="+mn-lt"/>
                        <a:cs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hMerge="1">
                  <a:txBody>
                    <a:bodyPr/>
                    <a:lstStyle/>
                    <a:p>
                      <a:endParaRPr lang="zh-CN"/>
                    </a:p>
                  </a:txBody>
                  <a:tcPr>
                    <a:lnT w="6350" cap="flat" cmpd="sng">
                      <a:solidFill>
                        <a:srgbClr val="000000"/>
                      </a:solidFill>
                      <a:prstDash val="solid"/>
                      <a:headEnd type="none" w="med" len="med"/>
                      <a:tailEnd type="none" w="med" len="med"/>
                    </a:lnT>
                  </a:tcPr>
                </a:tc>
                <a:tc rowSpan="2" hMerge="1">
                  <a:txBody>
                    <a:bodyPr/>
                    <a:lstStyle/>
                    <a:p>
                      <a:endParaRPr lang="zh-CN"/>
                    </a:p>
                  </a:txBody>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tcPr>
                </a:tc>
                <a:tc>
                  <a:txBody>
                    <a:bodyPr/>
                    <a:lstStyle/>
                    <a:p>
                      <a:pPr indent="0">
                        <a:buNone/>
                      </a:pP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rowSpan="2">
                  <a:txBody>
                    <a:bodyPr/>
                    <a:lstStyle/>
                    <a:p>
                      <a:pPr indent="0" algn="ctr">
                        <a:buNone/>
                      </a:pPr>
                      <a:r>
                        <a:rPr lang="en-US" sz="1600" b="0">
                          <a:solidFill>
                            <a:srgbClr val="000000"/>
                          </a:solidFill>
                          <a:ea typeface="+mn-lt"/>
                        </a:rPr>
                        <a:t>FIB</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ea typeface="+mn-lt"/>
                        </a:rPr>
                        <a:t>1</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ea typeface="+mn-lt"/>
                        </a:rPr>
                        <a:t>(0,1000)</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2110">
                <a:tc gridSpan="3" vMerge="1">
                  <a:txBody>
                    <a:bodyPr/>
                    <a:lstStyle/>
                    <a:p>
                      <a:endParaRPr lang="zh-CN"/>
                    </a:p>
                  </a:txBody>
                  <a:tcPr>
                    <a:lnL w="6350" cap="flat" cmpd="sng">
                      <a:solidFill>
                        <a:srgbClr val="000000"/>
                      </a:solidFill>
                      <a:prstDash val="solid"/>
                      <a:headEnd type="none" w="med" len="med"/>
                      <a:tailEnd type="none" w="med" len="med"/>
                    </a:lnL>
                    <a:lnB w="6350" cap="flat" cmpd="sng">
                      <a:solidFill>
                        <a:srgbClr val="000000"/>
                      </a:solidFill>
                      <a:prstDash val="solid"/>
                      <a:headEnd type="none" w="med" len="med"/>
                      <a:tailEnd type="none" w="med" len="med"/>
                    </a:lnB>
                  </a:tcPr>
                </a:tc>
                <a:tc hMerge="1" vMerge="1">
                  <a:txBody>
                    <a:bodyPr/>
                    <a:lstStyle/>
                    <a:p>
                      <a:endParaRPr lang="zh-CN"/>
                    </a:p>
                  </a:txBody>
                  <a:tcPr>
                    <a:lnB w="6350" cap="flat" cmpd="sng">
                      <a:solidFill>
                        <a:srgbClr val="000000"/>
                      </a:solidFill>
                      <a:prstDash val="solid"/>
                      <a:headEnd type="none" w="med" len="med"/>
                      <a:tailEnd type="none" w="med" len="med"/>
                    </a:lnB>
                  </a:tcPr>
                </a:tc>
                <a:tc hMerge="1" vMerge="1">
                  <a:txBody>
                    <a:bodyPr/>
                    <a:lstStyle/>
                    <a:p>
                      <a:endParaRPr lang="zh-CN"/>
                    </a:p>
                  </a:txBody>
                  <a:tcPr>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en-US" sz="1600" b="0">
                          <a:solidFill>
                            <a:srgbClr val="000000"/>
                          </a:solidFill>
                          <a:ea typeface="+mn-lt"/>
                        </a:rPr>
                        <a:t>0</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ea typeface="+mn-lt"/>
                        </a:rPr>
                        <a:t>[1000, ∞)</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9405">
                <a:tc>
                  <a:txBody>
                    <a:bodyPr/>
                    <a:lstStyle/>
                    <a:p>
                      <a:pPr indent="0">
                        <a:buNone/>
                      </a:pPr>
                      <a:endParaRPr lang="en-US" altLang="en-US" sz="1600" b="0">
                        <a:solidFill>
                          <a:srgbClr val="000000"/>
                        </a:solidFill>
                        <a:ea typeface="+mn-lt"/>
                      </a:endParaRPr>
                    </a:p>
                  </a:txBody>
                  <a:tcPr marL="12700" marR="12700" marT="12700" anchor="ctr">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rowSpan="3">
                  <a:txBody>
                    <a:bodyPr/>
                    <a:lstStyle/>
                    <a:p>
                      <a:pPr indent="0" algn="ctr">
                        <a:buNone/>
                      </a:pPr>
                      <a:r>
                        <a:rPr lang="en-US" sz="1600" b="0">
                          <a:solidFill>
                            <a:srgbClr val="000000"/>
                          </a:solidFill>
                          <a:ea typeface="+mn-lt"/>
                        </a:rPr>
                        <a:t>PT</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ea typeface="+mn-lt"/>
                        </a:rPr>
                        <a:t>2</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ea typeface="+mn-lt"/>
                        </a:rPr>
                        <a:t>[19, ∞)</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9405">
                <a:tc>
                  <a:txBody>
                    <a:bodyPr/>
                    <a:lstStyle/>
                    <a:p>
                      <a:pPr indent="0">
                        <a:buNone/>
                      </a:pPr>
                      <a:endParaRPr lang="en-US" altLang="en-US" sz="1600" b="0">
                        <a:solidFill>
                          <a:srgbClr val="000000"/>
                        </a:solidFill>
                        <a:ea typeface="+mn-lt"/>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en-US" sz="1600" b="0">
                          <a:solidFill>
                            <a:srgbClr val="000000"/>
                          </a:solidFill>
                          <a:ea typeface="+mn-lt"/>
                        </a:rPr>
                        <a:t>1</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ea typeface="+mn-lt"/>
                        </a:rPr>
                        <a:t>[16, 19)</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9405">
                <a:tc>
                  <a:txBody>
                    <a:bodyPr/>
                    <a:lstStyle/>
                    <a:p>
                      <a:pPr indent="0">
                        <a:buNone/>
                      </a:pPr>
                      <a:endParaRPr lang="en-US" altLang="en-US" sz="1600" b="0">
                        <a:solidFill>
                          <a:srgbClr val="000000"/>
                        </a:solidFill>
                        <a:ea typeface="+mn-lt"/>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en-US" sz="1600" b="0">
                          <a:solidFill>
                            <a:srgbClr val="000000"/>
                          </a:solidFill>
                          <a:ea typeface="+mn-lt"/>
                        </a:rPr>
                        <a:t>0</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ea typeface="+mn-lt"/>
                        </a:rPr>
                        <a:t>[0, 16)</a:t>
                      </a:r>
                      <a:endParaRPr lang="en-US" altLang="en-US" sz="1600" b="0">
                        <a:solidFill>
                          <a:srgbClr val="000000"/>
                        </a:solidFill>
                        <a:ea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89890">
                <a:tc>
                  <a:txBody>
                    <a:bodyPr/>
                    <a:lstStyle/>
                    <a:p>
                      <a:pPr indent="0">
                        <a:buNone/>
                      </a:pPr>
                      <a:endParaRPr lang="en-US" altLang="en-US" sz="1600" b="0">
                        <a:solidFill>
                          <a:srgbClr val="000000"/>
                        </a:solidFill>
                        <a:ea typeface="+mn-lt"/>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rowSpan="2" gridSpan="3">
                  <a:txBody>
                    <a:bodyPr/>
                    <a:lstStyle/>
                    <a:p>
                      <a:pPr indent="0" algn="ctr">
                        <a:buNone/>
                      </a:pPr>
                      <a:r>
                        <a:rPr lang="zh-CN" sz="1600" b="0">
                          <a:solidFill>
                            <a:srgbClr val="000000"/>
                          </a:solidFill>
                          <a:ea typeface="+mn-lt"/>
                          <a:cs typeface="+mn-lt"/>
                        </a:rPr>
                        <a:t>当标记为SIC个体，且DIC总分≥4时，标记为DIC个体</a:t>
                      </a:r>
                      <a:endParaRPr lang="zh-CN" altLang="en-US" sz="1600" b="0">
                        <a:solidFill>
                          <a:srgbClr val="000000"/>
                        </a:solidFill>
                        <a:ea typeface="+mn-lt"/>
                        <a:cs typeface="+mn-lt"/>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hMerge="1">
                  <a:txBody>
                    <a:bodyPr/>
                    <a:lstStyle/>
                    <a:p>
                      <a:endParaRPr lang="zh-CN"/>
                    </a:p>
                  </a:txBody>
                  <a:tcPr>
                    <a:lnT w="6350" cap="flat" cmpd="sng">
                      <a:solidFill>
                        <a:srgbClr val="000000"/>
                      </a:solidFill>
                      <a:prstDash val="solid"/>
                      <a:headEnd type="none" w="med" len="med"/>
                      <a:tailEnd type="none" w="med" len="med"/>
                    </a:lnT>
                  </a:tcPr>
                </a:tc>
                <a:tc rowSpan="2" hMerge="1">
                  <a:txBody>
                    <a:bodyPr/>
                    <a:lstStyle/>
                    <a:p>
                      <a:endParaRPr lang="zh-CN"/>
                    </a:p>
                  </a:txBody>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tcPr>
                </a:tc>
                <a:extLst>
                  <a:ext uri="{0D108BD9-81ED-4DB2-BD59-A6C34878D82A}">
                    <a16:rowId xmlns:a16="http://schemas.microsoft.com/office/drawing/2014/main" val="10012"/>
                  </a:ext>
                </a:extLst>
              </a:tr>
              <a:tr h="390525">
                <a:tc>
                  <a:txBody>
                    <a:bodyPr/>
                    <a:lstStyle/>
                    <a:p>
                      <a:pPr indent="0">
                        <a:buNone/>
                      </a:pPr>
                      <a:endParaRPr lang="en-US" altLang="en-US" sz="1600" b="0">
                        <a:solidFill>
                          <a:srgbClr val="000000"/>
                        </a:solidFill>
                        <a:ea typeface="+mn-lt"/>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1600" b="0">
                        <a:solidFill>
                          <a:srgbClr val="000000"/>
                        </a:solidFill>
                        <a:ea typeface="+mn-lt"/>
                      </a:endParaRPr>
                    </a:p>
                  </a:txBody>
                  <a:tcPr marL="12700" marR="12700" marT="12700"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gridSpan="3" vMerge="1">
                  <a:txBody>
                    <a:bodyPr/>
                    <a:lstStyle/>
                    <a:p>
                      <a:endParaRPr lang="zh-CN"/>
                    </a:p>
                  </a:txBody>
                  <a:tcPr>
                    <a:lnL w="6350" cap="flat" cmpd="sng">
                      <a:solidFill>
                        <a:srgbClr val="000000"/>
                      </a:solidFill>
                      <a:prstDash val="solid"/>
                      <a:headEnd type="none" w="med" len="med"/>
                      <a:tailEnd type="none" w="med" len="med"/>
                    </a:lnL>
                    <a:lnB w="6350" cap="flat" cmpd="sng">
                      <a:solidFill>
                        <a:srgbClr val="000000"/>
                      </a:solidFill>
                      <a:prstDash val="solid"/>
                      <a:headEnd type="none" w="med" len="med"/>
                      <a:tailEnd type="none" w="med" len="med"/>
                    </a:lnB>
                  </a:tcPr>
                </a:tc>
                <a:tc hMerge="1" vMerge="1">
                  <a:txBody>
                    <a:bodyPr/>
                    <a:lstStyle/>
                    <a:p>
                      <a:endParaRPr lang="zh-CN"/>
                    </a:p>
                  </a:txBody>
                  <a:tcPr>
                    <a:lnB w="6350" cap="flat" cmpd="sng">
                      <a:solidFill>
                        <a:srgbClr val="000000"/>
                      </a:solidFill>
                      <a:prstDash val="solid"/>
                      <a:headEnd type="none" w="med" len="med"/>
                      <a:tailEnd type="none" w="med" len="med"/>
                    </a:lnB>
                  </a:tcPr>
                </a:tc>
                <a:tc hMerge="1" vMerge="1">
                  <a:txBody>
                    <a:bodyPr/>
                    <a:lstStyle/>
                    <a:p>
                      <a:endParaRPr lang="zh-CN"/>
                    </a:p>
                  </a:txBody>
                  <a:tcPr>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0" y="184936"/>
            <a:ext cx="9144000" cy="46554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预处理：标注结果示例表</a:t>
            </a:r>
          </a:p>
        </p:txBody>
      </p:sp>
      <p:cxnSp>
        <p:nvCxnSpPr>
          <p:cNvPr id="6" name="直接连接符 5"/>
          <p:cNvCxnSpPr>
            <a:endCxn id="5" idx="1"/>
          </p:cNvCxnSpPr>
          <p:nvPr/>
        </p:nvCxnSpPr>
        <p:spPr>
          <a:xfrm flipV="1">
            <a:off x="0" y="417708"/>
            <a:ext cx="0" cy="26429"/>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9144000" y="417708"/>
            <a:ext cx="0" cy="2643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173480" y="770255"/>
            <a:ext cx="6600190" cy="3227705"/>
          </a:xfrm>
          <a:prstGeom prst="rect">
            <a:avLst/>
          </a:prstGeom>
        </p:spPr>
      </p:pic>
      <p:pic>
        <p:nvPicPr>
          <p:cNvPr id="8" name="图片 7"/>
          <p:cNvPicPr>
            <a:picLocks noChangeAspect="1"/>
          </p:cNvPicPr>
          <p:nvPr/>
        </p:nvPicPr>
        <p:blipFill>
          <a:blip r:embed="rId3"/>
          <a:stretch>
            <a:fillRect/>
          </a:stretch>
        </p:blipFill>
        <p:spPr>
          <a:xfrm>
            <a:off x="270510" y="3997960"/>
            <a:ext cx="8406130" cy="25298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3">
              <a:duotone>
                <a:prstClr val="black"/>
                <a:schemeClr val="accent3">
                  <a:tint val="45000"/>
                  <a:satMod val="400000"/>
                </a:schemeClr>
              </a:duotone>
              <a:extLst>
                <a:ext uri="{BEBA8EAE-BF5A-486C-A8C5-ECC9F3942E4B}">
                  <a14:imgProps xmlns:a14="http://schemas.microsoft.com/office/drawing/2010/main">
                    <a14:imgLayer r:embed="rId4">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10064" y="2017182"/>
            <a:ext cx="8723871" cy="906915"/>
          </a:xfrm>
          <a:prstGeom prst="rect">
            <a:avLst/>
          </a:prstGeom>
          <a:noFill/>
          <a:ln w="9525">
            <a:noFill/>
            <a:miter lim="800000"/>
          </a:ln>
        </p:spPr>
        <p:txBody>
          <a:bodyPr wrap="square">
            <a:spAutoFit/>
          </a:bodyPr>
          <a:lstStyle/>
          <a:p>
            <a:pPr algn="ctr">
              <a:lnSpc>
                <a:spcPct val="150000"/>
              </a:lnSpc>
            </a:pPr>
            <a:r>
              <a:rPr lang="zh-CN" altLang="en-US" sz="4000" b="1" dirty="0">
                <a:latin typeface="+mn-ea"/>
              </a:rPr>
              <a:t>三、部分模型构建</a:t>
            </a:r>
          </a:p>
        </p:txBody>
      </p:sp>
      <p:pic>
        <p:nvPicPr>
          <p:cNvPr id="5" name="图片 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0" y="184936"/>
            <a:ext cx="9144000" cy="46554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模型构建</a:t>
            </a:r>
          </a:p>
        </p:txBody>
      </p:sp>
      <p:cxnSp>
        <p:nvCxnSpPr>
          <p:cNvPr id="6" name="直接连接符 5"/>
          <p:cNvCxnSpPr>
            <a:endCxn id="5" idx="1"/>
          </p:cNvCxnSpPr>
          <p:nvPr/>
        </p:nvCxnSpPr>
        <p:spPr>
          <a:xfrm flipV="1">
            <a:off x="0" y="417708"/>
            <a:ext cx="0" cy="26429"/>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9144000" y="417708"/>
            <a:ext cx="0" cy="2643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354330" y="883920"/>
                <a:ext cx="8435340" cy="1130300"/>
              </a:xfrm>
              <a:prstGeom prst="rect">
                <a:avLst/>
              </a:prstGeom>
              <a:noFill/>
            </p:spPr>
            <p:txBody>
              <a:bodyPr wrap="square" rtlCol="0" anchor="t">
                <a:noAutofit/>
              </a:bodyPr>
              <a:lstStyle/>
              <a:p>
                <a:pPr marL="342900" indent="-342900">
                  <a:buFont typeface="Arial" panose="020B0604020202020204" pitchFamily="34" charset="0"/>
                  <a:buChar char="•"/>
                </a:pPr>
                <a:r>
                  <a:rPr lang="zh-CN" altLang="en-US" sz="2000" b="1" dirty="0">
                    <a:latin typeface="+mn-ea"/>
                    <a:sym typeface="+mn-ea"/>
                  </a:rPr>
                  <a:t>数据集划分：</a:t>
                </a:r>
                <a:r>
                  <a:rPr lang="zh-CN" altLang="en-US" sz="2000" dirty="0">
                    <a:latin typeface="+mn-ea"/>
                    <a:sym typeface="+mn-ea"/>
                  </a:rPr>
                  <a:t>将前</a:t>
                </a:r>
                <a:r>
                  <a:rPr lang="en-US" altLang="en-US" sz="2000" dirty="0">
                    <a:latin typeface="+mn-ea"/>
                    <a:sym typeface="+mn-ea"/>
                  </a:rPr>
                  <a:t>10%</a:t>
                </a:r>
                <a:r>
                  <a:rPr lang="zh-CN" altLang="en-US" sz="2000" dirty="0">
                    <a:latin typeface="+mn-ea"/>
                    <a:sym typeface="+mn-ea"/>
                  </a:rPr>
                  <a:t>的病人数据作为验证集，固定时间序列长度为</a:t>
                </a:r>
                <a14:m>
                  <m:oMath xmlns:m="http://schemas.openxmlformats.org/officeDocument/2006/math">
                    <m:r>
                      <a:rPr lang="en-US" altLang="zh-CN" sz="2000" i="1" dirty="0">
                        <a:latin typeface="Cambria Math" panose="02040503050406030204" pitchFamily="18" charset="0"/>
                        <a:cs typeface="Cambria Math" panose="02040503050406030204" pitchFamily="18" charset="0"/>
                        <a:sym typeface="+mn-ea"/>
                      </a:rPr>
                      <m:t>𝑙</m:t>
                    </m:r>
                  </m:oMath>
                </a14:m>
                <a:r>
                  <a:rPr lang="zh-CN" altLang="en-US" sz="2000" dirty="0">
                    <a:latin typeface="+mn-ea"/>
                    <a:sym typeface="+mn-ea"/>
                  </a:rPr>
                  <a:t>，通过前</a:t>
                </a:r>
                <a14:m>
                  <m:oMath xmlns:m="http://schemas.openxmlformats.org/officeDocument/2006/math">
                    <m:r>
                      <a:rPr lang="en-US" altLang="zh-CN" sz="2000" i="1" dirty="0">
                        <a:latin typeface="Cambria Math" panose="02040503050406030204" pitchFamily="18" charset="0"/>
                        <a:cs typeface="Cambria Math" panose="02040503050406030204" pitchFamily="18" charset="0"/>
                        <a:sym typeface="+mn-ea"/>
                      </a:rPr>
                      <m:t>𝑙</m:t>
                    </m:r>
                  </m:oMath>
                </a14:m>
                <a:r>
                  <a:rPr lang="zh-CN" altLang="zh-CN" sz="2000" dirty="0">
                    <a:latin typeface="+mn-ea"/>
                    <a:sym typeface="+mn-ea"/>
                  </a:rPr>
                  <a:t>个特征向量</a:t>
                </a:r>
                <a:r>
                  <a:rPr lang="zh-CN" altLang="en-US" sz="2000" dirty="0">
                    <a:latin typeface="+mn-ea"/>
                    <a:sym typeface="+mn-ea"/>
                  </a:rPr>
                  <a:t>的预测</a:t>
                </a:r>
                <a14:m>
                  <m:oMath xmlns:m="http://schemas.openxmlformats.org/officeDocument/2006/math">
                    <m:r>
                      <a:rPr lang="en-US" altLang="zh-CN" sz="2000" i="1" dirty="0">
                        <a:latin typeface="Cambria Math" panose="02040503050406030204" pitchFamily="18" charset="0"/>
                        <a:cs typeface="Cambria Math" panose="02040503050406030204" pitchFamily="18" charset="0"/>
                        <a:sym typeface="+mn-ea"/>
                      </a:rPr>
                      <m:t>𝑙</m:t>
                    </m:r>
                    <m:r>
                      <a:rPr lang="en-US" altLang="zh-CN" sz="2000" i="1" dirty="0">
                        <a:latin typeface="Cambria Math" panose="02040503050406030204" pitchFamily="18" charset="0"/>
                        <a:cs typeface="Cambria Math" panose="02040503050406030204" pitchFamily="18" charset="0"/>
                        <a:sym typeface="+mn-ea"/>
                      </a:rPr>
                      <m:t>+1</m:t>
                    </m:r>
                  </m:oMath>
                </a14:m>
                <a:r>
                  <a:rPr lang="zh-CN" altLang="en-US" sz="2000" dirty="0">
                    <a:latin typeface="+mn-ea"/>
                    <a:sym typeface="+mn-ea"/>
                  </a:rPr>
                  <a:t>的时刻是否患有脓毒症。</a:t>
                </a:r>
              </a:p>
              <a:p>
                <a:pPr marL="342900" indent="-342900">
                  <a:buFont typeface="Arial" panose="020B0604020202020204" pitchFamily="34" charset="0"/>
                  <a:buChar char="•"/>
                </a:pPr>
                <a:r>
                  <a:rPr lang="zh-CN" altLang="en-US" sz="2000" dirty="0">
                    <a:latin typeface="+mn-ea"/>
                    <a:sym typeface="+mn-ea"/>
                  </a:rPr>
                  <a:t>训练集：</a:t>
                </a:r>
                <a:r>
                  <a:rPr lang="en-US" altLang="zh-CN" sz="2000" dirty="0">
                    <a:latin typeface="+mn-ea"/>
                    <a:sym typeface="+mn-ea"/>
                  </a:rPr>
                  <a:t>1233</a:t>
                </a:r>
                <a:r>
                  <a:rPr lang="zh-CN" altLang="en-US" sz="2000" dirty="0">
                    <a:latin typeface="+mn-ea"/>
                    <a:sym typeface="+mn-ea"/>
                  </a:rPr>
                  <a:t>位病人，特征总计33060条。</a:t>
                </a:r>
                <a:endParaRPr lang="en-US" altLang="zh-CN" sz="2000" dirty="0">
                  <a:latin typeface="+mn-ea"/>
                  <a:sym typeface="+mn-ea"/>
                </a:endParaRPr>
              </a:p>
              <a:p>
                <a:pPr marL="342900" indent="-342900">
                  <a:buFont typeface="Arial" panose="020B0604020202020204" pitchFamily="34" charset="0"/>
                  <a:buChar char="•"/>
                </a:pPr>
                <a:r>
                  <a:rPr lang="zh-CN" altLang="en-US" sz="2000" dirty="0">
                    <a:latin typeface="+mn-ea"/>
                    <a:sym typeface="+mn-ea"/>
                  </a:rPr>
                  <a:t>验证集：</a:t>
                </a:r>
                <a:r>
                  <a:rPr lang="en-US" altLang="zh-CN" sz="2000" dirty="0">
                    <a:latin typeface="+mn-ea"/>
                    <a:sym typeface="+mn-ea"/>
                  </a:rPr>
                  <a:t>137</a:t>
                </a:r>
                <a:r>
                  <a:rPr lang="zh-CN" altLang="en-US" sz="2000" dirty="0">
                    <a:latin typeface="+mn-ea"/>
                    <a:sym typeface="+mn-ea"/>
                  </a:rPr>
                  <a:t>位病人，特征总计3870验证集。</a:t>
                </a:r>
              </a:p>
              <a:p>
                <a:pPr marL="342900" indent="-342900">
                  <a:buFont typeface="Arial" panose="020B0604020202020204" pitchFamily="34" charset="0"/>
                  <a:buChar char="•"/>
                </a:pPr>
                <a:endParaRPr lang="en-US" altLang="zh-CN" sz="2000" dirty="0">
                  <a:latin typeface="+mn-ea"/>
                  <a:sym typeface="+mn-ea"/>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54330" y="883920"/>
                <a:ext cx="8435340" cy="1130300"/>
              </a:xfrm>
              <a:prstGeom prst="rect">
                <a:avLst/>
              </a:prstGeom>
              <a:blipFill rotWithShape="1">
                <a:blip r:embed="rId2"/>
                <a:stretch>
                  <a:fillRect b="-38876"/>
                </a:stretch>
              </a:blipFill>
            </p:spPr>
            <p:txBody>
              <a:bodyPr/>
              <a:lstStyle/>
              <a:p>
                <a:r>
                  <a:rPr lang="zh-CN" altLang="en-US">
                    <a:noFill/>
                  </a:rPr>
                  <a:t> </a:t>
                </a:r>
              </a:p>
            </p:txBody>
          </p:sp>
        </mc:Fallback>
      </mc:AlternateContent>
      <p:sp>
        <p:nvSpPr>
          <p:cNvPr id="12" name="文本框 11"/>
          <p:cNvSpPr txBox="1"/>
          <p:nvPr/>
        </p:nvSpPr>
        <p:spPr>
          <a:xfrm>
            <a:off x="354330" y="5757545"/>
            <a:ext cx="8345170" cy="1014730"/>
          </a:xfrm>
          <a:prstGeom prst="rect">
            <a:avLst/>
          </a:prstGeom>
          <a:noFill/>
        </p:spPr>
        <p:txBody>
          <a:bodyPr wrap="square" rtlCol="0" anchor="t">
            <a:spAutoFit/>
          </a:bodyPr>
          <a:lstStyle/>
          <a:p>
            <a:pPr marL="342900" indent="-342900">
              <a:buFont typeface="Arial" panose="020B0604020202020204" pitchFamily="34" charset="0"/>
              <a:buChar char="•"/>
            </a:pPr>
            <a:r>
              <a:rPr lang="zh-CN" sz="2000" dirty="0">
                <a:latin typeface="+mn-ea"/>
                <a:sym typeface="+mn-ea"/>
              </a:rPr>
              <a:t>尝试构建</a:t>
            </a:r>
            <a:r>
              <a:rPr lang="en-US" altLang="zh-CN" sz="2000" dirty="0">
                <a:latin typeface="+mn-ea"/>
                <a:sym typeface="+mn-ea"/>
              </a:rPr>
              <a:t>“</a:t>
            </a:r>
            <a:r>
              <a:rPr lang="zh-CN" altLang="en-US" sz="2000" dirty="0">
                <a:latin typeface="+mn-ea"/>
                <a:sym typeface="+mn-ea"/>
              </a:rPr>
              <a:t>序列</a:t>
            </a:r>
            <a:r>
              <a:rPr lang="en-US" altLang="zh-CN" sz="2000" dirty="0">
                <a:latin typeface="+mn-ea"/>
                <a:sym typeface="+mn-ea"/>
              </a:rPr>
              <a:t>-</a:t>
            </a:r>
            <a:r>
              <a:rPr lang="zh-CN" altLang="en-US" sz="2000" dirty="0">
                <a:latin typeface="+mn-ea"/>
                <a:sym typeface="+mn-ea"/>
              </a:rPr>
              <a:t>类别</a:t>
            </a:r>
            <a:r>
              <a:rPr lang="en-US" altLang="zh-CN" sz="2000" dirty="0">
                <a:latin typeface="+mn-ea"/>
                <a:sym typeface="+mn-ea"/>
              </a:rPr>
              <a:t>”</a:t>
            </a:r>
            <a:r>
              <a:rPr lang="zh-CN" altLang="en-US" sz="2000" dirty="0">
                <a:latin typeface="+mn-ea"/>
                <a:sym typeface="+mn-ea"/>
              </a:rPr>
              <a:t>的</a:t>
            </a:r>
            <a:r>
              <a:rPr lang="en-US" altLang="zh-CN" sz="2000" dirty="0">
                <a:latin typeface="+mn-ea"/>
                <a:sym typeface="+mn-ea"/>
              </a:rPr>
              <a:t>RNN</a:t>
            </a:r>
            <a:r>
              <a:rPr lang="zh-CN" altLang="en-US" sz="2000" dirty="0">
                <a:latin typeface="+mn-ea"/>
                <a:sym typeface="+mn-ea"/>
              </a:rPr>
              <a:t>模型，使用</a:t>
            </a:r>
            <a:r>
              <a:rPr lang="en-US" altLang="zh-CN" sz="2000" dirty="0">
                <a:latin typeface="+mn-ea"/>
                <a:sym typeface="+mn-ea"/>
              </a:rPr>
              <a:t>LSTM</a:t>
            </a:r>
            <a:r>
              <a:rPr lang="zh-CN" altLang="en-US" sz="2000" dirty="0">
                <a:latin typeface="+mn-ea"/>
                <a:sym typeface="+mn-ea"/>
              </a:rPr>
              <a:t>神经元</a:t>
            </a:r>
            <a:r>
              <a:rPr lang="zh-CN" altLang="en-US" sz="2000" dirty="0">
                <a:latin typeface="Cambria Math" panose="02040503050406030204" pitchFamily="18" charset="0"/>
                <a:cs typeface="Cambria Math" panose="02040503050406030204" pitchFamily="18" charset="0"/>
                <a:sym typeface="+mn-ea"/>
              </a:rPr>
              <a:t>，前馈神经网络激活函数为</a:t>
            </a:r>
            <a:r>
              <a:rPr lang="en-US" altLang="zh-CN" sz="2000" dirty="0">
                <a:latin typeface="Cambria Math" panose="02040503050406030204" pitchFamily="18" charset="0"/>
                <a:cs typeface="Cambria Math" panose="02040503050406030204" pitchFamily="18" charset="0"/>
                <a:sym typeface="+mn-ea"/>
              </a:rPr>
              <a:t>Relu</a:t>
            </a:r>
            <a:r>
              <a:rPr lang="zh-CN" altLang="zh-CN" sz="2000" dirty="0">
                <a:latin typeface="Cambria Math" panose="02040503050406030204" pitchFamily="18" charset="0"/>
                <a:cs typeface="Cambria Math" panose="02040503050406030204" pitchFamily="18" charset="0"/>
                <a:sym typeface="+mn-ea"/>
              </a:rPr>
              <a:t>，</a:t>
            </a:r>
            <a:r>
              <a:rPr lang="zh-CN" altLang="en-US" sz="2000" dirty="0">
                <a:latin typeface="Cambria Math" panose="02040503050406030204" pitchFamily="18" charset="0"/>
                <a:cs typeface="Cambria Math" panose="02040503050406030204" pitchFamily="18" charset="0"/>
                <a:sym typeface="+mn-ea"/>
              </a:rPr>
              <a:t>损失函数使用交叉熵损失函数</a:t>
            </a:r>
            <a:r>
              <a:rPr lang="zh-CN" altLang="en-US" sz="2000" dirty="0">
                <a:latin typeface="+mn-ea"/>
                <a:sym typeface="+mn-ea"/>
              </a:rPr>
              <a:t>。验证集上正确率分别为</a:t>
            </a:r>
            <a:r>
              <a:rPr lang="en-US" altLang="en-US" sz="2000" dirty="0">
                <a:latin typeface="+mn-ea"/>
                <a:sym typeface="+mn-ea"/>
              </a:rPr>
              <a:t>80%</a:t>
            </a:r>
            <a:r>
              <a:rPr lang="zh-CN" altLang="en-US" sz="2000" dirty="0">
                <a:latin typeface="+mn-ea"/>
                <a:sym typeface="+mn-ea"/>
              </a:rPr>
              <a:t>和</a:t>
            </a:r>
            <a:r>
              <a:rPr lang="en-US" altLang="en-US" sz="2000" dirty="0">
                <a:latin typeface="+mn-ea"/>
                <a:sym typeface="+mn-ea"/>
              </a:rPr>
              <a:t>83%</a:t>
            </a:r>
            <a:r>
              <a:rPr lang="zh-CN" altLang="en-US" sz="2000" dirty="0">
                <a:latin typeface="+mn-ea"/>
                <a:sym typeface="+mn-ea"/>
              </a:rPr>
              <a:t>。</a:t>
            </a:r>
            <a:endParaRPr lang="en-US" altLang="zh-CN" sz="2000" dirty="0">
              <a:latin typeface="+mn-ea"/>
              <a:cs typeface="Cambria Math" panose="02040503050406030204" pitchFamily="18" charset="0"/>
              <a:sym typeface="+mn-ea"/>
            </a:endParaRPr>
          </a:p>
        </p:txBody>
      </p:sp>
      <p:pic>
        <p:nvPicPr>
          <p:cNvPr id="13" name="图片 12" descr="RNN"/>
          <p:cNvPicPr>
            <a:picLocks noChangeAspect="1"/>
          </p:cNvPicPr>
          <p:nvPr/>
        </p:nvPicPr>
        <p:blipFill>
          <a:blip r:embed="rId3"/>
          <a:stretch>
            <a:fillRect/>
          </a:stretch>
        </p:blipFill>
        <p:spPr>
          <a:xfrm>
            <a:off x="1617345" y="2175510"/>
            <a:ext cx="5909310" cy="34715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3">
              <a:duotone>
                <a:prstClr val="black"/>
                <a:schemeClr val="accent3">
                  <a:tint val="45000"/>
                  <a:satMod val="400000"/>
                </a:schemeClr>
              </a:duotone>
              <a:extLst>
                <a:ext uri="{BEBA8EAE-BF5A-486C-A8C5-ECC9F3942E4B}">
                  <a14:imgProps xmlns:a14="http://schemas.microsoft.com/office/drawing/2010/main">
                    <a14:imgLayer r:embed="rId4">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10064" y="2017182"/>
            <a:ext cx="8723871" cy="906915"/>
          </a:xfrm>
          <a:prstGeom prst="rect">
            <a:avLst/>
          </a:prstGeom>
          <a:noFill/>
          <a:ln w="9525">
            <a:noFill/>
            <a:miter lim="800000"/>
          </a:ln>
        </p:spPr>
        <p:txBody>
          <a:bodyPr wrap="square">
            <a:spAutoFit/>
          </a:bodyPr>
          <a:lstStyle/>
          <a:p>
            <a:pPr algn="ctr">
              <a:lnSpc>
                <a:spcPct val="150000"/>
              </a:lnSpc>
            </a:pPr>
            <a:r>
              <a:rPr lang="zh-CN" altLang="en-US" sz="4000" b="1" dirty="0">
                <a:latin typeface="+mn-ea"/>
              </a:rPr>
              <a:t>四、中期总结</a:t>
            </a:r>
          </a:p>
        </p:txBody>
      </p:sp>
      <p:pic>
        <p:nvPicPr>
          <p:cNvPr id="5" name="图片 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0" y="184936"/>
            <a:ext cx="9144000" cy="46554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中期总结</a:t>
            </a:r>
          </a:p>
        </p:txBody>
      </p:sp>
      <p:cxnSp>
        <p:nvCxnSpPr>
          <p:cNvPr id="6" name="直接连接符 5"/>
          <p:cNvCxnSpPr>
            <a:endCxn id="5" idx="1"/>
          </p:cNvCxnSpPr>
          <p:nvPr/>
        </p:nvCxnSpPr>
        <p:spPr>
          <a:xfrm flipV="1">
            <a:off x="0" y="417708"/>
            <a:ext cx="0" cy="26429"/>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9144000" y="417708"/>
            <a:ext cx="0" cy="2643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31516" y="1706914"/>
            <a:ext cx="3113070"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dirty="0"/>
              <a:t>按计划，完成了数据收集及预处理的工作；</a:t>
            </a:r>
            <a:endParaRPr lang="en-US" altLang="zh-CN" sz="2000" b="1" dirty="0"/>
          </a:p>
          <a:p>
            <a:endParaRPr lang="en-US" altLang="zh-CN" sz="2000" b="1" dirty="0"/>
          </a:p>
          <a:p>
            <a:pPr marL="285750" indent="-285750">
              <a:buFont typeface="Arial" panose="020B0604020202020204" pitchFamily="34" charset="0"/>
              <a:buChar char="•"/>
            </a:pPr>
            <a:r>
              <a:rPr lang="zh-CN" altLang="en-US" sz="2000" b="1" dirty="0"/>
              <a:t>并提前开始了模型的构建，得到了较好的结果；</a:t>
            </a:r>
            <a:endParaRPr lang="en-US" altLang="zh-CN" sz="2000" b="1" dirty="0"/>
          </a:p>
          <a:p>
            <a:pPr marL="285750" indent="-285750">
              <a:buFont typeface="Arial" panose="020B0604020202020204" pitchFamily="34" charset="0"/>
              <a:buChar char="•"/>
            </a:pPr>
            <a:endParaRPr lang="en-US" altLang="zh-CN" sz="2000" b="1" dirty="0"/>
          </a:p>
          <a:p>
            <a:pPr marL="285750" indent="-285750">
              <a:buFont typeface="Arial" panose="020B0604020202020204" pitchFamily="34" charset="0"/>
              <a:buChar char="•"/>
            </a:pPr>
            <a:r>
              <a:rPr lang="zh-CN" altLang="en-US" sz="2000" b="1" dirty="0"/>
              <a:t>下一步，将继续按计划完成更多模型的构建并进行可解释性分析。</a:t>
            </a:r>
          </a:p>
        </p:txBody>
      </p:sp>
      <p:pic>
        <p:nvPicPr>
          <p:cNvPr id="8" name="图片 7"/>
          <p:cNvPicPr>
            <a:picLocks noChangeAspect="1"/>
          </p:cNvPicPr>
          <p:nvPr/>
        </p:nvPicPr>
        <p:blipFill>
          <a:blip r:embed="rId2"/>
          <a:stretch>
            <a:fillRect/>
          </a:stretch>
        </p:blipFill>
        <p:spPr>
          <a:xfrm>
            <a:off x="3922614" y="1533810"/>
            <a:ext cx="4943985" cy="3208530"/>
          </a:xfrm>
          <a:prstGeom prst="rect">
            <a:avLst/>
          </a:prstGeom>
        </p:spPr>
      </p:pic>
      <p:sp>
        <p:nvSpPr>
          <p:cNvPr id="9" name="文本框 8"/>
          <p:cNvSpPr txBox="1"/>
          <p:nvPr/>
        </p:nvSpPr>
        <p:spPr>
          <a:xfrm>
            <a:off x="5419354" y="1141367"/>
            <a:ext cx="2229492" cy="369332"/>
          </a:xfrm>
          <a:prstGeom prst="rect">
            <a:avLst/>
          </a:prstGeom>
          <a:noFill/>
        </p:spPr>
        <p:txBody>
          <a:bodyPr wrap="square" rtlCol="0">
            <a:spAutoFit/>
          </a:bodyPr>
          <a:lstStyle/>
          <a:p>
            <a:r>
              <a:rPr lang="zh-CN" altLang="en-US" dirty="0"/>
              <a:t>立项进度安排</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342470" y="1796139"/>
            <a:ext cx="5554657" cy="2935547"/>
          </a:xfrm>
          <a:prstGeom prst="rect">
            <a:avLst/>
          </a:prstGeom>
        </p:spPr>
        <p:txBody>
          <a:bodyPr wrap="square">
            <a:spAutoFit/>
          </a:bodyPr>
          <a:lstStyle/>
          <a:p>
            <a:pPr algn="just">
              <a:lnSpc>
                <a:spcPct val="200000"/>
              </a:lnSpc>
            </a:pPr>
            <a:r>
              <a:rPr lang="zh-CN" altLang="en-US" sz="2400" b="1" dirty="0">
                <a:latin typeface="+mn-ea"/>
              </a:rPr>
              <a:t>一、项目背景与研究目标回顾</a:t>
            </a:r>
            <a:endParaRPr lang="en-US" altLang="zh-CN" sz="2400" b="1" dirty="0">
              <a:latin typeface="+mn-ea"/>
            </a:endParaRPr>
          </a:p>
          <a:p>
            <a:pPr algn="just">
              <a:lnSpc>
                <a:spcPct val="200000"/>
              </a:lnSpc>
            </a:pPr>
            <a:r>
              <a:rPr lang="zh-CN" altLang="en-US" sz="2400" b="1" dirty="0">
                <a:solidFill>
                  <a:schemeClr val="tx1">
                    <a:lumMod val="95000"/>
                    <a:lumOff val="5000"/>
                  </a:schemeClr>
                </a:solidFill>
                <a:latin typeface="+mn-ea"/>
              </a:rPr>
              <a:t>二、研究进展：数据收集与预处理</a:t>
            </a:r>
            <a:endParaRPr lang="en-US" altLang="zh-CN" sz="2400" b="1" dirty="0">
              <a:latin typeface="+mn-ea"/>
            </a:endParaRPr>
          </a:p>
          <a:p>
            <a:pPr algn="just">
              <a:lnSpc>
                <a:spcPct val="200000"/>
              </a:lnSpc>
            </a:pPr>
            <a:r>
              <a:rPr lang="zh-CN" altLang="en-US" sz="2400" b="1" dirty="0">
                <a:solidFill>
                  <a:schemeClr val="tx1">
                    <a:lumMod val="95000"/>
                    <a:lumOff val="5000"/>
                  </a:schemeClr>
                </a:solidFill>
                <a:latin typeface="+mn-ea"/>
              </a:rPr>
              <a:t>三、研究进展：部分模型构建</a:t>
            </a:r>
            <a:endParaRPr lang="en-US" altLang="zh-CN" sz="2400" b="1" dirty="0">
              <a:solidFill>
                <a:schemeClr val="tx1">
                  <a:lumMod val="95000"/>
                  <a:lumOff val="5000"/>
                </a:schemeClr>
              </a:solidFill>
              <a:latin typeface="+mn-ea"/>
            </a:endParaRPr>
          </a:p>
          <a:p>
            <a:pPr algn="just">
              <a:lnSpc>
                <a:spcPct val="200000"/>
              </a:lnSpc>
            </a:pPr>
            <a:r>
              <a:rPr lang="zh-CN" altLang="en-US" sz="2400" b="1" dirty="0">
                <a:solidFill>
                  <a:schemeClr val="tx1">
                    <a:lumMod val="95000"/>
                    <a:lumOff val="5000"/>
                  </a:schemeClr>
                </a:solidFill>
                <a:latin typeface="+mn-ea"/>
              </a:rPr>
              <a:t>四、中期总结</a:t>
            </a:r>
            <a:endParaRPr lang="en-US" altLang="zh-CN" sz="2400" b="1" dirty="0">
              <a:solidFill>
                <a:schemeClr val="tx1">
                  <a:lumMod val="95000"/>
                  <a:lumOff val="5000"/>
                </a:schemeClr>
              </a:solidFill>
              <a:latin typeface="+mn-ea"/>
            </a:endParaRPr>
          </a:p>
        </p:txBody>
      </p:sp>
      <p:sp>
        <p:nvSpPr>
          <p:cNvPr id="28" name="矩形 27"/>
          <p:cNvSpPr/>
          <p:nvPr/>
        </p:nvSpPr>
        <p:spPr>
          <a:xfrm>
            <a:off x="2454932" y="782021"/>
            <a:ext cx="4234180" cy="706755"/>
          </a:xfrm>
          <a:prstGeom prst="rect">
            <a:avLst/>
          </a:prstGeom>
          <a:noFill/>
        </p:spPr>
        <p:txBody>
          <a:bodyPr wrap="none" lIns="324000" rIns="324000">
            <a:spAutoFit/>
          </a:bodyPr>
          <a:lstStyle/>
          <a:p>
            <a:r>
              <a:rPr lang="en-US" altLang="zh-CN" sz="4000" b="1" dirty="0">
                <a:solidFill>
                  <a:schemeClr val="tx1">
                    <a:lumMod val="95000"/>
                    <a:lumOff val="5000"/>
                  </a:schemeClr>
                </a:solidFill>
                <a:latin typeface="隶书" panose="02010509060101010101" pitchFamily="49" charset="-122"/>
                <a:ea typeface="隶书" panose="02010509060101010101" pitchFamily="49" charset="-122"/>
                <a:cs typeface="隶书" panose="02010509060101010101" pitchFamily="49" charset="-122"/>
                <a:sym typeface="华文隶书" panose="02010800040101010101" pitchFamily="2" charset="-122"/>
              </a:rPr>
              <a:t>   </a:t>
            </a:r>
            <a:r>
              <a:rPr lang="zh-CN" altLang="en-US" sz="4000" b="1" dirty="0">
                <a:solidFill>
                  <a:schemeClr val="tx1">
                    <a:lumMod val="95000"/>
                    <a:lumOff val="5000"/>
                  </a:schemeClr>
                </a:solidFill>
                <a:latin typeface="隶书" panose="02010509060101010101" pitchFamily="49" charset="-122"/>
                <a:ea typeface="隶书" panose="02010509060101010101" pitchFamily="49" charset="-122"/>
                <a:cs typeface="隶书" panose="02010509060101010101" pitchFamily="49" charset="-122"/>
                <a:sym typeface="华文隶书" panose="02010800040101010101" pitchFamily="2" charset="-122"/>
              </a:rPr>
              <a:t>目</a:t>
            </a:r>
            <a:r>
              <a:rPr lang="en-US" altLang="zh-CN" sz="4000" b="1" dirty="0">
                <a:solidFill>
                  <a:schemeClr val="tx1">
                    <a:lumMod val="95000"/>
                    <a:lumOff val="5000"/>
                  </a:schemeClr>
                </a:solidFill>
                <a:latin typeface="隶书" panose="02010509060101010101" pitchFamily="49" charset="-122"/>
                <a:ea typeface="隶书" panose="02010509060101010101" pitchFamily="49" charset="-122"/>
                <a:cs typeface="隶书" panose="02010509060101010101" pitchFamily="49" charset="-122"/>
                <a:sym typeface="华文隶书" panose="02010800040101010101" pitchFamily="2" charset="-122"/>
              </a:rPr>
              <a:t>   </a:t>
            </a:r>
            <a:r>
              <a:rPr lang="zh-CN" altLang="en-US" sz="4000" b="1" dirty="0">
                <a:solidFill>
                  <a:schemeClr val="tx1">
                    <a:lumMod val="95000"/>
                    <a:lumOff val="5000"/>
                  </a:schemeClr>
                </a:solidFill>
                <a:latin typeface="隶书" panose="02010509060101010101" pitchFamily="49" charset="-122"/>
                <a:ea typeface="隶书" panose="02010509060101010101" pitchFamily="49" charset="-122"/>
                <a:cs typeface="隶书" panose="02010509060101010101" pitchFamily="49" charset="-122"/>
                <a:sym typeface="华文隶书" panose="02010800040101010101" pitchFamily="2" charset="-122"/>
              </a:rPr>
              <a:t>录</a:t>
            </a:r>
            <a:r>
              <a:rPr lang="en-US" altLang="zh-CN" sz="4000" b="1" dirty="0">
                <a:solidFill>
                  <a:schemeClr val="tx1">
                    <a:lumMod val="95000"/>
                    <a:lumOff val="5000"/>
                  </a:schemeClr>
                </a:solidFill>
                <a:latin typeface="隶书" panose="02010509060101010101" pitchFamily="49" charset="-122"/>
                <a:ea typeface="隶书" panose="02010509060101010101" pitchFamily="49" charset="-122"/>
                <a:cs typeface="隶书" panose="02010509060101010101" pitchFamily="49" charset="-122"/>
                <a:sym typeface="华文隶书" panose="02010800040101010101" pitchFamily="2" charset="-122"/>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1080" y="1874006"/>
            <a:ext cx="7916091" cy="1323439"/>
          </a:xfrm>
          <a:prstGeom prst="rect">
            <a:avLst/>
          </a:prstGeom>
          <a:noFill/>
        </p:spPr>
        <p:txBody>
          <a:bodyPr wrap="square" rtlCol="0">
            <a:spAutoFit/>
          </a:bodyPr>
          <a:lstStyle/>
          <a:p>
            <a:pPr algn="ctr"/>
            <a:r>
              <a:rPr lang="zh-CN" altLang="en-US" sz="8000" b="1" dirty="0">
                <a:solidFill>
                  <a:schemeClr val="bg1"/>
                </a:solidFill>
                <a:latin typeface="隶书" panose="02010509060101010101" pitchFamily="49" charset="-122"/>
                <a:ea typeface="隶书" panose="02010509060101010101" pitchFamily="49" charset="-122"/>
              </a:rPr>
              <a:t>敬请批评指正</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3">
              <a:duotone>
                <a:prstClr val="black"/>
                <a:schemeClr val="accent3">
                  <a:tint val="45000"/>
                  <a:satMod val="400000"/>
                </a:schemeClr>
              </a:duotone>
              <a:extLst>
                <a:ext uri="{BEBA8EAE-BF5A-486C-A8C5-ECC9F3942E4B}">
                  <a14:imgProps xmlns:a14="http://schemas.microsoft.com/office/drawing/2010/main">
                    <a14:imgLayer r:embed="rId4">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10064" y="2017182"/>
            <a:ext cx="8723871" cy="906915"/>
          </a:xfrm>
          <a:prstGeom prst="rect">
            <a:avLst/>
          </a:prstGeom>
          <a:noFill/>
          <a:ln w="9525">
            <a:noFill/>
            <a:miter lim="800000"/>
          </a:ln>
        </p:spPr>
        <p:txBody>
          <a:bodyPr wrap="square">
            <a:spAutoFit/>
          </a:bodyPr>
          <a:lstStyle/>
          <a:p>
            <a:pPr algn="ctr">
              <a:lnSpc>
                <a:spcPct val="150000"/>
              </a:lnSpc>
            </a:pPr>
            <a:r>
              <a:rPr lang="zh-CN" altLang="en-US" sz="4000" b="1" dirty="0">
                <a:latin typeface="+mn-ea"/>
              </a:rPr>
              <a:t>一、项目背景与研究目标回顾</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内容占位符 2"/>
          <p:cNvSpPr>
            <a:spLocks noGrp="1"/>
          </p:cNvSpPr>
          <p:nvPr>
            <p:ph idx="4294967295"/>
          </p:nvPr>
        </p:nvSpPr>
        <p:spPr>
          <a:xfrm>
            <a:off x="858912" y="1490641"/>
            <a:ext cx="5207078" cy="1155920"/>
          </a:xfrm>
          <a:prstGeom prst="rect">
            <a:avLst/>
          </a:prstGeom>
        </p:spPr>
        <p:txBody>
          <a:bodyPr/>
          <a:lstStyle/>
          <a:p>
            <a:pPr marL="0" indent="0">
              <a:lnSpc>
                <a:spcPct val="150000"/>
              </a:lnSpc>
              <a:spcBef>
                <a:spcPts val="0"/>
              </a:spcBef>
              <a:buNone/>
              <a:defRPr/>
            </a:pPr>
            <a:r>
              <a:rPr lang="zh-CN" altLang="en-US" sz="1600" dirty="0"/>
              <a:t>脓毒症（</a:t>
            </a:r>
            <a:r>
              <a:rPr lang="en-US" altLang="zh-CN" sz="1600" dirty="0"/>
              <a:t>sepsis</a:t>
            </a:r>
            <a:r>
              <a:rPr lang="zh-CN" altLang="en-US" sz="1600" dirty="0"/>
              <a:t>）是感染状态下宿主反应失调引起的危及生命的致死性器官功能障碍，具有发病率高、 死亡率高、医疗花费高的特点，是全世界最大的死亡原因之一。</a:t>
            </a:r>
            <a:endParaRPr lang="en-US" altLang="zh-CN" sz="3200" dirty="0">
              <a:latin typeface="+mn-ea"/>
            </a:endParaRPr>
          </a:p>
          <a:p>
            <a:pPr marL="0" indent="0">
              <a:lnSpc>
                <a:spcPct val="150000"/>
              </a:lnSpc>
              <a:spcBef>
                <a:spcPts val="0"/>
              </a:spcBef>
              <a:buNone/>
              <a:defRPr/>
            </a:pPr>
            <a:endParaRPr lang="en-US" altLang="zh-CN" sz="2400" dirty="0">
              <a:ea typeface="宋体" panose="02010600030101010101" pitchFamily="2" charset="-122"/>
            </a:endParaRPr>
          </a:p>
        </p:txBody>
      </p:sp>
      <p:sp>
        <p:nvSpPr>
          <p:cNvPr id="15" name="矩形 14"/>
          <p:cNvSpPr/>
          <p:nvPr/>
        </p:nvSpPr>
        <p:spPr>
          <a:xfrm>
            <a:off x="858912" y="2903955"/>
            <a:ext cx="5207078" cy="1895519"/>
          </a:xfrm>
          <a:prstGeom prst="rect">
            <a:avLst/>
          </a:prstGeom>
        </p:spPr>
        <p:txBody>
          <a:bodyPr wrap="square">
            <a:spAutoFit/>
          </a:bodyPr>
          <a:lstStyle/>
          <a:p>
            <a:pPr>
              <a:lnSpc>
                <a:spcPct val="150000"/>
              </a:lnSpc>
              <a:defRPr/>
            </a:pPr>
            <a:r>
              <a:rPr lang="zh-CN" altLang="en-US" sz="1600" dirty="0"/>
              <a:t>导致脓毒症高死亡率的主要原因是脓毒症引起的器官功能障碍。其中，脓毒症诱导的凝血功能障碍（</a:t>
            </a:r>
            <a:r>
              <a:rPr lang="en-US" altLang="zh-CN" sz="1600" dirty="0"/>
              <a:t>SIC</a:t>
            </a:r>
            <a:r>
              <a:rPr lang="zh-CN" altLang="en-US" sz="1600" dirty="0"/>
              <a:t>）是最常见的并发症之一，发生率占脓毒症患者的</a:t>
            </a:r>
            <a:r>
              <a:rPr lang="en-US" altLang="zh-CN" sz="1600" dirty="0"/>
              <a:t>50%-70%</a:t>
            </a:r>
            <a:r>
              <a:rPr lang="zh-CN" altLang="en-US" sz="1600" dirty="0"/>
              <a:t>，而约</a:t>
            </a:r>
            <a:r>
              <a:rPr lang="en-US" altLang="zh-CN" sz="1600" dirty="0"/>
              <a:t>35%</a:t>
            </a:r>
            <a:r>
              <a:rPr lang="zh-CN" altLang="en-US" sz="1600" dirty="0"/>
              <a:t>的患者进展为弥散性血管内凝血（</a:t>
            </a:r>
            <a:r>
              <a:rPr lang="en-US" altLang="zh-CN" sz="1600" dirty="0" err="1"/>
              <a:t>DIC</a:t>
            </a:r>
            <a:r>
              <a:rPr lang="zh-CN" altLang="en-US" sz="1600" dirty="0"/>
              <a:t>），而</a:t>
            </a:r>
            <a:r>
              <a:rPr lang="en-US" altLang="zh-CN" sz="1600" dirty="0" err="1"/>
              <a:t>DIC</a:t>
            </a:r>
            <a:r>
              <a:rPr lang="zh-CN" altLang="en-US" sz="1600" dirty="0"/>
              <a:t>的诊断难度远高于</a:t>
            </a:r>
            <a:r>
              <a:rPr lang="en-US" altLang="zh-CN" sz="1600" dirty="0"/>
              <a:t>SIC</a:t>
            </a:r>
            <a:r>
              <a:rPr lang="zh-CN" altLang="en-US" sz="1600" dirty="0"/>
              <a:t>。</a:t>
            </a:r>
            <a:endParaRPr lang="en-US" altLang="zh-CN" sz="2000" b="1" dirty="0">
              <a:solidFill>
                <a:srgbClr val="D54A47"/>
              </a:solidFill>
            </a:endParaRPr>
          </a:p>
        </p:txBody>
      </p:sp>
      <p:sp>
        <p:nvSpPr>
          <p:cNvPr id="16" name="矩形 15"/>
          <p:cNvSpPr/>
          <p:nvPr/>
        </p:nvSpPr>
        <p:spPr>
          <a:xfrm>
            <a:off x="933845" y="5053648"/>
            <a:ext cx="4731231" cy="1156855"/>
          </a:xfrm>
          <a:prstGeom prst="rect">
            <a:avLst/>
          </a:prstGeom>
        </p:spPr>
        <p:txBody>
          <a:bodyPr wrap="square">
            <a:spAutoFit/>
          </a:bodyPr>
          <a:lstStyle/>
          <a:p>
            <a:pPr>
              <a:lnSpc>
                <a:spcPct val="150000"/>
              </a:lnSpc>
              <a:defRPr/>
            </a:pPr>
            <a:r>
              <a:rPr lang="zh-CN" altLang="en-US" sz="1600" dirty="0"/>
              <a:t>脓毒症诱导的凝血功能障碍</a:t>
            </a:r>
            <a:r>
              <a:rPr lang="en-US" altLang="zh-CN" sz="1600" dirty="0"/>
              <a:t>(SIC)</a:t>
            </a:r>
            <a:r>
              <a:rPr lang="zh-CN" altLang="en-US" sz="1600" dirty="0"/>
              <a:t>死亡率可达</a:t>
            </a:r>
            <a:r>
              <a:rPr lang="en-US" altLang="zh-CN" sz="1600" dirty="0"/>
              <a:t>23.1%</a:t>
            </a:r>
            <a:r>
              <a:rPr lang="zh-CN" altLang="en-US" sz="1600" dirty="0"/>
              <a:t>，而合并</a:t>
            </a:r>
            <a:r>
              <a:rPr lang="en-US" altLang="zh-CN" sz="1600" dirty="0" err="1"/>
              <a:t>DIC</a:t>
            </a:r>
            <a:r>
              <a:rPr lang="zh-CN" altLang="en-US" sz="1600" dirty="0"/>
              <a:t>的脓毒症患者死亡率是单纯脓毒症患者死亡率的</a:t>
            </a:r>
            <a:r>
              <a:rPr lang="en-US" altLang="zh-CN" sz="1600" dirty="0"/>
              <a:t>2</a:t>
            </a:r>
            <a:r>
              <a:rPr lang="zh-CN" altLang="en-US" sz="1600" dirty="0"/>
              <a:t>倍以上。</a:t>
            </a:r>
            <a:endParaRPr lang="zh-CN" altLang="en-US" sz="2000" b="1" dirty="0">
              <a:solidFill>
                <a:srgbClr val="D54A47"/>
              </a:solidFill>
              <a:latin typeface="+mn-ea"/>
            </a:endParaRPr>
          </a:p>
        </p:txBody>
      </p:sp>
      <p:sp>
        <p:nvSpPr>
          <p:cNvPr id="26" name="矩形 25"/>
          <p:cNvSpPr/>
          <p:nvPr/>
        </p:nvSpPr>
        <p:spPr>
          <a:xfrm>
            <a:off x="529868" y="896694"/>
            <a:ext cx="8084264" cy="523220"/>
          </a:xfrm>
          <a:prstGeom prst="rect">
            <a:avLst/>
          </a:prstGeom>
        </p:spPr>
        <p:txBody>
          <a:bodyPr wrap="none">
            <a:spAutoFit/>
          </a:bodyPr>
          <a:lstStyle/>
          <a:p>
            <a:pPr>
              <a:defRPr/>
            </a:pPr>
            <a:r>
              <a:rPr lang="zh-CN" altLang="en-US" sz="2800" dirty="0">
                <a:solidFill>
                  <a:srgbClr val="FF0000"/>
                </a:solidFill>
              </a:rPr>
              <a:t>项目背景：脓毒症并发症死亡率高，临床难于诊断</a:t>
            </a:r>
            <a:endParaRPr lang="zh-CN" altLang="en-US" sz="2400" b="1" dirty="0">
              <a:solidFill>
                <a:srgbClr val="FF0000"/>
              </a:solidFill>
              <a:latin typeface="+mn-ea"/>
            </a:endParaRPr>
          </a:p>
        </p:txBody>
      </p:sp>
      <p:sp>
        <p:nvSpPr>
          <p:cNvPr id="31" name="矩形 30"/>
          <p:cNvSpPr/>
          <p:nvPr/>
        </p:nvSpPr>
        <p:spPr>
          <a:xfrm>
            <a:off x="180821" y="1493745"/>
            <a:ext cx="669877" cy="116205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2" name="矩形 3071"/>
          <p:cNvSpPr/>
          <p:nvPr/>
        </p:nvSpPr>
        <p:spPr>
          <a:xfrm>
            <a:off x="256429" y="1731632"/>
            <a:ext cx="502061" cy="646331"/>
          </a:xfrm>
          <a:prstGeom prst="rect">
            <a:avLst/>
          </a:prstGeom>
        </p:spPr>
        <p:txBody>
          <a:bodyPr wrap="none">
            <a:spAutoFit/>
          </a:bodyPr>
          <a:lstStyle/>
          <a:p>
            <a:r>
              <a:rPr lang="en-US" altLang="zh-CN" sz="3600" b="1" dirty="0">
                <a:solidFill>
                  <a:srgbClr val="5482A3"/>
                </a:solidFill>
                <a:latin typeface="Rockwell Extra Bold" panose="02060903040505020403" pitchFamily="18" charset="0"/>
                <a:ea typeface="幼圆" panose="02010509060101010101" pitchFamily="49" charset="-122"/>
              </a:rPr>
              <a:t>1</a:t>
            </a:r>
            <a:endParaRPr lang="zh-CN" altLang="en-US" sz="3600" b="1" dirty="0">
              <a:solidFill>
                <a:srgbClr val="5482A3"/>
              </a:solidFill>
              <a:latin typeface="Rockwell Extra Bold" panose="02060903040505020403" pitchFamily="18" charset="0"/>
              <a:ea typeface="幼圆" panose="02010509060101010101" pitchFamily="49" charset="-122"/>
            </a:endParaRPr>
          </a:p>
        </p:txBody>
      </p:sp>
      <p:sp>
        <p:nvSpPr>
          <p:cNvPr id="34" name="矩形 33"/>
          <p:cNvSpPr/>
          <p:nvPr/>
        </p:nvSpPr>
        <p:spPr>
          <a:xfrm>
            <a:off x="154375" y="3290679"/>
            <a:ext cx="725650" cy="116205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p:cNvSpPr/>
          <p:nvPr/>
        </p:nvSpPr>
        <p:spPr>
          <a:xfrm>
            <a:off x="278837" y="3548538"/>
            <a:ext cx="502061" cy="646331"/>
          </a:xfrm>
          <a:prstGeom prst="rect">
            <a:avLst/>
          </a:prstGeom>
        </p:spPr>
        <p:txBody>
          <a:bodyPr wrap="none">
            <a:spAutoFit/>
          </a:bodyPr>
          <a:lstStyle/>
          <a:p>
            <a:r>
              <a:rPr lang="en-US" altLang="zh-CN" sz="3600" b="1" dirty="0">
                <a:solidFill>
                  <a:srgbClr val="5482A3"/>
                </a:solidFill>
                <a:latin typeface="Rockwell Extra Bold" panose="02060903040505020403" pitchFamily="18" charset="0"/>
                <a:ea typeface="幼圆" panose="02010509060101010101" pitchFamily="49" charset="-122"/>
              </a:rPr>
              <a:t>2</a:t>
            </a:r>
            <a:endParaRPr lang="zh-CN" altLang="en-US" sz="3600" b="1" dirty="0">
              <a:solidFill>
                <a:srgbClr val="5482A3"/>
              </a:solidFill>
              <a:latin typeface="Rockwell Extra Bold" panose="02060903040505020403" pitchFamily="18" charset="0"/>
              <a:ea typeface="幼圆" panose="02010509060101010101" pitchFamily="49" charset="-122"/>
            </a:endParaRPr>
          </a:p>
        </p:txBody>
      </p:sp>
      <p:sp>
        <p:nvSpPr>
          <p:cNvPr id="36" name="矩形 35"/>
          <p:cNvSpPr/>
          <p:nvPr/>
        </p:nvSpPr>
        <p:spPr>
          <a:xfrm>
            <a:off x="156008" y="5048453"/>
            <a:ext cx="702904" cy="116205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78836" y="5306312"/>
            <a:ext cx="502061" cy="646331"/>
          </a:xfrm>
          <a:prstGeom prst="rect">
            <a:avLst/>
          </a:prstGeom>
        </p:spPr>
        <p:txBody>
          <a:bodyPr wrap="none">
            <a:spAutoFit/>
          </a:bodyPr>
          <a:lstStyle/>
          <a:p>
            <a:r>
              <a:rPr lang="en-US" altLang="zh-CN" sz="3600" b="1" dirty="0">
                <a:solidFill>
                  <a:srgbClr val="5482A3"/>
                </a:solidFill>
                <a:latin typeface="Rockwell Extra Bold" panose="02060903040505020403" pitchFamily="18" charset="0"/>
                <a:ea typeface="幼圆" panose="02010509060101010101" pitchFamily="49" charset="-122"/>
              </a:rPr>
              <a:t>3</a:t>
            </a:r>
            <a:endParaRPr lang="zh-CN" altLang="en-US" sz="3600" b="1" dirty="0">
              <a:solidFill>
                <a:srgbClr val="5482A3"/>
              </a:solidFill>
              <a:latin typeface="Rockwell Extra Bold" panose="02060903040505020403" pitchFamily="18" charset="0"/>
              <a:ea typeface="幼圆" panose="02010509060101010101" pitchFamily="49" charset="-122"/>
            </a:endParaRPr>
          </a:p>
        </p:txBody>
      </p:sp>
      <p:sp>
        <p:nvSpPr>
          <p:cNvPr id="38" name="标题 1"/>
          <p:cNvSpPr txBox="1"/>
          <p:nvPr/>
        </p:nvSpPr>
        <p:spPr>
          <a:xfrm>
            <a:off x="0" y="197440"/>
            <a:ext cx="9144000"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项目背景</a:t>
            </a:r>
          </a:p>
        </p:txBody>
      </p:sp>
      <p:cxnSp>
        <p:nvCxnSpPr>
          <p:cNvPr id="39" name="直接连接符 38"/>
          <p:cNvCxnSpPr>
            <a:endCxn id="38" idx="1"/>
          </p:cNvCxnSpPr>
          <p:nvPr/>
        </p:nvCxnSpPr>
        <p:spPr>
          <a:xfrm>
            <a:off x="0" y="444137"/>
            <a:ext cx="0"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9144000" y="444137"/>
            <a:ext cx="0"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6065990" y="1652508"/>
            <a:ext cx="2897189" cy="45579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内容占位符 2"/>
          <p:cNvSpPr>
            <a:spLocks noGrp="1"/>
          </p:cNvSpPr>
          <p:nvPr>
            <p:ph idx="4294967295"/>
          </p:nvPr>
        </p:nvSpPr>
        <p:spPr>
          <a:xfrm>
            <a:off x="1029794" y="1522537"/>
            <a:ext cx="7065889" cy="1155920"/>
          </a:xfrm>
          <a:prstGeom prst="rect">
            <a:avLst/>
          </a:prstGeom>
        </p:spPr>
        <p:txBody>
          <a:bodyPr/>
          <a:lstStyle/>
          <a:p>
            <a:pPr marL="0" indent="0">
              <a:lnSpc>
                <a:spcPct val="150000"/>
              </a:lnSpc>
              <a:spcBef>
                <a:spcPts val="0"/>
              </a:spcBef>
              <a:buNone/>
              <a:defRPr/>
            </a:pPr>
            <a:r>
              <a:rPr lang="zh-CN" altLang="en-US" sz="1600" dirty="0"/>
              <a:t>由于</a:t>
            </a:r>
            <a:r>
              <a:rPr lang="en-US" altLang="zh-CN" sz="1600" dirty="0"/>
              <a:t>ICU</a:t>
            </a:r>
            <a:r>
              <a:rPr lang="zh-CN" altLang="en-US" sz="1600" dirty="0"/>
              <a:t>患者疾病之间的异质性，不同患者、实验室检测时间、项目具有差异性，住院患者产生大量稀疏的、不规则的时间序列。导致临床数据在采样时间和采样维度上的具有显著稀疏不规则性。</a:t>
            </a:r>
            <a:endParaRPr lang="en-US" altLang="zh-CN" sz="3200" dirty="0">
              <a:latin typeface="+mn-ea"/>
            </a:endParaRPr>
          </a:p>
          <a:p>
            <a:pPr marL="0" indent="0">
              <a:lnSpc>
                <a:spcPct val="150000"/>
              </a:lnSpc>
              <a:spcBef>
                <a:spcPts val="0"/>
              </a:spcBef>
              <a:buNone/>
              <a:defRPr/>
            </a:pPr>
            <a:endParaRPr lang="en-US" altLang="zh-CN" sz="2400" dirty="0">
              <a:ea typeface="宋体" panose="02010600030101010101" pitchFamily="2" charset="-122"/>
            </a:endParaRPr>
          </a:p>
        </p:txBody>
      </p:sp>
      <p:sp>
        <p:nvSpPr>
          <p:cNvPr id="15" name="矩形 14"/>
          <p:cNvSpPr/>
          <p:nvPr/>
        </p:nvSpPr>
        <p:spPr>
          <a:xfrm>
            <a:off x="1029794" y="2958722"/>
            <a:ext cx="5700820" cy="787523"/>
          </a:xfrm>
          <a:prstGeom prst="rect">
            <a:avLst/>
          </a:prstGeom>
        </p:spPr>
        <p:txBody>
          <a:bodyPr wrap="square">
            <a:spAutoFit/>
          </a:bodyPr>
          <a:lstStyle/>
          <a:p>
            <a:pPr>
              <a:lnSpc>
                <a:spcPct val="150000"/>
              </a:lnSpc>
              <a:defRPr/>
            </a:pPr>
            <a:r>
              <a:rPr lang="zh-CN" altLang="en-US" sz="1600" dirty="0"/>
              <a:t>脓毒症诱导的</a:t>
            </a:r>
            <a:r>
              <a:rPr lang="en-US" altLang="zh-CN" sz="1600" dirty="0"/>
              <a:t>SIC</a:t>
            </a:r>
            <a:r>
              <a:rPr lang="zh-CN" altLang="en-US" sz="1600" dirty="0"/>
              <a:t>、合并</a:t>
            </a:r>
            <a:r>
              <a:rPr lang="en-US" altLang="zh-CN" sz="1600" dirty="0" err="1"/>
              <a:t>DIC</a:t>
            </a:r>
            <a:r>
              <a:rPr lang="zh-CN" altLang="en-US" sz="1600" dirty="0"/>
              <a:t>临床诊断困难，早期诊断并治疗能显著降低脓毒症诱导并发症的死亡率。</a:t>
            </a:r>
            <a:endParaRPr lang="en-US" altLang="zh-CN" sz="2000" b="1" dirty="0">
              <a:solidFill>
                <a:srgbClr val="D54A47"/>
              </a:solidFill>
            </a:endParaRPr>
          </a:p>
        </p:txBody>
      </p:sp>
      <p:sp>
        <p:nvSpPr>
          <p:cNvPr id="26" name="矩形 25"/>
          <p:cNvSpPr/>
          <p:nvPr/>
        </p:nvSpPr>
        <p:spPr>
          <a:xfrm>
            <a:off x="729564" y="867968"/>
            <a:ext cx="7366119" cy="523220"/>
          </a:xfrm>
          <a:prstGeom prst="rect">
            <a:avLst/>
          </a:prstGeom>
        </p:spPr>
        <p:txBody>
          <a:bodyPr wrap="none">
            <a:spAutoFit/>
          </a:bodyPr>
          <a:lstStyle/>
          <a:p>
            <a:pPr>
              <a:defRPr/>
            </a:pPr>
            <a:r>
              <a:rPr lang="zh-CN" altLang="en-US" sz="2800" dirty="0">
                <a:solidFill>
                  <a:srgbClr val="FF0000"/>
                </a:solidFill>
              </a:rPr>
              <a:t>项目背景：医疗重症监护数据高稀疏、不规则</a:t>
            </a:r>
            <a:endParaRPr lang="zh-CN" altLang="en-US" sz="2400" b="1" dirty="0">
              <a:solidFill>
                <a:srgbClr val="FF0000"/>
              </a:solidFill>
              <a:latin typeface="+mn-ea"/>
            </a:endParaRPr>
          </a:p>
        </p:txBody>
      </p:sp>
      <p:sp>
        <p:nvSpPr>
          <p:cNvPr id="31" name="矩形 30"/>
          <p:cNvSpPr/>
          <p:nvPr/>
        </p:nvSpPr>
        <p:spPr>
          <a:xfrm>
            <a:off x="180821" y="1493745"/>
            <a:ext cx="669877" cy="116205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2" name="矩形 3071"/>
          <p:cNvSpPr/>
          <p:nvPr/>
        </p:nvSpPr>
        <p:spPr>
          <a:xfrm>
            <a:off x="264727" y="1759874"/>
            <a:ext cx="502061" cy="646331"/>
          </a:xfrm>
          <a:prstGeom prst="rect">
            <a:avLst/>
          </a:prstGeom>
        </p:spPr>
        <p:txBody>
          <a:bodyPr wrap="none">
            <a:spAutoFit/>
          </a:bodyPr>
          <a:lstStyle/>
          <a:p>
            <a:r>
              <a:rPr lang="en-US" altLang="zh-CN" sz="3600" b="1" dirty="0">
                <a:solidFill>
                  <a:srgbClr val="5482A3"/>
                </a:solidFill>
                <a:latin typeface="Rockwell Extra Bold" panose="02060903040505020403" pitchFamily="18" charset="0"/>
                <a:ea typeface="幼圆" panose="02010509060101010101" pitchFamily="49" charset="-122"/>
              </a:rPr>
              <a:t>1</a:t>
            </a:r>
            <a:endParaRPr lang="zh-CN" altLang="en-US" sz="3600" b="1" dirty="0">
              <a:solidFill>
                <a:srgbClr val="5482A3"/>
              </a:solidFill>
              <a:latin typeface="Rockwell Extra Bold" panose="02060903040505020403" pitchFamily="18" charset="0"/>
              <a:ea typeface="幼圆" panose="02010509060101010101" pitchFamily="49" charset="-122"/>
            </a:endParaRPr>
          </a:p>
        </p:txBody>
      </p:sp>
      <p:sp>
        <p:nvSpPr>
          <p:cNvPr id="34" name="矩形 33"/>
          <p:cNvSpPr/>
          <p:nvPr/>
        </p:nvSpPr>
        <p:spPr>
          <a:xfrm>
            <a:off x="152933" y="2847974"/>
            <a:ext cx="725650" cy="116205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p:cNvSpPr/>
          <p:nvPr/>
        </p:nvSpPr>
        <p:spPr>
          <a:xfrm>
            <a:off x="264727" y="3120983"/>
            <a:ext cx="502061" cy="646331"/>
          </a:xfrm>
          <a:prstGeom prst="rect">
            <a:avLst/>
          </a:prstGeom>
        </p:spPr>
        <p:txBody>
          <a:bodyPr wrap="none">
            <a:spAutoFit/>
          </a:bodyPr>
          <a:lstStyle/>
          <a:p>
            <a:r>
              <a:rPr lang="en-US" altLang="zh-CN" sz="3600" b="1" dirty="0">
                <a:solidFill>
                  <a:srgbClr val="5482A3"/>
                </a:solidFill>
                <a:latin typeface="Rockwell Extra Bold" panose="02060903040505020403" pitchFamily="18" charset="0"/>
                <a:ea typeface="幼圆" panose="02010509060101010101" pitchFamily="49" charset="-122"/>
              </a:rPr>
              <a:t>2</a:t>
            </a:r>
            <a:endParaRPr lang="zh-CN" altLang="en-US" sz="3600" b="1" dirty="0">
              <a:solidFill>
                <a:srgbClr val="5482A3"/>
              </a:solidFill>
              <a:latin typeface="Rockwell Extra Bold" panose="02060903040505020403" pitchFamily="18" charset="0"/>
              <a:ea typeface="幼圆" panose="02010509060101010101" pitchFamily="49" charset="-122"/>
            </a:endParaRPr>
          </a:p>
        </p:txBody>
      </p:sp>
      <p:sp>
        <p:nvSpPr>
          <p:cNvPr id="38" name="标题 1"/>
          <p:cNvSpPr txBox="1"/>
          <p:nvPr/>
        </p:nvSpPr>
        <p:spPr>
          <a:xfrm>
            <a:off x="0" y="197440"/>
            <a:ext cx="9143999"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项目背景</a:t>
            </a:r>
          </a:p>
        </p:txBody>
      </p:sp>
      <p:cxnSp>
        <p:nvCxnSpPr>
          <p:cNvPr id="39" name="直接连接符 38"/>
          <p:cNvCxnSpPr>
            <a:endCxn id="38" idx="1"/>
          </p:cNvCxnSpPr>
          <p:nvPr/>
        </p:nvCxnSpPr>
        <p:spPr>
          <a:xfrm flipH="1">
            <a:off x="0" y="444137"/>
            <a:ext cx="2"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9143999" y="444137"/>
            <a:ext cx="1"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369502" y="4112581"/>
            <a:ext cx="8404996" cy="25684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内容占位符 2"/>
          <p:cNvSpPr>
            <a:spLocks noGrp="1"/>
          </p:cNvSpPr>
          <p:nvPr>
            <p:ph idx="4294967295"/>
          </p:nvPr>
        </p:nvSpPr>
        <p:spPr>
          <a:xfrm>
            <a:off x="894478" y="1501151"/>
            <a:ext cx="7968951" cy="1155920"/>
          </a:xfrm>
          <a:prstGeom prst="rect">
            <a:avLst/>
          </a:prstGeom>
        </p:spPr>
        <p:txBody>
          <a:bodyPr/>
          <a:lstStyle/>
          <a:p>
            <a:pPr marL="0" indent="0">
              <a:lnSpc>
                <a:spcPct val="150000"/>
              </a:lnSpc>
              <a:spcBef>
                <a:spcPts val="0"/>
              </a:spcBef>
              <a:buNone/>
              <a:defRPr/>
            </a:pPr>
            <a:r>
              <a:rPr lang="zh-CN" altLang="en-US" sz="1600" dirty="0"/>
              <a:t>医疗重症监护数据是一个没有显著规律的动态系统</a:t>
            </a:r>
            <a:r>
              <a:rPr lang="en-US" altLang="zh-CN" sz="1600" dirty="0"/>
              <a:t>, </a:t>
            </a:r>
            <a:r>
              <a:rPr lang="zh-CN" altLang="en-US" sz="1600" dirty="0"/>
              <a:t>数据随时间波动复杂变化。 现有多种深度学习方法被用于时间序列数据分析，例如循环神经网络和长短时记忆网络等</a:t>
            </a:r>
            <a:r>
              <a:rPr lang="en-US" altLang="zh-CN" sz="1600" dirty="0"/>
              <a:t>, </a:t>
            </a:r>
            <a:r>
              <a:rPr lang="zh-CN" altLang="en-US" sz="1600" dirty="0"/>
              <a:t>但它们是为规则数据设计的，用来处理不规则的医疗时间序列数据可能导致不理想的结果。</a:t>
            </a:r>
            <a:endParaRPr lang="en-US" altLang="zh-CN" sz="3600" dirty="0">
              <a:ea typeface="宋体" panose="02010600030101010101" pitchFamily="2" charset="-122"/>
            </a:endParaRPr>
          </a:p>
        </p:txBody>
      </p:sp>
      <p:sp>
        <p:nvSpPr>
          <p:cNvPr id="15" name="矩形 14"/>
          <p:cNvSpPr/>
          <p:nvPr/>
        </p:nvSpPr>
        <p:spPr>
          <a:xfrm>
            <a:off x="884580" y="2867851"/>
            <a:ext cx="6937047" cy="1156855"/>
          </a:xfrm>
          <a:prstGeom prst="rect">
            <a:avLst/>
          </a:prstGeom>
        </p:spPr>
        <p:txBody>
          <a:bodyPr wrap="square">
            <a:spAutoFit/>
          </a:bodyPr>
          <a:lstStyle/>
          <a:p>
            <a:pPr>
              <a:lnSpc>
                <a:spcPct val="150000"/>
              </a:lnSpc>
              <a:defRPr/>
            </a:pPr>
            <a:r>
              <a:rPr lang="zh-CN" altLang="en-US" sz="1600" dirty="0"/>
              <a:t>机器学习等人工智能方法在医疗领域已经取得了显著的成就，然而模型的 “黑箱”模式限制了模型的临床实际部署应用，因为临床医生不太可能采 用他们无法理解的系统。 </a:t>
            </a:r>
            <a:endParaRPr lang="en-US" altLang="zh-CN" sz="2000" b="1" dirty="0">
              <a:solidFill>
                <a:srgbClr val="D54A47"/>
              </a:solidFill>
            </a:endParaRPr>
          </a:p>
        </p:txBody>
      </p:sp>
      <p:sp>
        <p:nvSpPr>
          <p:cNvPr id="26" name="矩形 25"/>
          <p:cNvSpPr/>
          <p:nvPr/>
        </p:nvSpPr>
        <p:spPr>
          <a:xfrm>
            <a:off x="729564" y="867968"/>
            <a:ext cx="7366119" cy="523220"/>
          </a:xfrm>
          <a:prstGeom prst="rect">
            <a:avLst/>
          </a:prstGeom>
        </p:spPr>
        <p:txBody>
          <a:bodyPr wrap="none">
            <a:spAutoFit/>
          </a:bodyPr>
          <a:lstStyle/>
          <a:p>
            <a:pPr>
              <a:defRPr/>
            </a:pPr>
            <a:r>
              <a:rPr lang="zh-CN" altLang="en-US" sz="2800" dirty="0">
                <a:solidFill>
                  <a:srgbClr val="FF0000"/>
                </a:solidFill>
              </a:rPr>
              <a:t>项目背景：机器学习模型性能低，可解释性差</a:t>
            </a:r>
            <a:endParaRPr lang="zh-CN" altLang="en-US" sz="2400" b="1" dirty="0">
              <a:solidFill>
                <a:srgbClr val="FF0000"/>
              </a:solidFill>
              <a:latin typeface="+mn-ea"/>
            </a:endParaRPr>
          </a:p>
        </p:txBody>
      </p:sp>
      <p:sp>
        <p:nvSpPr>
          <p:cNvPr id="31" name="矩形 30"/>
          <p:cNvSpPr/>
          <p:nvPr/>
        </p:nvSpPr>
        <p:spPr>
          <a:xfrm>
            <a:off x="180821" y="1493745"/>
            <a:ext cx="669877" cy="116205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2" name="矩形 3071"/>
          <p:cNvSpPr/>
          <p:nvPr/>
        </p:nvSpPr>
        <p:spPr>
          <a:xfrm>
            <a:off x="246006" y="1696314"/>
            <a:ext cx="669876" cy="646331"/>
          </a:xfrm>
          <a:prstGeom prst="rect">
            <a:avLst/>
          </a:prstGeom>
        </p:spPr>
        <p:txBody>
          <a:bodyPr wrap="square">
            <a:spAutoFit/>
          </a:bodyPr>
          <a:lstStyle/>
          <a:p>
            <a:r>
              <a:rPr lang="en-US" altLang="zh-CN" sz="3600" b="1" dirty="0">
                <a:solidFill>
                  <a:srgbClr val="5482A3"/>
                </a:solidFill>
                <a:latin typeface="Rockwell Extra Bold" panose="02060903040505020403" pitchFamily="18" charset="0"/>
                <a:ea typeface="幼圆" panose="02010509060101010101" pitchFamily="49" charset="-122"/>
              </a:rPr>
              <a:t>1</a:t>
            </a:r>
            <a:endParaRPr lang="zh-CN" altLang="en-US" sz="4800" b="1" dirty="0">
              <a:solidFill>
                <a:srgbClr val="5482A3"/>
              </a:solidFill>
              <a:latin typeface="Rockwell Extra Bold" panose="02060903040505020403" pitchFamily="18" charset="0"/>
              <a:ea typeface="幼圆" panose="02010509060101010101" pitchFamily="49" charset="-122"/>
            </a:endParaRPr>
          </a:p>
        </p:txBody>
      </p:sp>
      <p:sp>
        <p:nvSpPr>
          <p:cNvPr id="34" name="矩形 33"/>
          <p:cNvSpPr/>
          <p:nvPr/>
        </p:nvSpPr>
        <p:spPr>
          <a:xfrm>
            <a:off x="152933" y="2847973"/>
            <a:ext cx="653426" cy="1151661"/>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p:cNvSpPr/>
          <p:nvPr/>
        </p:nvSpPr>
        <p:spPr>
          <a:xfrm>
            <a:off x="229461" y="3086408"/>
            <a:ext cx="502061" cy="646331"/>
          </a:xfrm>
          <a:prstGeom prst="rect">
            <a:avLst/>
          </a:prstGeom>
        </p:spPr>
        <p:txBody>
          <a:bodyPr wrap="none">
            <a:spAutoFit/>
          </a:bodyPr>
          <a:lstStyle/>
          <a:p>
            <a:r>
              <a:rPr lang="en-US" altLang="zh-CN" sz="3600" b="1" dirty="0">
                <a:solidFill>
                  <a:srgbClr val="5482A3"/>
                </a:solidFill>
                <a:latin typeface="Rockwell Extra Bold" panose="02060903040505020403" pitchFamily="18" charset="0"/>
                <a:ea typeface="幼圆" panose="02010509060101010101" pitchFamily="49" charset="-122"/>
              </a:rPr>
              <a:t>2</a:t>
            </a:r>
            <a:endParaRPr lang="zh-CN" altLang="en-US" sz="3600" b="1" dirty="0">
              <a:solidFill>
                <a:srgbClr val="5482A3"/>
              </a:solidFill>
              <a:latin typeface="Rockwell Extra Bold" panose="02060903040505020403" pitchFamily="18" charset="0"/>
              <a:ea typeface="幼圆" panose="02010509060101010101" pitchFamily="49" charset="-122"/>
            </a:endParaRPr>
          </a:p>
        </p:txBody>
      </p:sp>
      <p:sp>
        <p:nvSpPr>
          <p:cNvPr id="38" name="标题 1"/>
          <p:cNvSpPr txBox="1"/>
          <p:nvPr/>
        </p:nvSpPr>
        <p:spPr>
          <a:xfrm>
            <a:off x="0" y="197440"/>
            <a:ext cx="9143999"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项目背景</a:t>
            </a:r>
          </a:p>
        </p:txBody>
      </p:sp>
      <p:cxnSp>
        <p:nvCxnSpPr>
          <p:cNvPr id="39" name="直接连接符 38"/>
          <p:cNvCxnSpPr>
            <a:endCxn id="38" idx="1"/>
          </p:cNvCxnSpPr>
          <p:nvPr/>
        </p:nvCxnSpPr>
        <p:spPr>
          <a:xfrm flipH="1">
            <a:off x="0" y="444137"/>
            <a:ext cx="2"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9143999" y="444137"/>
            <a:ext cx="1"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05129" y="4235486"/>
            <a:ext cx="2931147" cy="1895519"/>
          </a:xfrm>
          <a:prstGeom prst="rect">
            <a:avLst/>
          </a:prstGeom>
        </p:spPr>
        <p:txBody>
          <a:bodyPr wrap="square">
            <a:spAutoFit/>
          </a:bodyPr>
          <a:lstStyle/>
          <a:p>
            <a:pPr>
              <a:lnSpc>
                <a:spcPct val="150000"/>
              </a:lnSpc>
              <a:defRPr/>
            </a:pPr>
            <a:r>
              <a:rPr lang="zh-CN" altLang="en-US" sz="1600" dirty="0"/>
              <a:t>当医生之间或医生与模型决策结果不一致时，模型提供可解释的诊断预测依据显得尤为重要，可以提高模型可信度，侧面帮助医生进行诊断。</a:t>
            </a:r>
            <a:endParaRPr lang="zh-CN" altLang="en-US" sz="2000" b="1" dirty="0">
              <a:solidFill>
                <a:srgbClr val="D54A47"/>
              </a:solidFill>
              <a:latin typeface="+mn-ea"/>
            </a:endParaRPr>
          </a:p>
        </p:txBody>
      </p:sp>
      <p:sp>
        <p:nvSpPr>
          <p:cNvPr id="14" name="矩形 13"/>
          <p:cNvSpPr/>
          <p:nvPr/>
        </p:nvSpPr>
        <p:spPr>
          <a:xfrm>
            <a:off x="117574" y="4235486"/>
            <a:ext cx="702904" cy="116205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29461" y="4515355"/>
            <a:ext cx="502061" cy="646331"/>
          </a:xfrm>
          <a:prstGeom prst="rect">
            <a:avLst/>
          </a:prstGeom>
        </p:spPr>
        <p:txBody>
          <a:bodyPr wrap="none">
            <a:spAutoFit/>
          </a:bodyPr>
          <a:lstStyle/>
          <a:p>
            <a:r>
              <a:rPr lang="en-US" altLang="zh-CN" sz="3600" b="1" dirty="0">
                <a:solidFill>
                  <a:srgbClr val="5482A3"/>
                </a:solidFill>
                <a:latin typeface="Rockwell Extra Bold" panose="02060903040505020403" pitchFamily="18" charset="0"/>
                <a:ea typeface="幼圆" panose="02010509060101010101" pitchFamily="49" charset="-122"/>
              </a:rPr>
              <a:t>3</a:t>
            </a:r>
            <a:endParaRPr lang="zh-CN" altLang="en-US" sz="3600" b="1" dirty="0">
              <a:solidFill>
                <a:srgbClr val="5482A3"/>
              </a:solidFill>
              <a:latin typeface="Rockwell Extra Bold" panose="02060903040505020403" pitchFamily="18" charset="0"/>
              <a:ea typeface="幼圆" panose="02010509060101010101" pitchFamily="49" charset="-122"/>
            </a:endParaRPr>
          </a:p>
        </p:txBody>
      </p:sp>
      <p:pic>
        <p:nvPicPr>
          <p:cNvPr id="3" name="图片 2"/>
          <p:cNvPicPr>
            <a:picLocks noChangeAspect="1"/>
          </p:cNvPicPr>
          <p:nvPr/>
        </p:nvPicPr>
        <p:blipFill>
          <a:blip r:embed="rId3"/>
          <a:stretch>
            <a:fillRect/>
          </a:stretch>
        </p:blipFill>
        <p:spPr>
          <a:xfrm>
            <a:off x="4179842" y="4122372"/>
            <a:ext cx="4486510" cy="20086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内容占位符 2"/>
          <p:cNvSpPr>
            <a:spLocks noGrp="1"/>
          </p:cNvSpPr>
          <p:nvPr>
            <p:ph idx="4294967295"/>
          </p:nvPr>
        </p:nvSpPr>
        <p:spPr>
          <a:xfrm>
            <a:off x="953319" y="3160617"/>
            <a:ext cx="7065889" cy="1155920"/>
          </a:xfrm>
          <a:prstGeom prst="rect">
            <a:avLst/>
          </a:prstGeom>
        </p:spPr>
        <p:txBody>
          <a:bodyPr/>
          <a:lstStyle/>
          <a:p>
            <a:pPr marL="0" indent="0">
              <a:lnSpc>
                <a:spcPct val="150000"/>
              </a:lnSpc>
              <a:spcBef>
                <a:spcPts val="0"/>
              </a:spcBef>
              <a:buNone/>
              <a:defRPr/>
            </a:pPr>
            <a:r>
              <a:rPr lang="zh-CN" altLang="en-US" sz="1600" dirty="0"/>
              <a:t>多项研究表明基于机器学习的算法模型在预测脓毒症显著优于现有的各类评分系统和人类专家诊断，表明研究预警模型是有意义的。 </a:t>
            </a:r>
            <a:endParaRPr lang="en-US" altLang="zh-CN" sz="3600" dirty="0">
              <a:ea typeface="宋体" panose="02010600030101010101" pitchFamily="2" charset="-122"/>
            </a:endParaRPr>
          </a:p>
        </p:txBody>
      </p:sp>
      <p:sp>
        <p:nvSpPr>
          <p:cNvPr id="15" name="矩形 14"/>
          <p:cNvSpPr/>
          <p:nvPr/>
        </p:nvSpPr>
        <p:spPr>
          <a:xfrm>
            <a:off x="944058" y="1318102"/>
            <a:ext cx="7084412" cy="1526187"/>
          </a:xfrm>
          <a:prstGeom prst="rect">
            <a:avLst/>
          </a:prstGeom>
        </p:spPr>
        <p:txBody>
          <a:bodyPr wrap="square">
            <a:spAutoFit/>
          </a:bodyPr>
          <a:lstStyle/>
          <a:p>
            <a:pPr>
              <a:lnSpc>
                <a:spcPct val="150000"/>
              </a:lnSpc>
              <a:defRPr/>
            </a:pPr>
            <a:r>
              <a:rPr lang="zh-CN" altLang="en-US" sz="1600" dirty="0"/>
              <a:t>本项目拟通过研究适用于稀疏不规则时序数据的处理算法模型、融合相关特征提取模型、构建可解释的实时脓毒症动态预警监测系统，以早期发现脓毒症，提高脓毒症预警模型的效能、可信度和可解释性，促进模型进入临床常规工作流程，使患者受益。 </a:t>
            </a:r>
            <a:endParaRPr lang="en-US" altLang="zh-CN" sz="2000" b="1" dirty="0">
              <a:solidFill>
                <a:srgbClr val="D54A47"/>
              </a:solidFill>
            </a:endParaRPr>
          </a:p>
        </p:txBody>
      </p:sp>
      <p:sp>
        <p:nvSpPr>
          <p:cNvPr id="26" name="矩形 25"/>
          <p:cNvSpPr/>
          <p:nvPr/>
        </p:nvSpPr>
        <p:spPr>
          <a:xfrm>
            <a:off x="729564" y="867968"/>
            <a:ext cx="7366119" cy="523220"/>
          </a:xfrm>
          <a:prstGeom prst="rect">
            <a:avLst/>
          </a:prstGeom>
        </p:spPr>
        <p:txBody>
          <a:bodyPr wrap="none">
            <a:spAutoFit/>
          </a:bodyPr>
          <a:lstStyle/>
          <a:p>
            <a:pPr>
              <a:defRPr/>
            </a:pPr>
            <a:r>
              <a:rPr lang="zh-CN" altLang="en-US" sz="2800" dirty="0">
                <a:solidFill>
                  <a:srgbClr val="FF0000"/>
                </a:solidFill>
              </a:rPr>
              <a:t>研究目标：建立基于时间序列的实时预警模型</a:t>
            </a:r>
            <a:endParaRPr lang="zh-CN" altLang="en-US" sz="2400" b="1" dirty="0">
              <a:solidFill>
                <a:srgbClr val="FF0000"/>
              </a:solidFill>
              <a:latin typeface="+mn-ea"/>
            </a:endParaRPr>
          </a:p>
        </p:txBody>
      </p:sp>
      <p:sp>
        <p:nvSpPr>
          <p:cNvPr id="31" name="矩形 30"/>
          <p:cNvSpPr/>
          <p:nvPr/>
        </p:nvSpPr>
        <p:spPr>
          <a:xfrm>
            <a:off x="188499" y="1355392"/>
            <a:ext cx="669877" cy="116205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2" name="矩形 3071"/>
          <p:cNvSpPr/>
          <p:nvPr/>
        </p:nvSpPr>
        <p:spPr>
          <a:xfrm>
            <a:off x="294296" y="1631149"/>
            <a:ext cx="502061" cy="646331"/>
          </a:xfrm>
          <a:prstGeom prst="rect">
            <a:avLst/>
          </a:prstGeom>
        </p:spPr>
        <p:txBody>
          <a:bodyPr wrap="none">
            <a:spAutoFit/>
          </a:bodyPr>
          <a:lstStyle/>
          <a:p>
            <a:r>
              <a:rPr lang="en-US" altLang="zh-CN" sz="3600" b="1" dirty="0">
                <a:solidFill>
                  <a:srgbClr val="5482A3"/>
                </a:solidFill>
                <a:latin typeface="Rockwell Extra Bold" panose="02060903040505020403" pitchFamily="18" charset="0"/>
                <a:ea typeface="幼圆" panose="02010509060101010101" pitchFamily="49" charset="-122"/>
              </a:rPr>
              <a:t>1</a:t>
            </a:r>
            <a:endParaRPr lang="zh-CN" altLang="en-US" sz="3600" b="1" dirty="0">
              <a:solidFill>
                <a:srgbClr val="5482A3"/>
              </a:solidFill>
              <a:latin typeface="Rockwell Extra Bold" panose="02060903040505020403" pitchFamily="18" charset="0"/>
              <a:ea typeface="幼圆" panose="02010509060101010101" pitchFamily="49" charset="-122"/>
            </a:endParaRPr>
          </a:p>
        </p:txBody>
      </p:sp>
      <p:sp>
        <p:nvSpPr>
          <p:cNvPr id="34" name="矩形 33"/>
          <p:cNvSpPr/>
          <p:nvPr/>
        </p:nvSpPr>
        <p:spPr>
          <a:xfrm>
            <a:off x="160612" y="2907297"/>
            <a:ext cx="725650" cy="116205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p:cNvSpPr/>
          <p:nvPr/>
        </p:nvSpPr>
        <p:spPr>
          <a:xfrm>
            <a:off x="272406" y="3160617"/>
            <a:ext cx="502061" cy="646331"/>
          </a:xfrm>
          <a:prstGeom prst="rect">
            <a:avLst/>
          </a:prstGeom>
        </p:spPr>
        <p:txBody>
          <a:bodyPr wrap="none">
            <a:spAutoFit/>
          </a:bodyPr>
          <a:lstStyle/>
          <a:p>
            <a:r>
              <a:rPr lang="en-US" altLang="zh-CN" sz="3600" b="1" dirty="0">
                <a:solidFill>
                  <a:srgbClr val="5482A3"/>
                </a:solidFill>
                <a:latin typeface="Rockwell Extra Bold" panose="02060903040505020403" pitchFamily="18" charset="0"/>
                <a:ea typeface="幼圆" panose="02010509060101010101" pitchFamily="49" charset="-122"/>
              </a:rPr>
              <a:t>2</a:t>
            </a:r>
            <a:endParaRPr lang="zh-CN" altLang="en-US" sz="3600" b="1" dirty="0">
              <a:solidFill>
                <a:srgbClr val="5482A3"/>
              </a:solidFill>
              <a:latin typeface="Rockwell Extra Bold" panose="02060903040505020403" pitchFamily="18" charset="0"/>
              <a:ea typeface="幼圆" panose="02010509060101010101" pitchFamily="49" charset="-122"/>
            </a:endParaRPr>
          </a:p>
        </p:txBody>
      </p:sp>
      <p:sp>
        <p:nvSpPr>
          <p:cNvPr id="38" name="标题 1"/>
          <p:cNvSpPr txBox="1"/>
          <p:nvPr/>
        </p:nvSpPr>
        <p:spPr>
          <a:xfrm>
            <a:off x="0" y="197440"/>
            <a:ext cx="9143999"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研究目标</a:t>
            </a:r>
          </a:p>
        </p:txBody>
      </p:sp>
      <p:cxnSp>
        <p:nvCxnSpPr>
          <p:cNvPr id="39" name="直接连接符 38"/>
          <p:cNvCxnSpPr>
            <a:endCxn id="38" idx="1"/>
          </p:cNvCxnSpPr>
          <p:nvPr/>
        </p:nvCxnSpPr>
        <p:spPr>
          <a:xfrm flipH="1">
            <a:off x="0" y="444137"/>
            <a:ext cx="2"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9143999" y="444137"/>
            <a:ext cx="1"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100383" y="4139951"/>
            <a:ext cx="8933793" cy="25509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3">
              <a:duotone>
                <a:prstClr val="black"/>
                <a:schemeClr val="accent3">
                  <a:tint val="45000"/>
                  <a:satMod val="400000"/>
                </a:schemeClr>
              </a:duotone>
              <a:extLst>
                <a:ext uri="{BEBA8EAE-BF5A-486C-A8C5-ECC9F3942E4B}">
                  <a14:imgProps xmlns:a14="http://schemas.microsoft.com/office/drawing/2010/main">
                    <a14:imgLayer r:embed="rId4">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10064" y="2017182"/>
            <a:ext cx="8723871" cy="906915"/>
          </a:xfrm>
          <a:prstGeom prst="rect">
            <a:avLst/>
          </a:prstGeom>
          <a:noFill/>
          <a:ln w="9525">
            <a:noFill/>
            <a:miter lim="800000"/>
          </a:ln>
        </p:spPr>
        <p:txBody>
          <a:bodyPr wrap="square">
            <a:spAutoFit/>
          </a:bodyPr>
          <a:lstStyle/>
          <a:p>
            <a:pPr algn="ctr">
              <a:lnSpc>
                <a:spcPct val="150000"/>
              </a:lnSpc>
            </a:pPr>
            <a:r>
              <a:rPr lang="zh-CN" altLang="en-US" sz="4000" b="1" dirty="0">
                <a:latin typeface="+mn-ea"/>
              </a:rPr>
              <a:t>二、数据收集与预处理</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1919" y="184936"/>
            <a:ext cx="9215920" cy="46554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anose="02010509060101010101" pitchFamily="49" charset="-122"/>
                <a:ea typeface="隶书" panose="02010509060101010101" pitchFamily="49" charset="-122"/>
                <a:cs typeface="+mn-cs"/>
              </a:rPr>
              <a:t>数据收集：收集</a:t>
            </a:r>
            <a:r>
              <a:rPr lang="en-US" altLang="zh-CN" sz="3200" dirty="0">
                <a:solidFill>
                  <a:schemeClr val="bg1"/>
                </a:solidFill>
                <a:latin typeface="隶书" panose="02010509060101010101" pitchFamily="49" charset="-122"/>
                <a:ea typeface="隶书" panose="02010509060101010101" pitchFamily="49" charset="-122"/>
                <a:cs typeface="+mn-cs"/>
              </a:rPr>
              <a:t>MIMIC</a:t>
            </a:r>
            <a:r>
              <a:rPr lang="zh-CN" altLang="en-US" sz="3200" dirty="0">
                <a:solidFill>
                  <a:schemeClr val="bg1"/>
                </a:solidFill>
                <a:latin typeface="隶书" panose="02010509060101010101" pitchFamily="49" charset="-122"/>
                <a:ea typeface="隶书" panose="02010509060101010101" pitchFamily="49" charset="-122"/>
                <a:cs typeface="+mn-cs"/>
              </a:rPr>
              <a:t>数据</a:t>
            </a:r>
          </a:p>
        </p:txBody>
      </p:sp>
      <p:cxnSp>
        <p:nvCxnSpPr>
          <p:cNvPr id="6" name="直接连接符 5"/>
          <p:cNvCxnSpPr>
            <a:endCxn id="5" idx="1"/>
          </p:cNvCxnSpPr>
          <p:nvPr/>
        </p:nvCxnSpPr>
        <p:spPr>
          <a:xfrm flipH="1" flipV="1">
            <a:off x="-71919" y="417708"/>
            <a:ext cx="71919" cy="26429"/>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flipH="1">
            <a:off x="9144000" y="417708"/>
            <a:ext cx="1" cy="2643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2061" y="2247531"/>
            <a:ext cx="7870006"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mn-ea"/>
              </a:rPr>
              <a:t>收集与统计了</a:t>
            </a:r>
            <a:r>
              <a:rPr lang="en-US" altLang="zh-CN" sz="2000" dirty="0">
                <a:latin typeface="+mn-ea"/>
              </a:rPr>
              <a:t>MIMIC-IV</a:t>
            </a:r>
            <a:r>
              <a:rPr lang="zh-CN" altLang="en-US" sz="2000" dirty="0">
                <a:latin typeface="+mn-ea"/>
              </a:rPr>
              <a:t>数据，统计信息如下表所示：</a:t>
            </a:r>
          </a:p>
        </p:txBody>
      </p:sp>
      <p:sp>
        <p:nvSpPr>
          <p:cNvPr id="24" name="文本框 23"/>
          <p:cNvSpPr txBox="1"/>
          <p:nvPr/>
        </p:nvSpPr>
        <p:spPr>
          <a:xfrm>
            <a:off x="452061" y="871388"/>
            <a:ext cx="7489863" cy="101473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0" i="0" dirty="0">
                <a:solidFill>
                  <a:srgbClr val="232323"/>
                </a:solidFill>
                <a:effectLst/>
                <a:latin typeface="+mn-ea"/>
              </a:rPr>
              <a:t>MIMIC</a:t>
            </a:r>
            <a:r>
              <a:rPr lang="zh-CN" altLang="en-US" sz="2000" b="0" i="0" dirty="0">
                <a:solidFill>
                  <a:srgbClr val="232323"/>
                </a:solidFill>
                <a:effectLst/>
                <a:latin typeface="+mn-ea"/>
              </a:rPr>
              <a:t>数据库是美国麻省理工提供的一个对公众开放的多参数重症监护数据库，里面提供了多种从</a:t>
            </a:r>
            <a:r>
              <a:rPr lang="en-US" altLang="zh-CN" sz="2000" b="0" i="0" dirty="0">
                <a:solidFill>
                  <a:srgbClr val="232323"/>
                </a:solidFill>
                <a:effectLst/>
                <a:latin typeface="+mn-ea"/>
              </a:rPr>
              <a:t>ICU</a:t>
            </a:r>
            <a:r>
              <a:rPr lang="zh-CN" altLang="en-US" sz="2000" b="0" i="0" dirty="0">
                <a:solidFill>
                  <a:srgbClr val="232323"/>
                </a:solidFill>
                <a:effectLst/>
                <a:latin typeface="+mn-ea"/>
              </a:rPr>
              <a:t>病房中采集的生理数据。（</a:t>
            </a:r>
            <a:r>
              <a:rPr lang="en-US" altLang="zh-CN" sz="2000" b="0" i="0">
                <a:solidFill>
                  <a:srgbClr val="232323"/>
                </a:solidFill>
                <a:effectLst/>
                <a:latin typeface="+mn-ea"/>
              </a:rPr>
              <a:t>https://physionet.org/content/mimiciv/2.1/</a:t>
            </a:r>
            <a:r>
              <a:rPr lang="zh-CN" altLang="en-US" sz="2000" dirty="0">
                <a:solidFill>
                  <a:srgbClr val="232323"/>
                </a:solidFill>
                <a:latin typeface="+mn-ea"/>
              </a:rPr>
              <a:t>）</a:t>
            </a:r>
            <a:endParaRPr lang="zh-CN" altLang="en-US" sz="2000" dirty="0">
              <a:latin typeface="+mn-ea"/>
            </a:endParaRPr>
          </a:p>
        </p:txBody>
      </p:sp>
      <p:graphicFrame>
        <p:nvGraphicFramePr>
          <p:cNvPr id="29" name="表格 29"/>
          <p:cNvGraphicFramePr>
            <a:graphicFrameLocks noGrp="1"/>
          </p:cNvGraphicFramePr>
          <p:nvPr>
            <p:custDataLst>
              <p:tags r:id="rId1"/>
            </p:custDataLst>
          </p:nvPr>
        </p:nvGraphicFramePr>
        <p:xfrm>
          <a:off x="1232899" y="3045705"/>
          <a:ext cx="6489843" cy="2595880"/>
        </p:xfrm>
        <a:graphic>
          <a:graphicData uri="http://schemas.openxmlformats.org/drawingml/2006/table">
            <a:tbl>
              <a:tblPr firstRow="1" bandRow="1">
                <a:tableStyleId>{7DF18680-E054-41AD-8BC1-D1AEF772440D}</a:tableStyleId>
              </a:tblPr>
              <a:tblGrid>
                <a:gridCol w="3030876">
                  <a:extLst>
                    <a:ext uri="{9D8B030D-6E8A-4147-A177-3AD203B41FA5}">
                      <a16:colId xmlns:a16="http://schemas.microsoft.com/office/drawing/2014/main" val="20000"/>
                    </a:ext>
                  </a:extLst>
                </a:gridCol>
                <a:gridCol w="3458967">
                  <a:extLst>
                    <a:ext uri="{9D8B030D-6E8A-4147-A177-3AD203B41FA5}">
                      <a16:colId xmlns:a16="http://schemas.microsoft.com/office/drawing/2014/main" val="20001"/>
                    </a:ext>
                  </a:extLst>
                </a:gridCol>
              </a:tblGrid>
              <a:tr h="370840">
                <a:tc>
                  <a:txBody>
                    <a:bodyPr/>
                    <a:lstStyle/>
                    <a:p>
                      <a:pPr algn="ctr"/>
                      <a:r>
                        <a:rPr lang="zh-CN" altLang="en-US" dirty="0"/>
                        <a:t>数据来源 </a:t>
                      </a:r>
                    </a:p>
                  </a:txBody>
                  <a:tcPr/>
                </a:tc>
                <a:tc>
                  <a:txBody>
                    <a:bodyPr/>
                    <a:lstStyle/>
                    <a:p>
                      <a:pPr algn="ctr"/>
                      <a:r>
                        <a:rPr lang="zh-CN" altLang="en-US" dirty="0"/>
                        <a:t>麻省理工学院</a:t>
                      </a:r>
                    </a:p>
                  </a:txBody>
                  <a:tcPr/>
                </a:tc>
                <a:extLst>
                  <a:ext uri="{0D108BD9-81ED-4DB2-BD59-A6C34878D82A}">
                    <a16:rowId xmlns:a16="http://schemas.microsoft.com/office/drawing/2014/main" val="10000"/>
                  </a:ext>
                </a:extLst>
              </a:tr>
              <a:tr h="370840">
                <a:tc>
                  <a:txBody>
                    <a:bodyPr/>
                    <a:lstStyle/>
                    <a:p>
                      <a:pPr algn="ctr"/>
                      <a:r>
                        <a:rPr lang="zh-CN" altLang="en-US" dirty="0"/>
                        <a:t>统计中心</a:t>
                      </a:r>
                    </a:p>
                  </a:txBody>
                  <a:tcPr/>
                </a:tc>
                <a:tc>
                  <a:txBody>
                    <a:bodyPr/>
                    <a:lstStyle/>
                    <a:p>
                      <a:pPr algn="ctr"/>
                      <a:r>
                        <a:rPr lang="zh-CN" altLang="en-US" dirty="0"/>
                        <a:t>计算生理学实验室</a:t>
                      </a:r>
                    </a:p>
                  </a:txBody>
                  <a:tcPr/>
                </a:tc>
                <a:extLst>
                  <a:ext uri="{0D108BD9-81ED-4DB2-BD59-A6C34878D82A}">
                    <a16:rowId xmlns:a16="http://schemas.microsoft.com/office/drawing/2014/main" val="10001"/>
                  </a:ext>
                </a:extLst>
              </a:tr>
              <a:tr h="370840">
                <a:tc>
                  <a:txBody>
                    <a:bodyPr/>
                    <a:lstStyle/>
                    <a:p>
                      <a:pPr algn="ctr"/>
                      <a:r>
                        <a:rPr lang="zh-CN" altLang="en-US" dirty="0"/>
                        <a:t>数据格式</a:t>
                      </a:r>
                    </a:p>
                  </a:txBody>
                  <a:tcPr/>
                </a:tc>
                <a:tc>
                  <a:txBody>
                    <a:bodyPr/>
                    <a:lstStyle/>
                    <a:p>
                      <a:pPr algn="ctr"/>
                      <a:r>
                        <a:rPr lang="en-US" altLang="zh-CN" dirty="0"/>
                        <a:t>SQL / CVS</a:t>
                      </a:r>
                    </a:p>
                  </a:txBody>
                  <a:tcPr/>
                </a:tc>
                <a:extLst>
                  <a:ext uri="{0D108BD9-81ED-4DB2-BD59-A6C34878D82A}">
                    <a16:rowId xmlns:a16="http://schemas.microsoft.com/office/drawing/2014/main" val="10002"/>
                  </a:ext>
                </a:extLst>
              </a:tr>
              <a:tr h="370840">
                <a:tc>
                  <a:txBody>
                    <a:bodyPr/>
                    <a:lstStyle/>
                    <a:p>
                      <a:pPr algn="ctr"/>
                      <a:r>
                        <a:rPr lang="zh-CN" altLang="en-US" dirty="0"/>
                        <a:t>纳入时间 </a:t>
                      </a:r>
                    </a:p>
                  </a:txBody>
                  <a:tcPr/>
                </a:tc>
                <a:tc>
                  <a:txBody>
                    <a:bodyPr/>
                    <a:lstStyle/>
                    <a:p>
                      <a:pPr algn="ctr"/>
                      <a:r>
                        <a:rPr lang="en-US" altLang="zh-CN" dirty="0"/>
                        <a:t>2008-2019</a:t>
                      </a:r>
                      <a:endParaRPr lang="zh-CN" altLang="en-US" dirty="0"/>
                    </a:p>
                  </a:txBody>
                  <a:tcPr/>
                </a:tc>
                <a:extLst>
                  <a:ext uri="{0D108BD9-81ED-4DB2-BD59-A6C34878D82A}">
                    <a16:rowId xmlns:a16="http://schemas.microsoft.com/office/drawing/2014/main" val="10003"/>
                  </a:ext>
                </a:extLst>
              </a:tr>
              <a:tr h="370840">
                <a:tc>
                  <a:txBody>
                    <a:bodyPr/>
                    <a:lstStyle/>
                    <a:p>
                      <a:pPr algn="ctr"/>
                      <a:r>
                        <a:rPr lang="zh-CN" altLang="en-US" dirty="0"/>
                        <a:t>特征数</a:t>
                      </a:r>
                    </a:p>
                  </a:txBody>
                  <a:tcPr/>
                </a:tc>
                <a:tc>
                  <a:txBody>
                    <a:bodyPr/>
                    <a:lstStyle/>
                    <a:p>
                      <a:pPr algn="ctr"/>
                      <a:r>
                        <a:rPr lang="en-US" altLang="zh-CN" dirty="0"/>
                        <a:t>70</a:t>
                      </a:r>
                      <a:endParaRPr lang="zh-CN" altLang="en-US" dirty="0"/>
                    </a:p>
                  </a:txBody>
                  <a:tcPr/>
                </a:tc>
                <a:extLst>
                  <a:ext uri="{0D108BD9-81ED-4DB2-BD59-A6C34878D82A}">
                    <a16:rowId xmlns:a16="http://schemas.microsoft.com/office/drawing/2014/main" val="10004"/>
                  </a:ext>
                </a:extLst>
              </a:tr>
              <a:tr h="370840">
                <a:tc>
                  <a:txBody>
                    <a:bodyPr/>
                    <a:lstStyle/>
                    <a:p>
                      <a:pPr algn="ctr"/>
                      <a:r>
                        <a:rPr lang="zh-CN" altLang="en-US" dirty="0"/>
                        <a:t>患者数</a:t>
                      </a:r>
                    </a:p>
                  </a:txBody>
                  <a:tcPr/>
                </a:tc>
                <a:tc>
                  <a:txBody>
                    <a:bodyPr/>
                    <a:lstStyle/>
                    <a:p>
                      <a:pPr algn="ctr"/>
                      <a:r>
                        <a:rPr lang="en-US" altLang="zh-CN" dirty="0"/>
                        <a:t>1370</a:t>
                      </a:r>
                      <a:endParaRPr lang="zh-CN" altLang="en-US" dirty="0"/>
                    </a:p>
                  </a:txBody>
                  <a:tcPr/>
                </a:tc>
                <a:extLst>
                  <a:ext uri="{0D108BD9-81ED-4DB2-BD59-A6C34878D82A}">
                    <a16:rowId xmlns:a16="http://schemas.microsoft.com/office/drawing/2014/main" val="10005"/>
                  </a:ext>
                </a:extLst>
              </a:tr>
              <a:tr h="370840">
                <a:tc>
                  <a:txBody>
                    <a:bodyPr/>
                    <a:lstStyle/>
                    <a:p>
                      <a:pPr algn="ctr"/>
                      <a:r>
                        <a:rPr lang="zh-CN" altLang="en-US" dirty="0"/>
                        <a:t>总数据数</a:t>
                      </a:r>
                    </a:p>
                  </a:txBody>
                  <a:tcPr/>
                </a:tc>
                <a:tc>
                  <a:txBody>
                    <a:bodyPr/>
                    <a:lstStyle/>
                    <a:p>
                      <a:pPr algn="ctr"/>
                      <a:r>
                        <a:rPr lang="en-US" altLang="zh-CN" dirty="0"/>
                        <a:t>66563</a:t>
                      </a:r>
                      <a:endParaRPr lang="zh-CN" alt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I0OWQzODFhNGUyMGRiYTU1OGM4Mjk0NmRjMzFjZDcifQ=="/>
  <p:tag name="KSO_WPP_MARK_KEY" val="ca4679a9-9d4e-4ade-9d22-7472576da90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63e0ffa5-7f43-46d2-83d5-b9e24053a0fc}"/>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a2b823f9-4d38-4791-946a-9713a97fda51}"/>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81c35889-d470-42a5-b967-f6a583b68f3d}"/>
  <p:tag name="TABLE_ENDDRAG_ORIGIN_RECT" val="407*357"/>
  <p:tag name="TABLE_ENDDRAG_RECT" val="210*137*407*357"/>
</p:tagLst>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1595</Words>
  <Application>Microsoft Office PowerPoint</Application>
  <PresentationFormat>全屏显示(4:3)</PresentationFormat>
  <Paragraphs>176</Paragraphs>
  <Slides>20</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隶书</vt:lpstr>
      <vt:lpstr>微软雅黑</vt:lpstr>
      <vt:lpstr>Arial</vt:lpstr>
      <vt:lpstr>Calibri</vt:lpstr>
      <vt:lpstr>Cambria Math</vt:lpstr>
      <vt:lpstr>Rockwell Extra 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wu tianyang</cp:lastModifiedBy>
  <cp:revision>133</cp:revision>
  <cp:lastPrinted>2015-03-12T14:31:00Z</cp:lastPrinted>
  <dcterms:created xsi:type="dcterms:W3CDTF">2014-12-22T06:08:00Z</dcterms:created>
  <dcterms:modified xsi:type="dcterms:W3CDTF">2022-11-22T03:37:04Z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B51A62D8AA4E4C3ABCE164A80E651563</vt:lpwstr>
  </property>
  <property fmtid="{D5CDD505-2E9C-101B-9397-08002B2CF9AE}" pid="3" name="KSOProductBuildVer">
    <vt:lpwstr>2052-11.1.0.12763</vt:lpwstr>
  </property>
</Properties>
</file>