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321" r:id="rId3"/>
    <p:sldId id="320" r:id="rId4"/>
    <p:sldId id="259" r:id="rId5"/>
    <p:sldId id="326" r:id="rId6"/>
    <p:sldId id="269" r:id="rId7"/>
    <p:sldId id="322" r:id="rId8"/>
    <p:sldId id="327" r:id="rId9"/>
    <p:sldId id="325" r:id="rId10"/>
    <p:sldId id="324" r:id="rId11"/>
    <p:sldId id="329" r:id="rId12"/>
    <p:sldId id="339" r:id="rId13"/>
    <p:sldId id="340" r:id="rId14"/>
    <p:sldId id="331" r:id="rId15"/>
    <p:sldId id="332" r:id="rId16"/>
    <p:sldId id="333" r:id="rId17"/>
    <p:sldId id="334" r:id="rId18"/>
    <p:sldId id="341" r:id="rId19"/>
    <p:sldId id="342" r:id="rId20"/>
    <p:sldId id="328" r:id="rId21"/>
    <p:sldId id="335" r:id="rId22"/>
    <p:sldId id="307" r:id="rId23"/>
  </p:sldIdLst>
  <p:sldSz cx="9144000" cy="6858000" type="screen4x3"/>
  <p:notesSz cx="9942513" cy="676116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>
          <p15:clr>
            <a:srgbClr val="A4A3A4"/>
          </p15:clr>
        </p15:guide>
        <p15:guide id="2" pos="2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627" y="77"/>
      </p:cViewPr>
      <p:guideLst>
        <p:guide orient="horz" pos="2192"/>
        <p:guide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A6B7D-4A1A-4A4D-93B7-D784EA5E4BF8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0" y="6311900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D33086-CE5C-43A2-AFC6-B149E37CEABC}" type="datetimeFigureOut">
              <a:rPr lang="en-US" altLang="zh-CN"/>
              <a:t>12/2/2022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3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419BC-9B4D-49F0-A82F-FD0EF74421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phonPlus/ChineseNlpCorpus/blob/master/datase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6912" y="4148537"/>
            <a:ext cx="3405505" cy="26301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/>
              <a:t>汇报人：吴天阳  </a:t>
            </a:r>
          </a:p>
          <a:p>
            <a:pPr algn="l">
              <a:lnSpc>
                <a:spcPct val="150000"/>
              </a:lnSpc>
            </a:pPr>
            <a:r>
              <a:rPr lang="en-US" altLang="zh-CN" sz="2200" b="1" dirty="0"/>
              <a:t>PPT</a:t>
            </a:r>
            <a:r>
              <a:rPr lang="zh-CN" altLang="zh-CN" sz="2200" b="1" dirty="0"/>
              <a:t>制作：</a:t>
            </a:r>
            <a:r>
              <a:rPr lang="zh-CN" altLang="en-US" sz="2200" b="1" dirty="0">
                <a:sym typeface="+mn-ea"/>
              </a:rPr>
              <a:t>陈江河 孙思雨</a:t>
            </a:r>
            <a:r>
              <a:rPr lang="en-US" altLang="zh-CN" sz="2200" b="1" dirty="0">
                <a:sym typeface="+mn-ea"/>
              </a:rPr>
              <a:t> </a:t>
            </a:r>
            <a:endParaRPr lang="en-US" altLang="zh-CN" sz="2200" b="1" dirty="0"/>
          </a:p>
          <a:p>
            <a:pPr algn="l">
              <a:lnSpc>
                <a:spcPct val="150000"/>
              </a:lnSpc>
            </a:pPr>
            <a:r>
              <a:rPr lang="zh-CN" altLang="en-US" sz="2200" b="1" dirty="0"/>
              <a:t>数据处理：马煜璇</a:t>
            </a:r>
          </a:p>
          <a:p>
            <a:pPr algn="l">
              <a:lnSpc>
                <a:spcPct val="150000"/>
              </a:lnSpc>
            </a:pPr>
            <a:r>
              <a:rPr lang="zh-CN" altLang="zh-CN" sz="2200" b="1" dirty="0"/>
              <a:t>模型训练：吴天阳</a:t>
            </a:r>
            <a:endParaRPr lang="en-US" altLang="zh-CN" sz="2200" b="1" dirty="0"/>
          </a:p>
          <a:p>
            <a:pPr algn="l">
              <a:lnSpc>
                <a:spcPct val="150000"/>
              </a:lnSpc>
            </a:pPr>
            <a:r>
              <a:rPr lang="zh-CN" altLang="en-US" sz="2200" b="1" dirty="0"/>
              <a:t>日   期：</a:t>
            </a:r>
            <a:r>
              <a:rPr lang="en-US" altLang="zh-CN" sz="2200" b="1" dirty="0"/>
              <a:t>2022</a:t>
            </a:r>
            <a:r>
              <a:rPr lang="zh-CN" altLang="en-US" sz="2200" b="1" dirty="0"/>
              <a:t>年</a:t>
            </a:r>
            <a:r>
              <a:rPr lang="en-US" altLang="zh-CN" sz="2200" b="1" dirty="0"/>
              <a:t>12</a:t>
            </a:r>
            <a:r>
              <a:rPr lang="zh-CN" altLang="en-US" sz="2200" b="1" dirty="0"/>
              <a:t>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4122" y="1998487"/>
            <a:ext cx="8235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基于</a:t>
            </a:r>
            <a:r>
              <a:rPr lang="en-US" altLang="zh-CN" sz="3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Bert</a:t>
            </a:r>
            <a:r>
              <a:rPr lang="zh-CN" alt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的文本分类模型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79" y="101393"/>
            <a:ext cx="862148" cy="8680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01512" y="1169252"/>
            <a:ext cx="72346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0" dirty="0">
                <a:effectLst/>
                <a:latin typeface="Consolas" panose="020B0609020204030204" pitchFamily="49" charset="0"/>
              </a:rPr>
              <a:t>NLP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之间的关系</a:t>
            </a:r>
          </a:p>
          <a:p>
            <a:pPr>
              <a:defRPr/>
            </a:pP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0" y="197440"/>
            <a:ext cx="9143999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模型结构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 flipH="1">
            <a:off x="0" y="444137"/>
            <a:ext cx="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9143999" y="444137"/>
            <a:ext cx="1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35" y="2321560"/>
            <a:ext cx="8406130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Attention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机制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85680" y="840621"/>
            <a:ext cx="875872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主要思路：</a:t>
            </a:r>
            <a:r>
              <a:rPr lang="zh-CN" alt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通过机器学习得到单词之间的权重分布，然后作用在特征上</a:t>
            </a:r>
            <a:endParaRPr lang="zh-CN" alt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8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232323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990"/>
            <a:ext cx="4826000" cy="51600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66335" y="902970"/>
            <a:ext cx="4056380" cy="56419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实现方式：RNN+Attention，CNN+Attention，纯Attention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这里以单个文字的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权重计算为例：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首先将该句话总每个文字使用神经网络转化为向量表示形式（词向量），取定一个文字作为当前的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Query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目标，将上下文的文字作为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，并同时另存到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Value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值内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 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然后计算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Query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值和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Key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值的相关性（利用内积进行计算），并通过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函数得到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权重（归一化），最后再对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Value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向量使用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权重加权求和，即可得到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机制后的输出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Attention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机制：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Self-Attention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9700" y="773932"/>
            <a:ext cx="79111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我们再对该句话中每一个文字都进行如上操作即可得到整句话的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输出，由于只融合了该句话字之间的相关性，所以也称为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Self-Attention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，如下图所示：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590" y="1789430"/>
            <a:ext cx="5172710" cy="50692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Attention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机制：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Multi-head self-Attention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35443" y="719523"/>
            <a:ext cx="798241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为了进一步（增加模型的复杂性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dog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）提高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处理的多样性，处理不同语义空间下的增强向量，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模型中进一步叠加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Self-Attention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，最后连接神经网络保持输出层和原始向量长度相同，这就得到了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Multi-head Self-Attention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65" y="2094230"/>
            <a:ext cx="5211445" cy="4763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Transformer Encoder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5443" y="719523"/>
            <a:ext cx="7982416" cy="532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由于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</a:rPr>
              <a:t>Berd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中只是用了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的编码部分，所以只对其进行介绍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 Transformer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主要是在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Multi-head Self-Attention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的基础上加入了三个操作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</a:p>
          <a:p>
            <a:b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残差连接（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Residual Connection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）：此处使用的思路应该是来自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2015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年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ImageNet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图像识别比赛第一名的</a:t>
            </a:r>
            <a:r>
              <a:rPr lang="en-US" altLang="zh-C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ResNet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，其主要用于解决深度神经网络在深度过高之后数据过度离散的问题，主要解决了过多的非线性函数导致网络难以实现恒等变换的问题，同样该操作使得网络变得更加容易训练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层标准化（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Layer Normalization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）：对某一层神经网络做均值为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方差为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的标准化操作，主要为了避免网络过深导致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loss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值过小的问题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 两次线性变换：两层神经网络处理，增强模型的表达能力（保持输入与输出长度相同）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Transformer Encoder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1" y="650480"/>
            <a:ext cx="6916034" cy="61717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Bert </a:t>
            </a: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模型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5945" y="1986651"/>
            <a:ext cx="284563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再在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模型基础上对其进行堆叠，就完成了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模型基本框架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堆叠层数为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12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层和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24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层，我们将使用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12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层的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模型进行训练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650480"/>
            <a:ext cx="2943225" cy="620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预训练任务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09245" y="847844"/>
            <a:ext cx="8435340" cy="12364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effectLst/>
                <a:latin typeface="Consolas" panose="020B0609020204030204" pitchFamily="49" charset="0"/>
              </a:rPr>
              <a:t>有了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模型之后，为了使该模型具有泛化能力，能够用于处理各种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NLP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问题，论文作者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以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Wiki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作为数据集对模型进行预训练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（如同在读懂文章之前，学会如何理解句式，学习语言的本身）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 Bert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模型主要由以下两个预训练模型构成：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190" y="2280183"/>
            <a:ext cx="669877" cy="139317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6183" y="2576715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1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5237" y="2301260"/>
            <a:ext cx="8348763" cy="12364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Masked Language Model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MLM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，在一句话中随机掩去该句话中的几个字，通过剩余的字去预测掩去的字是什么，类似英文中的完形填空，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本质是在模仿人类学习语言的方法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，这样的好处在于迫使机器去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依赖上下文预测词汇，增强上下文词汇之间的关联性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，并赋予其一定的纠错能力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85" y="3537585"/>
            <a:ext cx="3614420" cy="3320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预训练任务</a:t>
            </a:r>
          </a:p>
        </p:txBody>
      </p:sp>
      <p:sp>
        <p:nvSpPr>
          <p:cNvPr id="3" name="矩形 2"/>
          <p:cNvSpPr/>
          <p:nvPr/>
        </p:nvSpPr>
        <p:spPr>
          <a:xfrm>
            <a:off x="120103" y="1465117"/>
            <a:ext cx="585968" cy="69659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3097" y="1490247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2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650240"/>
            <a:ext cx="4538980" cy="6219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5158" y="650480"/>
            <a:ext cx="3288278" cy="3302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Next Sentence Prediction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NSP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）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：通过给出文章中的两句话，判断第一句话是否出现在第二句话之后。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   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  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类似高中语文的古诗词默写和英文的段落重排，该训练可以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使模型学习到整篇文章内容之间的关联性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，更准确的刻画语句之间的信息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模型应用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5443" y="719523"/>
            <a:ext cx="79824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对于不同的现实场景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模型通过构建不同的输出层维度从而完成不同的分类问题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，例如：单文本分类（通过在文章的开头加入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符号表示文章的语义信息），语义场景分类（使用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]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分隔符作为两句话之间的分隔），序列标注问题等等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通过对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模型的输出进行微调从而完成各种分类问题（在输出层后加入神经网络训练）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665" y="2662518"/>
            <a:ext cx="6306670" cy="3879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342470" y="1796139"/>
            <a:ext cx="5554657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b="1" dirty="0">
                <a:latin typeface="+mn-ea"/>
              </a:rPr>
              <a:t>一、项目背景</a:t>
            </a:r>
            <a:endParaRPr lang="en-US" altLang="zh-CN" sz="2400" b="1" dirty="0"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二、研究进展：数据集选取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三、研究进展：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Bert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模型原理解析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四、工作计划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54932" y="782021"/>
            <a:ext cx="4234180" cy="706755"/>
          </a:xfrm>
          <a:prstGeom prst="rect">
            <a:avLst/>
          </a:prstGeom>
          <a:noFill/>
        </p:spPr>
        <p:txBody>
          <a:bodyPr wrap="none" lIns="324000" rIns="32400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华文隶书" panose="02010800040101010101" pitchFamily="2" charset="-122"/>
              </a:rPr>
              <a:t> 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华文隶书" panose="02010800040101010101" pitchFamily="2" charset="-122"/>
              </a:rPr>
              <a:t>目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华文隶书" panose="02010800040101010101" pitchFamily="2" charset="-122"/>
              </a:rPr>
              <a:t>   </a:t>
            </a:r>
            <a:r>
              <a: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华文隶书" panose="02010800040101010101" pitchFamily="2" charset="-122"/>
              </a:rPr>
              <a:t>录</a:t>
            </a:r>
            <a:r>
              <a:rPr lang="en-US" altLang="zh-CN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  <a:sym typeface="华文隶书" panose="02010800040101010101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064" y="2017182"/>
            <a:ext cx="8723871" cy="90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四、工作计划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0" y="184936"/>
            <a:ext cx="914400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主要工作</a:t>
            </a: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V="1">
            <a:off x="0" y="417708"/>
            <a:ext cx="0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>
            <a:off x="9144000" y="417708"/>
            <a:ext cx="0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31515" y="1706914"/>
            <a:ext cx="8497332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1.</a:t>
            </a:r>
            <a:r>
              <a:rPr lang="zh-CN" altLang="en-US" sz="2400" b="0" dirty="0">
                <a:effectLst/>
                <a:latin typeface="+mn-ea"/>
              </a:rPr>
              <a:t>学习深度学习相关框架与技术</a:t>
            </a:r>
            <a:r>
              <a:rPr lang="zh-CN" altLang="en-US" sz="2000" b="1" dirty="0">
                <a:latin typeface="+mn-ea"/>
              </a:rPr>
              <a:t>；</a:t>
            </a:r>
            <a:endParaRPr lang="en-US" altLang="zh-CN" sz="2000" b="1" dirty="0">
              <a:latin typeface="+mn-ea"/>
            </a:endParaRPr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2.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电商数据</a:t>
            </a:r>
            <a:r>
              <a:rPr lang="en-US" altLang="zh-C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online_shopping_10_cats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的预处理，均衡每种商品类别信息的数目，均衡正负评论数目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3.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划分训练集与验证集，调整模型输出，超参数调整，提高准确率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0C0"/>
                </a:solidFill>
              </a:rPr>
              <a:t>4.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考虑使用其他电商数据作为测试集（例如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yf_amazon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），测试模型的泛化性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064" y="2030629"/>
            <a:ext cx="8723871" cy="90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ea"/>
              </a:rPr>
              <a:t>一、项目背景</a:t>
            </a:r>
            <a:endParaRPr lang="zh-CN" altLang="en-US" sz="4000" b="1" dirty="0">
              <a:solidFill>
                <a:schemeClr val="accent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56008" y="4093586"/>
            <a:ext cx="702904" cy="256697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859155" y="1490345"/>
            <a:ext cx="3675263" cy="252031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谷歌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AI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团队研发的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BERT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模型，曾在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NLP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业内引起巨大反响，认为是</a:t>
            </a:r>
            <a:r>
              <a:rPr lang="en-US" altLang="zh-CN" sz="1800" b="1" i="0" dirty="0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NLP</a:t>
            </a:r>
            <a:r>
              <a:rPr lang="zh-CN" altLang="en-US" sz="1800" b="1" i="0" dirty="0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领域里程碑式的进步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BERT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模型在机器阅读理解顶级水平测试</a:t>
            </a:r>
            <a:r>
              <a:rPr lang="en-US" altLang="zh-CN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SQuAD1.1</a:t>
            </a:r>
            <a:r>
              <a:rPr lang="zh-CN" altLang="en-US" sz="1800" b="1" i="0" dirty="0">
                <a:solidFill>
                  <a:srgbClr val="4B4B4B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中表现出惊人的成绩：</a:t>
            </a:r>
            <a:r>
              <a:rPr lang="zh-CN" altLang="en-US" sz="1800" b="1" i="0" dirty="0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全部两个衡量指标上全面超越人类</a:t>
            </a:r>
          </a:p>
        </p:txBody>
      </p:sp>
      <p:sp>
        <p:nvSpPr>
          <p:cNvPr id="26" name="矩形 25"/>
          <p:cNvSpPr/>
          <p:nvPr/>
        </p:nvSpPr>
        <p:spPr>
          <a:xfrm>
            <a:off x="529868" y="896694"/>
            <a:ext cx="7359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项目背景：</a:t>
            </a:r>
            <a:r>
              <a:rPr lang="en-US" altLang="zh-CN" sz="2800" dirty="0">
                <a:solidFill>
                  <a:srgbClr val="FF0000"/>
                </a:solidFill>
              </a:rPr>
              <a:t>Bert</a:t>
            </a:r>
            <a:r>
              <a:rPr lang="zh-CN" altLang="en-US" sz="2800" dirty="0">
                <a:solidFill>
                  <a:srgbClr val="FF0000"/>
                </a:solidFill>
              </a:rPr>
              <a:t>模型测试成绩出众，优势明显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0821" y="1493744"/>
            <a:ext cx="669877" cy="1796933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" name="矩形 3071"/>
          <p:cNvSpPr/>
          <p:nvPr/>
        </p:nvSpPr>
        <p:spPr>
          <a:xfrm>
            <a:off x="268154" y="2410755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1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4375" y="3290679"/>
            <a:ext cx="725650" cy="49339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4728" y="4977728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2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0" y="197440"/>
            <a:ext cx="9144000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项目背景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>
            <a:off x="0" y="444137"/>
            <a:ext cx="0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9144000" y="444137"/>
            <a:ext cx="0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58913" y="4177510"/>
            <a:ext cx="36126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Transformer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模型起源于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机器翻译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领域，</a:t>
            </a:r>
            <a:r>
              <a:rPr lang="zh-CN" altLang="en-US" b="1" i="0" dirty="0">
                <a:solidFill>
                  <a:srgbClr val="0070C0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利用注意力机制构建每个词的特征，通过分析词之间的相互影响，得到每个词的特征权重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BERT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模型具有易于使用、稳定性强等诸多优点</a:t>
            </a:r>
            <a:r>
              <a:rPr lang="zh-CN" altLang="en-US" sz="2000" b="1" i="0" dirty="0">
                <a:solidFill>
                  <a:srgbClr val="121212"/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15024"/>
            <a:ext cx="4238625" cy="3709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064" y="2017182"/>
            <a:ext cx="8723871" cy="1830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ea"/>
              </a:rPr>
              <a:t>二、数据集选取</a:t>
            </a:r>
            <a:endParaRPr lang="en-US" altLang="zh-CN" sz="4000" b="1" dirty="0">
              <a:solidFill>
                <a:schemeClr val="accent4">
                  <a:lumMod val="20000"/>
                  <a:lumOff val="80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4000" b="1" dirty="0">
              <a:solidFill>
                <a:schemeClr val="accent4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-71919" y="184936"/>
            <a:ext cx="9215920" cy="46554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数据集选取：选择</a:t>
            </a:r>
            <a:r>
              <a:rPr lang="en-US" altLang="zh-CN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online_shopping_10_cats</a:t>
            </a:r>
            <a:endParaRPr lang="zh-CN" altLang="en-US" sz="32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6" name="直接连接符 5"/>
          <p:cNvCxnSpPr>
            <a:endCxn id="5" idx="1"/>
          </p:cNvCxnSpPr>
          <p:nvPr/>
        </p:nvCxnSpPr>
        <p:spPr>
          <a:xfrm flipH="1" flipV="1">
            <a:off x="-71919" y="417708"/>
            <a:ext cx="71919" cy="26429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5" idx="3"/>
          </p:cNvCxnSpPr>
          <p:nvPr/>
        </p:nvCxnSpPr>
        <p:spPr>
          <a:xfrm flipH="1">
            <a:off x="9144000" y="417708"/>
            <a:ext cx="1" cy="2643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3631" y="911393"/>
            <a:ext cx="8517127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3232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从五个中文数据集中选择了第五个数据集：</a:t>
            </a:r>
            <a:r>
              <a:rPr lang="en-US" altLang="zh-CN" sz="1600" dirty="0">
                <a:effectLst/>
                <a:latin typeface="Consolas" panose="020B0609020204030204" pitchFamily="49" charset="0"/>
              </a:rPr>
              <a:t>数据来源</a:t>
            </a:r>
            <a:r>
              <a:rPr lang="en-US" altLang="zh-CN" sz="1600" dirty="0">
                <a:effectLst/>
                <a:latin typeface="Consolas" panose="020B0609020204030204" pitchFamily="49" charset="0"/>
                <a:hlinkClick r:id="rId2" action="ppaction://hlinkfile"/>
              </a:rPr>
              <a:t>https://github.com/SophonPlus/ChineseNlpCorpus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60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zh-C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yf_amazon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，数据来源亚马逊，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52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万件商品，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1100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多个类目，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142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万用户，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720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万条评论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评分数据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weibo_senti_100k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，数据来源新浪微博，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10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万多条，带情感标注 新浪微博，正负向评论约各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5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万条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simplifyweibo_4_moods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，数据来源新浪微博，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36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万多条，带情感标注 新浪微博，包含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4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种情感，其中喜悦约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20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万条，愤怒、厌恶、低落各约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5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万条（但标签给的不是很准确）</a:t>
            </a:r>
          </a:p>
          <a:p>
            <a:endParaRPr lang="zh-CN" altLang="en-US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waimai_10k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，某外卖平台收集的用户评价，正向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4000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条，负向 约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8000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条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online_shopping_10_cats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10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个类别（书籍、平板、手机、水果、洗发水、热水器、蒙牛、衣服、计算机、酒店），共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6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万多条评论数据，正、负向评论各约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3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万条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600" b="0" dirty="0">
                <a:effectLst/>
                <a:latin typeface="Consolas" panose="020B0609020204030204" pitchFamily="49" charset="0"/>
              </a:rPr>
              <a:t>最终选择第五个数据集</a:t>
            </a:r>
            <a:r>
              <a:rPr lang="en-US" altLang="zh-C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online_shopping_10_cats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1029794" y="1522537"/>
            <a:ext cx="7065889" cy="65387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商品类别（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类）</a:t>
            </a:r>
            <a:endParaRPr lang="en-US" altLang="zh-CN" sz="2000" b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9564" y="867968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处理目标：根据用户评论完成以下两个分类任务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80821" y="1493745"/>
            <a:ext cx="669877" cy="6538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" name="矩形 3071"/>
          <p:cNvSpPr/>
          <p:nvPr/>
        </p:nvSpPr>
        <p:spPr>
          <a:xfrm>
            <a:off x="264726" y="1532512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1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0015" y="2201934"/>
            <a:ext cx="725650" cy="52322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4726" y="2140378"/>
            <a:ext cx="502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5482A3"/>
                </a:solidFill>
                <a:latin typeface="Rockwell Extra Bold" panose="02060903040505020403" pitchFamily="18" charset="0"/>
                <a:ea typeface="幼圆" panose="02010509060101010101" pitchFamily="49" charset="-122"/>
              </a:rPr>
              <a:t>2</a:t>
            </a:r>
            <a:endParaRPr lang="zh-CN" altLang="en-US" sz="3600" b="1" dirty="0">
              <a:solidFill>
                <a:srgbClr val="5482A3"/>
              </a:solidFill>
              <a:latin typeface="Rockwell Extra Bold" panose="02060903040505020403" pitchFamily="18" charset="0"/>
              <a:ea typeface="幼圆" panose="02010509060101010101" pitchFamily="49" charset="-122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0" y="197440"/>
            <a:ext cx="9143999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数据集合处理目标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 flipH="1">
            <a:off x="0" y="444137"/>
            <a:ext cx="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9143999" y="444137"/>
            <a:ext cx="1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9794" y="2286173"/>
            <a:ext cx="3273265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评价的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正负类别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类）</a:t>
            </a: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035" y="3007995"/>
            <a:ext cx="54483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45818"/>
              <a:gd name="connsiteX1-37" fmla="*/ 9144000 w 9144000"/>
              <a:gd name="connsiteY1-38" fmla="*/ 0 h 5045818"/>
              <a:gd name="connsiteX2-39" fmla="*/ 9144000 w 9144000"/>
              <a:gd name="connsiteY2-40" fmla="*/ 4026877 h 5045818"/>
              <a:gd name="connsiteX3-41" fmla="*/ 4585145 w 9144000"/>
              <a:gd name="connsiteY3-42" fmla="*/ 5045818 h 5045818"/>
              <a:gd name="connsiteX4-43" fmla="*/ 0 w 9144000"/>
              <a:gd name="connsiteY4-44" fmla="*/ 4026877 h 5045818"/>
              <a:gd name="connsiteX5-45" fmla="*/ 0 w 9144000"/>
              <a:gd name="connsiteY5-46" fmla="*/ 0 h 504581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45818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585145" y="5045818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5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5"/>
          <p:cNvSpPr/>
          <p:nvPr/>
        </p:nvSpPr>
        <p:spPr>
          <a:xfrm>
            <a:off x="0" y="2"/>
            <a:ext cx="9144000" cy="4941277"/>
          </a:xfrm>
          <a:custGeom>
            <a:avLst/>
            <a:gdLst>
              <a:gd name="connsiteX0" fmla="*/ 0 w 9144000"/>
              <a:gd name="connsiteY0" fmla="*/ 0 h 4026877"/>
              <a:gd name="connsiteX1" fmla="*/ 9144000 w 9144000"/>
              <a:gd name="connsiteY1" fmla="*/ 0 h 4026877"/>
              <a:gd name="connsiteX2" fmla="*/ 9144000 w 9144000"/>
              <a:gd name="connsiteY2" fmla="*/ 4026877 h 4026877"/>
              <a:gd name="connsiteX3" fmla="*/ 0 w 9144000"/>
              <a:gd name="connsiteY3" fmla="*/ 4026877 h 4026877"/>
              <a:gd name="connsiteX4" fmla="*/ 0 w 9144000"/>
              <a:gd name="connsiteY4" fmla="*/ 0 h 4026877"/>
              <a:gd name="connsiteX0-1" fmla="*/ 0 w 9144000"/>
              <a:gd name="connsiteY0-2" fmla="*/ 0 h 4026877"/>
              <a:gd name="connsiteX1-3" fmla="*/ 9144000 w 9144000"/>
              <a:gd name="connsiteY1-4" fmla="*/ 0 h 4026877"/>
              <a:gd name="connsiteX2-5" fmla="*/ 9144000 w 9144000"/>
              <a:gd name="connsiteY2-6" fmla="*/ 4026877 h 4026877"/>
              <a:gd name="connsiteX3-7" fmla="*/ 4466492 w 9144000"/>
              <a:gd name="connsiteY3-8" fmla="*/ 4009292 h 4026877"/>
              <a:gd name="connsiteX4-9" fmla="*/ 0 w 9144000"/>
              <a:gd name="connsiteY4-10" fmla="*/ 4026877 h 4026877"/>
              <a:gd name="connsiteX5" fmla="*/ 0 w 9144000"/>
              <a:gd name="connsiteY5" fmla="*/ 0 h 4026877"/>
              <a:gd name="connsiteX0-11" fmla="*/ 0 w 9144000"/>
              <a:gd name="connsiteY0-12" fmla="*/ 0 h 4501661"/>
              <a:gd name="connsiteX1-13" fmla="*/ 9144000 w 9144000"/>
              <a:gd name="connsiteY1-14" fmla="*/ 0 h 4501661"/>
              <a:gd name="connsiteX2-15" fmla="*/ 9144000 w 9144000"/>
              <a:gd name="connsiteY2-16" fmla="*/ 4026877 h 4501661"/>
              <a:gd name="connsiteX3-17" fmla="*/ 4677508 w 9144000"/>
              <a:gd name="connsiteY3-18" fmla="*/ 4501661 h 4501661"/>
              <a:gd name="connsiteX4-19" fmla="*/ 0 w 9144000"/>
              <a:gd name="connsiteY4-20" fmla="*/ 4026877 h 4501661"/>
              <a:gd name="connsiteX5-21" fmla="*/ 0 w 9144000"/>
              <a:gd name="connsiteY5-22" fmla="*/ 0 h 4501661"/>
              <a:gd name="connsiteX0-23" fmla="*/ 0 w 9144000"/>
              <a:gd name="connsiteY0-24" fmla="*/ 0 h 5045818"/>
              <a:gd name="connsiteX1-25" fmla="*/ 9144000 w 9144000"/>
              <a:gd name="connsiteY1-26" fmla="*/ 0 h 5045818"/>
              <a:gd name="connsiteX2-27" fmla="*/ 9144000 w 9144000"/>
              <a:gd name="connsiteY2-28" fmla="*/ 4026877 h 5045818"/>
              <a:gd name="connsiteX3-29" fmla="*/ 4677508 w 9144000"/>
              <a:gd name="connsiteY3-30" fmla="*/ 5045818 h 5045818"/>
              <a:gd name="connsiteX4-31" fmla="*/ 0 w 9144000"/>
              <a:gd name="connsiteY4-32" fmla="*/ 4026877 h 5045818"/>
              <a:gd name="connsiteX5-33" fmla="*/ 0 w 9144000"/>
              <a:gd name="connsiteY5-34" fmla="*/ 0 h 5045818"/>
              <a:gd name="connsiteX0-35" fmla="*/ 0 w 9144000"/>
              <a:gd name="connsiteY0-36" fmla="*/ 0 h 5026954"/>
              <a:gd name="connsiteX1-37" fmla="*/ 9144000 w 9144000"/>
              <a:gd name="connsiteY1-38" fmla="*/ 0 h 5026954"/>
              <a:gd name="connsiteX2-39" fmla="*/ 9144000 w 9144000"/>
              <a:gd name="connsiteY2-40" fmla="*/ 4026877 h 5026954"/>
              <a:gd name="connsiteX3-41" fmla="*/ 4603617 w 9144000"/>
              <a:gd name="connsiteY3-42" fmla="*/ 5026954 h 5026954"/>
              <a:gd name="connsiteX4-43" fmla="*/ 0 w 9144000"/>
              <a:gd name="connsiteY4-44" fmla="*/ 4026877 h 5026954"/>
              <a:gd name="connsiteX5-45" fmla="*/ 0 w 9144000"/>
              <a:gd name="connsiteY5-46" fmla="*/ 0 h 50269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144000" h="5026954">
                <a:moveTo>
                  <a:pt x="0" y="0"/>
                </a:moveTo>
                <a:lnTo>
                  <a:pt x="9144000" y="0"/>
                </a:lnTo>
                <a:lnTo>
                  <a:pt x="9144000" y="4026877"/>
                </a:lnTo>
                <a:lnTo>
                  <a:pt x="4603617" y="5026954"/>
                </a:lnTo>
                <a:lnTo>
                  <a:pt x="0" y="4026877"/>
                </a:lnTo>
                <a:lnTo>
                  <a:pt x="0" y="0"/>
                </a:lnTo>
                <a:close/>
              </a:path>
            </a:pathLst>
          </a:custGeom>
          <a:solidFill>
            <a:srgbClr val="5482A3">
              <a:alpha val="80000"/>
            </a:srgbClr>
          </a:solidFill>
          <a:ln>
            <a:noFill/>
          </a:ln>
          <a:effectLst>
            <a:outerShdw blurRad="50800" dist="762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10064" y="2017182"/>
            <a:ext cx="8723871" cy="90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三、</a:t>
            </a:r>
            <a:r>
              <a:rPr lang="en-US" altLang="zh-CN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Bert</a:t>
            </a:r>
            <a:r>
              <a:rPr lang="zh-CN" alt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模型解析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5" y="209796"/>
            <a:ext cx="3288870" cy="8809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36482" y="1253142"/>
            <a:ext cx="4989328" cy="5272089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327025" y="1346200"/>
            <a:ext cx="4798695" cy="501078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b="0" dirty="0">
                <a:effectLst/>
                <a:latin typeface="Consolas" panose="020B0609020204030204" pitchFamily="49" charset="0"/>
              </a:rPr>
              <a:t>Bert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模型是一种</a:t>
            </a:r>
            <a:r>
              <a:rPr lang="zh-CN" alt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无监督学习的预训练模型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（能进行迁移学习的模型，用于各种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NLP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问题），模型主要就是将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400" b="0" dirty="0">
                <a:effectLst/>
                <a:latin typeface="Consolas" panose="020B0609020204030204" pitchFamily="49" charset="0"/>
              </a:rPr>
              <a:t>模型进行堆叠而形成的，其输入与输出的维度相同，过程类似于词编码过程，</a:t>
            </a:r>
            <a:r>
              <a:rPr lang="zh-CN" alt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将低维的词向量进行编码，并将其特征进行放大，与其他特征进行分离</a:t>
            </a:r>
            <a:r>
              <a:rPr lang="en-US" altLang="zh-CN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altLang="zh-CN" sz="24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7221" y="777220"/>
            <a:ext cx="204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Bert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模型原理</a:t>
            </a:r>
          </a:p>
        </p:txBody>
      </p:sp>
      <p:sp>
        <p:nvSpPr>
          <p:cNvPr id="38" name="标题 1"/>
          <p:cNvSpPr txBox="1"/>
          <p:nvPr/>
        </p:nvSpPr>
        <p:spPr>
          <a:xfrm>
            <a:off x="0" y="197440"/>
            <a:ext cx="9143999" cy="493394"/>
          </a:xfrm>
          <a:prstGeom prst="rect">
            <a:avLst/>
          </a:prstGeom>
          <a:solidFill>
            <a:srgbClr val="5482A3"/>
          </a:solidFill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zh-CN" altLang="en-US" sz="3200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模型简介</a:t>
            </a:r>
          </a:p>
        </p:txBody>
      </p:sp>
      <p:cxnSp>
        <p:nvCxnSpPr>
          <p:cNvPr id="39" name="直接连接符 38"/>
          <p:cNvCxnSpPr>
            <a:endCxn id="38" idx="1"/>
          </p:cNvCxnSpPr>
          <p:nvPr/>
        </p:nvCxnSpPr>
        <p:spPr>
          <a:xfrm flipH="1">
            <a:off x="0" y="444137"/>
            <a:ext cx="2" cy="0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8" idx="3"/>
          </p:cNvCxnSpPr>
          <p:nvPr/>
        </p:nvCxnSpPr>
        <p:spPr>
          <a:xfrm>
            <a:off x="9143999" y="444137"/>
            <a:ext cx="1" cy="1"/>
          </a:xfrm>
          <a:prstGeom prst="line">
            <a:avLst/>
          </a:prstGeom>
          <a:ln w="25400">
            <a:solidFill>
              <a:srgbClr val="5482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805180"/>
            <a:ext cx="2891155" cy="57200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I0OWQzODFhNGUyMGRiYTU1OGM4Mjk0NmRjMzFjZDcifQ=="/>
  <p:tag name="KSO_WPP_MARK_KEY" val="ca4679a9-9d4e-4ade-9d22-7472576da9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325,&quot;width&quot;:5134}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1410</Words>
  <Application>Microsoft Office PowerPoint</Application>
  <PresentationFormat>全屏显示(4:3)</PresentationFormat>
  <Paragraphs>110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华文楷体</vt:lpstr>
      <vt:lpstr>隶书</vt:lpstr>
      <vt:lpstr>宋体</vt:lpstr>
      <vt:lpstr>微软雅黑</vt:lpstr>
      <vt:lpstr>Arial</vt:lpstr>
      <vt:lpstr>Calibri</vt:lpstr>
      <vt:lpstr>Consolas</vt:lpstr>
      <vt:lpstr>Rockwell Extra Bold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wu tianyang</cp:lastModifiedBy>
  <cp:revision>158</cp:revision>
  <cp:lastPrinted>2015-03-12T14:31:00Z</cp:lastPrinted>
  <dcterms:created xsi:type="dcterms:W3CDTF">2014-12-22T06:08:00Z</dcterms:created>
  <dcterms:modified xsi:type="dcterms:W3CDTF">2022-12-02T05:11:02Z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E7D46447F46146FBAF26599AFBD056F0</vt:lpwstr>
  </property>
  <property fmtid="{D5CDD505-2E9C-101B-9397-08002B2CF9AE}" pid="3" name="KSOProductBuildVer">
    <vt:lpwstr>2052-11.1.0.12763</vt:lpwstr>
  </property>
</Properties>
</file>