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1375390" cy="174275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D28"/>
    <a:srgbClr val="F24C4C"/>
    <a:srgbClr val="F07B3F"/>
    <a:srgbClr val="AB46D2"/>
    <a:srgbClr val="ECDB66"/>
    <a:srgbClr val="F1E58F"/>
    <a:srgbClr val="D6D400"/>
    <a:srgbClr val="E9D54D"/>
    <a:srgbClr val="F3E99F"/>
    <a:srgbClr val="6EC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5489"/>
        <p:guide pos="34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5382" y="1279525"/>
            <a:ext cx="225488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2076" y="3362008"/>
            <a:ext cx="8532458" cy="555776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74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2076" y="9153761"/>
            <a:ext cx="8532458" cy="4207743"/>
          </a:xfrm>
        </p:spPr>
        <p:txBody>
          <a:bodyPr>
            <a:normAutofit/>
          </a:bodyPr>
          <a:lstStyle>
            <a:lvl1pPr marL="0" indent="0" algn="ctr">
              <a:buNone/>
              <a:defRPr sz="224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568960" indent="0" algn="ctr">
              <a:buNone/>
              <a:defRPr sz="2490"/>
            </a:lvl2pPr>
            <a:lvl3pPr marL="1137920" indent="0" algn="ctr">
              <a:buNone/>
              <a:defRPr sz="2240"/>
            </a:lvl3pPr>
            <a:lvl4pPr marL="1706880" indent="0" algn="ctr">
              <a:buNone/>
              <a:defRPr sz="1990"/>
            </a:lvl4pPr>
            <a:lvl5pPr marL="2274570" indent="0" algn="ctr">
              <a:buNone/>
              <a:defRPr sz="1990"/>
            </a:lvl5pPr>
            <a:lvl6pPr marL="2843530" indent="0" algn="ctr">
              <a:buNone/>
              <a:defRPr sz="1990"/>
            </a:lvl6pPr>
            <a:lvl7pPr marL="3412490" indent="0" algn="ctr">
              <a:buNone/>
              <a:defRPr sz="1990"/>
            </a:lvl7pPr>
            <a:lvl8pPr marL="3981450" indent="0" algn="ctr">
              <a:buNone/>
              <a:defRPr sz="1990"/>
            </a:lvl8pPr>
            <a:lvl9pPr marL="4550410" indent="0" algn="ctr">
              <a:buNone/>
              <a:defRPr sz="199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82142" y="1401621"/>
            <a:ext cx="9812326" cy="1412686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382" y="4639411"/>
            <a:ext cx="9812326" cy="11057937"/>
          </a:xfrm>
        </p:spPr>
        <p:txBody>
          <a:bodyPr>
            <a:normAutofit/>
          </a:bodyPr>
          <a:lstStyle>
            <a:lvl1pPr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218" y="9532175"/>
            <a:ext cx="9189457" cy="2062319"/>
          </a:xfrm>
        </p:spPr>
        <p:txBody>
          <a:bodyPr anchor="b">
            <a:normAutofit/>
          </a:bodyPr>
          <a:lstStyle>
            <a:lvl1pPr>
              <a:defRPr sz="498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6218" y="11715338"/>
            <a:ext cx="6831892" cy="1645615"/>
          </a:xfrm>
        </p:spPr>
        <p:txBody>
          <a:bodyPr>
            <a:normAutofit/>
          </a:bodyPr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5689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79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7068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27457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284353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41249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398145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455041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>
            <a:normAutofit/>
          </a:bodyPr>
          <a:lstStyle>
            <a:lvl1pPr>
              <a:defRPr sz="299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382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1649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624" y="927882"/>
            <a:ext cx="9812326" cy="3368617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3624" y="4434422"/>
            <a:ext cx="4812838" cy="2093786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3624" y="6646976"/>
            <a:ext cx="4812838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759409" y="4434422"/>
            <a:ext cx="4836541" cy="2093786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759409" y="6646976"/>
            <a:ext cx="4836541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142" y="7029717"/>
            <a:ext cx="9812326" cy="3368617"/>
          </a:xfrm>
        </p:spPr>
        <p:txBody>
          <a:bodyPr>
            <a:normAutofit/>
          </a:bodyPr>
          <a:lstStyle>
            <a:lvl1pPr algn="ctr">
              <a:defRPr sz="597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492" y="322742"/>
            <a:ext cx="3886634" cy="4066545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837299" y="1947514"/>
            <a:ext cx="5428315" cy="12946378"/>
          </a:xfrm>
        </p:spPr>
        <p:txBody>
          <a:bodyPr/>
          <a:lstStyle>
            <a:lvl1pPr marL="0" indent="0">
              <a:buNone/>
              <a:defRPr sz="3980"/>
            </a:lvl1pPr>
            <a:lvl2pPr marL="568960" indent="0">
              <a:buNone/>
              <a:defRPr sz="3480"/>
            </a:lvl2pPr>
            <a:lvl3pPr marL="1137920" indent="0">
              <a:buNone/>
              <a:defRPr sz="2990"/>
            </a:lvl3pPr>
            <a:lvl4pPr marL="1706880" indent="0">
              <a:buNone/>
              <a:defRPr sz="2490"/>
            </a:lvl4pPr>
            <a:lvl5pPr marL="2274570" indent="0">
              <a:buNone/>
              <a:defRPr sz="2490"/>
            </a:lvl5pPr>
            <a:lvl6pPr marL="2843530" indent="0">
              <a:buNone/>
              <a:defRPr sz="2490"/>
            </a:lvl6pPr>
            <a:lvl7pPr marL="3412490" indent="0">
              <a:buNone/>
              <a:defRPr sz="2490"/>
            </a:lvl7pPr>
            <a:lvl8pPr marL="3981450" indent="0">
              <a:buNone/>
              <a:defRPr sz="2490"/>
            </a:lvl8pPr>
            <a:lvl9pPr marL="4550410" indent="0">
              <a:buNone/>
              <a:defRPr sz="249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233" y="5228415"/>
            <a:ext cx="3886634" cy="96862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990"/>
            </a:lvl1pPr>
            <a:lvl2pPr marL="568960" indent="0">
              <a:buNone/>
              <a:defRPr sz="1740"/>
            </a:lvl2pPr>
            <a:lvl3pPr marL="1137920" indent="0">
              <a:buNone/>
              <a:defRPr sz="1490"/>
            </a:lvl3pPr>
            <a:lvl4pPr marL="1706880" indent="0">
              <a:buNone/>
              <a:defRPr sz="1240"/>
            </a:lvl4pPr>
            <a:lvl5pPr marL="2274570" indent="0">
              <a:buNone/>
              <a:defRPr sz="1240"/>
            </a:lvl5pPr>
            <a:lvl6pPr marL="2843530" indent="0">
              <a:buNone/>
              <a:defRPr sz="1240"/>
            </a:lvl6pPr>
            <a:lvl7pPr marL="3412490" indent="0">
              <a:buNone/>
              <a:defRPr sz="1240"/>
            </a:lvl7pPr>
            <a:lvl8pPr marL="3981450" indent="0">
              <a:buNone/>
              <a:defRPr sz="1240"/>
            </a:lvl8pPr>
            <a:lvl9pPr marL="4550410" indent="0">
              <a:buNone/>
              <a:defRPr sz="124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693263" y="1103776"/>
            <a:ext cx="0" cy="353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67432" y="927882"/>
            <a:ext cx="1427037" cy="14769466"/>
          </a:xfrm>
        </p:spPr>
        <p:txBody>
          <a:bodyPr vert="eaVert">
            <a:normAutofit/>
          </a:bodyPr>
          <a:lstStyle>
            <a:lvl1pPr>
              <a:defRPr sz="448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2142" y="927882"/>
            <a:ext cx="8286074" cy="14769466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82142" y="927882"/>
            <a:ext cx="9812326" cy="336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142" y="4639411"/>
            <a:ext cx="9812326" cy="110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2142" y="16153220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68502" y="16153220"/>
            <a:ext cx="3839606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34731" y="16153220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137920" rtl="0" eaLnBrk="1" latinLnBrk="0" hangingPunct="1">
        <a:lnSpc>
          <a:spcPct val="90000"/>
        </a:lnSpc>
        <a:spcBef>
          <a:spcPct val="0"/>
        </a:spcBef>
        <a:buNone/>
        <a:defRPr sz="4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480" indent="-284480" algn="l" defTabSz="1137920" rtl="0" eaLnBrk="1" latinLnBrk="0" hangingPunct="1">
        <a:lnSpc>
          <a:spcPct val="90000"/>
        </a:lnSpc>
        <a:spcBef>
          <a:spcPct val="249000"/>
        </a:spcBef>
        <a:buFont typeface="Arial" panose="02080604020202020204" pitchFamily="34" charset="0"/>
        <a:buChar char="•"/>
        <a:defRPr sz="2990" kern="1200">
          <a:solidFill>
            <a:schemeClr val="tx1"/>
          </a:solidFill>
          <a:latin typeface="+mn-lt"/>
          <a:ea typeface="+mn-ea"/>
          <a:cs typeface="+mn-cs"/>
        </a:defRPr>
      </a:lvl1pPr>
      <a:lvl2pPr marL="85344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99136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55905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12801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83489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6896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13792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0688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27457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284353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41249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398145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55041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2" Type="http://schemas.openxmlformats.org/officeDocument/2006/relationships/slideLayout" Target="../slideLayouts/slideLayout1.xml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51205" y="140462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35735" y="140589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108200" y="140716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785110" y="140970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30269" y="1396714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519755" y="1387826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667627" y="1387826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49494" y="1387826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140511" y="1387826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821742" y="1384651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9148759" y="3712776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9826817" y="3712140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4840427" y="3702616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5524833" y="3712775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6670167" y="3709602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7348223" y="3710236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821738" y="2048107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141140" y="2044934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7348224" y="2048106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6880" y="1501140"/>
            <a:ext cx="3343275" cy="55372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第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</a:rPr>
              <a:t>n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 </a:t>
            </a:r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层交叉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Transformer</a:t>
            </a:r>
            <a:endParaRPr lang="en-US" altLang="zh-CN" b="1">
              <a:solidFill>
                <a:schemeClr val="tx1"/>
              </a:solidFill>
              <a:latin typeface="Times New Roman" panose="02020603050405020304" charset="0"/>
              <a:ea typeface="宋体" panose="0201060003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ounded Rectangle 14"/>
              <p:cNvSpPr/>
              <p:nvPr/>
            </p:nvSpPr>
            <p:spPr>
              <a:xfrm>
                <a:off x="1581443" y="2401135"/>
                <a:ext cx="345378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43" y="2401135"/>
                <a:ext cx="345378" cy="337759"/>
              </a:xfrm>
              <a:prstGeom prst="roundRect">
                <a:avLst/>
              </a:prstGeom>
              <a:blipFill rotWithShape="1">
                <a:blip r:embed="rId1"/>
                <a:stretch>
                  <a:fillRect l="-2843" t="-2879" r="-2691" b="-2779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endCxn id="25" idx="1"/>
          </p:cNvCxnSpPr>
          <p:nvPr/>
        </p:nvCxnSpPr>
        <p:spPr>
          <a:xfrm>
            <a:off x="1440180" y="2055495"/>
            <a:ext cx="297815" cy="186055"/>
          </a:xfrm>
          <a:prstGeom prst="line">
            <a:avLst/>
          </a:prstGeom>
          <a:ln w="19050">
            <a:solidFill>
              <a:srgbClr val="41719C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1246312" y="168873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空间注意力机制</a:t>
            </a:r>
            <a:endParaRPr lang="zh-CN" altLang="en-US" b="1"/>
          </a:p>
        </p:txBody>
      </p:sp>
      <p:sp>
        <p:nvSpPr>
          <p:cNvPr id="24" name="Rounded Rectangle 23"/>
          <p:cNvSpPr/>
          <p:nvPr/>
        </p:nvSpPr>
        <p:spPr>
          <a:xfrm>
            <a:off x="296545" y="168910"/>
            <a:ext cx="3599180" cy="2680335"/>
          </a:xfrm>
          <a:prstGeom prst="round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zh-CN" altLang="en-US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/>
              <p:cNvSpPr/>
              <p:nvPr/>
            </p:nvSpPr>
            <p:spPr>
              <a:xfrm>
                <a:off x="8884016" y="678024"/>
                <a:ext cx="511971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16" y="678024"/>
                <a:ext cx="511971" cy="337759"/>
              </a:xfrm>
              <a:prstGeom prst="roundRect">
                <a:avLst/>
              </a:prstGeom>
              <a:blipFill rotWithShape="1">
                <a:blip r:embed="rId2"/>
                <a:stretch>
                  <a:fillRect l="-1932" t="-2962" r="-1758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9140511" y="1023401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6592711" y="168873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时序注意力机制</a:t>
            </a:r>
            <a:endParaRPr lang="zh-CN" altLang="en-US" b="1"/>
          </a:p>
        </p:txBody>
      </p:sp>
      <p:sp>
        <p:nvSpPr>
          <p:cNvPr id="42" name="Rounded Rectangle 41"/>
          <p:cNvSpPr/>
          <p:nvPr/>
        </p:nvSpPr>
        <p:spPr>
          <a:xfrm>
            <a:off x="4154805" y="168910"/>
            <a:ext cx="6554470" cy="4171315"/>
          </a:xfrm>
          <a:prstGeom prst="roundRect">
            <a:avLst/>
          </a:prstGeom>
          <a:noFill/>
          <a:ln w="19050" cmpd="sng">
            <a:solidFill>
              <a:srgbClr val="F07B3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zh-CN" altLang="en-US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5"/>
              <p:cNvSpPr txBox="1"/>
              <p:nvPr/>
            </p:nvSpPr>
            <p:spPr>
              <a:xfrm>
                <a:off x="8155798" y="690722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6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798" y="690722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74" t="-155" r="5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10205208" y="688182"/>
                <a:ext cx="378392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208" y="688182"/>
                <a:ext cx="378392" cy="337759"/>
              </a:xfrm>
              <a:prstGeom prst="roundRect">
                <a:avLst/>
              </a:prstGeom>
              <a:blipFill rotWithShape="1">
                <a:blip r:embed="rId4"/>
                <a:stretch>
                  <a:fillRect l="-2550" t="-2961" r="-2503" b="-2697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10404562" y="1041179"/>
            <a:ext cx="2540" cy="43883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926590" y="2571750"/>
            <a:ext cx="2360930" cy="0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290695" y="575310"/>
            <a:ext cx="3810" cy="1996440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295696" y="575173"/>
            <a:ext cx="6088803" cy="0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25" idx="2"/>
          </p:cNvCxnSpPr>
          <p:nvPr/>
        </p:nvCxnSpPr>
        <p:spPr>
          <a:xfrm>
            <a:off x="751205" y="2054225"/>
            <a:ext cx="981075" cy="200025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5" idx="7"/>
          </p:cNvCxnSpPr>
          <p:nvPr/>
        </p:nvCxnSpPr>
        <p:spPr>
          <a:xfrm flipH="1">
            <a:off x="1764290" y="2054488"/>
            <a:ext cx="344108" cy="18665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32545" y="2236065"/>
            <a:ext cx="36569" cy="36569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591185" y="687070"/>
                <a:ext cx="33020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5" y="687070"/>
                <a:ext cx="330200" cy="337820"/>
              </a:xfrm>
              <a:prstGeom prst="roundRect">
                <a:avLst/>
              </a:prstGeom>
              <a:blipFill rotWithShape="1">
                <a:blip r:embed="rId5"/>
                <a:stretch>
                  <a:fillRect l="-2885" t="-2820" r="-2885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755015" y="103505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37515" y="1167130"/>
            <a:ext cx="637540" cy="22352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特征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嵌入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/>
              <p:cNvSpPr/>
              <p:nvPr/>
            </p:nvSpPr>
            <p:spPr>
              <a:xfrm>
                <a:off x="1246505" y="678180"/>
                <a:ext cx="37592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05" y="678180"/>
                <a:ext cx="375920" cy="337820"/>
              </a:xfrm>
              <a:prstGeom prst="roundRect">
                <a:avLst/>
              </a:prstGeom>
              <a:blipFill rotWithShape="1">
                <a:blip r:embed="rId6"/>
                <a:stretch>
                  <a:fillRect l="-2534" t="-2820" r="-2534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433195" y="103632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1115695" y="1168400"/>
            <a:ext cx="637540" cy="224790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1851660" y="689610"/>
                <a:ext cx="51562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60" y="689610"/>
                <a:ext cx="515620" cy="337820"/>
              </a:xfrm>
              <a:prstGeom prst="roundRect">
                <a:avLst/>
              </a:prstGeom>
              <a:blipFill rotWithShape="1">
                <a:blip r:embed="rId7"/>
                <a:stretch>
                  <a:fillRect l="-1847" t="-2820" r="-1847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105660" y="103886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790700" y="1169670"/>
            <a:ext cx="637540" cy="223520"/>
          </a:xfrm>
          <a:prstGeom prst="roundRect">
            <a:avLst/>
          </a:prstGeom>
          <a:solidFill>
            <a:srgbClr val="6EC885">
              <a:alpha val="40000"/>
            </a:srgbClr>
          </a:solidFill>
          <a:ln w="19050">
            <a:solidFill>
              <a:srgbClr val="6EC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分块编码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67610" y="1173480"/>
            <a:ext cx="637540" cy="22352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F6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特征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嵌入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ounded Rectangle 92"/>
              <p:cNvSpPr/>
              <p:nvPr/>
            </p:nvSpPr>
            <p:spPr>
              <a:xfrm>
                <a:off x="2530475" y="687070"/>
                <a:ext cx="51181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93" name="Rounded 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5" y="687070"/>
                <a:ext cx="511810" cy="337820"/>
              </a:xfrm>
              <a:prstGeom prst="roundRect">
                <a:avLst/>
              </a:prstGeom>
              <a:blipFill rotWithShape="1">
                <a:blip r:embed="rId8"/>
                <a:stretch>
                  <a:fillRect l="-1861" t="-2820" r="-1861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/>
          <p:cNvCxnSpPr/>
          <p:nvPr/>
        </p:nvCxnSpPr>
        <p:spPr>
          <a:xfrm>
            <a:off x="2785110" y="103632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25" idx="6"/>
          </p:cNvCxnSpPr>
          <p:nvPr/>
        </p:nvCxnSpPr>
        <p:spPr>
          <a:xfrm flipH="1">
            <a:off x="1769369" y="2053218"/>
            <a:ext cx="1018356" cy="20189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752862" y="2272888"/>
            <a:ext cx="2540" cy="127993"/>
          </a:xfrm>
          <a:prstGeom prst="line">
            <a:avLst/>
          </a:prstGeom>
          <a:ln w="19050">
            <a:solidFill>
              <a:srgbClr val="41719C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ounded Rectangle 103"/>
              <p:cNvSpPr/>
              <p:nvPr/>
            </p:nvSpPr>
            <p:spPr>
              <a:xfrm>
                <a:off x="9493885" y="673100"/>
                <a:ext cx="640080" cy="33782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04" name="Rounded 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885" y="673100"/>
                <a:ext cx="640080" cy="337820"/>
              </a:xfrm>
              <a:prstGeom prst="roundRect">
                <a:avLst/>
              </a:prstGeom>
              <a:blipFill rotWithShape="1">
                <a:blip r:embed="rId9"/>
                <a:stretch>
                  <a:fillRect l="-1488" t="-2820" r="-1488" b="-2820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>
            <a:off x="9816659" y="1023401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ounded Rectangle 119"/>
              <p:cNvSpPr/>
              <p:nvPr/>
            </p:nvSpPr>
            <p:spPr>
              <a:xfrm>
                <a:off x="6413673" y="672945"/>
                <a:ext cx="511971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0" name="Rounded 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673" y="672945"/>
                <a:ext cx="511971" cy="337759"/>
              </a:xfrm>
              <a:prstGeom prst="roundRect">
                <a:avLst/>
              </a:prstGeom>
              <a:blipFill rotWithShape="1">
                <a:blip r:embed="rId10"/>
                <a:stretch>
                  <a:fillRect l="-1894" t="-2962" r="-1795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/>
          <p:cNvCxnSpPr/>
          <p:nvPr/>
        </p:nvCxnSpPr>
        <p:spPr>
          <a:xfrm>
            <a:off x="6667627" y="1024671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ounded Rectangle 121"/>
              <p:cNvSpPr/>
              <p:nvPr/>
            </p:nvSpPr>
            <p:spPr>
              <a:xfrm>
                <a:off x="7743123" y="686913"/>
                <a:ext cx="378392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2" name="Rounded 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123" y="686913"/>
                <a:ext cx="378392" cy="337759"/>
              </a:xfrm>
              <a:prstGeom prst="roundRect">
                <a:avLst/>
              </a:prstGeom>
              <a:blipFill rotWithShape="1">
                <a:blip r:embed="rId11"/>
                <a:stretch>
                  <a:fillRect l="-2667" t="-2962" r="-2385" b="-2697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>
            <a:off x="7943747" y="1037369"/>
            <a:ext cx="2540" cy="43883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ounded Rectangle 123"/>
              <p:cNvSpPr/>
              <p:nvPr/>
            </p:nvSpPr>
            <p:spPr>
              <a:xfrm>
                <a:off x="7026910" y="673100"/>
                <a:ext cx="640080" cy="33782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10" y="673100"/>
                <a:ext cx="640080" cy="337820"/>
              </a:xfrm>
              <a:prstGeom prst="roundRect">
                <a:avLst/>
              </a:prstGeom>
              <a:blipFill rotWithShape="1">
                <a:blip r:embed="rId12"/>
                <a:stretch>
                  <a:fillRect l="-1488" t="-2820" r="-1488" b="-2820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/>
          <p:cNvCxnSpPr/>
          <p:nvPr/>
        </p:nvCxnSpPr>
        <p:spPr>
          <a:xfrm>
            <a:off x="7348224" y="1034830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517906" y="1488138"/>
            <a:ext cx="6112675" cy="553620"/>
          </a:xfrm>
          <a:prstGeom prst="roundRect">
            <a:avLst/>
          </a:prstGeom>
          <a:solidFill>
            <a:srgbClr val="F38D5C">
              <a:alpha val="40000"/>
            </a:srgbClr>
          </a:solidFill>
          <a:ln w="19050">
            <a:solidFill>
              <a:srgbClr val="F07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第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</a:rPr>
              <a:t>n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 </a:t>
            </a:r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层</a:t>
            </a:r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因果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Transformer</a:t>
            </a:r>
            <a:endParaRPr lang="zh-CN" altLang="en-US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ounded Rectangle 125"/>
              <p:cNvSpPr/>
              <p:nvPr/>
            </p:nvSpPr>
            <p:spPr>
              <a:xfrm>
                <a:off x="4581394" y="675485"/>
                <a:ext cx="511971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6" name="Rounded 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394" y="675485"/>
                <a:ext cx="511971" cy="337759"/>
              </a:xfrm>
              <a:prstGeom prst="roundRect">
                <a:avLst/>
              </a:prstGeom>
              <a:blipFill rotWithShape="1">
                <a:blip r:embed="rId13"/>
                <a:stretch>
                  <a:fillRect l="-1959" t="-2962" r="-1855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/>
          <p:cNvCxnSpPr/>
          <p:nvPr/>
        </p:nvCxnSpPr>
        <p:spPr>
          <a:xfrm>
            <a:off x="4835349" y="1027211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ounded Rectangle 127"/>
              <p:cNvSpPr/>
              <p:nvPr/>
            </p:nvSpPr>
            <p:spPr>
              <a:xfrm>
                <a:off x="5905765" y="695801"/>
                <a:ext cx="378392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8" name="Rounded 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765" y="695801"/>
                <a:ext cx="378392" cy="337759"/>
              </a:xfrm>
              <a:prstGeom prst="roundRect">
                <a:avLst/>
              </a:prstGeom>
              <a:blipFill rotWithShape="1">
                <a:blip r:embed="rId14"/>
                <a:stretch>
                  <a:fillRect l="-2587" t="-2961" r="-2465" b="-2697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/>
          <p:nvPr/>
        </p:nvCxnSpPr>
        <p:spPr>
          <a:xfrm>
            <a:off x="6094961" y="1048797"/>
            <a:ext cx="1270" cy="439341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ounded Rectangle 129"/>
              <p:cNvSpPr/>
              <p:nvPr/>
            </p:nvSpPr>
            <p:spPr>
              <a:xfrm>
                <a:off x="5198491" y="672945"/>
                <a:ext cx="640080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30" name="Rounded 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491" y="672945"/>
                <a:ext cx="640080" cy="337759"/>
              </a:xfrm>
              <a:prstGeom prst="roundRect">
                <a:avLst/>
              </a:prstGeom>
              <a:blipFill rotWithShape="1">
                <a:blip r:embed="rId15"/>
                <a:stretch>
                  <a:fillRect l="-1548" t="-2962" r="-1429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/>
          <p:nvPr/>
        </p:nvCxnSpPr>
        <p:spPr>
          <a:xfrm>
            <a:off x="5517215" y="1023402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4517906" y="1164346"/>
            <a:ext cx="637425" cy="223480"/>
          </a:xfrm>
          <a:prstGeom prst="roundRect">
            <a:avLst/>
          </a:prstGeom>
          <a:solidFill>
            <a:srgbClr val="AB46D2">
              <a:alpha val="40000"/>
            </a:srgbClr>
          </a:solidFill>
          <a:ln w="19050">
            <a:solidFill>
              <a:srgbClr val="AB4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CNN</a:t>
            </a:r>
            <a:endParaRPr lang="en-US" altLang="zh-CN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5202312" y="1164346"/>
            <a:ext cx="637425" cy="22348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特征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嵌入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347645" y="1164346"/>
            <a:ext cx="637425" cy="223480"/>
          </a:xfrm>
          <a:prstGeom prst="roundRect">
            <a:avLst/>
          </a:prstGeom>
          <a:solidFill>
            <a:srgbClr val="AB46D2">
              <a:alpha val="40000"/>
            </a:srgbClr>
          </a:solidFill>
          <a:ln w="19050">
            <a:solidFill>
              <a:srgbClr val="AB4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CNN</a:t>
            </a:r>
            <a:endParaRPr lang="en-US" altLang="zh-CN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032051" y="1164346"/>
            <a:ext cx="637425" cy="22348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特征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嵌入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8807191" y="1164346"/>
            <a:ext cx="637425" cy="223480"/>
          </a:xfrm>
          <a:prstGeom prst="roundRect">
            <a:avLst/>
          </a:prstGeom>
          <a:solidFill>
            <a:srgbClr val="AB46D2">
              <a:alpha val="40000"/>
            </a:srgbClr>
          </a:solidFill>
          <a:ln w="19050">
            <a:solidFill>
              <a:srgbClr val="AB4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CNN</a:t>
            </a:r>
            <a:endParaRPr lang="en-US" altLang="zh-CN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9496676" y="1164346"/>
            <a:ext cx="637425" cy="22348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特征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嵌入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ounded Rectangle 169"/>
              <p:cNvSpPr/>
              <p:nvPr/>
            </p:nvSpPr>
            <p:spPr>
              <a:xfrm>
                <a:off x="4520445" y="2316028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𝒊𝒎𝒈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70" name="Rounded Rectangle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445" y="2316028"/>
                <a:ext cx="639964" cy="337759"/>
              </a:xfrm>
              <a:prstGeom prst="roundRect">
                <a:avLst/>
              </a:prstGeom>
              <a:blipFill rotWithShape="1">
                <a:blip r:embed="rId16"/>
                <a:stretch>
                  <a:fillRect l="-1569" t="-2874" r="-1426" b="-2784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Connector 172"/>
          <p:cNvCxnSpPr/>
          <p:nvPr/>
        </p:nvCxnSpPr>
        <p:spPr>
          <a:xfrm>
            <a:off x="4837888" y="2049376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670167" y="2048110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291887" y="2185242"/>
            <a:ext cx="471085" cy="507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Block Arc 176"/>
          <p:cNvSpPr/>
          <p:nvPr/>
        </p:nvSpPr>
        <p:spPr>
          <a:xfrm>
            <a:off x="4762972" y="2105246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4916614" y="2185242"/>
            <a:ext cx="525685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076950" y="557530"/>
            <a:ext cx="36830" cy="127000"/>
            <a:chOff x="9570" y="882"/>
            <a:chExt cx="58" cy="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9600" y="938"/>
              <a:ext cx="4" cy="144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9570" y="882"/>
              <a:ext cx="58" cy="58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7931049" y="586601"/>
            <a:ext cx="2540" cy="9142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7914542" y="557396"/>
            <a:ext cx="36823" cy="36823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p:grpSp>
        <p:nvGrpSpPr>
          <p:cNvPr id="7" name="Group 6"/>
          <p:cNvGrpSpPr/>
          <p:nvPr/>
        </p:nvGrpSpPr>
        <p:grpSpPr>
          <a:xfrm>
            <a:off x="8486140" y="556260"/>
            <a:ext cx="36830" cy="128270"/>
            <a:chOff x="13364" y="888"/>
            <a:chExt cx="58" cy="202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13396" y="946"/>
              <a:ext cx="4" cy="144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13364" y="888"/>
              <a:ext cx="58" cy="58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10379166" y="558666"/>
            <a:ext cx="35554" cy="119358"/>
            <a:chOff x="8176" y="585"/>
            <a:chExt cx="28" cy="9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8190" y="607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/>
            <p:nvPr/>
          </p:nvSpPr>
          <p:spPr>
            <a:xfrm>
              <a:off x="8176" y="585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>
            <a:off x="5517215" y="2049376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Block Arc 191"/>
          <p:cNvSpPr/>
          <p:nvPr/>
        </p:nvSpPr>
        <p:spPr>
          <a:xfrm>
            <a:off x="5442299" y="2109055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274110" y="2166194"/>
            <a:ext cx="36569" cy="36569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p:cxnSp>
        <p:nvCxnSpPr>
          <p:cNvPr id="194" name="Straight Connector 193"/>
          <p:cNvCxnSpPr>
            <a:endCxn id="207" idx="0"/>
          </p:cNvCxnSpPr>
          <p:nvPr/>
        </p:nvCxnSpPr>
        <p:spPr>
          <a:xfrm flipV="1">
            <a:off x="5595941" y="2185242"/>
            <a:ext cx="996770" cy="507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Rounded Rectangle 194"/>
              <p:cNvSpPr/>
              <p:nvPr/>
            </p:nvSpPr>
            <p:spPr>
              <a:xfrm>
                <a:off x="5201042" y="2316028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𝒄𝒂𝒓𝒅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95" name="Rounded Rectangle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42" y="2316028"/>
                <a:ext cx="639964" cy="337759"/>
              </a:xfrm>
              <a:prstGeom prst="roundRect">
                <a:avLst/>
              </a:prstGeom>
              <a:blipFill rotWithShape="1">
                <a:blip r:embed="rId17"/>
                <a:stretch>
                  <a:fillRect l="-1550" t="-2874" r="-1445" b="-2784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ounded Rectangle 195"/>
              <p:cNvSpPr/>
              <p:nvPr/>
            </p:nvSpPr>
            <p:spPr>
              <a:xfrm>
                <a:off x="5883543" y="2312218"/>
                <a:ext cx="421564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96" name="Rounded 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43" y="2312218"/>
                <a:ext cx="421564" cy="337759"/>
              </a:xfrm>
              <a:prstGeom prst="roundRect">
                <a:avLst/>
              </a:prstGeom>
              <a:blipFill rotWithShape="1">
                <a:blip r:embed="rId18"/>
                <a:stretch>
                  <a:fillRect l="-2323" t="-2874" r="-2214" b="-2784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Block Arc 206"/>
          <p:cNvSpPr/>
          <p:nvPr/>
        </p:nvSpPr>
        <p:spPr>
          <a:xfrm>
            <a:off x="6592711" y="2105246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6746353" y="2185242"/>
            <a:ext cx="525685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Block Arc 208"/>
          <p:cNvSpPr/>
          <p:nvPr/>
        </p:nvSpPr>
        <p:spPr>
          <a:xfrm>
            <a:off x="7272038" y="2109055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10" name="Straight Connector 209"/>
          <p:cNvCxnSpPr>
            <a:stCxn id="209" idx="1"/>
            <a:endCxn id="221" idx="0"/>
          </p:cNvCxnSpPr>
          <p:nvPr/>
        </p:nvCxnSpPr>
        <p:spPr>
          <a:xfrm>
            <a:off x="7425680" y="2189051"/>
            <a:ext cx="1640543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ounded Rectangle 210"/>
              <p:cNvSpPr/>
              <p:nvPr/>
            </p:nvSpPr>
            <p:spPr>
              <a:xfrm>
                <a:off x="6351456" y="231222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𝒊𝒎𝒈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11" name="Rounded 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456" y="2312221"/>
                <a:ext cx="639964" cy="337759"/>
              </a:xfrm>
              <a:prstGeom prst="roundRect">
                <a:avLst/>
              </a:prstGeom>
              <a:blipFill rotWithShape="1">
                <a:blip r:embed="rId19"/>
                <a:stretch>
                  <a:fillRect l="-1517" t="-2875" r="-1477" b="-2783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Rounded Rectangle 211"/>
              <p:cNvSpPr/>
              <p:nvPr/>
            </p:nvSpPr>
            <p:spPr>
              <a:xfrm>
                <a:off x="7032051" y="231222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𝒄𝒂𝒓𝒅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12" name="Rounded 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051" y="2312221"/>
                <a:ext cx="639964" cy="337759"/>
              </a:xfrm>
              <a:prstGeom prst="roundRect">
                <a:avLst/>
              </a:prstGeom>
              <a:blipFill rotWithShape="1">
                <a:blip r:embed="rId20"/>
                <a:stretch>
                  <a:fillRect l="-1498" t="-2875" r="-1398" b="-2783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Rounded Rectangle 212"/>
              <p:cNvSpPr/>
              <p:nvPr/>
            </p:nvSpPr>
            <p:spPr>
              <a:xfrm>
                <a:off x="7722807" y="2312221"/>
                <a:ext cx="421564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13" name="Rounded 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07" y="2312221"/>
                <a:ext cx="421564" cy="337759"/>
              </a:xfrm>
              <a:prstGeom prst="roundRect">
                <a:avLst/>
              </a:prstGeom>
              <a:blipFill rotWithShape="1">
                <a:blip r:embed="rId21"/>
                <a:stretch>
                  <a:fillRect l="-2395" t="-2875" r="-2142" b="-2783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" name="Group 214"/>
          <p:cNvGrpSpPr/>
          <p:nvPr/>
        </p:nvGrpSpPr>
        <p:grpSpPr>
          <a:xfrm>
            <a:off x="6075914" y="2171274"/>
            <a:ext cx="36823" cy="126977"/>
            <a:chOff x="5299" y="544"/>
            <a:chExt cx="29" cy="100"/>
          </a:xfrm>
        </p:grpSpPr>
        <p:cxnSp>
          <p:nvCxnSpPr>
            <p:cNvPr id="216" name="Straight Connector 215"/>
            <p:cNvCxnSpPr/>
            <p:nvPr/>
          </p:nvCxnSpPr>
          <p:spPr>
            <a:xfrm>
              <a:off x="5314" y="572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299" y="544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7915812" y="2170004"/>
            <a:ext cx="36823" cy="126977"/>
            <a:chOff x="5299" y="544"/>
            <a:chExt cx="29" cy="100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5314" y="572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5299" y="544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p:sp>
        <p:nvSpPr>
          <p:cNvPr id="221" name="Block Arc 220"/>
          <p:cNvSpPr/>
          <p:nvPr/>
        </p:nvSpPr>
        <p:spPr>
          <a:xfrm>
            <a:off x="9066224" y="2112865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9219866" y="2192860"/>
            <a:ext cx="525685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Block Arc 222"/>
          <p:cNvSpPr/>
          <p:nvPr/>
        </p:nvSpPr>
        <p:spPr>
          <a:xfrm>
            <a:off x="9745551" y="2116674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9899193" y="2197939"/>
            <a:ext cx="525685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10399483" y="2185244"/>
            <a:ext cx="36823" cy="126977"/>
            <a:chOff x="5299" y="544"/>
            <a:chExt cx="29" cy="100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5314" y="572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299" y="544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 Box 229"/>
              <p:cNvSpPr txBox="1"/>
              <p:nvPr/>
            </p:nvSpPr>
            <p:spPr>
              <a:xfrm>
                <a:off x="8144370" y="2316028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0" name="Text 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370" y="2316028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74" t="-60" r="56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Group 230"/>
          <p:cNvGrpSpPr/>
          <p:nvPr/>
        </p:nvGrpSpPr>
        <p:grpSpPr>
          <a:xfrm>
            <a:off x="8488479" y="2172543"/>
            <a:ext cx="36823" cy="128247"/>
            <a:chOff x="7031" y="544"/>
            <a:chExt cx="29" cy="101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7047" y="573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/>
            <p:nvPr/>
          </p:nvSpPr>
          <p:spPr>
            <a:xfrm>
              <a:off x="7031" y="544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Rounded Rectangle 233"/>
              <p:cNvSpPr/>
              <p:nvPr/>
            </p:nvSpPr>
            <p:spPr>
              <a:xfrm>
                <a:off x="8824333" y="230587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𝒊𝒎𝒈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4" name="Rounded 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333" y="2305871"/>
                <a:ext cx="639964" cy="337759"/>
              </a:xfrm>
              <a:prstGeom prst="roundRect">
                <a:avLst/>
              </a:prstGeom>
              <a:blipFill rotWithShape="1">
                <a:blip r:embed="rId22"/>
                <a:stretch>
                  <a:fillRect l="-1547" t="-2875" r="-1448" b="-2783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Rounded Rectangle 234"/>
              <p:cNvSpPr/>
              <p:nvPr/>
            </p:nvSpPr>
            <p:spPr>
              <a:xfrm>
                <a:off x="9510643" y="2312222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𝒄𝒂𝒓𝒅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5" name="Rounded 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43" y="2312222"/>
                <a:ext cx="639964" cy="337759"/>
              </a:xfrm>
              <a:prstGeom prst="roundRect">
                <a:avLst/>
              </a:prstGeom>
              <a:blipFill rotWithShape="1">
                <a:blip r:embed="rId23"/>
                <a:stretch>
                  <a:fillRect l="-1527" t="-2875" r="-1468" b="-2783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Rounded Rectangle 235"/>
              <p:cNvSpPr/>
              <p:nvPr/>
            </p:nvSpPr>
            <p:spPr>
              <a:xfrm>
                <a:off x="10207747" y="2313492"/>
                <a:ext cx="421564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6" name="Rounded Rectangle 2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47" y="2313492"/>
                <a:ext cx="421564" cy="337759"/>
              </a:xfrm>
              <a:prstGeom prst="roundRect">
                <a:avLst/>
              </a:prstGeom>
              <a:blipFill rotWithShape="1">
                <a:blip r:embed="rId24"/>
                <a:stretch>
                  <a:fillRect l="-2288" t="-2875" r="-2249" b="-2783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Connector 236"/>
          <p:cNvCxnSpPr/>
          <p:nvPr/>
        </p:nvCxnSpPr>
        <p:spPr>
          <a:xfrm>
            <a:off x="9143680" y="2653786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0421070" y="2665217"/>
            <a:ext cx="2540" cy="12799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821737" y="2655058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70167" y="2652517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7941207" y="2658866"/>
            <a:ext cx="2540" cy="12799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350764" y="2651247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4840428" y="2658866"/>
            <a:ext cx="2540" cy="12799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6097500" y="2665215"/>
            <a:ext cx="1270" cy="12799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5522294" y="2657596"/>
            <a:ext cx="2540" cy="12799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ounded Rectangle 246"/>
          <p:cNvSpPr/>
          <p:nvPr/>
        </p:nvSpPr>
        <p:spPr>
          <a:xfrm>
            <a:off x="4517906" y="2793462"/>
            <a:ext cx="6111405" cy="553620"/>
          </a:xfrm>
          <a:prstGeom prst="roundRect">
            <a:avLst/>
          </a:prstGeom>
          <a:solidFill>
            <a:srgbClr val="F38D5C">
              <a:alpha val="40000"/>
            </a:srgbClr>
          </a:solidFill>
          <a:ln w="19050">
            <a:solidFill>
              <a:srgbClr val="F07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第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N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层因果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Transformer</a:t>
            </a:r>
            <a:endParaRPr lang="zh-CN" altLang="en-US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>
            <a:off x="9824279" y="3354703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9146219" y="3354700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7347590" y="3349622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Rounded Rectangle 250"/>
              <p:cNvSpPr/>
              <p:nvPr/>
            </p:nvSpPr>
            <p:spPr>
              <a:xfrm>
                <a:off x="4515366" y="3838483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𝒑𝒐𝒔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51" name="Rounded 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66" y="3838483"/>
                <a:ext cx="639964" cy="337759"/>
              </a:xfrm>
              <a:prstGeom prst="roundRect">
                <a:avLst/>
              </a:prstGeom>
              <a:blipFill rotWithShape="1">
                <a:blip r:embed="rId25"/>
                <a:stretch>
                  <a:fillRect l="-1569" t="-2981" r="-1426" b="-2677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Connector 251"/>
          <p:cNvCxnSpPr/>
          <p:nvPr/>
        </p:nvCxnSpPr>
        <p:spPr>
          <a:xfrm>
            <a:off x="4837889" y="3347083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6670168" y="3354700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5524834" y="3354703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Rounded Rectangle 258"/>
              <p:cNvSpPr/>
              <p:nvPr/>
            </p:nvSpPr>
            <p:spPr>
              <a:xfrm>
                <a:off x="5203582" y="3838483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𝒔𝒆𝒍𝒆𝒄𝒕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59" name="Rounded 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582" y="3838483"/>
                <a:ext cx="639964" cy="337759"/>
              </a:xfrm>
              <a:prstGeom prst="roundRect">
                <a:avLst/>
              </a:prstGeom>
              <a:blipFill rotWithShape="1">
                <a:blip r:embed="rId26"/>
                <a:stretch>
                  <a:fillRect l="-1550" t="-2981" r="-1445" b="-2677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Rounded Rectangle 264"/>
              <p:cNvSpPr/>
              <p:nvPr/>
            </p:nvSpPr>
            <p:spPr>
              <a:xfrm>
                <a:off x="6345106" y="384610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𝒑𝒐𝒔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65" name="Rounded 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106" y="3846101"/>
                <a:ext cx="639964" cy="337759"/>
              </a:xfrm>
              <a:prstGeom prst="roundRect">
                <a:avLst/>
              </a:prstGeom>
              <a:blipFill rotWithShape="1">
                <a:blip r:embed="rId27"/>
                <a:stretch>
                  <a:fillRect l="-1517" t="-2980" r="-1477" b="-2678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Rounded Rectangle 265"/>
              <p:cNvSpPr/>
              <p:nvPr/>
            </p:nvSpPr>
            <p:spPr>
              <a:xfrm>
                <a:off x="7026972" y="384610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𝒔𝒆𝒍𝒆𝒄𝒕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66" name="Rounded 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72" y="3846101"/>
                <a:ext cx="639964" cy="337759"/>
              </a:xfrm>
              <a:prstGeom prst="roundRect">
                <a:avLst/>
              </a:prstGeom>
              <a:blipFill rotWithShape="1">
                <a:blip r:embed="rId28"/>
                <a:stretch>
                  <a:fillRect l="-1498" t="-2980" r="-1398" b="-2678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 Box 280"/>
              <p:cNvSpPr txBox="1"/>
              <p:nvPr/>
            </p:nvSpPr>
            <p:spPr>
              <a:xfrm>
                <a:off x="7856132" y="3833404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81" name="Text Box 2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32" y="3833404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82" t="-177" r="64" b="1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Rounded Rectangle 284"/>
              <p:cNvSpPr/>
              <p:nvPr/>
            </p:nvSpPr>
            <p:spPr>
              <a:xfrm>
                <a:off x="8826872" y="3846100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𝒑𝒐𝒔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85" name="Rounded 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872" y="3846100"/>
                <a:ext cx="639964" cy="337759"/>
              </a:xfrm>
              <a:prstGeom prst="roundRect">
                <a:avLst/>
              </a:prstGeom>
              <a:blipFill rotWithShape="1">
                <a:blip r:embed="rId29"/>
                <a:stretch>
                  <a:fillRect l="-1546" t="-2980" r="-1448" b="-2678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Rounded Rectangle 285"/>
              <p:cNvSpPr/>
              <p:nvPr/>
            </p:nvSpPr>
            <p:spPr>
              <a:xfrm>
                <a:off x="9508103" y="3845465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𝒔𝒆𝒍𝒆𝒄𝒕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86" name="Rounded Rectangle 2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103" y="3845465"/>
                <a:ext cx="639964" cy="337759"/>
              </a:xfrm>
              <a:prstGeom prst="roundRect">
                <a:avLst/>
              </a:prstGeom>
              <a:blipFill rotWithShape="1">
                <a:blip r:embed="rId30"/>
                <a:stretch>
                  <a:fillRect l="-1527" t="-2980" r="-1468" b="-2678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Rounded Rectangle 297"/>
          <p:cNvSpPr/>
          <p:nvPr/>
        </p:nvSpPr>
        <p:spPr>
          <a:xfrm>
            <a:off x="4515366" y="3477868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5207391" y="3482947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6342566" y="3477868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7029512" y="3479138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8821158" y="3477868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9513183" y="3482947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11" name="Text Box 310"/>
          <p:cNvSpPr txBox="1"/>
          <p:nvPr/>
        </p:nvSpPr>
        <p:spPr>
          <a:xfrm>
            <a:off x="1010801" y="5206059"/>
            <a:ext cx="23501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红</a:t>
            </a:r>
            <a:r>
              <a:rPr lang="en-US"/>
              <a:t>rgb(242, 76, 76)</a:t>
            </a:r>
            <a:endParaRPr lang="en-US"/>
          </a:p>
          <a:p>
            <a:pPr algn="l"/>
            <a:r>
              <a:rPr lang="zh-CN" altLang="en-US">
                <a:sym typeface="+mn-ea"/>
              </a:rPr>
              <a:t>浅黄</a:t>
            </a:r>
            <a:r>
              <a:rPr lang="en-US">
                <a:sym typeface="+mn-ea"/>
              </a:rPr>
              <a:t>rgb(236, 219, 109)</a:t>
            </a:r>
            <a:endParaRPr lang="en-US"/>
          </a:p>
          <a:p>
            <a:pPr algn="l"/>
            <a:r>
              <a:rPr lang="zh-CN" altLang="en-US"/>
              <a:t>黄</a:t>
            </a:r>
            <a:r>
              <a:rPr lang="en-US"/>
              <a:t>rgb(244, 189, 40)</a:t>
            </a:r>
            <a:endParaRPr lang="en-US"/>
          </a:p>
          <a:p>
            <a:pPr algn="l"/>
            <a:r>
              <a:rPr lang="zh-CN" altLang="en-US"/>
              <a:t>紫</a:t>
            </a:r>
            <a:r>
              <a:rPr lang="en-US"/>
              <a:t>rgb(171, 70, 210)</a:t>
            </a:r>
            <a:endParaRPr lang="en-US"/>
          </a:p>
          <a:p>
            <a:pPr algn="l"/>
            <a:r>
              <a:rPr lang="zh-CN" altLang="en-US"/>
              <a:t>绿</a:t>
            </a:r>
            <a:r>
              <a:rPr lang="en-US"/>
              <a:t>rgb(110, 200, 133)</a:t>
            </a:r>
            <a:endParaRPr lang="en-US"/>
          </a:p>
          <a:p>
            <a:pPr algn="l"/>
            <a:r>
              <a:rPr lang="zh-CN" altLang="en-US">
                <a:sym typeface="+mn-ea"/>
              </a:rPr>
              <a:t>橙</a:t>
            </a:r>
            <a:r>
              <a:rPr lang="en-US">
                <a:sym typeface="+mn-ea"/>
              </a:rPr>
              <a:t>rgb(240, 123, 63)</a:t>
            </a:r>
            <a:endParaRPr lang="en-US"/>
          </a:p>
        </p:txBody>
      </p:sp>
      <p:cxnSp>
        <p:nvCxnSpPr>
          <p:cNvPr id="437" name="Straight Connector 436"/>
          <p:cNvCxnSpPr/>
          <p:nvPr/>
        </p:nvCxnSpPr>
        <p:spPr>
          <a:xfrm>
            <a:off x="3459480" y="140843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ounded Rectangle 437"/>
          <p:cNvSpPr/>
          <p:nvPr/>
        </p:nvSpPr>
        <p:spPr>
          <a:xfrm>
            <a:off x="3141980" y="1172210"/>
            <a:ext cx="637540" cy="22352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F6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位置嵌入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9" name="Rounded Rectangle 438"/>
              <p:cNvSpPr/>
              <p:nvPr/>
            </p:nvSpPr>
            <p:spPr>
              <a:xfrm>
                <a:off x="3148330" y="687070"/>
                <a:ext cx="62484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𝒕𝒊𝒎𝒆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39" name="Rounded Rectangle 4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0" y="687070"/>
                <a:ext cx="624840" cy="337820"/>
              </a:xfrm>
              <a:prstGeom prst="roundRect">
                <a:avLst/>
              </a:prstGeom>
              <a:blipFill rotWithShape="1">
                <a:blip r:embed="rId31"/>
                <a:stretch>
                  <a:fillRect l="-1524" t="-2820" r="-1524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0" name="Straight Connector 439"/>
          <p:cNvCxnSpPr/>
          <p:nvPr/>
        </p:nvCxnSpPr>
        <p:spPr>
          <a:xfrm>
            <a:off x="3459480" y="103505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ounded Rectangle 440"/>
          <p:cNvSpPr/>
          <p:nvPr/>
        </p:nvSpPr>
        <p:spPr>
          <a:xfrm>
            <a:off x="4581525" y="1516380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局部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交叉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注意力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442" name="Rounded Rectangle 441"/>
          <p:cNvSpPr/>
          <p:nvPr/>
        </p:nvSpPr>
        <p:spPr>
          <a:xfrm>
            <a:off x="6449695" y="1517015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局部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交叉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注意力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8911590" y="1517015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局部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交叉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注意力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4" name="Text Box 443"/>
              <p:cNvSpPr txBox="1"/>
              <p:nvPr/>
            </p:nvSpPr>
            <p:spPr>
              <a:xfrm>
                <a:off x="8173578" y="1440657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44" name="Text Box 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578" y="1440657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74" t="-155" r="5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5" name="Rounded Rectangle 444"/>
          <p:cNvSpPr/>
          <p:nvPr/>
        </p:nvSpPr>
        <p:spPr>
          <a:xfrm>
            <a:off x="4581525" y="2829560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局部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交叉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注意力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6449695" y="2830195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局部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交叉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注意力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8911590" y="2830195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局部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交叉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注意力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8" name="Text Box 447"/>
              <p:cNvSpPr txBox="1"/>
              <p:nvPr/>
            </p:nvSpPr>
            <p:spPr>
              <a:xfrm>
                <a:off x="8173578" y="2753837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48" name="Text Box 4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578" y="2753837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74" t="-155" r="5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Presentation</Application>
  <PresentationFormat>宽屏</PresentationFormat>
  <Paragraphs>133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Latin Modern Math</vt:lpstr>
      <vt:lpstr>宋体</vt:lpstr>
      <vt:lpstr>MS Mincho</vt:lpstr>
      <vt:lpstr>Microsoft YaHei</vt:lpstr>
      <vt:lpstr>黑体</vt:lpstr>
      <vt:lpstr>Arial Unicode MS</vt:lpstr>
      <vt:lpstr>Arial Black</vt:lpstr>
      <vt:lpstr>C059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83</cp:revision>
  <dcterms:created xsi:type="dcterms:W3CDTF">2024-05-21T03:32:53Z</dcterms:created>
  <dcterms:modified xsi:type="dcterms:W3CDTF">2024-05-21T03:32:53Z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