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688013" cy="8715375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5">
          <p15:clr>
            <a:srgbClr val="A4A3A4"/>
          </p15:clr>
        </p15:guide>
        <p15:guide id="2" pos="1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38D5C"/>
    <a:srgbClr val="FFD460"/>
    <a:srgbClr val="F07B3F"/>
    <a:srgbClr val="FFDE7D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11" y="-41"/>
      </p:cViewPr>
      <p:guideLst>
        <p:guide orient="horz" pos="2745"/>
        <p:guide pos="17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615" y="1279525"/>
            <a:ext cx="22544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000" y="1681308"/>
            <a:ext cx="4266000" cy="2779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000" y="4577708"/>
            <a:ext cx="4266000" cy="2104252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050" y="700937"/>
            <a:ext cx="4905900" cy="70647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75" y="2320125"/>
            <a:ext cx="4905900" cy="5529968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88" y="4766949"/>
            <a:ext cx="4594482" cy="1031346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088" y="5858728"/>
            <a:ext cx="3415763" cy="822956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1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06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1" y="464025"/>
            <a:ext cx="4905900" cy="168461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1" y="2217612"/>
            <a:ext cx="2406290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1" y="3324089"/>
            <a:ext cx="2406290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79550" y="2217612"/>
            <a:ext cx="2418141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79550" y="3324089"/>
            <a:ext cx="2418141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050" y="3515494"/>
            <a:ext cx="4905900" cy="1684613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30" y="161400"/>
            <a:ext cx="1943213" cy="2033640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520" y="973933"/>
            <a:ext cx="2714012" cy="647435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00" y="2614680"/>
            <a:ext cx="1943213" cy="48440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13" y="551988"/>
            <a:ext cx="0" cy="176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3470" y="464025"/>
            <a:ext cx="713480" cy="7386068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050" y="464025"/>
            <a:ext cx="4142815" cy="738606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050" y="464025"/>
            <a:ext cx="4905900" cy="16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050" y="2320125"/>
            <a:ext cx="4905900" cy="55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0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150" y="8078070"/>
            <a:ext cx="19197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1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462280" y="333375"/>
                <a:ext cx="530225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𝑹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333375"/>
                <a:ext cx="530225" cy="168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1046480" y="333375"/>
                <a:ext cx="530225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𝑹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333375"/>
                <a:ext cx="530225" cy="16891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/>
              <p:nvPr/>
            </p:nvSpPr>
            <p:spPr>
              <a:xfrm>
                <a:off x="1576705" y="340995"/>
                <a:ext cx="162560" cy="153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05" y="340995"/>
                <a:ext cx="162560" cy="153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739265" y="333375"/>
                <a:ext cx="7734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���</m:t>
                          </m:r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𝑹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</m:sSub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65" y="333375"/>
                <a:ext cx="773430" cy="1689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62280" y="577850"/>
            <a:ext cx="2049780" cy="27686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层交叉</a:t>
            </a:r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注意力机制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27075" y="50736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10640" y="50736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5345" y="50736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/>
              <p:cNvSpPr/>
              <p:nvPr/>
            </p:nvSpPr>
            <p:spPr>
              <a:xfrm>
                <a:off x="641350" y="930275"/>
                <a:ext cx="1727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930275"/>
                <a:ext cx="172720" cy="168910"/>
              </a:xfrm>
              <a:prstGeom prst="round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/>
              <p:cNvSpPr/>
              <p:nvPr/>
            </p:nvSpPr>
            <p:spPr>
              <a:xfrm>
                <a:off x="1218565" y="930275"/>
                <a:ext cx="18796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65" y="930275"/>
                <a:ext cx="187960" cy="168910"/>
              </a:xfrm>
              <a:prstGeom prst="round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1576705" y="937895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 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05" y="937895"/>
                <a:ext cx="334010" cy="153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2032635" y="930275"/>
                <a:ext cx="1892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35" y="930275"/>
                <a:ext cx="189230" cy="168910"/>
              </a:xfrm>
              <a:prstGeom prst="roundRect">
                <a:avLst/>
              </a:prstGeom>
              <a:blipFill>
                <a:blip r:embed="rId9"/>
                <a:stretch>
                  <a:fillRect r="-3030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28345" y="859790"/>
            <a:ext cx="1270" cy="66040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11910" y="859155"/>
            <a:ext cx="1270" cy="66040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26615" y="859790"/>
            <a:ext cx="1270" cy="66040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993775" y="98425"/>
            <a:ext cx="9874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局部注意力机制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86715" y="79375"/>
            <a:ext cx="2200910" cy="111760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2998470" y="427355"/>
                <a:ext cx="17272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 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70" y="427355"/>
                <a:ext cx="172720" cy="168910"/>
              </a:xfrm>
              <a:prstGeom prst="roundRect">
                <a:avLst/>
              </a:prstGeom>
              <a:blipFill>
                <a:blip r:embed="rId10"/>
                <a:stretch>
                  <a:fillRect r="-3333"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583940" y="427355"/>
                <a:ext cx="17018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40" y="427355"/>
                <a:ext cx="170180" cy="16891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4451985" y="427355"/>
                <a:ext cx="19050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85" y="427355"/>
                <a:ext cx="190500" cy="16891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2916555" y="671830"/>
            <a:ext cx="2098675" cy="276860"/>
          </a:xfrm>
          <a:prstGeom prst="roundRect">
            <a:avLst/>
          </a:prstGeom>
          <a:solidFill>
            <a:srgbClr val="F38D5C">
              <a:alpha val="40000"/>
            </a:srgbClr>
          </a:solidFill>
          <a:ln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</a:t>
            </a:r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因果注意力机制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084195" y="60134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67760" y="60134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6600" y="60134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2998470" y="1085850"/>
                <a:ext cx="17272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70" y="1085850"/>
                <a:ext cx="172720" cy="168910"/>
              </a:xfrm>
              <a:prstGeom prst="roundRect">
                <a:avLst/>
              </a:prstGeom>
              <a:blipFill>
                <a:blip r:embed="rId13"/>
                <a:stretch>
                  <a:fillRect b="-3333"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3583940" y="1085850"/>
                <a:ext cx="18796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40" y="1085850"/>
                <a:ext cx="187960" cy="168910"/>
              </a:xfrm>
              <a:prstGeom prst="roundRect">
                <a:avLst/>
              </a:prstGeom>
              <a:blipFill>
                <a:blip r:embed="rId14"/>
                <a:stretch>
                  <a:fillRect b="-3333"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/>
              <p:cNvSpPr/>
              <p:nvPr/>
            </p:nvSpPr>
            <p:spPr>
              <a:xfrm>
                <a:off x="4453255" y="1083945"/>
                <a:ext cx="18923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55" y="1083945"/>
                <a:ext cx="189230" cy="168910"/>
              </a:xfrm>
              <a:prstGeom prst="roundRect">
                <a:avLst/>
              </a:prstGeom>
              <a:blipFill>
                <a:blip r:embed="rId15"/>
                <a:stretch>
                  <a:fillRect l="-3030" b="-3333"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3084195" y="953770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77285" y="953135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47235" y="951865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3401695" y="111125"/>
            <a:ext cx="9874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/>
              <a:t>全局注意力机制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675255" y="79375"/>
            <a:ext cx="2440940" cy="1832610"/>
          </a:xfrm>
          <a:prstGeom prst="roundRect">
            <a:avLst/>
          </a:prstGeom>
          <a:noFill/>
          <a:ln w="12700" cmpd="sng">
            <a:solidFill>
              <a:srgbClr val="F07B3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3288665" y="427355"/>
                <a:ext cx="1727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427355"/>
                <a:ext cx="172720" cy="168910"/>
              </a:xfrm>
              <a:prstGeom prst="round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ounded Rectangle 44"/>
              <p:cNvSpPr/>
              <p:nvPr/>
            </p:nvSpPr>
            <p:spPr>
              <a:xfrm>
                <a:off x="3876675" y="427355"/>
                <a:ext cx="18796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75" y="427355"/>
                <a:ext cx="187960" cy="168910"/>
              </a:xfrm>
              <a:prstGeom prst="round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5"/>
              <p:cNvSpPr txBox="1"/>
              <p:nvPr/>
            </p:nvSpPr>
            <p:spPr>
              <a:xfrm>
                <a:off x="4091305" y="434975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 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 xmlns=""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05" y="434975"/>
                <a:ext cx="334010" cy="15367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4751705" y="431800"/>
                <a:ext cx="1892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05" y="431800"/>
                <a:ext cx="189230" cy="168910"/>
              </a:xfrm>
              <a:prstGeom prst="round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3375660" y="60579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75735" y="60579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45685" y="60579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69490" y="1013460"/>
            <a:ext cx="516255" cy="317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88285" y="359410"/>
            <a:ext cx="0" cy="65659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88285" y="359410"/>
            <a:ext cx="2059940" cy="190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76930" y="36131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00710" y="891540"/>
            <a:ext cx="1668145" cy="24003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977005" y="36131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6955" y="36385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0" idx="0"/>
          </p:cNvCxnSpPr>
          <p:nvPr/>
        </p:nvCxnSpPr>
        <p:spPr>
          <a:xfrm>
            <a:off x="2784475" y="1017270"/>
            <a:ext cx="261620" cy="127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ock Arc 59"/>
          <p:cNvSpPr/>
          <p:nvPr/>
        </p:nvSpPr>
        <p:spPr>
          <a:xfrm>
            <a:off x="3046095" y="978535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60" idx="1"/>
            <a:endCxn id="63" idx="0"/>
          </p:cNvCxnSpPr>
          <p:nvPr/>
        </p:nvCxnSpPr>
        <p:spPr>
          <a:xfrm>
            <a:off x="3122930" y="1018540"/>
            <a:ext cx="516890" cy="127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Block Arc 62"/>
          <p:cNvSpPr/>
          <p:nvPr/>
        </p:nvSpPr>
        <p:spPr>
          <a:xfrm>
            <a:off x="3639820" y="979805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66" idx="0"/>
          </p:cNvCxnSpPr>
          <p:nvPr/>
        </p:nvCxnSpPr>
        <p:spPr>
          <a:xfrm flipV="1">
            <a:off x="3716655" y="1014730"/>
            <a:ext cx="793115" cy="508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lock Arc 65"/>
          <p:cNvSpPr/>
          <p:nvPr/>
        </p:nvSpPr>
        <p:spPr>
          <a:xfrm>
            <a:off x="4509770" y="974725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587875" y="1016635"/>
            <a:ext cx="261620" cy="127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57675" y="35941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3288665" y="1085850"/>
                <a:ext cx="1727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1085850"/>
                <a:ext cx="172720" cy="168910"/>
              </a:xfrm>
              <a:prstGeom prst="round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3375660" y="126428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76930" y="101981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ounded Rectangle 71"/>
              <p:cNvSpPr/>
              <p:nvPr/>
            </p:nvSpPr>
            <p:spPr>
              <a:xfrm>
                <a:off x="3883660" y="1089660"/>
                <a:ext cx="18796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660" y="1089660"/>
                <a:ext cx="187960" cy="168910"/>
              </a:xfrm>
              <a:prstGeom prst="round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>
            <a:off x="3982720" y="126809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83990" y="102362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/>
              <p:cNvSpPr/>
              <p:nvPr/>
            </p:nvSpPr>
            <p:spPr>
              <a:xfrm>
                <a:off x="4752975" y="1091565"/>
                <a:ext cx="1892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800" tIns="36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1091565"/>
                <a:ext cx="189230" cy="168910"/>
              </a:xfrm>
              <a:prstGeom prst="round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4846955" y="126555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48225" y="102362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77"/>
              <p:cNvSpPr txBox="1"/>
              <p:nvPr/>
            </p:nvSpPr>
            <p:spPr>
              <a:xfrm>
                <a:off x="4091305" y="1091565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 ⋯</m:t>
                      </m:r>
                    </m:oMath>
                  </m:oMathPara>
                </a14:m>
                <a:endParaRPr lang="en-US" sz="1000" b="1" i="1" dirty="0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 xmlns="">
          <p:sp>
            <p:nvSpPr>
              <p:cNvPr id="78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05" y="1091565"/>
                <a:ext cx="334010" cy="15367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>
            <a:off x="4257675" y="1017905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85465" y="126619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78555" y="1266190"/>
            <a:ext cx="1270" cy="6604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48505" y="126428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2916555" y="1330325"/>
            <a:ext cx="2098675" cy="276860"/>
          </a:xfrm>
          <a:prstGeom prst="roundRect">
            <a:avLst/>
          </a:prstGeom>
          <a:solidFill>
            <a:srgbClr val="F38D5C">
              <a:alpha val="40000"/>
            </a:srgbClr>
          </a:solidFill>
          <a:ln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</a:t>
            </a:r>
            <a:r>
              <a:rPr lang="zh-CN" altLang="en-US" sz="900" b="1" dirty="0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因果注意力机制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ounded Rectangle 83"/>
              <p:cNvSpPr/>
              <p:nvPr/>
            </p:nvSpPr>
            <p:spPr>
              <a:xfrm>
                <a:off x="2999740" y="1673225"/>
                <a:ext cx="17272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b="1" i="1" dirty="0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0" y="1673225"/>
                <a:ext cx="172720" cy="168910"/>
              </a:xfrm>
              <a:prstGeom prst="roundRect">
                <a:avLst/>
              </a:prstGeom>
              <a:blipFill>
                <a:blip r:embed="rId21"/>
                <a:stretch>
                  <a:fillRect r="-3333"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3585210" y="1673225"/>
                <a:ext cx="18796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10" y="1673225"/>
                <a:ext cx="187960" cy="16891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ounded Rectangle 85"/>
              <p:cNvSpPr/>
              <p:nvPr/>
            </p:nvSpPr>
            <p:spPr>
              <a:xfrm>
                <a:off x="4441825" y="1671320"/>
                <a:ext cx="21463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atin Modern Math" panose="02000503000000000000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cs typeface="Latin Modern Math" panose="02000503000000000000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86" name="Rounded 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25" y="1671320"/>
                <a:ext cx="214630" cy="16891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F07B3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>
            <a:off x="3084830" y="1607185"/>
            <a:ext cx="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677920" y="1606550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547870" y="1605280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89"/>
              <p:cNvSpPr txBox="1"/>
              <p:nvPr/>
            </p:nvSpPr>
            <p:spPr>
              <a:xfrm>
                <a:off x="3945890" y="1680845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 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 xmlns="">
          <p:sp>
            <p:nvSpPr>
              <p:cNvPr id="90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90" y="1680845"/>
                <a:ext cx="334010" cy="15367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Cambria Math</vt:lpstr>
      <vt:lpstr>Latin Modern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万强</dc:creator>
  <cp:lastModifiedBy>万 强</cp:lastModifiedBy>
  <cp:revision>30</cp:revision>
  <dcterms:created xsi:type="dcterms:W3CDTF">2024-05-19T15:20:53Z</dcterms:created>
  <dcterms:modified xsi:type="dcterms:W3CDTF">2024-05-19T15:30:46Z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