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5687695" cy="87153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D28"/>
    <a:srgbClr val="F24C4C"/>
    <a:srgbClr val="F07B3F"/>
    <a:srgbClr val="AB46D2"/>
    <a:srgbClr val="ECDB66"/>
    <a:srgbClr val="F1E58F"/>
    <a:srgbClr val="D6D400"/>
    <a:srgbClr val="E9D54D"/>
    <a:srgbClr val="F3E99F"/>
    <a:srgbClr val="6EC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745"/>
        <p:guide pos="17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615" y="1279525"/>
            <a:ext cx="225442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000" y="1681308"/>
            <a:ext cx="4266000" cy="277938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73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1000" y="4577708"/>
            <a:ext cx="4266000" cy="2104252"/>
          </a:xfrm>
        </p:spPr>
        <p:txBody>
          <a:bodyPr>
            <a:normAutofit/>
          </a:bodyPr>
          <a:lstStyle>
            <a:lvl1pPr marL="0" indent="0" algn="ctr">
              <a:buNone/>
              <a:defRPr sz="11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84480" indent="0" algn="ctr">
              <a:buNone/>
              <a:defRPr sz="1245"/>
            </a:lvl2pPr>
            <a:lvl3pPr marL="568960" indent="0" algn="ctr">
              <a:buNone/>
              <a:defRPr sz="1120"/>
            </a:lvl3pPr>
            <a:lvl4pPr marL="853440" indent="0" algn="ctr">
              <a:buNone/>
              <a:defRPr sz="995"/>
            </a:lvl4pPr>
            <a:lvl5pPr marL="1137285" indent="0" algn="ctr">
              <a:buNone/>
              <a:defRPr sz="995"/>
            </a:lvl5pPr>
            <a:lvl6pPr marL="1421765" indent="0" algn="ctr">
              <a:buNone/>
              <a:defRPr sz="995"/>
            </a:lvl6pPr>
            <a:lvl7pPr marL="1706245" indent="0" algn="ctr">
              <a:buNone/>
              <a:defRPr sz="995"/>
            </a:lvl7pPr>
            <a:lvl8pPr marL="1990725" indent="0" algn="ctr">
              <a:buNone/>
              <a:defRPr sz="995"/>
            </a:lvl8pPr>
            <a:lvl9pPr marL="2275205" indent="0" algn="ctr">
              <a:buNone/>
              <a:defRPr sz="99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1050" y="700937"/>
            <a:ext cx="4905900" cy="70647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175" y="2320125"/>
            <a:ext cx="4905900" cy="5529968"/>
          </a:xfrm>
        </p:spPr>
        <p:txBody>
          <a:bodyPr>
            <a:normAutofit/>
          </a:bodyPr>
          <a:lstStyle>
            <a:lvl1pPr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088" y="4766949"/>
            <a:ext cx="4594482" cy="1031346"/>
          </a:xfrm>
        </p:spPr>
        <p:txBody>
          <a:bodyPr anchor="b">
            <a:normAutofit/>
          </a:bodyPr>
          <a:lstStyle>
            <a:lvl1pPr>
              <a:defRPr sz="249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088" y="5858728"/>
            <a:ext cx="3415763" cy="822956"/>
          </a:xfrm>
        </p:spPr>
        <p:txBody>
          <a:bodyPr>
            <a:normAutofit/>
          </a:bodyPr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84480" indent="0">
              <a:buNone/>
              <a:defRPr sz="1245">
                <a:solidFill>
                  <a:schemeClr val="tx1">
                    <a:tint val="75000"/>
                  </a:schemeClr>
                </a:solidFill>
              </a:defRPr>
            </a:lvl2pPr>
            <a:lvl3pPr marL="5689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3pPr>
            <a:lvl4pPr marL="853440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4pPr>
            <a:lvl5pPr marL="113728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5pPr>
            <a:lvl6pPr marL="142176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6pPr>
            <a:lvl7pPr marL="170624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7pPr>
            <a:lvl8pPr marL="199072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8pPr>
            <a:lvl9pPr marL="227520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>
            <a:normAutofit/>
          </a:bodyPr>
          <a:lstStyle>
            <a:lvl1pPr>
              <a:defRPr sz="149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21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906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791" y="464025"/>
            <a:ext cx="4905900" cy="168461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791" y="2217612"/>
            <a:ext cx="2406290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1791" y="3324089"/>
            <a:ext cx="2406290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79550" y="2217612"/>
            <a:ext cx="2418141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79550" y="3324089"/>
            <a:ext cx="2418141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050" y="3515494"/>
            <a:ext cx="4905900" cy="1684613"/>
          </a:xfrm>
        </p:spPr>
        <p:txBody>
          <a:bodyPr>
            <a:normAutofit/>
          </a:bodyPr>
          <a:lstStyle>
            <a:lvl1pPr algn="ctr">
              <a:defRPr sz="298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30" y="161400"/>
            <a:ext cx="1943213" cy="2033640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418520" y="973933"/>
            <a:ext cx="2714012" cy="6474359"/>
          </a:xfrm>
        </p:spPr>
        <p:txBody>
          <a:bodyPr/>
          <a:lstStyle>
            <a:lvl1pPr marL="0" indent="0">
              <a:buNone/>
              <a:defRPr sz="1990"/>
            </a:lvl1pPr>
            <a:lvl2pPr marL="284480" indent="0">
              <a:buNone/>
              <a:defRPr sz="1740"/>
            </a:lvl2pPr>
            <a:lvl3pPr marL="568960" indent="0">
              <a:buNone/>
              <a:defRPr sz="1495"/>
            </a:lvl3pPr>
            <a:lvl4pPr marL="853440" indent="0">
              <a:buNone/>
              <a:defRPr sz="1245"/>
            </a:lvl4pPr>
            <a:lvl5pPr marL="1137285" indent="0">
              <a:buNone/>
              <a:defRPr sz="1245"/>
            </a:lvl5pPr>
            <a:lvl6pPr marL="1421765" indent="0">
              <a:buNone/>
              <a:defRPr sz="1245"/>
            </a:lvl6pPr>
            <a:lvl7pPr marL="1706245" indent="0">
              <a:buNone/>
              <a:defRPr sz="1245"/>
            </a:lvl7pPr>
            <a:lvl8pPr marL="1990725" indent="0">
              <a:buNone/>
              <a:defRPr sz="1245"/>
            </a:lvl8pPr>
            <a:lvl9pPr marL="2275205" indent="0">
              <a:buNone/>
              <a:defRPr sz="12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100" y="2614680"/>
            <a:ext cx="1943213" cy="48440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995"/>
            </a:lvl1pPr>
            <a:lvl2pPr marL="284480" indent="0">
              <a:buNone/>
              <a:defRPr sz="870"/>
            </a:lvl2pPr>
            <a:lvl3pPr marL="568960" indent="0">
              <a:buNone/>
              <a:defRPr sz="745"/>
            </a:lvl3pPr>
            <a:lvl4pPr marL="853440" indent="0">
              <a:buNone/>
              <a:defRPr sz="620"/>
            </a:lvl4pPr>
            <a:lvl5pPr marL="1137285" indent="0">
              <a:buNone/>
              <a:defRPr sz="620"/>
            </a:lvl5pPr>
            <a:lvl6pPr marL="1421765" indent="0">
              <a:buNone/>
              <a:defRPr sz="620"/>
            </a:lvl6pPr>
            <a:lvl7pPr marL="1706245" indent="0">
              <a:buNone/>
              <a:defRPr sz="620"/>
            </a:lvl7pPr>
            <a:lvl8pPr marL="1990725" indent="0">
              <a:buNone/>
              <a:defRPr sz="620"/>
            </a:lvl8pPr>
            <a:lvl9pPr marL="2275205" indent="0">
              <a:buNone/>
              <a:defRPr sz="62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346613" y="551988"/>
            <a:ext cx="0" cy="176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583470" y="464025"/>
            <a:ext cx="713480" cy="7386068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1050" y="464025"/>
            <a:ext cx="4142815" cy="738606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050" y="464025"/>
            <a:ext cx="4905900" cy="16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050" y="2320125"/>
            <a:ext cx="4905900" cy="552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10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84150" y="8078070"/>
            <a:ext cx="19197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171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68960" rtl="0" eaLnBrk="1" latinLnBrk="0" hangingPunct="1">
        <a:lnSpc>
          <a:spcPct val="90000"/>
        </a:lnSpc>
        <a:spcBef>
          <a:spcPct val="0"/>
        </a:spcBef>
        <a:buNone/>
        <a:defRPr sz="2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240" indent="-142240" algn="l" defTabSz="568960" rtl="0" eaLnBrk="1" latinLnBrk="0" hangingPunct="1">
        <a:lnSpc>
          <a:spcPct val="90000"/>
        </a:lnSpc>
        <a:spcBef>
          <a:spcPts val="620"/>
        </a:spcBef>
        <a:buFont typeface="Arial" panose="0208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1pPr>
      <a:lvl2pPr marL="42672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2pPr>
      <a:lvl3pPr marL="71120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99568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56400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84848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13296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41744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8448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6896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5344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13728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42176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70624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199072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27520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1" Type="http://schemas.openxmlformats.org/officeDocument/2006/relationships/slideLayout" Target="../slideLayouts/slideLayout1.xml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/>
          <p:cNvCxnSpPr/>
          <p:nvPr/>
        </p:nvCxnSpPr>
        <p:spPr>
          <a:xfrm>
            <a:off x="2416810" y="790575"/>
            <a:ext cx="1270" cy="4572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761615" y="786130"/>
            <a:ext cx="1270" cy="4572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335655" y="786130"/>
            <a:ext cx="1270" cy="4572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676650" y="786130"/>
            <a:ext cx="1270" cy="4572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558030" y="786130"/>
            <a:ext cx="1270" cy="4572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899025" y="786130"/>
            <a:ext cx="1270" cy="4572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4576445" y="194881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4912995" y="195135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2423160" y="194881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765425" y="195135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3336925" y="194500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3678555" y="194881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4911090" y="1115695"/>
            <a:ext cx="1270" cy="128016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4572635" y="1109980"/>
            <a:ext cx="1270" cy="128016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676015" y="1116330"/>
            <a:ext cx="1270" cy="128016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49910" y="748030"/>
            <a:ext cx="1332865" cy="27686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sz="9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</a:rPr>
              <a:t>n</a:t>
            </a:r>
            <a:r>
              <a:rPr lang="en-US" altLang="zh-CN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 </a:t>
            </a:r>
            <a:r>
              <a:rPr lang="zh-CN" altLang="en-US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层交叉</a:t>
            </a:r>
            <a:r>
              <a:rPr lang="en-US" altLang="zh-CN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sz="9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en-US" altLang="zh-CN" sz="900" b="1">
              <a:solidFill>
                <a:schemeClr val="tx1"/>
              </a:solidFill>
              <a:latin typeface="Times New Roman" panose="02020603050405020304" charset="0"/>
              <a:ea typeface="宋体" panose="0201060003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ounded Rectangle 14"/>
              <p:cNvSpPr/>
              <p:nvPr/>
            </p:nvSpPr>
            <p:spPr>
              <a:xfrm>
                <a:off x="1121410" y="1202690"/>
                <a:ext cx="17272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415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𝒕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10" y="1202690"/>
                <a:ext cx="172720" cy="168910"/>
              </a:xfrm>
              <a:prstGeom prst="roundRect">
                <a:avLst/>
              </a:prstGeom>
              <a:blipFill rotWithShape="1">
                <a:blip r:embed="rId1"/>
                <a:stretch>
                  <a:fillRect l="-3676" t="-3759" r="-3676" b="-375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endCxn id="25" idx="1"/>
          </p:cNvCxnSpPr>
          <p:nvPr/>
        </p:nvCxnSpPr>
        <p:spPr>
          <a:xfrm>
            <a:off x="1049655" y="1024890"/>
            <a:ext cx="149860" cy="97790"/>
          </a:xfrm>
          <a:prstGeom prst="line">
            <a:avLst/>
          </a:prstGeom>
          <a:ln w="12700">
            <a:solidFill>
              <a:srgbClr val="41719C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708025" y="103505"/>
            <a:ext cx="9874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 b="1"/>
              <a:t>局部注意力机制</a:t>
            </a:r>
            <a:endParaRPr lang="zh-CN" altLang="en-US" sz="900" b="1"/>
          </a:p>
        </p:txBody>
      </p:sp>
      <p:sp>
        <p:nvSpPr>
          <p:cNvPr id="24" name="Rounded Rectangle 23"/>
          <p:cNvSpPr/>
          <p:nvPr/>
        </p:nvSpPr>
        <p:spPr>
          <a:xfrm>
            <a:off x="464185" y="84455"/>
            <a:ext cx="1483360" cy="134048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 sz="9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/>
              <p:cNvSpPr/>
              <p:nvPr/>
            </p:nvSpPr>
            <p:spPr>
              <a:xfrm>
                <a:off x="4431030" y="430530"/>
                <a:ext cx="256032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8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030" y="430530"/>
                <a:ext cx="256032" cy="168910"/>
              </a:xfrm>
              <a:prstGeom prst="roundRect">
                <a:avLst/>
              </a:prstGeom>
              <a:blipFill rotWithShape="1">
                <a:blip r:embed="rId2"/>
                <a:stretch>
                  <a:fillRect l="-2480" t="-3759" r="-2431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4558030" y="606425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3298190" y="103505"/>
            <a:ext cx="9874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 b="1"/>
              <a:t>全局注意力机制</a:t>
            </a:r>
            <a:endParaRPr lang="zh-CN" altLang="en-US" sz="900" b="1"/>
          </a:p>
        </p:txBody>
      </p:sp>
      <p:sp>
        <p:nvSpPr>
          <p:cNvPr id="42" name="Rounded Rectangle 41"/>
          <p:cNvSpPr/>
          <p:nvPr/>
        </p:nvSpPr>
        <p:spPr>
          <a:xfrm>
            <a:off x="2077085" y="84455"/>
            <a:ext cx="3277870" cy="2244725"/>
          </a:xfrm>
          <a:prstGeom prst="roundRect">
            <a:avLst/>
          </a:prstGeom>
          <a:noFill/>
          <a:ln w="12700" cmpd="sng">
            <a:solidFill>
              <a:srgbClr val="F07B3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 sz="9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5"/>
              <p:cNvSpPr txBox="1"/>
              <p:nvPr/>
            </p:nvSpPr>
            <p:spPr>
              <a:xfrm>
                <a:off x="4079875" y="437515"/>
                <a:ext cx="334010" cy="153670"/>
              </a:xfrm>
              <a:prstGeom prst="rect">
                <a:avLst/>
              </a:prstGeom>
              <a:noFill/>
            </p:spPr>
            <p:txBody>
              <a:bodyPr wrap="square" lIns="18415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</m:t>
                      </m:r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 </m:t>
                      </m:r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</m:t>
                      </m:r>
                    </m:oMath>
                  </m:oMathPara>
                </a14:m>
                <a:endParaRPr lang="en-US" sz="1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75" y="437515"/>
                <a:ext cx="334010" cy="153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5104765" y="436245"/>
                <a:ext cx="18923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415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765" y="436245"/>
                <a:ext cx="189230" cy="168910"/>
              </a:xfrm>
              <a:prstGeom prst="roundRect">
                <a:avLst/>
              </a:prstGeom>
              <a:blipFill rotWithShape="1">
                <a:blip r:embed="rId4"/>
                <a:stretch>
                  <a:fillRect l="-3356" t="-3759" r="-3356" b="-375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5204460" y="612775"/>
            <a:ext cx="1270" cy="219456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94130" y="1285240"/>
            <a:ext cx="853440" cy="0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48840" y="379730"/>
            <a:ext cx="0" cy="905256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149475" y="379730"/>
            <a:ext cx="3044952" cy="0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25" idx="1"/>
          </p:cNvCxnSpPr>
          <p:nvPr/>
        </p:nvCxnSpPr>
        <p:spPr>
          <a:xfrm>
            <a:off x="706120" y="1029335"/>
            <a:ext cx="493395" cy="93345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5" idx="7"/>
          </p:cNvCxnSpPr>
          <p:nvPr/>
        </p:nvCxnSpPr>
        <p:spPr>
          <a:xfrm flipH="1">
            <a:off x="1212850" y="1029335"/>
            <a:ext cx="172085" cy="93345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96975" y="1120140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549275" y="338455"/>
            <a:ext cx="318770" cy="404495"/>
            <a:chOff x="1150" y="525"/>
            <a:chExt cx="502" cy="6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ounded Rectangle 5"/>
                <p:cNvSpPr/>
                <p:nvPr/>
              </p:nvSpPr>
              <p:spPr>
                <a:xfrm>
                  <a:off x="1271" y="525"/>
                  <a:ext cx="260" cy="266"/>
                </a:xfrm>
                <a:prstGeom prst="roundRect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cs typeface="Latin Modern Math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9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cs typeface="Latin Modern Math" panose="02000503000000000000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9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ea typeface="MS Mincho" charset="0"/>
                                <a:cs typeface="Latin Modern Math" panose="02000503000000000000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900" b="1" i="1">
                    <a:solidFill>
                      <a:schemeClr val="tx1"/>
                    </a:solidFill>
                    <a:latin typeface="Latin Modern Math" panose="02000503000000000000" charset="0"/>
                    <a:ea typeface="MS Mincho" charset="0"/>
                    <a:cs typeface="Latin Modern Math" panose="02000503000000000000" charset="0"/>
                  </a:endParaRPr>
                </a:p>
              </p:txBody>
            </p:sp>
          </mc:Choice>
          <mc:Fallback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" y="525"/>
                  <a:ext cx="260" cy="266"/>
                </a:xfrm>
                <a:prstGeom prst="roundRect">
                  <a:avLst/>
                </a:prstGeom>
                <a:blipFill rotWithShape="1">
                  <a:blip r:embed="rId5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1400" y="799"/>
              <a:ext cx="2" cy="104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1150" y="903"/>
              <a:ext cx="502" cy="176"/>
            </a:xfrm>
            <a:prstGeom prst="roundRect">
              <a:avLst/>
            </a:prstGeom>
            <a:solidFill>
              <a:srgbClr val="F24C4C">
                <a:alpha val="40000"/>
              </a:srgbClr>
            </a:solidFill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550" b="1">
                  <a:solidFill>
                    <a:schemeClr val="tx1"/>
                  </a:solidFill>
                  <a:latin typeface="Latin Modern Math" panose="02000503000000000000" charset="0"/>
                  <a:ea typeface="宋体" panose="02010600030101010101" charset="-122"/>
                  <a:cs typeface="Latin Modern Math" panose="02000503000000000000" charset="0"/>
                </a:rPr>
                <a:t>词嵌入</a:t>
              </a:r>
              <a:endPara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397" y="1090"/>
              <a:ext cx="2" cy="72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88365" y="334010"/>
            <a:ext cx="318770" cy="409575"/>
            <a:chOff x="1714" y="517"/>
            <a:chExt cx="502" cy="6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ounded Rectangle 1"/>
                <p:cNvSpPr/>
                <p:nvPr/>
              </p:nvSpPr>
              <p:spPr>
                <a:xfrm>
                  <a:off x="1817" y="517"/>
                  <a:ext cx="296" cy="266"/>
                </a:xfrm>
                <a:prstGeom prst="roundRect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cs typeface="Latin Modern Math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9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cs typeface="Latin Modern Math" panose="02000503000000000000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9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ea typeface="MS Mincho" charset="0"/>
                                <a:cs typeface="Latin Modern Math" panose="02000503000000000000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900" b="1" i="1">
                    <a:solidFill>
                      <a:schemeClr val="tx1"/>
                    </a:solidFill>
                    <a:latin typeface="Latin Modern Math" panose="02000503000000000000" charset="0"/>
                    <a:ea typeface="MS Mincho" charset="0"/>
                    <a:cs typeface="Latin Modern Math" panose="02000503000000000000" charset="0"/>
                  </a:endParaRPr>
                </a:p>
              </p:txBody>
            </p:sp>
          </mc:Choice>
          <mc:Fallback>
            <p:sp>
              <p:nvSpPr>
                <p:cNvPr id="2" name="Rounded 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" y="517"/>
                  <a:ext cx="296" cy="266"/>
                </a:xfrm>
                <a:prstGeom prst="roundRect">
                  <a:avLst/>
                </a:prstGeom>
                <a:blipFill rotWithShape="1">
                  <a:blip r:embed="rId6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1964" y="799"/>
              <a:ext cx="2" cy="104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714" y="903"/>
              <a:ext cx="502" cy="177"/>
            </a:xfrm>
            <a:prstGeom prst="roundRect">
              <a:avLst/>
            </a:prstGeom>
            <a:solidFill>
              <a:srgbClr val="ECDB66">
                <a:alpha val="40000"/>
              </a:srgbClr>
            </a:solidFill>
            <a:ln>
              <a:solidFill>
                <a:srgbClr val="F4B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550" b="1">
                  <a:solidFill>
                    <a:schemeClr val="tx1"/>
                  </a:solidFill>
                  <a:latin typeface="Latin Modern Math" panose="02000503000000000000" charset="0"/>
                  <a:ea typeface="宋体" panose="02010600030101010101" charset="-122"/>
                  <a:cs typeface="Latin Modern Math" panose="02000503000000000000" charset="0"/>
                  <a:sym typeface="+mn-ea"/>
                </a:rPr>
                <a:t>全连接</a:t>
              </a:r>
              <a:endPara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66" y="1090"/>
              <a:ext cx="2" cy="72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226185" y="339725"/>
            <a:ext cx="318770" cy="404495"/>
            <a:chOff x="2270" y="525"/>
            <a:chExt cx="502" cy="6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ounded Rectangle 2"/>
                <p:cNvSpPr/>
                <p:nvPr/>
              </p:nvSpPr>
              <p:spPr>
                <a:xfrm>
                  <a:off x="2318" y="525"/>
                  <a:ext cx="406" cy="266"/>
                </a:xfrm>
                <a:prstGeom prst="roundRect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ea typeface="MS Mincho" charset="0"/>
                                <a:cs typeface="Latin Modern Math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sz="8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ea typeface="MS Mincho" charset="0"/>
                                <a:cs typeface="Latin Modern Math" panose="0200050300000000000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8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ea typeface="MS Mincho" charset="0"/>
                                <a:cs typeface="Latin Modern Math" panose="02000503000000000000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8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ea typeface="MS Mincho" charset="0"/>
                                <a:cs typeface="Latin Modern Math" panose="02000503000000000000" charset="0"/>
                              </a:rPr>
                              <m:t>𝒊𝒎𝒈</m:t>
                            </m:r>
                          </m:sup>
                        </m:sSubSup>
                      </m:oMath>
                    </m:oMathPara>
                  </a14:m>
                  <a:endParaRPr lang="en-US" sz="800" b="1" i="1">
                    <a:solidFill>
                      <a:schemeClr val="tx1"/>
                    </a:solidFill>
                    <a:latin typeface="Latin Modern Math" panose="02000503000000000000" charset="0"/>
                    <a:ea typeface="MS Mincho" charset="0"/>
                    <a:cs typeface="Latin Modern Math" panose="02000503000000000000" charset="0"/>
                  </a:endParaRPr>
                </a:p>
              </p:txBody>
            </p:sp>
          </mc:Choice>
          <mc:Fallback>
            <p:sp>
              <p:nvSpPr>
                <p:cNvPr id="3" name="Rounded 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" y="525"/>
                  <a:ext cx="406" cy="266"/>
                </a:xfrm>
                <a:prstGeom prst="roundRect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2518" y="800"/>
              <a:ext cx="2" cy="104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2270" y="903"/>
              <a:ext cx="502" cy="176"/>
            </a:xfrm>
            <a:prstGeom prst="roundRect">
              <a:avLst/>
            </a:prstGeom>
            <a:solidFill>
              <a:srgbClr val="6EC885">
                <a:alpha val="40000"/>
              </a:srgbClr>
            </a:solidFill>
            <a:ln>
              <a:solidFill>
                <a:srgbClr val="6EC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550" b="1">
                  <a:solidFill>
                    <a:schemeClr val="tx1"/>
                  </a:solidFill>
                  <a:latin typeface="Latin Modern Math" panose="02000503000000000000" charset="0"/>
                  <a:ea typeface="宋体" panose="02010600030101010101" charset="-122"/>
                  <a:cs typeface="Latin Modern Math" panose="02000503000000000000" charset="0"/>
                  <a:sym typeface="+mn-ea"/>
                </a:rPr>
                <a:t>分块编码</a:t>
              </a:r>
              <a:endPara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20" y="1090"/>
              <a:ext cx="2" cy="72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564640" y="334010"/>
            <a:ext cx="318770" cy="411480"/>
            <a:chOff x="2808" y="514"/>
            <a:chExt cx="502" cy="648"/>
          </a:xfrm>
        </p:grpSpPr>
        <p:sp>
          <p:nvSpPr>
            <p:cNvPr id="92" name="Rounded Rectangle 91"/>
            <p:cNvSpPr/>
            <p:nvPr/>
          </p:nvSpPr>
          <p:spPr>
            <a:xfrm>
              <a:off x="2808" y="904"/>
              <a:ext cx="502" cy="176"/>
            </a:xfrm>
            <a:prstGeom prst="roundRect">
              <a:avLst/>
            </a:prstGeom>
            <a:solidFill>
              <a:srgbClr val="F24C4C">
                <a:alpha val="40000"/>
              </a:srgbClr>
            </a:solidFill>
            <a:ln>
              <a:solidFill>
                <a:srgbClr val="FF6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550" b="1">
                  <a:solidFill>
                    <a:schemeClr val="tx1"/>
                  </a:solidFill>
                  <a:latin typeface="Latin Modern Math" panose="02000503000000000000" charset="0"/>
                  <a:ea typeface="宋体" panose="02010600030101010101" charset="-122"/>
                  <a:cs typeface="Latin Modern Math" panose="02000503000000000000" charset="0"/>
                  <a:sym typeface="+mn-ea"/>
                </a:rPr>
                <a:t>词嵌入</a:t>
              </a:r>
              <a:endPara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ounded Rectangle 92"/>
                <p:cNvSpPr/>
                <p:nvPr/>
              </p:nvSpPr>
              <p:spPr>
                <a:xfrm>
                  <a:off x="2857" y="514"/>
                  <a:ext cx="403" cy="266"/>
                </a:xfrm>
                <a:prstGeom prst="roundRect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ea typeface="MS Mincho" charset="0"/>
                                <a:cs typeface="Latin Modern Math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sz="8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ea typeface="MS Mincho" charset="0"/>
                                <a:cs typeface="Latin Modern Math" panose="0200050300000000000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8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ea typeface="MS Mincho" charset="0"/>
                                <a:cs typeface="Latin Modern Math" panose="02000503000000000000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800" b="1" i="1">
                                <a:solidFill>
                                  <a:schemeClr val="tx1"/>
                                </a:solidFill>
                                <a:latin typeface="Latin Modern Math" panose="02000503000000000000" charset="0"/>
                                <a:ea typeface="MS Mincho" charset="0"/>
                                <a:cs typeface="Latin Modern Math" panose="02000503000000000000" charset="0"/>
                              </a:rPr>
                              <m:t>𝒄𝒂𝒓𝒅</m:t>
                            </m:r>
                          </m:sup>
                        </m:sSubSup>
                      </m:oMath>
                    </m:oMathPara>
                  </a14:m>
                  <a:endParaRPr lang="en-US" sz="800" b="1" i="1">
                    <a:solidFill>
                      <a:schemeClr val="tx1"/>
                    </a:solidFill>
                    <a:latin typeface="Latin Modern Math" panose="02000503000000000000" charset="0"/>
                    <a:ea typeface="MS Mincho" charset="0"/>
                    <a:cs typeface="Latin Modern Math" panose="02000503000000000000" charset="0"/>
                  </a:endParaRPr>
                </a:p>
              </p:txBody>
            </p:sp>
          </mc:Choice>
          <mc:Fallback>
            <p:sp>
              <p:nvSpPr>
                <p:cNvPr id="93" name="Rounded 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" y="514"/>
                  <a:ext cx="403" cy="266"/>
                </a:xfrm>
                <a:prstGeom prst="roundRect">
                  <a:avLst/>
                </a:prstGeom>
                <a:blipFill rotWithShape="1">
                  <a:blip r:embed="rId8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/>
            <p:cNvCxnSpPr/>
            <p:nvPr/>
          </p:nvCxnSpPr>
          <p:spPr>
            <a:xfrm>
              <a:off x="3058" y="799"/>
              <a:ext cx="2" cy="104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058" y="1090"/>
              <a:ext cx="2" cy="72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/>
          <p:cNvCxnSpPr>
            <a:endCxn id="25" idx="6"/>
          </p:cNvCxnSpPr>
          <p:nvPr/>
        </p:nvCxnSpPr>
        <p:spPr>
          <a:xfrm flipH="1">
            <a:off x="1215390" y="1028700"/>
            <a:ext cx="509270" cy="100965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207135" y="1138555"/>
            <a:ext cx="1270" cy="64008"/>
          </a:xfrm>
          <a:prstGeom prst="line">
            <a:avLst/>
          </a:prstGeom>
          <a:ln w="12700">
            <a:solidFill>
              <a:srgbClr val="41719C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/>
              <p:cNvSpPr/>
              <p:nvPr/>
            </p:nvSpPr>
            <p:spPr>
              <a:xfrm>
                <a:off x="4781550" y="430530"/>
                <a:ext cx="256032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8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04" name="Rounded 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0" y="430530"/>
                <a:ext cx="256032" cy="168910"/>
              </a:xfrm>
              <a:prstGeom prst="roundRect">
                <a:avLst/>
              </a:prstGeom>
              <a:blipFill rotWithShape="1">
                <a:blip r:embed="rId9"/>
                <a:stretch>
                  <a:fillRect l="-2480" t="-3759" r="-2431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>
            <a:off x="4909185" y="604520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ounded Rectangle 119"/>
              <p:cNvSpPr/>
              <p:nvPr/>
            </p:nvSpPr>
            <p:spPr>
              <a:xfrm>
                <a:off x="3208655" y="428625"/>
                <a:ext cx="256032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8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0" name="Rounded 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55" y="428625"/>
                <a:ext cx="256032" cy="168910"/>
              </a:xfrm>
              <a:prstGeom prst="roundRect">
                <a:avLst/>
              </a:prstGeom>
              <a:blipFill rotWithShape="1">
                <a:blip r:embed="rId10"/>
                <a:stretch>
                  <a:fillRect l="-2480" t="-3759" r="-2431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/>
          <p:cNvCxnSpPr/>
          <p:nvPr/>
        </p:nvCxnSpPr>
        <p:spPr>
          <a:xfrm>
            <a:off x="3335655" y="604520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ounded Rectangle 121"/>
              <p:cNvSpPr/>
              <p:nvPr/>
            </p:nvSpPr>
            <p:spPr>
              <a:xfrm>
                <a:off x="3873500" y="435610"/>
                <a:ext cx="18923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415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2" name="Rounded 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0" y="435610"/>
                <a:ext cx="189230" cy="168910"/>
              </a:xfrm>
              <a:prstGeom prst="roundRect">
                <a:avLst/>
              </a:prstGeom>
              <a:blipFill rotWithShape="1">
                <a:blip r:embed="rId11"/>
                <a:stretch>
                  <a:fillRect l="-3356" t="-3759" r="-3356" b="-375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>
            <a:off x="3973830" y="610870"/>
            <a:ext cx="1270" cy="219456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ounded Rectangle 123"/>
              <p:cNvSpPr/>
              <p:nvPr/>
            </p:nvSpPr>
            <p:spPr>
              <a:xfrm>
                <a:off x="3549015" y="433070"/>
                <a:ext cx="256032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8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15" y="433070"/>
                <a:ext cx="256032" cy="168910"/>
              </a:xfrm>
              <a:prstGeom prst="roundRect">
                <a:avLst/>
              </a:prstGeom>
              <a:blipFill rotWithShape="1">
                <a:blip r:embed="rId12"/>
                <a:stretch>
                  <a:fillRect l="-2480" t="-3759" r="-2431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/>
          <p:cNvCxnSpPr/>
          <p:nvPr/>
        </p:nvCxnSpPr>
        <p:spPr>
          <a:xfrm>
            <a:off x="3676015" y="609600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60600" y="836295"/>
            <a:ext cx="3056890" cy="276860"/>
          </a:xfrm>
          <a:prstGeom prst="roundRect">
            <a:avLst/>
          </a:prstGeom>
          <a:solidFill>
            <a:srgbClr val="F38D5C">
              <a:alpha val="40000"/>
            </a:srgbClr>
          </a:solidFill>
          <a:ln>
            <a:solidFill>
              <a:srgbClr val="F07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sz="9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</a:rPr>
              <a:t>n</a:t>
            </a:r>
            <a:r>
              <a:rPr lang="en-US" altLang="zh-CN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 </a:t>
            </a:r>
            <a:r>
              <a:rPr lang="zh-CN" altLang="en-US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</a:t>
            </a:r>
            <a:r>
              <a:rPr lang="zh-CN" altLang="en-US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因果</a:t>
            </a:r>
            <a:r>
              <a:rPr lang="en-US" altLang="zh-CN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</a:rPr>
              <a:t> </a:t>
            </a:r>
            <a:r>
              <a:rPr lang="en-US" altLang="zh-CN" sz="9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zh-CN" altLang="en-US" sz="9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ounded Rectangle 125"/>
              <p:cNvSpPr/>
              <p:nvPr/>
            </p:nvSpPr>
            <p:spPr>
              <a:xfrm>
                <a:off x="2292350" y="429895"/>
                <a:ext cx="256032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𝒊𝒎𝒈</m:t>
                          </m:r>
                        </m:sup>
                      </m:sSubSup>
                    </m:oMath>
                  </m:oMathPara>
                </a14:m>
                <a:endParaRPr lang="en-US" sz="8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6" name="Rounded 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350" y="429895"/>
                <a:ext cx="256032" cy="168910"/>
              </a:xfrm>
              <a:prstGeom prst="roundRect">
                <a:avLst/>
              </a:prstGeom>
              <a:blipFill rotWithShape="1">
                <a:blip r:embed="rId13"/>
                <a:stretch>
                  <a:fillRect l="-2480" t="-3759" r="-2431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/>
          <p:cNvCxnSpPr/>
          <p:nvPr/>
        </p:nvCxnSpPr>
        <p:spPr>
          <a:xfrm>
            <a:off x="2419350" y="605790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ounded Rectangle 127"/>
              <p:cNvSpPr/>
              <p:nvPr/>
            </p:nvSpPr>
            <p:spPr>
              <a:xfrm>
                <a:off x="2954655" y="440055"/>
                <a:ext cx="18923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415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9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28" name="Rounded 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655" y="440055"/>
                <a:ext cx="189230" cy="168910"/>
              </a:xfrm>
              <a:prstGeom prst="roundRect">
                <a:avLst/>
              </a:prstGeom>
              <a:blipFill rotWithShape="1">
                <a:blip r:embed="rId14"/>
                <a:stretch>
                  <a:fillRect l="-3356" t="-3759" r="-3356" b="-375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/>
          <p:nvPr/>
        </p:nvCxnSpPr>
        <p:spPr>
          <a:xfrm>
            <a:off x="3049270" y="616585"/>
            <a:ext cx="635" cy="21971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ounded Rectangle 129"/>
              <p:cNvSpPr/>
              <p:nvPr/>
            </p:nvSpPr>
            <p:spPr>
              <a:xfrm>
                <a:off x="2633345" y="429895"/>
                <a:ext cx="256032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</m:t>
                          </m:r>
                        </m:e>
                        <m:sub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8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𝒄𝒂𝒓𝒅</m:t>
                          </m:r>
                        </m:sup>
                      </m:sSubSup>
                    </m:oMath>
                  </m:oMathPara>
                </a14:m>
                <a:endParaRPr lang="en-US" sz="8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30" name="Rounded 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345" y="429895"/>
                <a:ext cx="256032" cy="168910"/>
              </a:xfrm>
              <a:prstGeom prst="roundRect">
                <a:avLst/>
              </a:prstGeom>
              <a:blipFill rotWithShape="1">
                <a:blip r:embed="rId15"/>
                <a:stretch>
                  <a:fillRect l="-2480" t="-3759" r="-2431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/>
          <p:nvPr/>
        </p:nvCxnSpPr>
        <p:spPr>
          <a:xfrm>
            <a:off x="2760345" y="603885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2260600" y="674370"/>
            <a:ext cx="318770" cy="111760"/>
          </a:xfrm>
          <a:prstGeom prst="roundRect">
            <a:avLst/>
          </a:prstGeom>
          <a:solidFill>
            <a:srgbClr val="AB46D2">
              <a:alpha val="40000"/>
            </a:srgbClr>
          </a:solidFill>
          <a:ln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602865" y="674370"/>
            <a:ext cx="318770" cy="111760"/>
          </a:xfrm>
          <a:prstGeom prst="roundRect">
            <a:avLst/>
          </a:prstGeom>
          <a:solidFill>
            <a:srgbClr val="F24C4C">
              <a:alpha val="40000"/>
            </a:srgbClr>
          </a:solidFill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词嵌入</a:t>
            </a:r>
            <a:endParaRPr lang="zh-CN" altLang="en-US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3175635" y="674370"/>
            <a:ext cx="318770" cy="111760"/>
          </a:xfrm>
          <a:prstGeom prst="roundRect">
            <a:avLst/>
          </a:prstGeom>
          <a:solidFill>
            <a:srgbClr val="AB46D2">
              <a:alpha val="40000"/>
            </a:srgbClr>
          </a:solidFill>
          <a:ln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3517900" y="674370"/>
            <a:ext cx="318770" cy="111760"/>
          </a:xfrm>
          <a:prstGeom prst="roundRect">
            <a:avLst/>
          </a:prstGeom>
          <a:solidFill>
            <a:srgbClr val="F24C4C">
              <a:alpha val="40000"/>
            </a:srgbClr>
          </a:solidFill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词嵌入</a:t>
            </a:r>
            <a:endParaRPr lang="zh-CN" altLang="en-US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405630" y="674370"/>
            <a:ext cx="318770" cy="111760"/>
          </a:xfrm>
          <a:prstGeom prst="roundRect">
            <a:avLst/>
          </a:prstGeom>
          <a:solidFill>
            <a:srgbClr val="AB46D2">
              <a:alpha val="40000"/>
            </a:srgbClr>
          </a:solidFill>
          <a:ln>
            <a:solidFill>
              <a:srgbClr val="AB4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CNN</a:t>
            </a:r>
            <a:endParaRPr lang="en-US" altLang="zh-CN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750435" y="674370"/>
            <a:ext cx="318770" cy="111760"/>
          </a:xfrm>
          <a:prstGeom prst="roundRect">
            <a:avLst/>
          </a:prstGeom>
          <a:solidFill>
            <a:srgbClr val="F24C4C">
              <a:alpha val="40000"/>
            </a:srgbClr>
          </a:solidFill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词嵌入</a:t>
            </a:r>
            <a:endParaRPr lang="zh-CN" altLang="en-US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ounded Rectangle 169"/>
              <p:cNvSpPr/>
              <p:nvPr/>
            </p:nvSpPr>
            <p:spPr>
              <a:xfrm>
                <a:off x="2261870" y="1250315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89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70" name="Rounded 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870" y="1250315"/>
                <a:ext cx="320040" cy="168910"/>
              </a:xfrm>
              <a:prstGeom prst="roundRect">
                <a:avLst/>
              </a:prstGeom>
              <a:blipFill rotWithShape="1">
                <a:blip r:embed="rId16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/>
          <p:cNvCxnSpPr/>
          <p:nvPr/>
        </p:nvCxnSpPr>
        <p:spPr>
          <a:xfrm>
            <a:off x="2420620" y="1116965"/>
            <a:ext cx="1270" cy="128016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336925" y="1106805"/>
            <a:ext cx="1270" cy="128016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147570" y="1184910"/>
            <a:ext cx="235585" cy="2540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Block Arc 176"/>
          <p:cNvSpPr/>
          <p:nvPr/>
        </p:nvSpPr>
        <p:spPr>
          <a:xfrm>
            <a:off x="2383155" y="1144905"/>
            <a:ext cx="76835" cy="79375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2459990" y="1184910"/>
            <a:ext cx="262890" cy="1905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49905" y="389890"/>
            <a:ext cx="1270" cy="4572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3040380" y="372110"/>
            <a:ext cx="18415" cy="18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967480" y="385445"/>
            <a:ext cx="1270" cy="4572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3959225" y="370840"/>
            <a:ext cx="18415" cy="18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255135" y="392430"/>
            <a:ext cx="1270" cy="45720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244975" y="374015"/>
            <a:ext cx="18415" cy="18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5191760" y="371475"/>
            <a:ext cx="17780" cy="59690"/>
            <a:chOff x="8176" y="585"/>
            <a:chExt cx="28" cy="9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8190" y="607"/>
              <a:ext cx="2" cy="72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8176" y="585"/>
              <a:ext cx="29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91" name="Straight Connector 190"/>
          <p:cNvCxnSpPr/>
          <p:nvPr/>
        </p:nvCxnSpPr>
        <p:spPr>
          <a:xfrm>
            <a:off x="2760345" y="1116965"/>
            <a:ext cx="1270" cy="128016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Block Arc 191"/>
          <p:cNvSpPr/>
          <p:nvPr/>
        </p:nvSpPr>
        <p:spPr>
          <a:xfrm>
            <a:off x="2722880" y="1146810"/>
            <a:ext cx="76835" cy="79375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2139315" y="1177290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207" idx="0"/>
          </p:cNvCxnSpPr>
          <p:nvPr/>
        </p:nvCxnSpPr>
        <p:spPr>
          <a:xfrm flipV="1">
            <a:off x="2799715" y="1184910"/>
            <a:ext cx="498475" cy="2540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ounded Rectangle 194"/>
              <p:cNvSpPr/>
              <p:nvPr/>
            </p:nvSpPr>
            <p:spPr>
              <a:xfrm>
                <a:off x="2602230" y="1250315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95" name="Rounded 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230" y="1250315"/>
                <a:ext cx="320040" cy="168910"/>
              </a:xfrm>
              <a:prstGeom prst="roundRect">
                <a:avLst/>
              </a:prstGeom>
              <a:blipFill rotWithShape="1">
                <a:blip r:embed="rId17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ounded Rectangle 195"/>
              <p:cNvSpPr/>
              <p:nvPr/>
            </p:nvSpPr>
            <p:spPr>
              <a:xfrm>
                <a:off x="2945130" y="1250315"/>
                <a:ext cx="21082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415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196" name="Rounded 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30" y="1250315"/>
                <a:ext cx="210820" cy="168910"/>
              </a:xfrm>
              <a:prstGeom prst="roundRect">
                <a:avLst/>
              </a:prstGeom>
              <a:blipFill rotWithShape="1">
                <a:blip r:embed="rId18"/>
                <a:stretch>
                  <a:fillRect l="-3012" t="-3759" r="-3012" b="-375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Block Arc 206"/>
          <p:cNvSpPr/>
          <p:nvPr/>
        </p:nvSpPr>
        <p:spPr>
          <a:xfrm>
            <a:off x="3298190" y="1144905"/>
            <a:ext cx="76835" cy="79375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3375025" y="1184910"/>
            <a:ext cx="262890" cy="1905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Block Arc 208"/>
          <p:cNvSpPr/>
          <p:nvPr/>
        </p:nvSpPr>
        <p:spPr>
          <a:xfrm>
            <a:off x="3637915" y="1146810"/>
            <a:ext cx="76835" cy="79375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0" name="Straight Connector 209"/>
          <p:cNvCxnSpPr>
            <a:stCxn id="209" idx="1"/>
            <a:endCxn id="221" idx="0"/>
          </p:cNvCxnSpPr>
          <p:nvPr/>
        </p:nvCxnSpPr>
        <p:spPr>
          <a:xfrm>
            <a:off x="3714750" y="1186815"/>
            <a:ext cx="820420" cy="1905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ounded Rectangle 210"/>
              <p:cNvSpPr/>
              <p:nvPr/>
            </p:nvSpPr>
            <p:spPr>
              <a:xfrm>
                <a:off x="3174365" y="1241425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89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1" name="Rounded 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65" y="1241425"/>
                <a:ext cx="320040" cy="168910"/>
              </a:xfrm>
              <a:prstGeom prst="roundRect">
                <a:avLst/>
              </a:prstGeom>
              <a:blipFill rotWithShape="1">
                <a:blip r:embed="rId19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ounded Rectangle 211"/>
              <p:cNvSpPr/>
              <p:nvPr/>
            </p:nvSpPr>
            <p:spPr>
              <a:xfrm>
                <a:off x="3517900" y="1241425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sSub>
                            <m:sSubPr>
                              <m:ctrlP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2" name="Rounded 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0" y="1241425"/>
                <a:ext cx="320040" cy="168910"/>
              </a:xfrm>
              <a:prstGeom prst="roundRect">
                <a:avLst/>
              </a:prstGeom>
              <a:blipFill rotWithShape="1">
                <a:blip r:embed="rId20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ounded Rectangle 212"/>
              <p:cNvSpPr/>
              <p:nvPr/>
            </p:nvSpPr>
            <p:spPr>
              <a:xfrm>
                <a:off x="3863340" y="1241425"/>
                <a:ext cx="21082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415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13" name="Rounded 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40" y="1241425"/>
                <a:ext cx="210820" cy="168910"/>
              </a:xfrm>
              <a:prstGeom prst="roundRect">
                <a:avLst/>
              </a:prstGeom>
              <a:blipFill rotWithShape="1">
                <a:blip r:embed="rId21"/>
                <a:stretch>
                  <a:fillRect l="-3012" t="-3759" r="-3012" b="-375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" name="Group 214"/>
          <p:cNvGrpSpPr/>
          <p:nvPr/>
        </p:nvGrpSpPr>
        <p:grpSpPr>
          <a:xfrm>
            <a:off x="3039745" y="1177925"/>
            <a:ext cx="18415" cy="63500"/>
            <a:chOff x="5299" y="544"/>
            <a:chExt cx="29" cy="100"/>
          </a:xfrm>
        </p:grpSpPr>
        <p:cxnSp>
          <p:nvCxnSpPr>
            <p:cNvPr id="216" name="Straight Connector 215"/>
            <p:cNvCxnSpPr/>
            <p:nvPr/>
          </p:nvCxnSpPr>
          <p:spPr>
            <a:xfrm>
              <a:off x="5314" y="572"/>
              <a:ext cx="2" cy="72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959860" y="1177290"/>
            <a:ext cx="18415" cy="63500"/>
            <a:chOff x="5299" y="544"/>
            <a:chExt cx="29" cy="100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5314" y="572"/>
              <a:ext cx="2" cy="72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1" name="Block Arc 220"/>
          <p:cNvSpPr/>
          <p:nvPr/>
        </p:nvSpPr>
        <p:spPr>
          <a:xfrm>
            <a:off x="4535170" y="1148715"/>
            <a:ext cx="76835" cy="79375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4612005" y="1188720"/>
            <a:ext cx="262890" cy="1905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Block Arc 222"/>
          <p:cNvSpPr/>
          <p:nvPr/>
        </p:nvSpPr>
        <p:spPr>
          <a:xfrm>
            <a:off x="4874895" y="1150620"/>
            <a:ext cx="76835" cy="79375"/>
          </a:xfrm>
          <a:prstGeom prst="blockArc">
            <a:avLst>
              <a:gd name="adj1" fmla="val 10800000"/>
              <a:gd name="adj2" fmla="val 41667"/>
              <a:gd name="adj3" fmla="val 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4951730" y="1191260"/>
            <a:ext cx="262890" cy="1905"/>
          </a:xfrm>
          <a:prstGeom prst="line">
            <a:avLst/>
          </a:prstGeom>
          <a:ln w="12700" cap="rnd">
            <a:solidFill>
              <a:srgbClr val="41719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5201920" y="1179195"/>
            <a:ext cx="18415" cy="54610"/>
            <a:chOff x="5299" y="544"/>
            <a:chExt cx="29" cy="86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5314" y="572"/>
              <a:ext cx="2" cy="58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299" y="544"/>
              <a:ext cx="29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 Box 229"/>
              <p:cNvSpPr txBox="1"/>
              <p:nvPr/>
            </p:nvSpPr>
            <p:spPr>
              <a:xfrm>
                <a:off x="4074160" y="1250315"/>
                <a:ext cx="334010" cy="153670"/>
              </a:xfrm>
              <a:prstGeom prst="rect">
                <a:avLst/>
              </a:prstGeom>
              <a:noFill/>
            </p:spPr>
            <p:txBody>
              <a:bodyPr wrap="square" lIns="18415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</m:t>
                      </m:r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 </m:t>
                      </m:r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</m:t>
                      </m:r>
                    </m:oMath>
                  </m:oMathPara>
                </a14:m>
                <a:endParaRPr lang="en-US" sz="1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0" name="Text 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60" y="1250315"/>
                <a:ext cx="334010" cy="153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Group 230"/>
          <p:cNvGrpSpPr/>
          <p:nvPr/>
        </p:nvGrpSpPr>
        <p:grpSpPr>
          <a:xfrm>
            <a:off x="4243070" y="1181100"/>
            <a:ext cx="18415" cy="64135"/>
            <a:chOff x="7031" y="544"/>
            <a:chExt cx="29" cy="101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7047" y="573"/>
              <a:ext cx="2" cy="72"/>
            </a:xfrm>
            <a:prstGeom prst="line">
              <a:avLst/>
            </a:prstGeom>
            <a:ln w="12700" cap="rnd">
              <a:solidFill>
                <a:srgbClr val="41719C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7031" y="544"/>
              <a:ext cx="29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Rounded Rectangle 233"/>
              <p:cNvSpPr/>
              <p:nvPr/>
            </p:nvSpPr>
            <p:spPr>
              <a:xfrm>
                <a:off x="4413250" y="1241425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89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sSub>
                            <m:sSubPr>
                              <m:ctrlP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𝒊𝒎𝒈</m:t>
                              </m:r>
                            </m:e>
                            <m:sub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4" name="Rounded 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250" y="1241425"/>
                <a:ext cx="320040" cy="168910"/>
              </a:xfrm>
              <a:prstGeom prst="roundRect">
                <a:avLst/>
              </a:prstGeom>
              <a:blipFill rotWithShape="1">
                <a:blip r:embed="rId22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Rounded Rectangle 234"/>
              <p:cNvSpPr/>
              <p:nvPr/>
            </p:nvSpPr>
            <p:spPr>
              <a:xfrm>
                <a:off x="4757420" y="1238250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sSub>
                            <m:sSubPr>
                              <m:ctrlP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𝒄𝒂𝒓𝒅</m:t>
                              </m:r>
                            </m:e>
                            <m:sub>
                              <m:r>
                                <a:rPr lang="en-US" sz="700" b="1" i="1">
                                  <a:solidFill>
                                    <a:schemeClr val="tx1"/>
                                  </a:solidFill>
                                  <a:latin typeface="Latin Modern Math" panose="02000503000000000000" charset="0"/>
                                  <a:ea typeface="MS Mincho" charset="0"/>
                                  <a:cs typeface="Latin Modern Math" panose="02000503000000000000" charset="0"/>
                                </a:rPr>
                                <m:t>𝒏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5" name="Rounded 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420" y="1238250"/>
                <a:ext cx="320040" cy="168910"/>
              </a:xfrm>
              <a:prstGeom prst="roundRect">
                <a:avLst/>
              </a:prstGeom>
              <a:blipFill rotWithShape="1">
                <a:blip r:embed="rId23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Rounded Rectangle 235"/>
              <p:cNvSpPr/>
              <p:nvPr/>
            </p:nvSpPr>
            <p:spPr>
              <a:xfrm>
                <a:off x="5106035" y="1238250"/>
                <a:ext cx="210820" cy="168910"/>
              </a:xfrm>
              <a:prstGeom prst="roundRect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415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𝒍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𝒏</m:t>
                          </m:r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−</m:t>
                          </m:r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36" name="Rounded Rectangle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035" y="1238250"/>
                <a:ext cx="210820" cy="168910"/>
              </a:xfrm>
              <a:prstGeom prst="roundRect">
                <a:avLst/>
              </a:prstGeom>
              <a:blipFill rotWithShape="1">
                <a:blip r:embed="rId24"/>
                <a:stretch>
                  <a:fillRect l="-3012" t="-3759" r="-3012" b="-375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Connector 236"/>
          <p:cNvCxnSpPr/>
          <p:nvPr/>
        </p:nvCxnSpPr>
        <p:spPr>
          <a:xfrm>
            <a:off x="4573905" y="1421765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5210810" y="1419225"/>
            <a:ext cx="1270" cy="64008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912995" y="1417320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336925" y="1418590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3972560" y="1421765"/>
            <a:ext cx="1270" cy="64008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677285" y="1417955"/>
            <a:ext cx="1270" cy="66040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421890" y="1421765"/>
            <a:ext cx="1270" cy="64008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50540" y="1424940"/>
            <a:ext cx="635" cy="64008"/>
          </a:xfrm>
          <a:prstGeom prst="line">
            <a:avLst/>
          </a:prstGeom>
          <a:ln w="12700" cap="rnd">
            <a:solidFill>
              <a:srgbClr val="41719C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2762885" y="1421130"/>
            <a:ext cx="1270" cy="64008"/>
          </a:xfrm>
          <a:prstGeom prst="line">
            <a:avLst/>
          </a:prstGeom>
          <a:ln w="12700" cap="rnd">
            <a:solidFill>
              <a:srgbClr val="F07B3F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ounded Rectangle 246"/>
          <p:cNvSpPr/>
          <p:nvPr/>
        </p:nvSpPr>
        <p:spPr>
          <a:xfrm>
            <a:off x="2260600" y="1489075"/>
            <a:ext cx="3056255" cy="276860"/>
          </a:xfrm>
          <a:prstGeom prst="roundRect">
            <a:avLst/>
          </a:prstGeom>
          <a:solidFill>
            <a:srgbClr val="F38D5C">
              <a:alpha val="40000"/>
            </a:srgbClr>
          </a:solidFill>
          <a:ln>
            <a:solidFill>
              <a:srgbClr val="F07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第</a:t>
            </a:r>
            <a:r>
              <a:rPr lang="en-US" altLang="zh-CN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sz="9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N</a:t>
            </a:r>
            <a:r>
              <a:rPr lang="en-US" altLang="zh-CN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zh-CN" altLang="en-US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层</a:t>
            </a:r>
            <a:r>
              <a:rPr lang="zh-CN" altLang="en-US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因果</a:t>
            </a:r>
            <a:r>
              <a:rPr lang="en-US" altLang="zh-CN" sz="90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 </a:t>
            </a:r>
            <a:r>
              <a:rPr lang="en-US" altLang="zh-CN" sz="9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charset="-122"/>
                <a:cs typeface="Times New Roman" panose="02020603050405020304" charset="0"/>
                <a:sym typeface="+mn-ea"/>
              </a:rPr>
              <a:t>Transformer</a:t>
            </a:r>
            <a:endParaRPr lang="zh-CN" altLang="en-US" sz="90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909185" y="176339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575175" y="176974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3674745" y="176593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ounded Rectangle 250"/>
              <p:cNvSpPr/>
              <p:nvPr/>
            </p:nvSpPr>
            <p:spPr>
              <a:xfrm>
                <a:off x="2259330" y="2011680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89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51" name="Rounded 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330" y="2011680"/>
                <a:ext cx="320040" cy="168910"/>
              </a:xfrm>
              <a:prstGeom prst="roundRect">
                <a:avLst/>
              </a:prstGeom>
              <a:blipFill rotWithShape="1">
                <a:blip r:embed="rId25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Connector 251"/>
          <p:cNvCxnSpPr/>
          <p:nvPr/>
        </p:nvCxnSpPr>
        <p:spPr>
          <a:xfrm>
            <a:off x="2418080" y="176339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3334385" y="176974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64155" y="1763395"/>
            <a:ext cx="1270" cy="64008"/>
          </a:xfrm>
          <a:prstGeom prst="line">
            <a:avLst/>
          </a:prstGeom>
          <a:ln w="12700">
            <a:solidFill>
              <a:srgbClr val="F07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Rounded Rectangle 258"/>
              <p:cNvSpPr/>
              <p:nvPr/>
            </p:nvSpPr>
            <p:spPr>
              <a:xfrm>
                <a:off x="2603500" y="2011680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59" name="Rounded Rectangle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0" y="2011680"/>
                <a:ext cx="320040" cy="168910"/>
              </a:xfrm>
              <a:prstGeom prst="roundRect">
                <a:avLst/>
              </a:prstGeom>
              <a:blipFill rotWithShape="1">
                <a:blip r:embed="rId26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Rounded Rectangle 264"/>
              <p:cNvSpPr/>
              <p:nvPr/>
            </p:nvSpPr>
            <p:spPr>
              <a:xfrm>
                <a:off x="3174365" y="2015490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89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65" name="Rounded 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65" y="2015490"/>
                <a:ext cx="320040" cy="168910"/>
              </a:xfrm>
              <a:prstGeom prst="roundRect">
                <a:avLst/>
              </a:prstGeom>
              <a:blipFill rotWithShape="1">
                <a:blip r:embed="rId27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Rounded Rectangle 265"/>
              <p:cNvSpPr/>
              <p:nvPr/>
            </p:nvSpPr>
            <p:spPr>
              <a:xfrm>
                <a:off x="3515360" y="2015490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𝟐</m:t>
                          </m:r>
                        </m:sub>
                        <m:sup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66" name="Rounded 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60" y="2015490"/>
                <a:ext cx="320040" cy="168910"/>
              </a:xfrm>
              <a:prstGeom prst="roundRect">
                <a:avLst/>
              </a:prstGeom>
              <a:blipFill rotWithShape="1">
                <a:blip r:embed="rId28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 Box 280"/>
              <p:cNvSpPr txBox="1"/>
              <p:nvPr/>
            </p:nvSpPr>
            <p:spPr>
              <a:xfrm>
                <a:off x="3930015" y="2009140"/>
                <a:ext cx="334010" cy="153670"/>
              </a:xfrm>
              <a:prstGeom prst="rect">
                <a:avLst/>
              </a:prstGeom>
              <a:noFill/>
            </p:spPr>
            <p:txBody>
              <a:bodyPr wrap="square" lIns="18415" tIns="0" rIns="0" bIns="0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</m:t>
                      </m:r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 </m:t>
                      </m:r>
                      <m:r>
                        <a:rPr lang="en-US" sz="1000" b="1" i="1">
                          <a:latin typeface="Latin Modern Math" panose="02000503000000000000" charset="0"/>
                          <a:ea typeface="MS Mincho" charset="0"/>
                          <a:cs typeface="Latin Modern Math" panose="02000503000000000000" charset="0"/>
                        </a:rPr>
                        <m:t>⋯</m:t>
                      </m:r>
                    </m:oMath>
                  </m:oMathPara>
                </a14:m>
                <a:endParaRPr lang="en-US" sz="1000" b="1" i="1"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1" name="Text Box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015" y="2009140"/>
                <a:ext cx="334010" cy="153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Rounded Rectangle 284"/>
              <p:cNvSpPr/>
              <p:nvPr/>
            </p:nvSpPr>
            <p:spPr>
              <a:xfrm>
                <a:off x="4414520" y="2018665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89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𝒑𝒐𝒔</m:t>
                          </m:r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5" name="Rounded 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520" y="2018665"/>
                <a:ext cx="320040" cy="168910"/>
              </a:xfrm>
              <a:prstGeom prst="roundRect">
                <a:avLst/>
              </a:prstGeom>
              <a:blipFill rotWithShape="1">
                <a:blip r:embed="rId29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Rounded Rectangle 285"/>
              <p:cNvSpPr/>
              <p:nvPr/>
            </p:nvSpPr>
            <p:spPr>
              <a:xfrm>
                <a:off x="4757420" y="2018665"/>
                <a:ext cx="320040" cy="168910"/>
              </a:xfrm>
              <a:prstGeom prst="roundRect">
                <a:avLst/>
              </a:prstGeom>
              <a:solidFill>
                <a:srgbClr val="F38D5C">
                  <a:alpha val="40000"/>
                </a:srgbClr>
              </a:solid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</m:ctrlPr>
                        </m:sSubSupPr>
                        <m:e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𝒂</m:t>
                          </m:r>
                        </m:e>
                        <m:sub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𝑻</m:t>
                          </m:r>
                        </m:sub>
                        <m:sup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Latin Modern Math" panose="02000503000000000000" charset="0"/>
                              <a:ea typeface="MS Mincho" charset="0"/>
                              <a:cs typeface="Latin Modern Math" panose="02000503000000000000" charset="0"/>
                            </a:rPr>
                            <m:t>𝒔𝒆𝒍𝒆𝒄𝒕</m:t>
                          </m:r>
                        </m:sup>
                      </m:sSubSup>
                    </m:oMath>
                  </m:oMathPara>
                </a14:m>
                <a:endParaRPr lang="en-US" sz="700" b="1" i="1">
                  <a:solidFill>
                    <a:schemeClr val="tx1"/>
                  </a:solidFill>
                  <a:latin typeface="Latin Modern Math" panose="02000503000000000000" charset="0"/>
                  <a:ea typeface="MS Mincho" charset="0"/>
                  <a:cs typeface="Latin Modern Math" panose="02000503000000000000" charset="0"/>
                </a:endParaRPr>
              </a:p>
            </p:txBody>
          </p:sp>
        </mc:Choice>
        <mc:Fallback>
          <p:sp>
            <p:nvSpPr>
              <p:cNvPr id="286" name="Rounded Rectangle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420" y="2018665"/>
                <a:ext cx="320040" cy="168910"/>
              </a:xfrm>
              <a:prstGeom prst="roundRect">
                <a:avLst/>
              </a:prstGeom>
              <a:blipFill rotWithShape="1">
                <a:blip r:embed="rId30"/>
                <a:stretch>
                  <a:fillRect l="-1984" t="-3759" r="-1984" b="-3759"/>
                </a:stretch>
              </a:blipFill>
              <a:ln>
                <a:solidFill>
                  <a:srgbClr val="F07B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ounded Rectangle 297"/>
          <p:cNvSpPr/>
          <p:nvPr/>
        </p:nvSpPr>
        <p:spPr>
          <a:xfrm>
            <a:off x="2259330" y="1831340"/>
            <a:ext cx="318770" cy="112395"/>
          </a:xfrm>
          <a:prstGeom prst="roundRect">
            <a:avLst/>
          </a:prstGeom>
          <a:solidFill>
            <a:srgbClr val="ECDB66">
              <a:alpha val="40000"/>
            </a:srgbClr>
          </a:solidFill>
          <a:ln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2605405" y="1833880"/>
            <a:ext cx="318770" cy="112395"/>
          </a:xfrm>
          <a:prstGeom prst="roundRect">
            <a:avLst/>
          </a:prstGeom>
          <a:solidFill>
            <a:srgbClr val="ECDB66">
              <a:alpha val="40000"/>
            </a:srgbClr>
          </a:solidFill>
          <a:ln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3173095" y="1831340"/>
            <a:ext cx="318770" cy="112395"/>
          </a:xfrm>
          <a:prstGeom prst="roundRect">
            <a:avLst/>
          </a:prstGeom>
          <a:solidFill>
            <a:srgbClr val="ECDB66">
              <a:alpha val="40000"/>
            </a:srgbClr>
          </a:solidFill>
          <a:ln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3516630" y="1831975"/>
            <a:ext cx="318770" cy="112395"/>
          </a:xfrm>
          <a:prstGeom prst="roundRect">
            <a:avLst/>
          </a:prstGeom>
          <a:solidFill>
            <a:srgbClr val="ECDB66">
              <a:alpha val="40000"/>
            </a:srgbClr>
          </a:solidFill>
          <a:ln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4412615" y="1831340"/>
            <a:ext cx="318770" cy="112395"/>
          </a:xfrm>
          <a:prstGeom prst="roundRect">
            <a:avLst/>
          </a:prstGeom>
          <a:solidFill>
            <a:srgbClr val="ECDB66">
              <a:alpha val="40000"/>
            </a:srgbClr>
          </a:solidFill>
          <a:ln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4758690" y="1833880"/>
            <a:ext cx="318770" cy="112395"/>
          </a:xfrm>
          <a:prstGeom prst="roundRect">
            <a:avLst/>
          </a:prstGeom>
          <a:solidFill>
            <a:srgbClr val="ECDB66">
              <a:alpha val="40000"/>
            </a:srgbClr>
          </a:solidFill>
          <a:ln>
            <a:solidFill>
              <a:srgbClr val="F4B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550" b="1">
                <a:solidFill>
                  <a:schemeClr val="tx1"/>
                </a:solidFill>
                <a:latin typeface="Latin Modern Math" panose="02000503000000000000" charset="0"/>
                <a:ea typeface="宋体" panose="02010600030101010101" charset="-122"/>
                <a:cs typeface="Latin Modern Math" panose="02000503000000000000" charset="0"/>
                <a:sym typeface="+mn-ea"/>
              </a:rPr>
              <a:t>全连接</a:t>
            </a:r>
            <a:endParaRPr lang="zh-CN" altLang="en-US" sz="550" b="1">
              <a:solidFill>
                <a:schemeClr val="tx1"/>
              </a:solidFill>
              <a:latin typeface="Latin Modern Math" panose="02000503000000000000" charset="0"/>
              <a:ea typeface="宋体" panose="02010600030101010101" charset="-122"/>
              <a:cs typeface="Latin Modern Math" panose="02000503000000000000" charset="0"/>
              <a:sym typeface="+mn-ea"/>
            </a:endParaRPr>
          </a:p>
        </p:txBody>
      </p:sp>
      <p:sp>
        <p:nvSpPr>
          <p:cNvPr id="311" name="Text Box 310"/>
          <p:cNvSpPr txBox="1"/>
          <p:nvPr/>
        </p:nvSpPr>
        <p:spPr>
          <a:xfrm>
            <a:off x="504825" y="2603500"/>
            <a:ext cx="12687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/>
              <a:t>红</a:t>
            </a:r>
            <a:r>
              <a:rPr lang="en-US" sz="900"/>
              <a:t>rgb(242, 76, 76)</a:t>
            </a:r>
            <a:endParaRPr lang="en-US" sz="900"/>
          </a:p>
          <a:p>
            <a:pPr algn="l"/>
            <a:r>
              <a:rPr lang="zh-CN" altLang="en-US" sz="900">
                <a:sym typeface="+mn-ea"/>
              </a:rPr>
              <a:t>浅黄</a:t>
            </a:r>
            <a:r>
              <a:rPr lang="en-US" sz="900">
                <a:sym typeface="+mn-ea"/>
              </a:rPr>
              <a:t>rgb(236, 219, 109)</a:t>
            </a:r>
            <a:endParaRPr lang="en-US" sz="900"/>
          </a:p>
          <a:p>
            <a:pPr algn="l"/>
            <a:r>
              <a:rPr lang="zh-CN" altLang="en-US" sz="900"/>
              <a:t>黄</a:t>
            </a:r>
            <a:r>
              <a:rPr lang="en-US" sz="900"/>
              <a:t>rgb(244, 189, 40)</a:t>
            </a:r>
            <a:endParaRPr lang="en-US" sz="900"/>
          </a:p>
          <a:p>
            <a:pPr algn="l"/>
            <a:r>
              <a:rPr lang="zh-CN" altLang="en-US" sz="900"/>
              <a:t>紫</a:t>
            </a:r>
            <a:r>
              <a:rPr lang="en-US" sz="900"/>
              <a:t>rgb(171, 70, 210)</a:t>
            </a:r>
            <a:endParaRPr lang="en-US" sz="900"/>
          </a:p>
          <a:p>
            <a:pPr algn="l"/>
            <a:r>
              <a:rPr lang="zh-CN" altLang="en-US" sz="900"/>
              <a:t>绿</a:t>
            </a:r>
            <a:r>
              <a:rPr lang="en-US" sz="900"/>
              <a:t>rgb(110, 200, 133)</a:t>
            </a:r>
            <a:endParaRPr lang="en-US" sz="900"/>
          </a:p>
          <a:p>
            <a:pPr algn="l"/>
            <a:r>
              <a:rPr lang="zh-CN" altLang="en-US" sz="900">
                <a:sym typeface="+mn-ea"/>
              </a:rPr>
              <a:t>橙</a:t>
            </a:r>
            <a:r>
              <a:rPr lang="en-US" sz="900">
                <a:sym typeface="+mn-ea"/>
              </a:rPr>
              <a:t>rgb(240, 123, 63)</a:t>
            </a:r>
            <a:endParaRPr 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WPS Presentation</Application>
  <PresentationFormat>宽屏</PresentationFormat>
  <Paragraphs>113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Latin Modern Math</vt:lpstr>
      <vt:lpstr>MS Mincho</vt:lpstr>
      <vt:lpstr>宋体</vt:lpstr>
      <vt:lpstr>Microsoft YaHei</vt:lpstr>
      <vt:lpstr>黑体</vt:lpstr>
      <vt:lpstr>Arial Unicode MS</vt:lpstr>
      <vt:lpstr>Arial Black</vt:lpstr>
      <vt:lpstr>C059</vt:lpstr>
      <vt:lpstr>DejaVu Math TeX Gyre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54</cp:revision>
  <dcterms:created xsi:type="dcterms:W3CDTF">2024-05-20T03:51:52Z</dcterms:created>
  <dcterms:modified xsi:type="dcterms:W3CDTF">2024-05-20T03:51:52Z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