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375390" cy="174275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D28"/>
    <a:srgbClr val="F24C4C"/>
    <a:srgbClr val="F07B3F"/>
    <a:srgbClr val="AB46D2"/>
    <a:srgbClr val="ECDB66"/>
    <a:srgbClr val="F1E58F"/>
    <a:srgbClr val="D6D400"/>
    <a:srgbClr val="E9D54D"/>
    <a:srgbClr val="F3E99F"/>
    <a:srgbClr val="6EC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9"/>
        <p:guide pos="34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382" y="1279525"/>
            <a:ext cx="225488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076" y="3362008"/>
            <a:ext cx="8532458" cy="555776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4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076" y="9153761"/>
            <a:ext cx="8532458" cy="4207743"/>
          </a:xfrm>
        </p:spPr>
        <p:txBody>
          <a:bodyPr>
            <a:normAutofit/>
          </a:bodyPr>
          <a:lstStyle>
            <a:lvl1pPr marL="0" indent="0" algn="ctr">
              <a:buNone/>
              <a:defRPr sz="22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68960" indent="0" algn="ctr">
              <a:buNone/>
              <a:defRPr sz="2490"/>
            </a:lvl2pPr>
            <a:lvl3pPr marL="1137920" indent="0" algn="ctr">
              <a:buNone/>
              <a:defRPr sz="2240"/>
            </a:lvl3pPr>
            <a:lvl4pPr marL="1706880" indent="0" algn="ctr">
              <a:buNone/>
              <a:defRPr sz="1990"/>
            </a:lvl4pPr>
            <a:lvl5pPr marL="2274570" indent="0" algn="ctr">
              <a:buNone/>
              <a:defRPr sz="1990"/>
            </a:lvl5pPr>
            <a:lvl6pPr marL="2843530" indent="0" algn="ctr">
              <a:buNone/>
              <a:defRPr sz="1990"/>
            </a:lvl6pPr>
            <a:lvl7pPr marL="3412490" indent="0" algn="ctr">
              <a:buNone/>
              <a:defRPr sz="1990"/>
            </a:lvl7pPr>
            <a:lvl8pPr marL="3981450" indent="0" algn="ctr">
              <a:buNone/>
              <a:defRPr sz="1990"/>
            </a:lvl8pPr>
            <a:lvl9pPr marL="4550410" indent="0" algn="ctr">
              <a:buNone/>
              <a:defRPr sz="199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82142" y="1401621"/>
            <a:ext cx="9812326" cy="141268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2" y="4639411"/>
            <a:ext cx="9812326" cy="11057937"/>
          </a:xfrm>
        </p:spPr>
        <p:txBody>
          <a:bodyPr>
            <a:normAutofit/>
          </a:bodyPr>
          <a:lstStyle>
            <a:lvl1pPr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218" y="9532175"/>
            <a:ext cx="9189457" cy="2062319"/>
          </a:xfrm>
        </p:spPr>
        <p:txBody>
          <a:bodyPr anchor="b">
            <a:normAutofit/>
          </a:bodyPr>
          <a:lstStyle>
            <a:lvl1pPr>
              <a:defRPr sz="49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6218" y="11715338"/>
            <a:ext cx="6831892" cy="1645615"/>
          </a:xfrm>
        </p:spPr>
        <p:txBody>
          <a:bodyPr>
            <a:normAutofit/>
          </a:bodyPr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5689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79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7068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27457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284353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4124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398145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455041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>
            <a:normAutofit/>
          </a:bodyPr>
          <a:lstStyle>
            <a:lvl1pPr>
              <a:defRPr sz="29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382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1649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24" y="927882"/>
            <a:ext cx="9812326" cy="33686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3624" y="4434422"/>
            <a:ext cx="4812838" cy="2093786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624" y="6646976"/>
            <a:ext cx="4812838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59409" y="4434422"/>
            <a:ext cx="4836541" cy="2093786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59409" y="6646976"/>
            <a:ext cx="4836541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42" y="7029717"/>
            <a:ext cx="9812326" cy="3368617"/>
          </a:xfrm>
        </p:spPr>
        <p:txBody>
          <a:bodyPr>
            <a:normAutofit/>
          </a:bodyPr>
          <a:lstStyle>
            <a:lvl1pPr algn="ctr">
              <a:defRPr sz="597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92" y="322742"/>
            <a:ext cx="3886634" cy="4066545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37299" y="1947514"/>
            <a:ext cx="5428315" cy="12946378"/>
          </a:xfrm>
        </p:spPr>
        <p:txBody>
          <a:bodyPr/>
          <a:lstStyle>
            <a:lvl1pPr marL="0" indent="0">
              <a:buNone/>
              <a:defRPr sz="3980"/>
            </a:lvl1pPr>
            <a:lvl2pPr marL="568960" indent="0">
              <a:buNone/>
              <a:defRPr sz="3480"/>
            </a:lvl2pPr>
            <a:lvl3pPr marL="1137920" indent="0">
              <a:buNone/>
              <a:defRPr sz="2990"/>
            </a:lvl3pPr>
            <a:lvl4pPr marL="1706880" indent="0">
              <a:buNone/>
              <a:defRPr sz="2490"/>
            </a:lvl4pPr>
            <a:lvl5pPr marL="2274570" indent="0">
              <a:buNone/>
              <a:defRPr sz="2490"/>
            </a:lvl5pPr>
            <a:lvl6pPr marL="2843530" indent="0">
              <a:buNone/>
              <a:defRPr sz="2490"/>
            </a:lvl6pPr>
            <a:lvl7pPr marL="3412490" indent="0">
              <a:buNone/>
              <a:defRPr sz="2490"/>
            </a:lvl7pPr>
            <a:lvl8pPr marL="3981450" indent="0">
              <a:buNone/>
              <a:defRPr sz="2490"/>
            </a:lvl8pPr>
            <a:lvl9pPr marL="4550410" indent="0">
              <a:buNone/>
              <a:defRPr sz="24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233" y="5228415"/>
            <a:ext cx="3886634" cy="96862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90"/>
            </a:lvl1pPr>
            <a:lvl2pPr marL="568960" indent="0">
              <a:buNone/>
              <a:defRPr sz="1740"/>
            </a:lvl2pPr>
            <a:lvl3pPr marL="1137920" indent="0">
              <a:buNone/>
              <a:defRPr sz="1490"/>
            </a:lvl3pPr>
            <a:lvl4pPr marL="1706880" indent="0">
              <a:buNone/>
              <a:defRPr sz="1240"/>
            </a:lvl4pPr>
            <a:lvl5pPr marL="2274570" indent="0">
              <a:buNone/>
              <a:defRPr sz="1240"/>
            </a:lvl5pPr>
            <a:lvl6pPr marL="2843530" indent="0">
              <a:buNone/>
              <a:defRPr sz="1240"/>
            </a:lvl6pPr>
            <a:lvl7pPr marL="3412490" indent="0">
              <a:buNone/>
              <a:defRPr sz="1240"/>
            </a:lvl7pPr>
            <a:lvl8pPr marL="3981450" indent="0">
              <a:buNone/>
              <a:defRPr sz="1240"/>
            </a:lvl8pPr>
            <a:lvl9pPr marL="4550410" indent="0">
              <a:buNone/>
              <a:defRPr sz="124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693263" y="1103776"/>
            <a:ext cx="0" cy="35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7432" y="927882"/>
            <a:ext cx="1427037" cy="14769466"/>
          </a:xfrm>
        </p:spPr>
        <p:txBody>
          <a:bodyPr vert="eaVert">
            <a:normAutofit/>
          </a:bodyPr>
          <a:lstStyle>
            <a:lvl1pPr>
              <a:defRPr sz="44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2142" y="927882"/>
            <a:ext cx="8286074" cy="1476946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2142" y="927882"/>
            <a:ext cx="9812326" cy="336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142" y="4639411"/>
            <a:ext cx="9812326" cy="110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" y="16153220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8502" y="16153220"/>
            <a:ext cx="3839606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34731" y="16153220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37920" rtl="0" eaLnBrk="1" latinLnBrk="0" hangingPunct="1">
        <a:lnSpc>
          <a:spcPct val="90000"/>
        </a:lnSpc>
        <a:spcBef>
          <a:spcPct val="0"/>
        </a:spcBef>
        <a:buNone/>
        <a:defRPr sz="4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80" indent="-284480" algn="l" defTabSz="1137920" rtl="0" eaLnBrk="1" latinLnBrk="0" hangingPunct="1">
        <a:lnSpc>
          <a:spcPct val="90000"/>
        </a:lnSpc>
        <a:spcBef>
          <a:spcPct val="249000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99136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55905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12801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83489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27457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4353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41249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98145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55041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51205" y="140462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35735" y="140589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108200" y="140716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85110" y="140970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30269" y="1396714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519755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667627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49494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111936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793802" y="1387826"/>
            <a:ext cx="2540" cy="9142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9148759" y="371277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9821737" y="3717855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842967" y="371277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5527373" y="3717855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670167" y="3705157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53303" y="3712776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817928" y="2046837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141140" y="2035409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7348224" y="204810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6880" y="1501140"/>
            <a:ext cx="3343275" cy="55372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层交叉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en-US" altLang="zh-CN" b="1">
              <a:solidFill>
                <a:schemeClr val="tx1"/>
              </a:solidFill>
              <a:latin typeface="Times New Roman" panose="02020603050405020304" charset="0"/>
              <a:ea typeface="宋体" panose="0201060003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/>
              <p:cNvSpPr/>
              <p:nvPr/>
            </p:nvSpPr>
            <p:spPr>
              <a:xfrm>
                <a:off x="1581443" y="2401135"/>
                <a:ext cx="345378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43" y="2401135"/>
                <a:ext cx="345378" cy="337759"/>
              </a:xfrm>
              <a:prstGeom prst="roundRect">
                <a:avLst/>
              </a:prstGeom>
              <a:blipFill rotWithShape="1">
                <a:blip r:embed="rId1"/>
                <a:stretch>
                  <a:fillRect l="-2843" t="-2879" r="-2691" b="-2779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endCxn id="25" idx="1"/>
          </p:cNvCxnSpPr>
          <p:nvPr/>
        </p:nvCxnSpPr>
        <p:spPr>
          <a:xfrm>
            <a:off x="1437959" y="2045600"/>
            <a:ext cx="299666" cy="195545"/>
          </a:xfrm>
          <a:prstGeom prst="line">
            <a:avLst/>
          </a:prstGeom>
          <a:ln w="19050">
            <a:solidFill>
              <a:srgbClr val="41719C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246312" y="168873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空间注意力机制</a:t>
            </a:r>
            <a:endParaRPr lang="zh-CN" alt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296545" y="168910"/>
            <a:ext cx="3599180" cy="2680335"/>
          </a:xfrm>
          <a:prstGeom prst="round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8857981" y="676754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981" y="676754"/>
                <a:ext cx="511971" cy="337759"/>
              </a:xfrm>
              <a:prstGeom prst="roundRect">
                <a:avLst/>
              </a:prstGeom>
              <a:blipFill rotWithShape="1">
                <a:blip r:embed="rId2"/>
                <a:stretch>
                  <a:fillRect l="-1932" t="-2962" r="-1757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9111936" y="102848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6592711" y="168873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时序注意力机制</a:t>
            </a:r>
            <a:endParaRPr lang="zh-CN" altLang="en-US" b="1"/>
          </a:p>
        </p:txBody>
      </p:sp>
      <p:sp>
        <p:nvSpPr>
          <p:cNvPr id="42" name="Rounded Rectangle 41"/>
          <p:cNvSpPr/>
          <p:nvPr/>
        </p:nvSpPr>
        <p:spPr>
          <a:xfrm>
            <a:off x="4154805" y="168910"/>
            <a:ext cx="6554470" cy="4171315"/>
          </a:xfrm>
          <a:prstGeom prst="roundRect">
            <a:avLst/>
          </a:prstGeom>
          <a:noFill/>
          <a:ln w="19050" cmpd="sng">
            <a:solidFill>
              <a:srgbClr val="F07B3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8155798" y="690722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98" y="690722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10205208" y="688182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08" y="688182"/>
                <a:ext cx="378392" cy="337759"/>
              </a:xfrm>
              <a:prstGeom prst="roundRect">
                <a:avLst/>
              </a:prstGeom>
              <a:blipFill rotWithShape="1">
                <a:blip r:embed="rId4"/>
                <a:stretch>
                  <a:fillRect l="-2550" t="-2961" r="-2503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10404562" y="1041179"/>
            <a:ext cx="2540" cy="43883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3"/>
          </p:cNvCxnSpPr>
          <p:nvPr/>
        </p:nvCxnSpPr>
        <p:spPr>
          <a:xfrm>
            <a:off x="1926590" y="2569845"/>
            <a:ext cx="2369185" cy="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290695" y="575310"/>
            <a:ext cx="3810" cy="199644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295696" y="575173"/>
            <a:ext cx="6088803" cy="0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5" idx="1"/>
          </p:cNvCxnSpPr>
          <p:nvPr/>
        </p:nvCxnSpPr>
        <p:spPr>
          <a:xfrm>
            <a:off x="751013" y="2054488"/>
            <a:ext cx="986612" cy="18665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5" idx="7"/>
          </p:cNvCxnSpPr>
          <p:nvPr/>
        </p:nvCxnSpPr>
        <p:spPr>
          <a:xfrm flipH="1">
            <a:off x="1764290" y="2054488"/>
            <a:ext cx="344108" cy="186656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32545" y="2236065"/>
            <a:ext cx="36569" cy="36569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591185" y="687070"/>
                <a:ext cx="33020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5" y="687070"/>
                <a:ext cx="330200" cy="337820"/>
              </a:xfrm>
              <a:prstGeom prst="roundRect">
                <a:avLst/>
              </a:prstGeom>
              <a:blipFill rotWithShape="1">
                <a:blip r:embed="rId5"/>
                <a:stretch>
                  <a:fillRect l="-2885" t="-2820" r="-2885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755015" y="103505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7515" y="116713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1246505" y="678180"/>
                <a:ext cx="37592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05" y="678180"/>
                <a:ext cx="375920" cy="337820"/>
              </a:xfrm>
              <a:prstGeom prst="roundRect">
                <a:avLst/>
              </a:prstGeom>
              <a:blipFill rotWithShape="1">
                <a:blip r:embed="rId6"/>
                <a:stretch>
                  <a:fillRect l="-2534" t="-2820" r="-2534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433195" y="103632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1115695" y="1168400"/>
            <a:ext cx="637540" cy="224790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1851660" y="689610"/>
                <a:ext cx="51562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689610"/>
                <a:ext cx="515620" cy="337820"/>
              </a:xfrm>
              <a:prstGeom prst="roundRect">
                <a:avLst/>
              </a:prstGeom>
              <a:blipFill rotWithShape="1">
                <a:blip r:embed="rId7"/>
                <a:stretch>
                  <a:fillRect l="-1847" t="-2820" r="-1847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05660" y="103886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90700" y="1169670"/>
            <a:ext cx="637540" cy="223520"/>
          </a:xfrm>
          <a:prstGeom prst="roundRect">
            <a:avLst/>
          </a:prstGeom>
          <a:solidFill>
            <a:srgbClr val="6EC885">
              <a:alpha val="40000"/>
            </a:srgbClr>
          </a:solidFill>
          <a:ln w="19050">
            <a:solidFill>
              <a:srgbClr val="6EC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分块编码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67610" y="117348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F6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ounded Rectangle 92"/>
              <p:cNvSpPr/>
              <p:nvPr/>
            </p:nvSpPr>
            <p:spPr>
              <a:xfrm>
                <a:off x="2530475" y="687070"/>
                <a:ext cx="51181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93" name="Rounded 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5" y="687070"/>
                <a:ext cx="511810" cy="337820"/>
              </a:xfrm>
              <a:prstGeom prst="roundRect">
                <a:avLst/>
              </a:prstGeom>
              <a:blipFill rotWithShape="1">
                <a:blip r:embed="rId8"/>
                <a:stretch>
                  <a:fillRect l="-1861" t="-2820" r="-1861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/>
          <p:nvPr/>
        </p:nvCxnSpPr>
        <p:spPr>
          <a:xfrm>
            <a:off x="2785110" y="103632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25" idx="6"/>
          </p:cNvCxnSpPr>
          <p:nvPr/>
        </p:nvCxnSpPr>
        <p:spPr>
          <a:xfrm flipH="1">
            <a:off x="1769369" y="2053218"/>
            <a:ext cx="1018356" cy="201894"/>
          </a:xfrm>
          <a:prstGeom prst="line">
            <a:avLst/>
          </a:prstGeom>
          <a:ln w="190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52862" y="2272888"/>
            <a:ext cx="2540" cy="127993"/>
          </a:xfrm>
          <a:prstGeom prst="line">
            <a:avLst/>
          </a:prstGeom>
          <a:ln w="19050">
            <a:solidFill>
              <a:srgbClr val="41719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/>
              <p:cNvSpPr/>
              <p:nvPr/>
            </p:nvSpPr>
            <p:spPr>
              <a:xfrm>
                <a:off x="9558895" y="676754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895" y="676754"/>
                <a:ext cx="511971" cy="337759"/>
              </a:xfrm>
              <a:prstGeom prst="roundRect">
                <a:avLst/>
              </a:prstGeom>
              <a:blipFill rotWithShape="1">
                <a:blip r:embed="rId9"/>
                <a:stretch>
                  <a:fillRect l="-1907" t="-2962" r="-1782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9814119" y="102467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ounded Rectangle 119"/>
              <p:cNvSpPr/>
              <p:nvPr/>
            </p:nvSpPr>
            <p:spPr>
              <a:xfrm>
                <a:off x="6413673" y="672945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0" name="Rounded 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73" y="672945"/>
                <a:ext cx="511971" cy="337759"/>
              </a:xfrm>
              <a:prstGeom prst="roundRect">
                <a:avLst/>
              </a:prstGeom>
              <a:blipFill rotWithShape="1">
                <a:blip r:embed="rId10"/>
                <a:stretch>
                  <a:fillRect l="-1894" t="-2962" r="-1795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/>
          <p:cNvCxnSpPr/>
          <p:nvPr/>
        </p:nvCxnSpPr>
        <p:spPr>
          <a:xfrm>
            <a:off x="6667627" y="102467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ounded Rectangle 121"/>
              <p:cNvSpPr/>
              <p:nvPr/>
            </p:nvSpPr>
            <p:spPr>
              <a:xfrm>
                <a:off x="7743123" y="686913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2" name="Rounded 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686913"/>
                <a:ext cx="378392" cy="337759"/>
              </a:xfrm>
              <a:prstGeom prst="roundRect">
                <a:avLst/>
              </a:prstGeom>
              <a:blipFill rotWithShape="1">
                <a:blip r:embed="rId11"/>
                <a:stretch>
                  <a:fillRect l="-2667" t="-2961" r="-2385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>
            <a:off x="7943747" y="1037369"/>
            <a:ext cx="2540" cy="43883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ounded Rectangle 123"/>
              <p:cNvSpPr/>
              <p:nvPr/>
            </p:nvSpPr>
            <p:spPr>
              <a:xfrm>
                <a:off x="7094270" y="681833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270" y="681833"/>
                <a:ext cx="511971" cy="337759"/>
              </a:xfrm>
              <a:prstGeom prst="roundRect">
                <a:avLst/>
              </a:prstGeom>
              <a:blipFill rotWithShape="1">
                <a:blip r:embed="rId12"/>
                <a:stretch>
                  <a:fillRect l="-1870" t="-2962" r="-1819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/>
          <p:cNvCxnSpPr/>
          <p:nvPr/>
        </p:nvCxnSpPr>
        <p:spPr>
          <a:xfrm>
            <a:off x="7348224" y="1034830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517906" y="1488138"/>
            <a:ext cx="6112675" cy="553620"/>
          </a:xfrm>
          <a:prstGeom prst="roundRect">
            <a:avLst/>
          </a:prstGeom>
          <a:solidFill>
            <a:srgbClr val="F38D5C">
              <a:alpha val="40000"/>
            </a:srgbClr>
          </a:solidFill>
          <a:ln w="19050"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</a:rPr>
              <a:t>n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因果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ounded Rectangle 125"/>
              <p:cNvSpPr/>
              <p:nvPr/>
            </p:nvSpPr>
            <p:spPr>
              <a:xfrm>
                <a:off x="4581394" y="675485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6" name="Rounded 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94" y="675485"/>
                <a:ext cx="511971" cy="337759"/>
              </a:xfrm>
              <a:prstGeom prst="roundRect">
                <a:avLst/>
              </a:prstGeom>
              <a:blipFill rotWithShape="1">
                <a:blip r:embed="rId13"/>
                <a:stretch>
                  <a:fillRect l="-1959" t="-2962" r="-1854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4835349" y="1027211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ounded Rectangle 127"/>
              <p:cNvSpPr/>
              <p:nvPr/>
            </p:nvSpPr>
            <p:spPr>
              <a:xfrm>
                <a:off x="5905765" y="695801"/>
                <a:ext cx="378392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8" name="Rounded 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65" y="695801"/>
                <a:ext cx="378392" cy="337759"/>
              </a:xfrm>
              <a:prstGeom prst="roundRect">
                <a:avLst/>
              </a:prstGeom>
              <a:blipFill rotWithShape="1">
                <a:blip r:embed="rId14"/>
                <a:stretch>
                  <a:fillRect l="-2587" t="-2961" r="-2465" b="-2697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/>
          <p:nvPr/>
        </p:nvCxnSpPr>
        <p:spPr>
          <a:xfrm>
            <a:off x="6094961" y="1048797"/>
            <a:ext cx="1270" cy="439341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ounded Rectangle 129"/>
              <p:cNvSpPr/>
              <p:nvPr/>
            </p:nvSpPr>
            <p:spPr>
              <a:xfrm>
                <a:off x="5263261" y="675485"/>
                <a:ext cx="511971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30" name="Rounded 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61" y="675485"/>
                <a:ext cx="511971" cy="337759"/>
              </a:xfrm>
              <a:prstGeom prst="roundRect">
                <a:avLst/>
              </a:prstGeom>
              <a:blipFill rotWithShape="1">
                <a:blip r:embed="rId15"/>
                <a:stretch>
                  <a:fillRect l="-1935" t="-2962" r="-1754" b="-2696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/>
          <p:nvPr/>
        </p:nvCxnSpPr>
        <p:spPr>
          <a:xfrm>
            <a:off x="5517215" y="1023402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517906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202312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347645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032051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8807191" y="1164346"/>
            <a:ext cx="637425" cy="223480"/>
          </a:xfrm>
          <a:prstGeom prst="roundRect">
            <a:avLst/>
          </a:prstGeom>
          <a:solidFill>
            <a:srgbClr val="AB46D2">
              <a:alpha val="40000"/>
            </a:srgbClr>
          </a:solidFill>
          <a:ln w="19050"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9496676" y="1164346"/>
            <a:ext cx="637425" cy="22348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特征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ounded Rectangle 169"/>
              <p:cNvSpPr/>
              <p:nvPr/>
            </p:nvSpPr>
            <p:spPr>
              <a:xfrm>
                <a:off x="4520445" y="2316028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70" name="Rounded 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45" y="2316028"/>
                <a:ext cx="639964" cy="337759"/>
              </a:xfrm>
              <a:prstGeom prst="roundRect">
                <a:avLst/>
              </a:prstGeom>
              <a:blipFill rotWithShape="1">
                <a:blip r:embed="rId16"/>
                <a:stretch>
                  <a:fillRect l="-1569" t="-2874" r="-1426" b="-2784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/>
          <p:cNvCxnSpPr/>
          <p:nvPr/>
        </p:nvCxnSpPr>
        <p:spPr>
          <a:xfrm>
            <a:off x="4837888" y="204937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670167" y="2029060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91887" y="2185242"/>
            <a:ext cx="471085" cy="507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Block Arc 176"/>
          <p:cNvSpPr/>
          <p:nvPr/>
        </p:nvSpPr>
        <p:spPr>
          <a:xfrm>
            <a:off x="4762972" y="2105246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4916614" y="2185242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96231" y="595489"/>
            <a:ext cx="2540" cy="9142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6077184" y="559935"/>
            <a:ext cx="36823" cy="36823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cxnSp>
        <p:nvCxnSpPr>
          <p:cNvPr id="56" name="Straight Connector 55"/>
          <p:cNvCxnSpPr/>
          <p:nvPr/>
        </p:nvCxnSpPr>
        <p:spPr>
          <a:xfrm>
            <a:off x="7931049" y="586601"/>
            <a:ext cx="2540" cy="9142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7914542" y="557396"/>
            <a:ext cx="36823" cy="36823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cxnSp>
        <p:nvCxnSpPr>
          <p:cNvPr id="68" name="Straight Connector 67"/>
          <p:cNvCxnSpPr/>
          <p:nvPr/>
        </p:nvCxnSpPr>
        <p:spPr>
          <a:xfrm>
            <a:off x="8506255" y="600568"/>
            <a:ext cx="2540" cy="9142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8485939" y="563745"/>
            <a:ext cx="36823" cy="36823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grpSp>
        <p:nvGrpSpPr>
          <p:cNvPr id="246" name="Group 245"/>
          <p:cNvGrpSpPr/>
          <p:nvPr/>
        </p:nvGrpSpPr>
        <p:grpSpPr>
          <a:xfrm>
            <a:off x="10379166" y="558666"/>
            <a:ext cx="35554" cy="119358"/>
            <a:chOff x="8176" y="585"/>
            <a:chExt cx="28" cy="9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8190" y="607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8176" y="585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cxnSp>
        <p:nvCxnSpPr>
          <p:cNvPr id="191" name="Straight Connector 190"/>
          <p:cNvCxnSpPr/>
          <p:nvPr/>
        </p:nvCxnSpPr>
        <p:spPr>
          <a:xfrm>
            <a:off x="5517215" y="2049376"/>
            <a:ext cx="2540" cy="255986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Block Arc 191"/>
          <p:cNvSpPr/>
          <p:nvPr/>
        </p:nvSpPr>
        <p:spPr>
          <a:xfrm>
            <a:off x="5442299" y="210905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275380" y="2170004"/>
            <a:ext cx="36569" cy="36569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cxnSp>
        <p:nvCxnSpPr>
          <p:cNvPr id="194" name="Straight Connector 193"/>
          <p:cNvCxnSpPr>
            <a:endCxn id="207" idx="0"/>
          </p:cNvCxnSpPr>
          <p:nvPr/>
        </p:nvCxnSpPr>
        <p:spPr>
          <a:xfrm flipV="1">
            <a:off x="5595941" y="2185242"/>
            <a:ext cx="996770" cy="507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ounded Rectangle 194"/>
              <p:cNvSpPr/>
              <p:nvPr/>
            </p:nvSpPr>
            <p:spPr>
              <a:xfrm>
                <a:off x="5201042" y="2316028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5" name="Rounded 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42" y="2316028"/>
                <a:ext cx="639964" cy="337759"/>
              </a:xfrm>
              <a:prstGeom prst="roundRect">
                <a:avLst/>
              </a:prstGeom>
              <a:blipFill rotWithShape="1">
                <a:blip r:embed="rId17"/>
                <a:stretch>
                  <a:fillRect l="-1550" t="-2874" r="-1445" b="-2784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ounded Rectangle 195"/>
              <p:cNvSpPr/>
              <p:nvPr/>
            </p:nvSpPr>
            <p:spPr>
              <a:xfrm>
                <a:off x="5886718" y="2316028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6" name="Rounded 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18" y="2316028"/>
                <a:ext cx="421564" cy="337759"/>
              </a:xfrm>
              <a:prstGeom prst="roundRect">
                <a:avLst/>
              </a:prstGeom>
              <a:blipFill rotWithShape="1">
                <a:blip r:embed="rId18"/>
                <a:stretch>
                  <a:fillRect l="-2323" t="-2874" r="-2214" b="-2784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Block Arc 206"/>
          <p:cNvSpPr/>
          <p:nvPr/>
        </p:nvSpPr>
        <p:spPr>
          <a:xfrm>
            <a:off x="6592711" y="2105246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6746353" y="2185242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Block Arc 208"/>
          <p:cNvSpPr/>
          <p:nvPr/>
        </p:nvSpPr>
        <p:spPr>
          <a:xfrm>
            <a:off x="7272038" y="210905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>
            <a:stCxn id="209" idx="1"/>
            <a:endCxn id="221" idx="0"/>
          </p:cNvCxnSpPr>
          <p:nvPr/>
        </p:nvCxnSpPr>
        <p:spPr>
          <a:xfrm>
            <a:off x="7425680" y="2189051"/>
            <a:ext cx="1640543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ounded Rectangle 210"/>
              <p:cNvSpPr/>
              <p:nvPr/>
            </p:nvSpPr>
            <p:spPr>
              <a:xfrm>
                <a:off x="6345106" y="229825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1" name="Rounded 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06" y="2298251"/>
                <a:ext cx="639964" cy="337759"/>
              </a:xfrm>
              <a:prstGeom prst="roundRect">
                <a:avLst/>
              </a:prstGeom>
              <a:blipFill rotWithShape="1">
                <a:blip r:embed="rId19"/>
                <a:stretch>
                  <a:fillRect l="-1517" t="-2875" r="-1477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ounded Rectangle 211"/>
              <p:cNvSpPr/>
              <p:nvPr/>
            </p:nvSpPr>
            <p:spPr>
              <a:xfrm>
                <a:off x="7032051" y="229825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2" name="Rounded 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51" y="2298251"/>
                <a:ext cx="639964" cy="337759"/>
              </a:xfrm>
              <a:prstGeom prst="roundRect">
                <a:avLst/>
              </a:prstGeom>
              <a:blipFill rotWithShape="1">
                <a:blip r:embed="rId20"/>
                <a:stretch>
                  <a:fillRect l="-1498" t="-2875" r="-139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ounded Rectangle 212"/>
              <p:cNvSpPr/>
              <p:nvPr/>
            </p:nvSpPr>
            <p:spPr>
              <a:xfrm>
                <a:off x="7722807" y="2298251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3" name="Rounded 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07" y="2298251"/>
                <a:ext cx="421564" cy="337759"/>
              </a:xfrm>
              <a:prstGeom prst="roundRect">
                <a:avLst/>
              </a:prstGeom>
              <a:blipFill rotWithShape="1">
                <a:blip r:embed="rId21"/>
                <a:stretch>
                  <a:fillRect l="-2395" t="-2875" r="-2142" b="-2783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Group 214"/>
          <p:cNvGrpSpPr/>
          <p:nvPr/>
        </p:nvGrpSpPr>
        <p:grpSpPr>
          <a:xfrm>
            <a:off x="6075914" y="2171274"/>
            <a:ext cx="36823" cy="126977"/>
            <a:chOff x="5299" y="544"/>
            <a:chExt cx="29" cy="100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7915812" y="2170004"/>
            <a:ext cx="36823" cy="126977"/>
            <a:chOff x="5299" y="544"/>
            <a:chExt cx="29" cy="10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p:sp>
        <p:nvSpPr>
          <p:cNvPr id="221" name="Block Arc 220"/>
          <p:cNvSpPr/>
          <p:nvPr/>
        </p:nvSpPr>
        <p:spPr>
          <a:xfrm>
            <a:off x="9066224" y="2112865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9219866" y="2192860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Block Arc 222"/>
          <p:cNvSpPr/>
          <p:nvPr/>
        </p:nvSpPr>
        <p:spPr>
          <a:xfrm>
            <a:off x="9745551" y="2116674"/>
            <a:ext cx="153642" cy="158721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9899193" y="2197939"/>
            <a:ext cx="525685" cy="3809"/>
          </a:xfrm>
          <a:prstGeom prst="line">
            <a:avLst/>
          </a:prstGeom>
          <a:ln w="1905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10399483" y="2173814"/>
            <a:ext cx="36823" cy="109200"/>
            <a:chOff x="5299" y="544"/>
            <a:chExt cx="29" cy="86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5314" y="572"/>
              <a:ext cx="2" cy="58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 Box 229"/>
              <p:cNvSpPr txBox="1"/>
              <p:nvPr/>
            </p:nvSpPr>
            <p:spPr>
              <a:xfrm>
                <a:off x="8144370" y="2316028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0" name="Text 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370" y="2316028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60" r="56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Group 230"/>
          <p:cNvGrpSpPr/>
          <p:nvPr/>
        </p:nvGrpSpPr>
        <p:grpSpPr>
          <a:xfrm>
            <a:off x="8482129" y="2177623"/>
            <a:ext cx="36823" cy="128247"/>
            <a:chOff x="7031" y="544"/>
            <a:chExt cx="29" cy="101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047" y="573"/>
              <a:ext cx="2" cy="72"/>
            </a:xfrm>
            <a:prstGeom prst="line">
              <a:avLst/>
            </a:prstGeom>
            <a:ln w="1905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7031" y="544"/>
              <a:ext cx="29" cy="2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ounded Rectangle 233"/>
              <p:cNvSpPr/>
              <p:nvPr/>
            </p:nvSpPr>
            <p:spPr>
              <a:xfrm>
                <a:off x="8822428" y="229825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4" name="Rounded 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28" y="2298251"/>
                <a:ext cx="639964" cy="337759"/>
              </a:xfrm>
              <a:prstGeom prst="roundRect">
                <a:avLst/>
              </a:prstGeom>
              <a:blipFill rotWithShape="1">
                <a:blip r:embed="rId22"/>
                <a:stretch>
                  <a:fillRect l="-1547" t="-2875" r="-144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ounded Rectangle 234"/>
              <p:cNvSpPr/>
              <p:nvPr/>
            </p:nvSpPr>
            <p:spPr>
              <a:xfrm>
                <a:off x="9510643" y="2291902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5" name="Rounded 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43" y="2291902"/>
                <a:ext cx="639964" cy="337759"/>
              </a:xfrm>
              <a:prstGeom prst="roundRect">
                <a:avLst/>
              </a:prstGeom>
              <a:blipFill rotWithShape="1">
                <a:blip r:embed="rId23"/>
                <a:stretch>
                  <a:fillRect l="-1527" t="-2876" r="-1468" b="-2783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ounded Rectangle 235"/>
              <p:cNvSpPr/>
              <p:nvPr/>
            </p:nvSpPr>
            <p:spPr>
              <a:xfrm>
                <a:off x="10207747" y="2291902"/>
                <a:ext cx="421564" cy="337759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823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6" name="Rounded 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47" y="2291902"/>
                <a:ext cx="421564" cy="337759"/>
              </a:xfrm>
              <a:prstGeom prst="roundRect">
                <a:avLst/>
              </a:prstGeom>
              <a:blipFill rotWithShape="1">
                <a:blip r:embed="rId24"/>
                <a:stretch>
                  <a:fillRect l="-2288" t="-2876" r="-2248" b="-2783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/>
          <p:cNvCxnSpPr/>
          <p:nvPr/>
        </p:nvCxnSpPr>
        <p:spPr>
          <a:xfrm>
            <a:off x="9143680" y="2658866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0417260" y="2653787"/>
            <a:ext cx="254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821737" y="2649978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70167" y="2652517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941207" y="2658866"/>
            <a:ext cx="254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350764" y="2651247"/>
            <a:ext cx="2540" cy="132056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4840428" y="2658866"/>
            <a:ext cx="2540" cy="12799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097500" y="2665215"/>
            <a:ext cx="1270" cy="127993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522294" y="2657596"/>
            <a:ext cx="2540" cy="127993"/>
          </a:xfrm>
          <a:prstGeom prst="line">
            <a:avLst/>
          </a:prstGeom>
          <a:ln w="19050" cap="rnd">
            <a:solidFill>
              <a:srgbClr val="F07B3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4517906" y="2793462"/>
            <a:ext cx="6111405" cy="553620"/>
          </a:xfrm>
          <a:prstGeom prst="roundRect">
            <a:avLst/>
          </a:prstGeom>
          <a:solidFill>
            <a:srgbClr val="F38D5C">
              <a:alpha val="40000"/>
            </a:srgbClr>
          </a:solidFill>
          <a:ln w="19050"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层因果</a:t>
            </a:r>
            <a:r>
              <a:rPr lang="en-US" altLang="zh-CN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9814119" y="334200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9146219" y="335470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7345685" y="3347082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ounded Rectangle 250"/>
              <p:cNvSpPr/>
              <p:nvPr/>
            </p:nvSpPr>
            <p:spPr>
              <a:xfrm>
                <a:off x="4515366" y="3838483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1" name="Rounded 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66" y="3838483"/>
                <a:ext cx="639964" cy="337759"/>
              </a:xfrm>
              <a:prstGeom prst="roundRect">
                <a:avLst/>
              </a:prstGeom>
              <a:blipFill rotWithShape="1">
                <a:blip r:embed="rId25"/>
                <a:stretch>
                  <a:fillRect l="-1569" t="-2981" r="-1426" b="-2677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/>
          <p:cNvCxnSpPr/>
          <p:nvPr/>
        </p:nvCxnSpPr>
        <p:spPr>
          <a:xfrm>
            <a:off x="4832809" y="334200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665088" y="3354700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524834" y="3342003"/>
            <a:ext cx="2540" cy="127993"/>
          </a:xfrm>
          <a:prstGeom prst="line">
            <a:avLst/>
          </a:prstGeom>
          <a:ln w="1905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ounded Rectangle 258"/>
              <p:cNvSpPr/>
              <p:nvPr/>
            </p:nvSpPr>
            <p:spPr>
              <a:xfrm>
                <a:off x="5203582" y="3838483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9" name="Rounded 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582" y="3838483"/>
                <a:ext cx="639964" cy="337759"/>
              </a:xfrm>
              <a:prstGeom prst="roundRect">
                <a:avLst/>
              </a:prstGeom>
              <a:blipFill rotWithShape="1">
                <a:blip r:embed="rId26"/>
                <a:stretch>
                  <a:fillRect l="-1550" t="-2981" r="-1445" b="-2677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ounded Rectangle 264"/>
              <p:cNvSpPr/>
              <p:nvPr/>
            </p:nvSpPr>
            <p:spPr>
              <a:xfrm>
                <a:off x="6345106" y="384610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5" name="Rounded 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06" y="3846101"/>
                <a:ext cx="639964" cy="337759"/>
              </a:xfrm>
              <a:prstGeom prst="roundRect">
                <a:avLst/>
              </a:prstGeom>
              <a:blipFill rotWithShape="1">
                <a:blip r:embed="rId27"/>
                <a:stretch>
                  <a:fillRect l="-1517" t="-2980" r="-1477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ounded Rectangle 265"/>
              <p:cNvSpPr/>
              <p:nvPr/>
            </p:nvSpPr>
            <p:spPr>
              <a:xfrm>
                <a:off x="7026972" y="3846101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6" name="Rounded 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72" y="3846101"/>
                <a:ext cx="639964" cy="337759"/>
              </a:xfrm>
              <a:prstGeom prst="roundRect">
                <a:avLst/>
              </a:prstGeom>
              <a:blipFill rotWithShape="1">
                <a:blip r:embed="rId28"/>
                <a:stretch>
                  <a:fillRect l="-1498" t="-2980" r="-1397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 Box 280"/>
              <p:cNvSpPr txBox="1"/>
              <p:nvPr/>
            </p:nvSpPr>
            <p:spPr>
              <a:xfrm>
                <a:off x="7856132" y="3833404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1" name="Text 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32" y="3833404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82" t="-177" r="64" b="1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ounded Rectangle 284"/>
              <p:cNvSpPr/>
              <p:nvPr/>
            </p:nvSpPr>
            <p:spPr>
              <a:xfrm>
                <a:off x="8824967" y="3852450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776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5" name="Rounded 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967" y="3852450"/>
                <a:ext cx="639964" cy="337759"/>
              </a:xfrm>
              <a:prstGeom prst="roundRect">
                <a:avLst/>
              </a:prstGeom>
              <a:blipFill rotWithShape="1">
                <a:blip r:embed="rId29"/>
                <a:stretch>
                  <a:fillRect l="-1547" t="-2980" r="-144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Rounded Rectangle 285"/>
              <p:cNvSpPr/>
              <p:nvPr/>
            </p:nvSpPr>
            <p:spPr>
              <a:xfrm>
                <a:off x="9510643" y="3852450"/>
                <a:ext cx="639964" cy="337759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14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6" name="Rounded Rectangle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43" y="3852450"/>
                <a:ext cx="639964" cy="337759"/>
              </a:xfrm>
              <a:prstGeom prst="roundRect">
                <a:avLst/>
              </a:prstGeom>
              <a:blipFill rotWithShape="1">
                <a:blip r:embed="rId30"/>
                <a:stretch>
                  <a:fillRect l="-1527" t="-2980" r="-1468" b="-2678"/>
                </a:stretch>
              </a:blipFill>
              <a:ln w="19050"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ounded Rectangle 297"/>
          <p:cNvSpPr/>
          <p:nvPr/>
        </p:nvSpPr>
        <p:spPr>
          <a:xfrm>
            <a:off x="4515366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5207391" y="3482947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6342566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7029512" y="347913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821158" y="3477868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9513183" y="3482947"/>
            <a:ext cx="637425" cy="224749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11" name="Text Box 310"/>
          <p:cNvSpPr txBox="1"/>
          <p:nvPr/>
        </p:nvSpPr>
        <p:spPr>
          <a:xfrm>
            <a:off x="1010801" y="5206059"/>
            <a:ext cx="23501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红</a:t>
            </a:r>
            <a:r>
              <a:rPr lang="en-US"/>
              <a:t>rgb(242, 76, 76)</a:t>
            </a:r>
            <a:endParaRPr lang="en-US"/>
          </a:p>
          <a:p>
            <a:pPr algn="l"/>
            <a:r>
              <a:rPr lang="zh-CN" altLang="en-US">
                <a:sym typeface="+mn-ea"/>
              </a:rPr>
              <a:t>浅黄</a:t>
            </a:r>
            <a:r>
              <a:rPr lang="en-US">
                <a:sym typeface="+mn-ea"/>
              </a:rPr>
              <a:t>rgb(236, 219, 109)</a:t>
            </a:r>
            <a:endParaRPr lang="en-US"/>
          </a:p>
          <a:p>
            <a:pPr algn="l"/>
            <a:r>
              <a:rPr lang="zh-CN" altLang="en-US"/>
              <a:t>黄</a:t>
            </a:r>
            <a:r>
              <a:rPr lang="en-US"/>
              <a:t>rgb(244, 189, 40)</a:t>
            </a:r>
            <a:endParaRPr lang="en-US"/>
          </a:p>
          <a:p>
            <a:pPr algn="l"/>
            <a:r>
              <a:rPr lang="zh-CN" altLang="en-US"/>
              <a:t>紫</a:t>
            </a:r>
            <a:r>
              <a:rPr lang="en-US"/>
              <a:t>rgb(171, 70, 210)</a:t>
            </a:r>
            <a:endParaRPr lang="en-US"/>
          </a:p>
          <a:p>
            <a:pPr algn="l"/>
            <a:r>
              <a:rPr lang="zh-CN" altLang="en-US"/>
              <a:t>绿</a:t>
            </a:r>
            <a:r>
              <a:rPr lang="en-US"/>
              <a:t>rgb(110, 200, 133)</a:t>
            </a:r>
            <a:endParaRPr lang="en-US"/>
          </a:p>
          <a:p>
            <a:pPr algn="l"/>
            <a:r>
              <a:rPr lang="zh-CN" altLang="en-US">
                <a:sym typeface="+mn-ea"/>
              </a:rPr>
              <a:t>橙</a:t>
            </a:r>
            <a:r>
              <a:rPr lang="en-US">
                <a:sym typeface="+mn-ea"/>
              </a:rPr>
              <a:t>rgb(240, 123, 63)</a:t>
            </a:r>
            <a:endParaRPr lang="en-US"/>
          </a:p>
        </p:txBody>
      </p:sp>
      <p:cxnSp>
        <p:nvCxnSpPr>
          <p:cNvPr id="437" name="Straight Connector 436"/>
          <p:cNvCxnSpPr/>
          <p:nvPr/>
        </p:nvCxnSpPr>
        <p:spPr>
          <a:xfrm>
            <a:off x="3459480" y="1408430"/>
            <a:ext cx="2540" cy="9144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ounded Rectangle 437"/>
          <p:cNvSpPr/>
          <p:nvPr/>
        </p:nvSpPr>
        <p:spPr>
          <a:xfrm>
            <a:off x="3141980" y="1172210"/>
            <a:ext cx="637540" cy="223520"/>
          </a:xfrm>
          <a:prstGeom prst="roundRect">
            <a:avLst/>
          </a:prstGeom>
          <a:solidFill>
            <a:srgbClr val="F24C4C">
              <a:alpha val="40000"/>
            </a:srgbClr>
          </a:solidFill>
          <a:ln w="19050">
            <a:solidFill>
              <a:srgbClr val="FF6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位置嵌入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9" name="Rounded Rectangle 438"/>
              <p:cNvSpPr/>
              <p:nvPr/>
            </p:nvSpPr>
            <p:spPr>
              <a:xfrm>
                <a:off x="3204845" y="687070"/>
                <a:ext cx="511810" cy="33782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16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39" name="Rounded Rectangle 4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45" y="687070"/>
                <a:ext cx="511810" cy="337820"/>
              </a:xfrm>
              <a:prstGeom prst="roundRect">
                <a:avLst/>
              </a:prstGeom>
              <a:blipFill rotWithShape="1">
                <a:blip r:embed="rId8"/>
                <a:stretch>
                  <a:fillRect l="-1861" t="-2820" r="-1861" b="-2820"/>
                </a:stretch>
              </a:blip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0" name="Straight Connector 439"/>
          <p:cNvCxnSpPr/>
          <p:nvPr/>
        </p:nvCxnSpPr>
        <p:spPr>
          <a:xfrm>
            <a:off x="3459480" y="1035050"/>
            <a:ext cx="2540" cy="132080"/>
          </a:xfrm>
          <a:prstGeom prst="line">
            <a:avLst/>
          </a:prstGeom>
          <a:ln w="19050" cap="rnd">
            <a:solidFill>
              <a:srgbClr val="41719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ounded Rectangle 440"/>
          <p:cNvSpPr/>
          <p:nvPr/>
        </p:nvSpPr>
        <p:spPr>
          <a:xfrm>
            <a:off x="4581525" y="1516380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2" name="Rounded Rectangle 441"/>
          <p:cNvSpPr/>
          <p:nvPr/>
        </p:nvSpPr>
        <p:spPr>
          <a:xfrm>
            <a:off x="6449695" y="151701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8911590" y="151701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Text Box 443"/>
              <p:cNvSpPr txBox="1"/>
              <p:nvPr/>
            </p:nvSpPr>
            <p:spPr>
              <a:xfrm>
                <a:off x="8173578" y="1440657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44" name="Text Box 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78" y="1440657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5" name="Rounded Rectangle 444"/>
          <p:cNvSpPr/>
          <p:nvPr/>
        </p:nvSpPr>
        <p:spPr>
          <a:xfrm>
            <a:off x="4581525" y="2829560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6449695" y="283019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447" name="Rounded Rectangle 446"/>
          <p:cNvSpPr/>
          <p:nvPr/>
        </p:nvSpPr>
        <p:spPr>
          <a:xfrm>
            <a:off x="8911590" y="2830195"/>
            <a:ext cx="1671955" cy="154305"/>
          </a:xfrm>
          <a:prstGeom prst="roundRect">
            <a:avLst/>
          </a:prstGeom>
          <a:solidFill>
            <a:srgbClr val="ECDB66">
              <a:alpha val="40000"/>
            </a:srgbClr>
          </a:solidFill>
          <a:ln w="19050"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局部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交叉</a:t>
            </a:r>
            <a:r>
              <a:rPr lang="zh-CN" altLang="en-US" sz="11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注意力</a:t>
            </a:r>
            <a:endParaRPr lang="zh-CN" altLang="en-US" sz="11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Text Box 447"/>
              <p:cNvSpPr txBox="1"/>
              <p:nvPr/>
            </p:nvSpPr>
            <p:spPr>
              <a:xfrm>
                <a:off x="8173578" y="2753837"/>
                <a:ext cx="667899" cy="307340"/>
              </a:xfrm>
              <a:prstGeom prst="rect">
                <a:avLst/>
              </a:prstGeom>
              <a:noFill/>
            </p:spPr>
            <p:txBody>
              <a:bodyPr wrap="square" lIns="36823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 ⋯</m:t>
                      </m:r>
                    </m:oMath>
                  </m:oMathPara>
                </a14:m>
                <a:endParaRPr lang="en-US" sz="2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48" name="Text Box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78" y="2753837"/>
                <a:ext cx="667899" cy="307340"/>
              </a:xfrm>
              <a:prstGeom prst="rect">
                <a:avLst/>
              </a:prstGeom>
              <a:blipFill rotWithShape="1">
                <a:blip r:embed="rId3"/>
                <a:stretch>
                  <a:fillRect l="-74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Presentation</Application>
  <PresentationFormat>宽屏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Latin Modern Math</vt:lpstr>
      <vt:lpstr>MS Mincho</vt:lpstr>
      <vt:lpstr>宋体</vt:lpstr>
      <vt:lpstr>Microsoft YaHei</vt:lpstr>
      <vt:lpstr>黑体</vt:lpstr>
      <vt:lpstr>Arial Unicode MS</vt:lpstr>
      <vt:lpstr>Arial Black</vt:lpstr>
      <vt:lpstr>C059</vt:lpstr>
      <vt:lpstr>DejaVu Math TeX Gyre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69</cp:revision>
  <dcterms:created xsi:type="dcterms:W3CDTF">2024-05-20T06:29:51Z</dcterms:created>
  <dcterms:modified xsi:type="dcterms:W3CDTF">2024-05-20T06:29:51Z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