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5687695" cy="87153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C4C"/>
    <a:srgbClr val="5B9BD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745"/>
        <p:guide pos="180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615" y="1279525"/>
            <a:ext cx="22544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000" y="1681308"/>
            <a:ext cx="4266000" cy="277938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73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1000" y="4577708"/>
            <a:ext cx="4266000" cy="2104252"/>
          </a:xfrm>
        </p:spPr>
        <p:txBody>
          <a:bodyPr>
            <a:normAutofit/>
          </a:bodyPr>
          <a:lstStyle>
            <a:lvl1pPr marL="0" indent="0" algn="ctr">
              <a:buNone/>
              <a:defRPr sz="11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84480" indent="0" algn="ctr">
              <a:buNone/>
              <a:defRPr sz="1245"/>
            </a:lvl2pPr>
            <a:lvl3pPr marL="568960" indent="0" algn="ctr">
              <a:buNone/>
              <a:defRPr sz="1120"/>
            </a:lvl3pPr>
            <a:lvl4pPr marL="853440" indent="0" algn="ctr">
              <a:buNone/>
              <a:defRPr sz="995"/>
            </a:lvl4pPr>
            <a:lvl5pPr marL="1137285" indent="0" algn="ctr">
              <a:buNone/>
              <a:defRPr sz="995"/>
            </a:lvl5pPr>
            <a:lvl6pPr marL="1421765" indent="0" algn="ctr">
              <a:buNone/>
              <a:defRPr sz="995"/>
            </a:lvl6pPr>
            <a:lvl7pPr marL="1706245" indent="0" algn="ctr">
              <a:buNone/>
              <a:defRPr sz="995"/>
            </a:lvl7pPr>
            <a:lvl8pPr marL="1990725" indent="0" algn="ctr">
              <a:buNone/>
              <a:defRPr sz="995"/>
            </a:lvl8pPr>
            <a:lvl9pPr marL="2275205" indent="0" algn="ctr">
              <a:buNone/>
              <a:defRPr sz="99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1050" y="700937"/>
            <a:ext cx="4905900" cy="70647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175" y="2320125"/>
            <a:ext cx="4905900" cy="5529968"/>
          </a:xfrm>
        </p:spPr>
        <p:txBody>
          <a:bodyPr>
            <a:normAutofit/>
          </a:bodyPr>
          <a:lstStyle>
            <a:lvl1pPr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088" y="4766949"/>
            <a:ext cx="4594482" cy="1031346"/>
          </a:xfrm>
        </p:spPr>
        <p:txBody>
          <a:bodyPr anchor="b">
            <a:normAutofit/>
          </a:bodyPr>
          <a:lstStyle>
            <a:lvl1pPr>
              <a:defRPr sz="24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088" y="5858728"/>
            <a:ext cx="3415763" cy="822956"/>
          </a:xfrm>
        </p:spPr>
        <p:txBody>
          <a:bodyPr>
            <a:normAutofit/>
          </a:bodyPr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84480" indent="0">
              <a:buNone/>
              <a:defRPr sz="1245">
                <a:solidFill>
                  <a:schemeClr val="tx1">
                    <a:tint val="75000"/>
                  </a:schemeClr>
                </a:solidFill>
              </a:defRPr>
            </a:lvl2pPr>
            <a:lvl3pPr marL="5689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3pPr>
            <a:lvl4pPr marL="853440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4pPr>
            <a:lvl5pPr marL="113728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5pPr>
            <a:lvl6pPr marL="142176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6pPr>
            <a:lvl7pPr marL="170624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7pPr>
            <a:lvl8pPr marL="199072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8pPr>
            <a:lvl9pPr marL="227520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>
            <a:normAutofit/>
          </a:bodyPr>
          <a:lstStyle>
            <a:lvl1pPr>
              <a:defRPr sz="149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21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06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791" y="464025"/>
            <a:ext cx="4905900" cy="168461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791" y="2217612"/>
            <a:ext cx="2406290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1" y="3324089"/>
            <a:ext cx="2406290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79550" y="2217612"/>
            <a:ext cx="2418141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79550" y="3324089"/>
            <a:ext cx="2418141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050" y="3515494"/>
            <a:ext cx="4905900" cy="1684613"/>
          </a:xfrm>
        </p:spPr>
        <p:txBody>
          <a:bodyPr>
            <a:normAutofit/>
          </a:bodyPr>
          <a:lstStyle>
            <a:lvl1pPr algn="ctr">
              <a:defRPr sz="298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30" y="161400"/>
            <a:ext cx="1943213" cy="2033640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418520" y="973933"/>
            <a:ext cx="2714012" cy="6474359"/>
          </a:xfrm>
        </p:spPr>
        <p:txBody>
          <a:bodyPr/>
          <a:lstStyle>
            <a:lvl1pPr marL="0" indent="0">
              <a:buNone/>
              <a:defRPr sz="1990"/>
            </a:lvl1pPr>
            <a:lvl2pPr marL="284480" indent="0">
              <a:buNone/>
              <a:defRPr sz="1740"/>
            </a:lvl2pPr>
            <a:lvl3pPr marL="568960" indent="0">
              <a:buNone/>
              <a:defRPr sz="1495"/>
            </a:lvl3pPr>
            <a:lvl4pPr marL="853440" indent="0">
              <a:buNone/>
              <a:defRPr sz="1245"/>
            </a:lvl4pPr>
            <a:lvl5pPr marL="1137285" indent="0">
              <a:buNone/>
              <a:defRPr sz="1245"/>
            </a:lvl5pPr>
            <a:lvl6pPr marL="1421765" indent="0">
              <a:buNone/>
              <a:defRPr sz="1245"/>
            </a:lvl6pPr>
            <a:lvl7pPr marL="1706245" indent="0">
              <a:buNone/>
              <a:defRPr sz="1245"/>
            </a:lvl7pPr>
            <a:lvl8pPr marL="1990725" indent="0">
              <a:buNone/>
              <a:defRPr sz="1245"/>
            </a:lvl8pPr>
            <a:lvl9pPr marL="2275205" indent="0">
              <a:buNone/>
              <a:defRPr sz="12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100" y="2614680"/>
            <a:ext cx="1943213" cy="48440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995"/>
            </a:lvl1pPr>
            <a:lvl2pPr marL="284480" indent="0">
              <a:buNone/>
              <a:defRPr sz="870"/>
            </a:lvl2pPr>
            <a:lvl3pPr marL="568960" indent="0">
              <a:buNone/>
              <a:defRPr sz="745"/>
            </a:lvl3pPr>
            <a:lvl4pPr marL="853440" indent="0">
              <a:buNone/>
              <a:defRPr sz="620"/>
            </a:lvl4pPr>
            <a:lvl5pPr marL="1137285" indent="0">
              <a:buNone/>
              <a:defRPr sz="620"/>
            </a:lvl5pPr>
            <a:lvl6pPr marL="1421765" indent="0">
              <a:buNone/>
              <a:defRPr sz="620"/>
            </a:lvl6pPr>
            <a:lvl7pPr marL="1706245" indent="0">
              <a:buNone/>
              <a:defRPr sz="620"/>
            </a:lvl7pPr>
            <a:lvl8pPr marL="1990725" indent="0">
              <a:buNone/>
              <a:defRPr sz="620"/>
            </a:lvl8pPr>
            <a:lvl9pPr marL="2275205" indent="0">
              <a:buNone/>
              <a:defRPr sz="62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346613" y="551988"/>
            <a:ext cx="0" cy="176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583470" y="464025"/>
            <a:ext cx="713480" cy="7386068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1050" y="464025"/>
            <a:ext cx="4142815" cy="738606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050" y="464025"/>
            <a:ext cx="4905900" cy="16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050" y="2320125"/>
            <a:ext cx="4905900" cy="552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10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84150" y="8078070"/>
            <a:ext cx="19197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171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68960" rtl="0" eaLnBrk="1" latinLnBrk="0" hangingPunct="1">
        <a:lnSpc>
          <a:spcPct val="90000"/>
        </a:lnSpc>
        <a:spcBef>
          <a:spcPct val="0"/>
        </a:spcBef>
        <a:buNone/>
        <a:defRPr sz="2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240" indent="-142240" algn="l" defTabSz="568960" rtl="0" eaLnBrk="1" latinLnBrk="0" hangingPunct="1">
        <a:lnSpc>
          <a:spcPct val="90000"/>
        </a:lnSpc>
        <a:spcBef>
          <a:spcPts val="620"/>
        </a:spcBef>
        <a:buFont typeface="Arial" panose="0208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1pPr>
      <a:lvl2pPr marL="42672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2pPr>
      <a:lvl3pPr marL="71120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99568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56400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84848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13296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41744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8448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6896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13728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42176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70624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199072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27520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stCxn id="60" idx="1"/>
          </p:cNvCxnSpPr>
          <p:nvPr/>
        </p:nvCxnSpPr>
        <p:spPr>
          <a:xfrm flipH="1">
            <a:off x="3937000" y="521335"/>
            <a:ext cx="467995" cy="0"/>
          </a:xfrm>
          <a:prstGeom prst="straightConnector1">
            <a:avLst/>
          </a:prstGeom>
          <a:ln w="12700" cap="rnd">
            <a:round/>
            <a:headEnd type="triangl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937000" y="247015"/>
            <a:ext cx="1270" cy="27432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99205" y="247015"/>
            <a:ext cx="137160" cy="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99840" y="521335"/>
            <a:ext cx="137160" cy="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797935" y="805815"/>
            <a:ext cx="137160" cy="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935730" y="525780"/>
            <a:ext cx="1270" cy="27432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2554605" y="526415"/>
            <a:ext cx="137160" cy="0"/>
          </a:xfrm>
          <a:prstGeom prst="straightConnector1">
            <a:avLst/>
          </a:prstGeom>
          <a:ln w="12700" cap="rnd"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685415" y="250190"/>
            <a:ext cx="5080" cy="27432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1" idx="1"/>
          </p:cNvCxnSpPr>
          <p:nvPr/>
        </p:nvCxnSpPr>
        <p:spPr>
          <a:xfrm flipH="1">
            <a:off x="2684145" y="247015"/>
            <a:ext cx="626110" cy="5080"/>
          </a:xfrm>
          <a:prstGeom prst="straightConnector1">
            <a:avLst/>
          </a:prstGeom>
          <a:ln w="12700" cap="rnd"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1"/>
          </p:cNvCxnSpPr>
          <p:nvPr/>
        </p:nvCxnSpPr>
        <p:spPr>
          <a:xfrm flipH="1">
            <a:off x="2622550" y="521970"/>
            <a:ext cx="694055" cy="5715"/>
          </a:xfrm>
          <a:prstGeom prst="straightConnector1">
            <a:avLst/>
          </a:prstGeom>
          <a:ln w="12700" cap="rnd"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703195" y="804545"/>
            <a:ext cx="610870" cy="0"/>
          </a:xfrm>
          <a:prstGeom prst="straightConnector1">
            <a:avLst/>
          </a:prstGeom>
          <a:ln w="12700" cap="rnd"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691765" y="530225"/>
            <a:ext cx="5080" cy="27432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316605" y="408940"/>
            <a:ext cx="483235" cy="225425"/>
          </a:xfrm>
          <a:prstGeom prst="roundRect">
            <a:avLst>
              <a:gd name="adj" fmla="val 9200"/>
            </a:avLst>
          </a:prstGeom>
          <a:noFill/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310255" y="133985"/>
            <a:ext cx="487680" cy="225425"/>
          </a:xfrm>
          <a:prstGeom prst="roundRect">
            <a:avLst>
              <a:gd name="adj" fmla="val 9200"/>
            </a:avLst>
          </a:prstGeom>
          <a:noFill/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smartph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425450"/>
            <a:ext cx="208915" cy="2089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25145" y="285750"/>
            <a:ext cx="300990" cy="107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en-US" altLang="zh-CN" sz="700" b="1"/>
              <a:t>Android</a:t>
            </a:r>
            <a:endParaRPr lang="en-US" altLang="zh-CN" sz="700" b="1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75335" y="534035"/>
            <a:ext cx="347472" cy="0"/>
          </a:xfrm>
          <a:prstGeom prst="straightConnector1">
            <a:avLst/>
          </a:prstGeom>
          <a:ln w="12700" cap="rnd"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cpy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2205" y="398145"/>
            <a:ext cx="264160" cy="2641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41095" y="285750"/>
            <a:ext cx="250825" cy="107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Scrcpy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26135" y="414020"/>
            <a:ext cx="219075" cy="2203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en-US" altLang="zh-CN" sz="600" b="1"/>
              <a:t>Video</a:t>
            </a:r>
            <a:endParaRPr lang="en-US" altLang="zh-CN" sz="600" b="1"/>
          </a:p>
          <a:p>
            <a:pPr algn="ctr" fontAlgn="auto">
              <a:lnSpc>
                <a:spcPct val="120000"/>
              </a:lnSpc>
            </a:pPr>
            <a:r>
              <a:rPr lang="en-US" altLang="zh-CN" sz="600" b="1"/>
              <a:t>Stream</a:t>
            </a:r>
            <a:endParaRPr lang="en-US" altLang="zh-CN" sz="600" b="1"/>
          </a:p>
        </p:txBody>
      </p:sp>
      <p:sp>
        <p:nvSpPr>
          <p:cNvPr id="15" name="Text Box 14"/>
          <p:cNvSpPr txBox="1"/>
          <p:nvPr/>
        </p:nvSpPr>
        <p:spPr>
          <a:xfrm>
            <a:off x="1707515" y="285750"/>
            <a:ext cx="22606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Linux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Picture 15" descr="linu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410210"/>
            <a:ext cx="194310" cy="2317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396365" y="530225"/>
            <a:ext cx="347472" cy="3810"/>
          </a:xfrm>
          <a:prstGeom prst="straightConnector1">
            <a:avLst/>
          </a:prstGeom>
          <a:ln w="12700" cap="rnd"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479550" y="424815"/>
            <a:ext cx="180340" cy="920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en-US" altLang="zh-CN" sz="600" b="1"/>
              <a:t>V4L2</a:t>
            </a:r>
            <a:endParaRPr lang="en-US" altLang="zh-CN" sz="600" b="1"/>
          </a:p>
        </p:txBody>
      </p:sp>
      <p:sp>
        <p:nvSpPr>
          <p:cNvPr id="20" name="Text Box 19"/>
          <p:cNvSpPr txBox="1"/>
          <p:nvPr/>
        </p:nvSpPr>
        <p:spPr>
          <a:xfrm>
            <a:off x="2256790" y="285750"/>
            <a:ext cx="34671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OpenCV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1" name="Picture 20" descr="openc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409575"/>
            <a:ext cx="249555" cy="23304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933575" y="532130"/>
            <a:ext cx="347472" cy="0"/>
          </a:xfrm>
          <a:prstGeom prst="straightConnector1">
            <a:avLst/>
          </a:prstGeom>
          <a:ln w="12700" cap="rnd"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3335655" y="247015"/>
            <a:ext cx="445135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PaddleOCR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4" name="Picture 33" descr="PaddleOCR_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345" y="140335"/>
            <a:ext cx="325755" cy="106680"/>
          </a:xfrm>
          <a:prstGeom prst="rect">
            <a:avLst/>
          </a:prstGeom>
        </p:spPr>
      </p:pic>
      <p:pic>
        <p:nvPicPr>
          <p:cNvPr id="35" name="Picture 34" descr="pytorch-logo-dark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0895" y="419735"/>
            <a:ext cx="414655" cy="10160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3383280" y="521335"/>
            <a:ext cx="35052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YOLOv8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8" name="Picture 37" descr="jax_logo_250p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9480" y="699770"/>
            <a:ext cx="192405" cy="112395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3430905" y="808990"/>
            <a:ext cx="271145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ResNet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314065" y="694055"/>
            <a:ext cx="483235" cy="225425"/>
          </a:xfrm>
          <a:prstGeom prst="roundRect">
            <a:avLst>
              <a:gd name="adj" fmla="val 9200"/>
            </a:avLst>
          </a:prstGeom>
          <a:noFill/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3201035" y="8255"/>
            <a:ext cx="730250" cy="125730"/>
          </a:xfrm>
          <a:prstGeom prst="rect">
            <a:avLst/>
          </a:prstGeom>
          <a:noFill/>
        </p:spPr>
        <p:txBody>
          <a:bodyPr wrap="square" lIns="0" tIns="0" rIns="0" bIns="18415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Computer Vision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2731770" y="151765"/>
            <a:ext cx="511175" cy="92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600" b="1">
                <a:latin typeface="Times New Roman" panose="02020603050405020304" charset="0"/>
                <a:cs typeface="Times New Roman" panose="02020603050405020304" charset="0"/>
              </a:rPr>
              <a:t>Text</a:t>
            </a:r>
            <a:r>
              <a:rPr lang="en-US" altLang="zh-CN" sz="600" b="1">
                <a:latin typeface="Times New Roman" panose="02020603050405020304" charset="0"/>
                <a:cs typeface="Times New Roman" panose="02020603050405020304" charset="0"/>
              </a:rPr>
              <a:t> Detection</a:t>
            </a:r>
            <a:endParaRPr lang="en-US" altLang="zh-CN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2677160" y="426085"/>
            <a:ext cx="621030" cy="92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600" b="1">
                <a:latin typeface="Times New Roman" panose="02020603050405020304" charset="0"/>
                <a:cs typeface="Times New Roman" panose="02020603050405020304" charset="0"/>
              </a:rPr>
              <a:t>Object Detection</a:t>
            </a:r>
            <a:endParaRPr lang="zh-CN" altLang="en-US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2709545" y="682625"/>
            <a:ext cx="519430" cy="220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en-US" altLang="zh-CN" sz="600" b="1">
                <a:latin typeface="Times New Roman" panose="02020603050405020304" charset="0"/>
                <a:cs typeface="Times New Roman" panose="02020603050405020304" charset="0"/>
              </a:rPr>
              <a:t>Image</a:t>
            </a:r>
            <a:endParaRPr lang="en-US" altLang="zh-CN" sz="6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 fontAlgn="auto">
              <a:lnSpc>
                <a:spcPct val="120000"/>
              </a:lnSpc>
            </a:pPr>
            <a:r>
              <a:rPr lang="en-US" altLang="zh-CN" sz="600" b="1">
                <a:latin typeface="Times New Roman" panose="02020603050405020304" charset="0"/>
                <a:cs typeface="Times New Roman" panose="02020603050405020304" charset="0"/>
              </a:rPr>
              <a:t>Classificition</a:t>
            </a:r>
            <a:endParaRPr lang="en-US" altLang="zh-CN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3938270" y="398145"/>
            <a:ext cx="414020" cy="2203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zh-CN" altLang="en-US" sz="600" b="1">
                <a:latin typeface="Times New Roman" panose="02020603050405020304" charset="0"/>
                <a:cs typeface="Times New Roman" panose="02020603050405020304" charset="0"/>
              </a:rPr>
              <a:t>Perception Fusion</a:t>
            </a:r>
            <a:endParaRPr lang="zh-CN" altLang="en-US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3" name="Picture 62" descr="androi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8280" y="461010"/>
            <a:ext cx="205105" cy="135255"/>
          </a:xfrm>
          <a:prstGeom prst="rect">
            <a:avLst/>
          </a:prstGeom>
        </p:spPr>
      </p:pic>
      <p:sp>
        <p:nvSpPr>
          <p:cNvPr id="65" name="Text Box 64"/>
          <p:cNvSpPr txBox="1"/>
          <p:nvPr/>
        </p:nvSpPr>
        <p:spPr>
          <a:xfrm>
            <a:off x="5265420" y="353695"/>
            <a:ext cx="25146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ADB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908550" y="520700"/>
            <a:ext cx="365760" cy="635"/>
          </a:xfrm>
          <a:prstGeom prst="straightConnector1">
            <a:avLst/>
          </a:prstGeom>
          <a:ln w="12700" cap="rnd"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4930775" y="414655"/>
            <a:ext cx="321310" cy="92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600" b="1">
                <a:latin typeface="Times New Roman" panose="02020603050405020304" charset="0"/>
                <a:cs typeface="Times New Roman" panose="02020603050405020304" charset="0"/>
              </a:rPr>
              <a:t>Decision</a:t>
            </a:r>
            <a:endParaRPr lang="en-US" altLang="zh-CN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04995" y="408305"/>
            <a:ext cx="502920" cy="225425"/>
          </a:xfrm>
          <a:prstGeom prst="roundRect">
            <a:avLst>
              <a:gd name="adj" fmla="val 9200"/>
            </a:avLst>
          </a:prstGeom>
          <a:noFill/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8" name="Picture 57" descr="jax_logo_250p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410" y="414655"/>
            <a:ext cx="192405" cy="112395"/>
          </a:xfrm>
          <a:prstGeom prst="rect">
            <a:avLst/>
          </a:prstGeom>
        </p:spPr>
      </p:pic>
      <p:sp>
        <p:nvSpPr>
          <p:cNvPr id="59" name="Text Box 58"/>
          <p:cNvSpPr txBox="1"/>
          <p:nvPr/>
        </p:nvSpPr>
        <p:spPr>
          <a:xfrm>
            <a:off x="4429760" y="523875"/>
            <a:ext cx="45593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StARformer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390515" y="600710"/>
            <a:ext cx="0" cy="37973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80720" y="980440"/>
            <a:ext cx="4709795" cy="8255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75005" y="671195"/>
            <a:ext cx="0" cy="317500"/>
          </a:xfrm>
          <a:prstGeom prst="straightConnector1">
            <a:avLst/>
          </a:prstGeom>
          <a:ln w="12700" cap="rnd"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1"/>
          <p:nvPr/>
        </p:nvSpPr>
        <p:spPr>
          <a:xfrm>
            <a:off x="5040630" y="791210"/>
            <a:ext cx="349885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600" b="1">
                <a:latin typeface="Times New Roman" panose="02020603050405020304" charset="0"/>
                <a:cs typeface="Times New Roman" panose="02020603050405020304" charset="0"/>
              </a:rPr>
              <a:t>Execute</a:t>
            </a:r>
            <a:endParaRPr lang="en-US" altLang="zh-CN" sz="6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600" b="1">
                <a:latin typeface="Times New Roman" panose="02020603050405020304" charset="0"/>
                <a:cs typeface="Times New Roman" panose="02020603050405020304" charset="0"/>
              </a:rPr>
              <a:t>Action</a:t>
            </a:r>
            <a:endParaRPr lang="en-US" altLang="zh-CN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675005" y="791210"/>
            <a:ext cx="298450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600" b="1">
                <a:latin typeface="Times New Roman" panose="02020603050405020304" charset="0"/>
                <a:cs typeface="Times New Roman" panose="02020603050405020304" charset="0"/>
              </a:rPr>
              <a:t>Screen click</a:t>
            </a:r>
            <a:endParaRPr lang="en-US" altLang="zh-CN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Text Box 76"/>
          <p:cNvSpPr txBox="1"/>
          <p:nvPr/>
        </p:nvSpPr>
        <p:spPr>
          <a:xfrm>
            <a:off x="4377690" y="282575"/>
            <a:ext cx="560070" cy="125730"/>
          </a:xfrm>
          <a:prstGeom prst="rect">
            <a:avLst/>
          </a:prstGeom>
          <a:noFill/>
        </p:spPr>
        <p:txBody>
          <a:bodyPr wrap="square" lIns="0" tIns="0" rIns="0" bIns="18415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Offline RL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76755" y="414655"/>
            <a:ext cx="219075" cy="2203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 fontAlgn="auto">
              <a:lnSpc>
                <a:spcPct val="120000"/>
              </a:lnSpc>
            </a:pPr>
            <a:r>
              <a:rPr lang="en-US" altLang="zh-CN" sz="600" b="1"/>
              <a:t>Video</a:t>
            </a:r>
            <a:endParaRPr lang="en-US" altLang="zh-CN" sz="600" b="1"/>
          </a:p>
          <a:p>
            <a:pPr algn="ctr" fontAlgn="auto">
              <a:lnSpc>
                <a:spcPct val="120000"/>
              </a:lnSpc>
            </a:pPr>
            <a:r>
              <a:rPr lang="en-US" altLang="zh-CN" sz="600" b="1"/>
              <a:t>Stream</a:t>
            </a:r>
            <a:endParaRPr lang="en-US" altLang="zh-CN" sz="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Presentation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宋体</vt:lpstr>
      <vt:lpstr>Microsoft YaHei</vt:lpstr>
      <vt:lpstr>黑体</vt:lpstr>
      <vt:lpstr>Arial Unicode MS</vt:lpstr>
      <vt:lpstr>Arial Black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16</cp:revision>
  <dcterms:created xsi:type="dcterms:W3CDTF">2024-05-30T14:46:49Z</dcterms:created>
  <dcterms:modified xsi:type="dcterms:W3CDTF">2024-05-30T14:46:49Z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