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64" r:id="rId2"/>
    <p:sldId id="506" r:id="rId3"/>
    <p:sldId id="507" r:id="rId4"/>
    <p:sldId id="508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24982" initials="K" lastIdx="1" clrIdx="0">
    <p:extLst>
      <p:ext uri="{19B8F6BF-5375-455C-9EA6-DF929625EA0E}">
        <p15:presenceInfo xmlns:p15="http://schemas.microsoft.com/office/powerpoint/2012/main" userId="S::K24982@365vip.pro::1e386d3d-eba7-458b-93d7-3330581f8ce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365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04CE33-14D6-4F12-80C4-CC1E36A19181}" type="datetimeFigureOut">
              <a:rPr lang="zh-CN" altLang="en-US" smtClean="0"/>
              <a:t>2021/7/28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68EF7A-98B1-49B0-B23A-E3A68765F4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17091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3391C1-445D-4244-8928-569776DA912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8157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3391C1-445D-4244-8928-569776DA9122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09153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EEF7EB-3D65-40DA-B2CF-132C841505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031F003-B596-4672-B106-607F39AA5A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3110CE-AD8B-4DA1-898E-3DB21B1DE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4912C-16E3-47F1-89F2-F8C00CE4BC1C}" type="datetimeFigureOut">
              <a:rPr lang="zh-CN" altLang="en-US" smtClean="0"/>
              <a:t>2021/7/28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080F26-118B-4905-A666-9F565A740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EB6F4C-A61E-4EF4-88E0-F3F0DDD0E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C5DB1-39E9-4EA9-A718-D02302943E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4807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E55F7A-A2A2-4BCB-BEF4-777EA3BE3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0C56852-2545-476F-928E-78859CC1BA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3E8FDC-5D5A-4518-869E-884C30596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4912C-16E3-47F1-89F2-F8C00CE4BC1C}" type="datetimeFigureOut">
              <a:rPr lang="zh-CN" altLang="en-US" smtClean="0"/>
              <a:t>2021/7/28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4B866A-5863-4DF1-AF20-682907891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6CCB9A-AF84-4A40-82B5-0A54E6913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C5DB1-39E9-4EA9-A718-D02302943E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9592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0724ED0-987D-474B-8D4E-7585A8DC7D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3C53537-5E24-4CFD-93D4-DC56C8A5F2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0B9418-1347-4944-AD38-A8AAA0473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4912C-16E3-47F1-89F2-F8C00CE4BC1C}" type="datetimeFigureOut">
              <a:rPr lang="zh-CN" altLang="en-US" smtClean="0"/>
              <a:t>2021/7/28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971102-9522-49EF-9FAB-D5FE2EF92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980484-E4FF-4D75-AB08-4CC453B3D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C5DB1-39E9-4EA9-A718-D02302943E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66184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D1D8601B-7A82-45B9-986B-3C23F668E2A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BDDC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19540A6-8EEF-4591-93B7-D5156C28784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5" name="矩形: 圆角 4">
            <a:extLst>
              <a:ext uri="{FF2B5EF4-FFF2-40B4-BE49-F238E27FC236}">
                <a16:creationId xmlns:a16="http://schemas.microsoft.com/office/drawing/2014/main" id="{CD795C65-151D-4792-BC4F-D6C69213672A}"/>
              </a:ext>
            </a:extLst>
          </p:cNvPr>
          <p:cNvSpPr/>
          <p:nvPr userDrawn="1"/>
        </p:nvSpPr>
        <p:spPr>
          <a:xfrm>
            <a:off x="163286" y="179614"/>
            <a:ext cx="11846379" cy="6474279"/>
          </a:xfrm>
          <a:prstGeom prst="roundRect">
            <a:avLst>
              <a:gd name="adj" fmla="val 4292"/>
            </a:avLst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9127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7ED9E9-5A15-46E2-9CD8-72A782BE8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8A7910-C2C2-422F-9F38-1D2D45A7B0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20D0F5-5C54-47C9-B0CB-F64010627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4912C-16E3-47F1-89F2-F8C00CE4BC1C}" type="datetimeFigureOut">
              <a:rPr lang="zh-CN" altLang="en-US" smtClean="0"/>
              <a:t>2021/7/28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996FE9-1252-49B1-A660-C0D64E212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433E55-DAA0-4355-9BEA-4B0E8898F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C5DB1-39E9-4EA9-A718-D02302943E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0799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890C5E-EDB4-43E9-8142-BDF896F9E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0C7A408-29CF-4C21-8A9A-1F23152CF3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12FFA8-78B2-4AA7-9FE7-7D4D26008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4912C-16E3-47F1-89F2-F8C00CE4BC1C}" type="datetimeFigureOut">
              <a:rPr lang="zh-CN" altLang="en-US" smtClean="0"/>
              <a:t>2021/7/28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06E331-0BE2-4D75-867E-4B8BAD6C6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CD0F7F-B46F-4B9E-BA0F-6498D761A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C5DB1-39E9-4EA9-A718-D02302943E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4900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D2896D-E709-4725-8ABA-BD1F14205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D873EC-8269-4676-862B-73F97E035A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CC4A756-C0F0-40C7-BB7B-94CB2677D6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05B79F9-7189-455C-AF6C-D4B18C18C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4912C-16E3-47F1-89F2-F8C00CE4BC1C}" type="datetimeFigureOut">
              <a:rPr lang="zh-CN" altLang="en-US" smtClean="0"/>
              <a:t>2021/7/28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D4DEA8D-349A-4016-9330-3054BFD49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54CF25B-7580-4623-B209-1B326CCE8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C5DB1-39E9-4EA9-A718-D02302943E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6264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FCD973-AF3B-45AF-81BD-49D985F9C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71EE0F-229F-41EF-B112-8FE41A029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18B2E87-0E8C-4B2B-BE03-F05B76C25D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4E16A9E-DC1B-4AA5-A152-9A32C40396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D0535F0-018E-4008-8E60-E7F022D61A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7998D0A-E4DB-49E8-8ECB-A7FC73252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4912C-16E3-47F1-89F2-F8C00CE4BC1C}" type="datetimeFigureOut">
              <a:rPr lang="zh-CN" altLang="en-US" smtClean="0"/>
              <a:t>2021/7/28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E8EE7E6-5306-4D8C-A32B-E66AE3B8C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F65D86C-739A-4DC5-A26F-68053EE28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C5DB1-39E9-4EA9-A718-D02302943E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7480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00CA90-CE22-4A59-9304-0331DF5ED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B4F5309-ADE1-455C-848F-14DBA922D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4912C-16E3-47F1-89F2-F8C00CE4BC1C}" type="datetimeFigureOut">
              <a:rPr lang="zh-CN" altLang="en-US" smtClean="0"/>
              <a:t>2021/7/28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32E6EA5-767C-4A00-AB85-58D01E274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A841BDD-9406-49FA-B76B-CCF8E6349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C5DB1-39E9-4EA9-A718-D02302943E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6314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F037FEF-BEC0-4BB7-ADB4-7FD64B174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4912C-16E3-47F1-89F2-F8C00CE4BC1C}" type="datetimeFigureOut">
              <a:rPr lang="zh-CN" altLang="en-US" smtClean="0"/>
              <a:t>2021/7/28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E048143-1419-4938-A8B2-46C6469DA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ED5E1EF-05EA-40A8-AC3F-DEC548F1E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C5DB1-39E9-4EA9-A718-D02302943E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0224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4D1887-3FEF-4674-AE53-6FEB2FDEB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00B5C4-F2FE-4380-803D-5DF1A7CB87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AAD869C-0844-45BA-867B-2017A4EF21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711CCCD-747E-4561-824E-5D2BCD3C2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4912C-16E3-47F1-89F2-F8C00CE4BC1C}" type="datetimeFigureOut">
              <a:rPr lang="zh-CN" altLang="en-US" smtClean="0"/>
              <a:t>2021/7/28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865A6F1-D177-4ECD-AEB9-DF4DDE59B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1FB4819-35CF-4CF8-98BE-6067246ED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C5DB1-39E9-4EA9-A718-D02302943E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17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0EAE29-64F9-4275-9E25-7F2412EFC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2BA3EC8-2C92-4AC7-9989-292900DE55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BAB3C26-CEC5-4DBB-976C-3B0BFBADBF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8004835-9022-424A-A04A-96FD408D6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4912C-16E3-47F1-89F2-F8C00CE4BC1C}" type="datetimeFigureOut">
              <a:rPr lang="zh-CN" altLang="en-US" smtClean="0"/>
              <a:t>2021/7/28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0DFF344-2149-4F54-AD41-DEF039984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A72FDAB-D0A9-4406-92EF-002124A6B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C5DB1-39E9-4EA9-A718-D02302943E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2107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F7922B5-F608-488F-A688-926FB96DD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F3A2C9E-9D3D-42DA-A68C-7D6FD1C89D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AE224E-67E6-42DF-8BF3-CDE8F5E901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04912C-16E3-47F1-89F2-F8C00CE4BC1C}" type="datetimeFigureOut">
              <a:rPr lang="zh-CN" altLang="en-US" smtClean="0"/>
              <a:t>2021/7/28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685020-284C-440F-9787-BB7F4A0E5A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EB0F5F-DC4D-4B07-BF1D-522C5CFC64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3C5DB1-39E9-4EA9-A718-D02302943E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8415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image" Target="../media/image2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2.xml"/><Relationship Id="rId4" Type="http://schemas.openxmlformats.org/officeDocument/2006/relationships/tags" Target="../tags/tag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_文本框 24" descr="e7d195523061f1c07f83f732a5522b9b3ebe164d7250580aEF66DE1A1ABCD1416532D3433F8BE1C4DD26AF8C595CA3B8FBFFDC471B28313D41FC0B29AEB12651AEAC05881CD0265D4CB30185DEC2EB287A3DCBE2E99F13933C1E803DDF331C0150FEA0675F290631D1EDC3C927CD0AA74DD8F417A5B73495B4C9A5AA47CFEB588A1D25B820586C98">
            <a:extLst>
              <a:ext uri="{FF2B5EF4-FFF2-40B4-BE49-F238E27FC236}">
                <a16:creationId xmlns:a16="http://schemas.microsoft.com/office/drawing/2014/main" id="{C5BC77DC-388C-4B71-9909-C907EE83C80D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0" y="1711072"/>
            <a:ext cx="12183202" cy="959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lnSpc>
                <a:spcPct val="130000"/>
              </a:lnSpc>
              <a:defRPr sz="5400">
                <a:solidFill>
                  <a:srgbClr val="255580"/>
                </a:solidFill>
                <a:latin typeface="迷你简菱心" panose="02010609000101010101" pitchFamily="49" charset="-122"/>
                <a:ea typeface="迷你简菱心" panose="02010609000101010101" pitchFamily="49" charset="-122"/>
              </a:defRPr>
            </a:lvl1pPr>
          </a:lstStyle>
          <a:p>
            <a:r>
              <a:rPr lang="en-US" altLang="zh-CN" sz="4800" dirty="0"/>
              <a:t>Weekly Report</a:t>
            </a:r>
            <a:endParaRPr lang="zh-CN" altLang="en-US" sz="4400" b="1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E036E557-095B-4040-A776-92F3FD2D7A48}"/>
              </a:ext>
            </a:extLst>
          </p:cNvPr>
          <p:cNvGrpSpPr/>
          <p:nvPr/>
        </p:nvGrpSpPr>
        <p:grpSpPr>
          <a:xfrm>
            <a:off x="3470554" y="4861623"/>
            <a:ext cx="5250889" cy="382068"/>
            <a:chOff x="3548596" y="4873761"/>
            <a:chExt cx="5250889" cy="382068"/>
          </a:xfrm>
        </p:grpSpPr>
        <p:sp>
          <p:nvSpPr>
            <p:cNvPr id="5" name="PA_任意多边形 30" descr="e7d195523061f1c07f83f732a5522b9b3ebe164d7250580aEF66DE1A1ABCD1416532D3433F8BE1C4DD26AF8C595CA3B8FBFFDC471B28313D41FC0B29AEB12651AEAC05881CD0265D4CB30185DEC2EB287A3DCBE2E99F13933C1E803DDF331C0150FEA0675F290631D1EDC3C927CD0AA74DD8F417A5B73495B4C9A5AA47CFEB588A1D25B820586C98">
              <a:extLst>
                <a:ext uri="{FF2B5EF4-FFF2-40B4-BE49-F238E27FC236}">
                  <a16:creationId xmlns:a16="http://schemas.microsoft.com/office/drawing/2014/main" id="{4D53AA61-2C55-4524-936A-3966A3AFCEA4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3548596" y="5059717"/>
              <a:ext cx="1129553" cy="0"/>
            </a:xfrm>
            <a:custGeom>
              <a:avLst/>
              <a:gdLst>
                <a:gd name="connsiteX0" fmla="*/ 1129553 w 1129553"/>
                <a:gd name="connsiteY0" fmla="*/ 0 h 0"/>
                <a:gd name="connsiteX1" fmla="*/ 0 w 1129553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9553">
                  <a:moveTo>
                    <a:pt x="1129553" y="0"/>
                  </a:moveTo>
                  <a:lnTo>
                    <a:pt x="0" y="0"/>
                  </a:lnTo>
                </a:path>
              </a:pathLst>
            </a:custGeom>
            <a:noFill/>
            <a:ln>
              <a:solidFill>
                <a:srgbClr val="325B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40220F"/>
                </a:solidFill>
                <a:cs typeface="+mn-ea"/>
                <a:sym typeface="+mn-lt"/>
              </a:endParaRPr>
            </a:p>
          </p:txBody>
        </p:sp>
        <p:sp>
          <p:nvSpPr>
            <p:cNvPr id="6" name="PA_任意多边形 31" descr="e7d195523061f1c07f83f732a5522b9b3ebe164d7250580aEF66DE1A1ABCD1416532D3433F8BE1C4DD26AF8C595CA3B8FBFFDC471B28313D41FC0B29AEB12651AEAC05881CD0265D4CB30185DEC2EB287A3DCBE2E99F13933C1E803DDF331C0150FEA0675F290631D1EDC3C927CD0AA74DD8F417A5B73495B4C9A5AA47CFEB588A1D25B820586C98">
              <a:extLst>
                <a:ext uri="{FF2B5EF4-FFF2-40B4-BE49-F238E27FC236}">
                  <a16:creationId xmlns:a16="http://schemas.microsoft.com/office/drawing/2014/main" id="{E951AE31-B98C-4079-BF57-2ABB6AE94545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7669932" y="5059717"/>
              <a:ext cx="1129553" cy="0"/>
            </a:xfrm>
            <a:custGeom>
              <a:avLst/>
              <a:gdLst>
                <a:gd name="connsiteX0" fmla="*/ 1129553 w 1129553"/>
                <a:gd name="connsiteY0" fmla="*/ 0 h 0"/>
                <a:gd name="connsiteX1" fmla="*/ 0 w 1129553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9553">
                  <a:moveTo>
                    <a:pt x="1129553" y="0"/>
                  </a:moveTo>
                  <a:lnTo>
                    <a:pt x="0" y="0"/>
                  </a:lnTo>
                </a:path>
              </a:pathLst>
            </a:custGeom>
            <a:noFill/>
            <a:ln>
              <a:solidFill>
                <a:srgbClr val="325B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40220F"/>
                </a:solidFill>
                <a:cs typeface="+mn-ea"/>
                <a:sym typeface="+mn-lt"/>
              </a:endParaRPr>
            </a:p>
          </p:txBody>
        </p:sp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D7F3319C-F12D-40BD-82A2-5F41F56ACF53}"/>
                </a:ext>
              </a:extLst>
            </p:cNvPr>
            <p:cNvSpPr/>
            <p:nvPr/>
          </p:nvSpPr>
          <p:spPr>
            <a:xfrm>
              <a:off x="4314713" y="4873761"/>
              <a:ext cx="3401042" cy="382068"/>
            </a:xfrm>
            <a:prstGeom prst="roundRect">
              <a:avLst>
                <a:gd name="adj" fmla="val 32163"/>
              </a:avLst>
            </a:prstGeom>
            <a:solidFill>
              <a:srgbClr val="335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lt"/>
                </a:rPr>
                <a:t>July 28,2021</a:t>
              </a:r>
              <a:endPara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2509" y="410102"/>
            <a:ext cx="2229366" cy="607415"/>
          </a:xfrm>
          <a:prstGeom prst="rect">
            <a:avLst/>
          </a:prstGeom>
        </p:spPr>
      </p:pic>
      <p:sp>
        <p:nvSpPr>
          <p:cNvPr id="10" name="PA_文本框 29" descr="e7d195523061f1c07f83f732a5522b9b3ebe164d7250580aEF66DE1A1ABCD1416532D3433F8BE1C4DD26AF8C595CA3B8FBFFDC471B28313D41FC0B29AEB12651AEAC05881CD0265D4CB30185DEC2EB287A3DCBE2E99F13933C1E803DDF331C0150FEA0675F290631D1EDC3C927CD0AA74DD8F417A5B73495B4C9A5AA47CFEB588A1D25B820586C98">
            <a:extLst>
              <a:ext uri="{FF2B5EF4-FFF2-40B4-BE49-F238E27FC236}">
                <a16:creationId xmlns:a16="http://schemas.microsoft.com/office/drawing/2014/main" id="{3BB1C56E-35AB-4649-8DE9-614682A4A357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3470556" y="3667379"/>
            <a:ext cx="5250888" cy="5847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Tianyu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 Wang</a:t>
            </a:r>
          </a:p>
        </p:txBody>
      </p:sp>
    </p:spTree>
    <p:extLst>
      <p:ext uri="{BB962C8B-B14F-4D97-AF65-F5344CB8AC3E}">
        <p14:creationId xmlns:p14="http://schemas.microsoft.com/office/powerpoint/2010/main" val="1788814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9CE94F1B-0190-4A1B-BA2E-D51633643FEE}"/>
              </a:ext>
            </a:extLst>
          </p:cNvPr>
          <p:cNvGrpSpPr/>
          <p:nvPr/>
        </p:nvGrpSpPr>
        <p:grpSpPr>
          <a:xfrm>
            <a:off x="435632" y="346319"/>
            <a:ext cx="467216" cy="468245"/>
            <a:chOff x="3437020" y="1033173"/>
            <a:chExt cx="863676" cy="865577"/>
          </a:xfrm>
        </p:grpSpPr>
        <p:sp>
          <p:nvSpPr>
            <p:cNvPr id="10" name="椭圆 18">
              <a:extLst>
                <a:ext uri="{FF2B5EF4-FFF2-40B4-BE49-F238E27FC236}">
                  <a16:creationId xmlns:a16="http://schemas.microsoft.com/office/drawing/2014/main" id="{27BBBE76-47F7-4F18-B867-04D6FF019D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7020" y="1033173"/>
              <a:ext cx="863676" cy="865577"/>
            </a:xfrm>
            <a:prstGeom prst="ellipse">
              <a:avLst/>
            </a:prstGeom>
            <a:solidFill>
              <a:srgbClr val="255580"/>
            </a:solidFill>
            <a:ln w="38100">
              <a:solidFill>
                <a:schemeClr val="bg1">
                  <a:lumMod val="75000"/>
                </a:schemeClr>
              </a:solidFill>
              <a:miter lim="800000"/>
            </a:ln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defTabSz="457189">
                <a:spcBef>
                  <a:spcPct val="0"/>
                </a:spcBef>
                <a:buNone/>
              </a:pPr>
              <a:endParaRPr lang="zh-CN" altLang="zh-CN" sz="240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DD67212D-1FB5-4D4A-B565-B65CB9D456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87275" y="1169757"/>
              <a:ext cx="552644" cy="566109"/>
            </a:xfrm>
            <a:prstGeom prst="rect">
              <a:avLst/>
            </a:prstGeom>
          </p:spPr>
        </p:pic>
      </p:grpSp>
      <p:sp>
        <p:nvSpPr>
          <p:cNvPr id="12" name="矩形 30">
            <a:extLst>
              <a:ext uri="{FF2B5EF4-FFF2-40B4-BE49-F238E27FC236}">
                <a16:creationId xmlns:a16="http://schemas.microsoft.com/office/drawing/2014/main" id="{E66CEAF1-5D62-4ADE-9A9C-3F35D54D01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4586" y="322124"/>
            <a:ext cx="7220873" cy="615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9" rIns="121917" bIns="6095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defTabSz="457189">
              <a:spcBef>
                <a:spcPct val="0"/>
              </a:spcBef>
              <a:buNone/>
            </a:pPr>
            <a:r>
              <a:rPr lang="en-US" altLang="zh-CN" dirty="0">
                <a:solidFill>
                  <a:srgbClr val="325B7F"/>
                </a:solidFill>
                <a:cs typeface="+mn-ea"/>
              </a:rPr>
              <a:t>Task 1: commit message collection</a:t>
            </a:r>
            <a:endParaRPr lang="zh-CN" altLang="en-US" dirty="0">
              <a:solidFill>
                <a:srgbClr val="325B7F"/>
              </a:solidFill>
              <a:cs typeface="+mn-ea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6DC9DB1-39DB-419C-90EA-ECC00C670D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1039" y="2471351"/>
            <a:ext cx="5463889" cy="1535198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32EB4C68-1514-49C5-AD37-4CC48614B6E5}"/>
              </a:ext>
            </a:extLst>
          </p:cNvPr>
          <p:cNvSpPr txBox="1"/>
          <p:nvPr/>
        </p:nvSpPr>
        <p:spPr>
          <a:xfrm>
            <a:off x="1571095" y="2435650"/>
            <a:ext cx="1692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Commit title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D9338CD-F391-4DC9-9DA3-0615C72E61D3}"/>
              </a:ext>
            </a:extLst>
          </p:cNvPr>
          <p:cNvSpPr txBox="1"/>
          <p:nvPr/>
        </p:nvSpPr>
        <p:spPr>
          <a:xfrm>
            <a:off x="1571095" y="3047755"/>
            <a:ext cx="1692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Commit body</a:t>
            </a:r>
            <a:endParaRPr lang="zh-CN" altLang="en-US" dirty="0"/>
          </a:p>
        </p:txBody>
      </p:sp>
      <p:sp>
        <p:nvSpPr>
          <p:cNvPr id="6" name="箭头: 右 5">
            <a:extLst>
              <a:ext uri="{FF2B5EF4-FFF2-40B4-BE49-F238E27FC236}">
                <a16:creationId xmlns:a16="http://schemas.microsoft.com/office/drawing/2014/main" id="{507D2B97-38A9-4C93-9B24-34DB0278686A}"/>
              </a:ext>
            </a:extLst>
          </p:cNvPr>
          <p:cNvSpPr/>
          <p:nvPr/>
        </p:nvSpPr>
        <p:spPr>
          <a:xfrm>
            <a:off x="3058297" y="2558536"/>
            <a:ext cx="261279" cy="1729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箭头: 右 14">
            <a:extLst>
              <a:ext uri="{FF2B5EF4-FFF2-40B4-BE49-F238E27FC236}">
                <a16:creationId xmlns:a16="http://schemas.microsoft.com/office/drawing/2014/main" id="{F7C4785C-9A1E-4D8C-87A4-9DD03387DAF5}"/>
              </a:ext>
            </a:extLst>
          </p:cNvPr>
          <p:cNvSpPr/>
          <p:nvPr/>
        </p:nvSpPr>
        <p:spPr>
          <a:xfrm>
            <a:off x="3047725" y="3159656"/>
            <a:ext cx="261279" cy="1729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BAA0A40-DF4C-42CB-B481-EA3A7B1BB116}"/>
              </a:ext>
            </a:extLst>
          </p:cNvPr>
          <p:cNvSpPr txBox="1"/>
          <p:nvPr/>
        </p:nvSpPr>
        <p:spPr>
          <a:xfrm>
            <a:off x="2576383" y="4524219"/>
            <a:ext cx="38058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git log --pretty=format:”%s” SHA -1 </a:t>
            </a:r>
          </a:p>
          <a:p>
            <a:r>
              <a:rPr lang="en-US" altLang="zh-CN" dirty="0"/>
              <a:t>git log --pretty=format:”%b” SHA -1 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A20EEFC3-E307-49FA-AF75-75835D6AFD31}"/>
              </a:ext>
            </a:extLst>
          </p:cNvPr>
          <p:cNvSpPr txBox="1"/>
          <p:nvPr/>
        </p:nvSpPr>
        <p:spPr>
          <a:xfrm>
            <a:off x="1195106" y="1548648"/>
            <a:ext cx="8548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 parts of commit message were collected(title and body)using the commands below </a:t>
            </a:r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2334F33-361C-450E-AD83-2053DAF80C07}"/>
              </a:ext>
            </a:extLst>
          </p:cNvPr>
          <p:cNvSpPr txBox="1"/>
          <p:nvPr/>
        </p:nvSpPr>
        <p:spPr>
          <a:xfrm>
            <a:off x="1797908" y="5436973"/>
            <a:ext cx="8087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Status: all data has been collected and will do data cleaning if needed.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77190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0FCB3987-2E3A-48CC-A8DF-411FCB288872}"/>
              </a:ext>
            </a:extLst>
          </p:cNvPr>
          <p:cNvGrpSpPr/>
          <p:nvPr/>
        </p:nvGrpSpPr>
        <p:grpSpPr>
          <a:xfrm>
            <a:off x="435632" y="346319"/>
            <a:ext cx="467216" cy="468245"/>
            <a:chOff x="3437020" y="1033173"/>
            <a:chExt cx="863676" cy="865577"/>
          </a:xfrm>
        </p:grpSpPr>
        <p:sp>
          <p:nvSpPr>
            <p:cNvPr id="3" name="椭圆 18">
              <a:extLst>
                <a:ext uri="{FF2B5EF4-FFF2-40B4-BE49-F238E27FC236}">
                  <a16:creationId xmlns:a16="http://schemas.microsoft.com/office/drawing/2014/main" id="{23840853-10E2-4947-9D39-C6FE6A66CA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7020" y="1033173"/>
              <a:ext cx="863676" cy="865577"/>
            </a:xfrm>
            <a:prstGeom prst="ellipse">
              <a:avLst/>
            </a:prstGeom>
            <a:solidFill>
              <a:srgbClr val="255580"/>
            </a:solidFill>
            <a:ln w="38100">
              <a:solidFill>
                <a:schemeClr val="bg1">
                  <a:lumMod val="75000"/>
                </a:schemeClr>
              </a:solidFill>
              <a:miter lim="800000"/>
            </a:ln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defTabSz="457189">
                <a:spcBef>
                  <a:spcPct val="0"/>
                </a:spcBef>
                <a:buNone/>
              </a:pPr>
              <a:endParaRPr lang="zh-CN" altLang="zh-CN" sz="240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6B996633-6A42-4C32-8360-67D3CBBA41E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87275" y="1169757"/>
              <a:ext cx="552644" cy="566109"/>
            </a:xfrm>
            <a:prstGeom prst="rect">
              <a:avLst/>
            </a:prstGeom>
          </p:spPr>
        </p:pic>
      </p:grpSp>
      <p:sp>
        <p:nvSpPr>
          <p:cNvPr id="5" name="矩形 30">
            <a:extLst>
              <a:ext uri="{FF2B5EF4-FFF2-40B4-BE49-F238E27FC236}">
                <a16:creationId xmlns:a16="http://schemas.microsoft.com/office/drawing/2014/main" id="{6BF378FB-2154-42F1-A7F8-A990641E01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4130" y="346319"/>
            <a:ext cx="8697389" cy="615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9" rIns="121917" bIns="6095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defTabSz="457189">
              <a:spcBef>
                <a:spcPct val="0"/>
              </a:spcBef>
              <a:buNone/>
            </a:pPr>
            <a:r>
              <a:rPr lang="en-US" altLang="zh-CN" dirty="0">
                <a:solidFill>
                  <a:srgbClr val="325B7F"/>
                </a:solidFill>
                <a:cs typeface="+mn-ea"/>
              </a:rPr>
              <a:t>Task 2: code comment collection</a:t>
            </a:r>
            <a:endParaRPr lang="zh-CN" altLang="en-US" dirty="0">
              <a:solidFill>
                <a:srgbClr val="325B7F"/>
              </a:solidFill>
              <a:cs typeface="+mn-ea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58E9521-BCAA-4B3B-8D85-9153EB62A2D2}"/>
              </a:ext>
            </a:extLst>
          </p:cNvPr>
          <p:cNvSpPr txBox="1"/>
          <p:nvPr/>
        </p:nvSpPr>
        <p:spPr>
          <a:xfrm>
            <a:off x="1275424" y="2181592"/>
            <a:ext cx="23821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/\*+[\s\S]*?\*+/</a:t>
            </a:r>
          </a:p>
          <a:p>
            <a:r>
              <a:rPr lang="en-US" altLang="zh-CN" dirty="0"/>
              <a:t>//.*(?&lt;!;)[\n]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480170F-FE5C-476E-954F-E42D5B5D8C68}"/>
              </a:ext>
            </a:extLst>
          </p:cNvPr>
          <p:cNvSpPr txBox="1"/>
          <p:nvPr/>
        </p:nvSpPr>
        <p:spPr>
          <a:xfrm>
            <a:off x="1195106" y="1548648"/>
            <a:ext cx="8548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Use regular expression to get single line comments and multi line comments.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16C18BD-58C2-4ADD-95E9-263779496A1E}"/>
              </a:ext>
            </a:extLst>
          </p:cNvPr>
          <p:cNvSpPr txBox="1"/>
          <p:nvPr/>
        </p:nvSpPr>
        <p:spPr>
          <a:xfrm>
            <a:off x="1359243" y="3845412"/>
            <a:ext cx="80874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Status: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all data has been collected and will do data cleaning if needed.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3% clone pairs report error.</a:t>
            </a:r>
          </a:p>
        </p:txBody>
      </p:sp>
    </p:spTree>
    <p:extLst>
      <p:ext uri="{BB962C8B-B14F-4D97-AF65-F5344CB8AC3E}">
        <p14:creationId xmlns:p14="http://schemas.microsoft.com/office/powerpoint/2010/main" val="1987823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0FCB3987-2E3A-48CC-A8DF-411FCB288872}"/>
              </a:ext>
            </a:extLst>
          </p:cNvPr>
          <p:cNvGrpSpPr/>
          <p:nvPr/>
        </p:nvGrpSpPr>
        <p:grpSpPr>
          <a:xfrm>
            <a:off x="435632" y="346319"/>
            <a:ext cx="467216" cy="468245"/>
            <a:chOff x="3437020" y="1033173"/>
            <a:chExt cx="863676" cy="865577"/>
          </a:xfrm>
        </p:grpSpPr>
        <p:sp>
          <p:nvSpPr>
            <p:cNvPr id="3" name="椭圆 18">
              <a:extLst>
                <a:ext uri="{FF2B5EF4-FFF2-40B4-BE49-F238E27FC236}">
                  <a16:creationId xmlns:a16="http://schemas.microsoft.com/office/drawing/2014/main" id="{23840853-10E2-4947-9D39-C6FE6A66CA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7020" y="1033173"/>
              <a:ext cx="863676" cy="865577"/>
            </a:xfrm>
            <a:prstGeom prst="ellipse">
              <a:avLst/>
            </a:prstGeom>
            <a:solidFill>
              <a:srgbClr val="255580"/>
            </a:solidFill>
            <a:ln w="38100">
              <a:solidFill>
                <a:schemeClr val="bg1">
                  <a:lumMod val="75000"/>
                </a:schemeClr>
              </a:solidFill>
              <a:miter lim="800000"/>
            </a:ln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defTabSz="457189">
                <a:spcBef>
                  <a:spcPct val="0"/>
                </a:spcBef>
                <a:buNone/>
              </a:pPr>
              <a:endParaRPr lang="zh-CN" altLang="zh-CN" sz="240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6B996633-6A42-4C32-8360-67D3CBBA41E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87275" y="1169757"/>
              <a:ext cx="552644" cy="566109"/>
            </a:xfrm>
            <a:prstGeom prst="rect">
              <a:avLst/>
            </a:prstGeom>
          </p:spPr>
        </p:pic>
      </p:grpSp>
      <p:sp>
        <p:nvSpPr>
          <p:cNvPr id="5" name="矩形 30">
            <a:extLst>
              <a:ext uri="{FF2B5EF4-FFF2-40B4-BE49-F238E27FC236}">
                <a16:creationId xmlns:a16="http://schemas.microsoft.com/office/drawing/2014/main" id="{6BF378FB-2154-42F1-A7F8-A990641E01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4130" y="346319"/>
            <a:ext cx="8697389" cy="615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9" rIns="121917" bIns="6095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defTabSz="457189">
              <a:spcBef>
                <a:spcPct val="0"/>
              </a:spcBef>
              <a:buNone/>
            </a:pPr>
            <a:r>
              <a:rPr lang="en-US" altLang="zh-CN" dirty="0">
                <a:solidFill>
                  <a:srgbClr val="325B7F"/>
                </a:solidFill>
                <a:cs typeface="+mn-ea"/>
              </a:rPr>
              <a:t>Task 3: pull request collection</a:t>
            </a:r>
            <a:endParaRPr lang="zh-CN" altLang="en-US" dirty="0">
              <a:solidFill>
                <a:srgbClr val="325B7F"/>
              </a:solidFill>
              <a:cs typeface="+mn-ea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480170F-FE5C-476E-954F-E42D5B5D8C68}"/>
              </a:ext>
            </a:extLst>
          </p:cNvPr>
          <p:cNvSpPr txBox="1"/>
          <p:nvPr/>
        </p:nvSpPr>
        <p:spPr>
          <a:xfrm>
            <a:off x="1058725" y="1201678"/>
            <a:ext cx="8548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5 types of commit message were collected using </a:t>
            </a:r>
            <a:r>
              <a:rPr lang="en-US" altLang="zh-CN" dirty="0" err="1"/>
              <a:t>Github</a:t>
            </a:r>
            <a:r>
              <a:rPr lang="en-US" altLang="zh-CN" dirty="0"/>
              <a:t> API. 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16C18BD-58C2-4ADD-95E9-263779496A1E}"/>
              </a:ext>
            </a:extLst>
          </p:cNvPr>
          <p:cNvSpPr txBox="1"/>
          <p:nvPr/>
        </p:nvSpPr>
        <p:spPr>
          <a:xfrm>
            <a:off x="1227291" y="5211309"/>
            <a:ext cx="8087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Status: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The program is still running due to the speed limit of API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4012B815-0C6A-4014-BA70-002F9A1E77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2169" y="1711834"/>
            <a:ext cx="3424473" cy="1413743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C0679C8B-C917-4442-A910-48A0807DA7E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2974"/>
          <a:stretch/>
        </p:blipFill>
        <p:spPr>
          <a:xfrm>
            <a:off x="6011564" y="1747161"/>
            <a:ext cx="4572000" cy="1413743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F1FFFAF0-3CC2-4F97-8DFD-BE059FFB348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-1" t="39064" r="493"/>
          <a:stretch/>
        </p:blipFill>
        <p:spPr>
          <a:xfrm>
            <a:off x="1156871" y="3347594"/>
            <a:ext cx="5053896" cy="1657198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898C5EDA-72C7-47A4-BBC4-59BA1C722E9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2416" r="50536"/>
          <a:stretch/>
        </p:blipFill>
        <p:spPr>
          <a:xfrm>
            <a:off x="6563838" y="3540900"/>
            <a:ext cx="3467451" cy="1090465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AB512E48-58EC-466F-AF81-9005DC745894}"/>
              </a:ext>
            </a:extLst>
          </p:cNvPr>
          <p:cNvSpPr txBox="1"/>
          <p:nvPr/>
        </p:nvSpPr>
        <p:spPr>
          <a:xfrm>
            <a:off x="8552935" y="1728179"/>
            <a:ext cx="1128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reviews</a:t>
            </a:r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DE0FAEB3-72DF-4C68-89EE-F192B333F2DE}"/>
              </a:ext>
            </a:extLst>
          </p:cNvPr>
          <p:cNvSpPr txBox="1"/>
          <p:nvPr/>
        </p:nvSpPr>
        <p:spPr>
          <a:xfrm>
            <a:off x="972101" y="1646691"/>
            <a:ext cx="616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title</a:t>
            </a:r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8A0D4A56-5176-461E-9945-F6686F1A7BA3}"/>
              </a:ext>
            </a:extLst>
          </p:cNvPr>
          <p:cNvSpPr txBox="1"/>
          <p:nvPr/>
        </p:nvSpPr>
        <p:spPr>
          <a:xfrm>
            <a:off x="1019449" y="2700844"/>
            <a:ext cx="712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body</a:t>
            </a:r>
            <a:endParaRPr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2D86FF8F-0FBC-45FE-BB8F-E5964969578E}"/>
              </a:ext>
            </a:extLst>
          </p:cNvPr>
          <p:cNvSpPr txBox="1"/>
          <p:nvPr/>
        </p:nvSpPr>
        <p:spPr>
          <a:xfrm>
            <a:off x="8664954" y="3299300"/>
            <a:ext cx="1883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Issue comments</a:t>
            </a:r>
            <a:endParaRPr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D5BAD78F-932A-49BE-AB08-3E7A83B1F415}"/>
              </a:ext>
            </a:extLst>
          </p:cNvPr>
          <p:cNvSpPr txBox="1"/>
          <p:nvPr/>
        </p:nvSpPr>
        <p:spPr>
          <a:xfrm>
            <a:off x="3358384" y="3273148"/>
            <a:ext cx="1962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review comments</a:t>
            </a:r>
            <a:endParaRPr lang="zh-CN" altLang="en-US" dirty="0"/>
          </a:p>
        </p:txBody>
      </p:sp>
      <p:sp>
        <p:nvSpPr>
          <p:cNvPr id="27" name="箭头: 右 26">
            <a:extLst>
              <a:ext uri="{FF2B5EF4-FFF2-40B4-BE49-F238E27FC236}">
                <a16:creationId xmlns:a16="http://schemas.microsoft.com/office/drawing/2014/main" id="{929273BA-8762-47E8-B848-F6135DB7040C}"/>
              </a:ext>
            </a:extLst>
          </p:cNvPr>
          <p:cNvSpPr/>
          <p:nvPr/>
        </p:nvSpPr>
        <p:spPr>
          <a:xfrm>
            <a:off x="1504897" y="1757700"/>
            <a:ext cx="261279" cy="1729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箭头: 右 27">
            <a:extLst>
              <a:ext uri="{FF2B5EF4-FFF2-40B4-BE49-F238E27FC236}">
                <a16:creationId xmlns:a16="http://schemas.microsoft.com/office/drawing/2014/main" id="{6A9F9CB7-6556-46A4-8E01-1F7A928243E0}"/>
              </a:ext>
            </a:extLst>
          </p:cNvPr>
          <p:cNvSpPr/>
          <p:nvPr/>
        </p:nvSpPr>
        <p:spPr>
          <a:xfrm>
            <a:off x="1732169" y="2832814"/>
            <a:ext cx="261279" cy="1729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2994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1894</TotalTime>
  <Words>160</Words>
  <Application>Microsoft Office PowerPoint</Application>
  <PresentationFormat>宽屏</PresentationFormat>
  <Paragraphs>28</Paragraphs>
  <Slides>4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0" baseType="lpstr">
      <vt:lpstr>等线</vt:lpstr>
      <vt:lpstr>等线 Light</vt:lpstr>
      <vt:lpstr>迷你简菱心</vt:lpstr>
      <vt:lpstr>微软雅黑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夏令营自我介绍</dc:title>
  <dc:creator>王 天宇</dc:creator>
  <cp:lastModifiedBy>K24982</cp:lastModifiedBy>
  <cp:revision>47</cp:revision>
  <dcterms:created xsi:type="dcterms:W3CDTF">2021-06-22T14:33:43Z</dcterms:created>
  <dcterms:modified xsi:type="dcterms:W3CDTF">2021-07-28T12:08:25Z</dcterms:modified>
</cp:coreProperties>
</file>