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4" r:id="rId2"/>
    <p:sldId id="509" r:id="rId3"/>
    <p:sldId id="513" r:id="rId4"/>
    <p:sldId id="511" r:id="rId5"/>
    <p:sldId id="512" r:id="rId6"/>
    <p:sldId id="517" r:id="rId7"/>
    <p:sldId id="518" r:id="rId8"/>
    <p:sldId id="519" r:id="rId9"/>
    <p:sldId id="520" r:id="rId10"/>
    <p:sldId id="523" r:id="rId11"/>
    <p:sldId id="522" r:id="rId12"/>
    <p:sldId id="521" r:id="rId13"/>
    <p:sldId id="51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24982" initials="K" lastIdx="1" clrIdx="0">
    <p:extLst>
      <p:ext uri="{19B8F6BF-5375-455C-9EA6-DF929625EA0E}">
        <p15:presenceInfo xmlns:p15="http://schemas.microsoft.com/office/powerpoint/2012/main" userId="S::K24982@365vip.pro::1e386d3d-eba7-458b-93d7-3330581f8ce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134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4CE33-14D6-4F12-80C4-CC1E36A19181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8EF7A-98B1-49B0-B23A-E3A68765F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70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15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EF7EB-3D65-40DA-B2CF-132C84150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31F003-B596-4672-B106-607F39AA5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3110CE-AD8B-4DA1-898E-3DB21B1D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080F26-118B-4905-A666-9F565A7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EB6F4C-A61E-4EF4-88E0-F3F0DDD0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80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55F7A-A2A2-4BCB-BEF4-777EA3BE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C56852-2545-476F-928E-78859CC1B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E8FDC-5D5A-4518-869E-884C3059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4B866A-5863-4DF1-AF20-68290789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6CCB9A-AF84-4A40-82B5-0A54E691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59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724ED0-987D-474B-8D4E-7585A8DC7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C53537-5E24-4CFD-93D4-DC56C8A5F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B9418-1347-4944-AD38-A8AAA047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71102-9522-49EF-9FAB-D5FE2EF9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80484-E4FF-4D75-AB08-4CC453B3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618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1D8601B-7A82-45B9-986B-3C23F668E2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DD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9540A6-8EEF-4591-93B7-D5156C2878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CD795C65-151D-4792-BC4F-D6C69213672A}"/>
              </a:ext>
            </a:extLst>
          </p:cNvPr>
          <p:cNvSpPr/>
          <p:nvPr userDrawn="1"/>
        </p:nvSpPr>
        <p:spPr>
          <a:xfrm>
            <a:off x="163286" y="179614"/>
            <a:ext cx="11846379" cy="6474279"/>
          </a:xfrm>
          <a:prstGeom prst="roundRect">
            <a:avLst>
              <a:gd name="adj" fmla="val 4292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ED9E9-5A15-46E2-9CD8-72A782BE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A7910-C2C2-422F-9F38-1D2D45A7B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0D0F5-5C54-47C9-B0CB-F6401062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96FE9-1252-49B1-A660-C0D64E21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433E55-DAA0-4355-9BEA-4B0E8898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79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90C5E-EDB4-43E9-8142-BDF896F9E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C7A408-29CF-4C21-8A9A-1F23152C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2FFA8-78B2-4AA7-9FE7-7D4D2600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6E331-0BE2-4D75-867E-4B8BAD6C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D0F7F-B46F-4B9E-BA0F-6498D761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0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2896D-E709-4725-8ABA-BD1F14205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73EC-8269-4676-862B-73F97E035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C4A756-C0F0-40C7-BB7B-94CB2677D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5B79F9-7189-455C-AF6C-D4B18C18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4DEA8D-349A-4016-9330-3054BFD4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4CF25B-7580-4623-B209-1B326CCE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26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CD973-AF3B-45AF-81BD-49D985F9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71EE0F-229F-41EF-B112-8FE41A029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8B2E87-0E8C-4B2B-BE03-F05B76C25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E16A9E-DC1B-4AA5-A152-9A32C4039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0535F0-018E-4008-8E60-E7F022D61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998D0A-E4DB-49E8-8ECB-A7FC7325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8EE7E6-5306-4D8C-A32B-E66AE3B8C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65D86C-739A-4DC5-A26F-68053EE2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48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0CA90-CE22-4A59-9304-0331DF5E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4F5309-ADE1-455C-848F-14DBA922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2E6EA5-767C-4A00-AB85-58D01E27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841BDD-9406-49FA-B76B-CCF8E634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31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037FEF-BEC0-4BB7-ADB4-7FD64B17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048143-1419-4938-A8B2-46C6469D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D5E1EF-05EA-40A8-AC3F-DEC548F1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2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D1887-3FEF-4674-AE53-6FEB2FDE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00B5C4-F2FE-4380-803D-5DF1A7CB8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AD869C-0844-45BA-867B-2017A4EF2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11CCCD-747E-4561-824E-5D2BCD3C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5A6F1-D177-4ECD-AEB9-DF4DDE59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B4819-35CF-4CF8-98BE-6067246E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EAE29-64F9-4275-9E25-7F2412EFC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BA3EC8-2C92-4AC7-9989-292900DE5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AB3C26-CEC5-4DBB-976C-3B0BFBADB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04835-9022-424A-A04A-96FD408D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DFF344-2149-4F54-AD41-DEF03998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72FDAB-D0A9-4406-92EF-002124A6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10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7922B5-F608-488F-A688-926FB96D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3A2C9E-9D3D-42DA-A68C-7D6FD1C89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AE224E-67E6-42DF-8BF3-CDE8F5E90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4912C-16E3-47F1-89F2-F8C00CE4BC1C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85020-284C-440F-9787-BB7F4A0E5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B0F5F-DC4D-4B07-BF1D-522C5CFC6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41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2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C5BC77DC-388C-4B71-9909-C907EE83C8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1711072"/>
            <a:ext cx="12183202" cy="9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540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defRPr>
            </a:lvl1pPr>
          </a:lstStyle>
          <a:p>
            <a:r>
              <a:rPr lang="en-US" altLang="zh-CN" sz="4800" dirty="0"/>
              <a:t>Weekly Report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036E557-095B-4040-A776-92F3FD2D7A48}"/>
              </a:ext>
            </a:extLst>
          </p:cNvPr>
          <p:cNvGrpSpPr/>
          <p:nvPr/>
        </p:nvGrpSpPr>
        <p:grpSpPr>
          <a:xfrm>
            <a:off x="3470554" y="4861623"/>
            <a:ext cx="5250889" cy="382068"/>
            <a:chOff x="3548596" y="4873761"/>
            <a:chExt cx="5250889" cy="382068"/>
          </a:xfrm>
        </p:grpSpPr>
        <p:sp>
          <p:nvSpPr>
            <p:cNvPr id="5" name="PA_任意多边形 3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  <a:extLst>
                <a:ext uri="{FF2B5EF4-FFF2-40B4-BE49-F238E27FC236}">
                  <a16:creationId xmlns:a16="http://schemas.microsoft.com/office/drawing/2014/main" id="{4D53AA61-2C55-4524-936A-3966A3AFCEA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548596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cs typeface="+mn-ea"/>
                <a:sym typeface="+mn-lt"/>
              </a:endParaRPr>
            </a:p>
          </p:txBody>
        </p:sp>
        <p:sp>
          <p:nvSpPr>
            <p:cNvPr id="6" name="PA_任意多边形 3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  <a:extLst>
                <a:ext uri="{FF2B5EF4-FFF2-40B4-BE49-F238E27FC236}">
                  <a16:creationId xmlns:a16="http://schemas.microsoft.com/office/drawing/2014/main" id="{E951AE31-B98C-4079-BF57-2ABB6AE9454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7669932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cs typeface="+mn-ea"/>
                <a:sym typeface="+mn-lt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D7F3319C-F12D-40BD-82A2-5F41F56ACF53}"/>
                </a:ext>
              </a:extLst>
            </p:cNvPr>
            <p:cNvSpPr/>
            <p:nvPr/>
          </p:nvSpPr>
          <p:spPr>
            <a:xfrm>
              <a:off x="4314713" y="4873761"/>
              <a:ext cx="3401042" cy="382068"/>
            </a:xfrm>
            <a:prstGeom prst="roundRect">
              <a:avLst>
                <a:gd name="adj" fmla="val 32163"/>
              </a:avLst>
            </a:prstGeom>
            <a:solidFill>
              <a:srgbClr val="335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August 11,2021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509" y="410102"/>
            <a:ext cx="2229366" cy="607415"/>
          </a:xfrm>
          <a:prstGeom prst="rect">
            <a:avLst/>
          </a:prstGeom>
        </p:spPr>
      </p:pic>
      <p:sp>
        <p:nvSpPr>
          <p:cNvPr id="10" name="PA_文本框 29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3BB1C56E-35AB-4649-8DE9-614682A4A35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470556" y="3667379"/>
            <a:ext cx="525088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Tianyu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Wang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D88855F-70A2-4BA6-A782-7CF6DA243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8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0">
            <a:extLst>
              <a:ext uri="{FF2B5EF4-FFF2-40B4-BE49-F238E27FC236}">
                <a16:creationId xmlns:a16="http://schemas.microsoft.com/office/drawing/2014/main" id="{E125E771-1F98-4526-A972-8A593BD20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220873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Data cleaning of code comment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F8A644-44E3-40C1-84C6-6EFC0349D7E1}"/>
              </a:ext>
            </a:extLst>
          </p:cNvPr>
          <p:cNvSpPr txBox="1"/>
          <p:nvPr/>
        </p:nvSpPr>
        <p:spPr>
          <a:xfrm>
            <a:off x="1066800" y="999744"/>
            <a:ext cx="8589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@xxxx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{@xxx </a:t>
            </a:r>
            <a:r>
              <a:rPr lang="en-US" altLang="zh-CN" dirty="0" err="1"/>
              <a:t>xxxx</a:t>
            </a:r>
            <a:r>
              <a:rPr lang="en-US" altLang="zh-CN" dirty="0"/>
              <a:t>} 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html tags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url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#include</a:t>
            </a:r>
          </a:p>
        </p:txBody>
      </p:sp>
    </p:spTree>
    <p:extLst>
      <p:ext uri="{BB962C8B-B14F-4D97-AF65-F5344CB8AC3E}">
        <p14:creationId xmlns:p14="http://schemas.microsoft.com/office/powerpoint/2010/main" val="425558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B1C47D8-8B6A-4BBB-8AE5-F81E2E73DA0C}"/>
              </a:ext>
            </a:extLst>
          </p:cNvPr>
          <p:cNvSpPr txBox="1"/>
          <p:nvPr/>
        </p:nvSpPr>
        <p:spPr>
          <a:xfrm>
            <a:off x="5259324" y="439752"/>
            <a:ext cx="610514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/* Uncomment when Druid support for nulls/empty strings is actually consistent</a:t>
            </a:r>
          </a:p>
          <a:p>
            <a:r>
              <a:rPr lang="zh-CN" altLang="en-US" dirty="0"/>
              <a:t>    List&lt;Result&lt;TopNResultValue&gt;&gt; expectedTopNResults = Arrays.asList(</a:t>
            </a:r>
          </a:p>
          <a:p>
            <a:r>
              <a:rPr lang="zh-CN" altLang="en-US" dirty="0"/>
              <a:t>        new Result&lt;TopNResultValue&gt;(</a:t>
            </a:r>
          </a:p>
          <a:p>
            <a:r>
              <a:rPr lang="zh-CN" altLang="en-US" dirty="0"/>
              <a:t>            new DateTime("2011-01-12T00:00:00.000Z"),</a:t>
            </a:r>
          </a:p>
          <a:p>
            <a:r>
              <a:rPr lang="zh-CN" altLang="en-US" dirty="0"/>
              <a:t>            new TopNResultValue(</a:t>
            </a:r>
          </a:p>
          <a:p>
            <a:r>
              <a:rPr lang="zh-CN" altLang="en-US" dirty="0"/>
              <a:t>                Arrays.&lt;Map&lt;String, Object&gt;&gt;asList(</a:t>
            </a:r>
          </a:p>
          <a:p>
            <a:r>
              <a:rPr lang="zh-CN" altLang="en-US" dirty="0"/>
              <a:t>ImmutableMap.&lt;String, Object&gt;builder()</a:t>
            </a:r>
          </a:p>
          <a:p>
            <a:r>
              <a:rPr lang="zh-CN" altLang="en-US" dirty="0"/>
              <a:t>.put("market", "total_market")</a:t>
            </a:r>
          </a:p>
          <a:p>
            <a:r>
              <a:rPr lang="zh-CN" altLang="en-US" dirty="0"/>
              <a:t>                                .put("rows", 2L)</a:t>
            </a:r>
          </a:p>
          <a:p>
            <a:r>
              <a:rPr lang="zh-CN" altLang="en-US" dirty="0"/>
              <a:t>                                .put("index", 200.0D)</a:t>
            </a:r>
          </a:p>
          <a:p>
            <a:r>
              <a:rPr lang="zh-CN" altLang="en-US" dirty="0"/>
              <a:t>                                .put("addRowsIndexConstant", 203.0D)</a:t>
            </a:r>
          </a:p>
          <a:p>
            <a:r>
              <a:rPr lang="zh-CN" altLang="en-US" dirty="0"/>
              <a:t>                                .put("uniques", UNIQUES_1)</a:t>
            </a:r>
          </a:p>
          <a:p>
            <a:r>
              <a:rPr lang="zh-CN" altLang="en-US" dirty="0"/>
              <a:t>                                .put("maxIndex", 100.0)</a:t>
            </a:r>
          </a:p>
          <a:p>
            <a:r>
              <a:rPr lang="zh-CN" altLang="en-US" dirty="0"/>
              <a:t>                                .put("minIndex", 100.0)</a:t>
            </a:r>
          </a:p>
          <a:p>
            <a:r>
              <a:rPr lang="zh-CN" altLang="en-US" dirty="0"/>
              <a:t>                                .build()</a:t>
            </a:r>
          </a:p>
          <a:p>
            <a:r>
              <a:rPr lang="zh-CN" altLang="en-US" dirty="0"/>
              <a:t>                )</a:t>
            </a:r>
          </a:p>
          <a:p>
            <a:r>
              <a:rPr lang="zh-CN" altLang="en-US" dirty="0"/>
              <a:t>            )</a:t>
            </a:r>
          </a:p>
          <a:p>
            <a:r>
              <a:rPr lang="zh-CN" altLang="en-US" dirty="0"/>
              <a:t>        )</a:t>
            </a:r>
          </a:p>
          <a:p>
            <a:r>
              <a:rPr lang="zh-CN" altLang="en-US" dirty="0"/>
              <a:t>    );</a:t>
            </a:r>
          </a:p>
          <a:p>
            <a:r>
              <a:rPr lang="zh-CN" altLang="en-US" dirty="0"/>
              <a:t>    */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8147DD-38CF-4794-B071-A73C0C40D02C}"/>
              </a:ext>
            </a:extLst>
          </p:cNvPr>
          <p:cNvSpPr txBox="1"/>
          <p:nvPr/>
        </p:nvSpPr>
        <p:spPr>
          <a:xfrm>
            <a:off x="650748" y="3195566"/>
            <a:ext cx="610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// tf.setHeight(w + "px");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54BC0A-F4E2-4B58-8148-99707EA31BB4}"/>
              </a:ext>
            </a:extLst>
          </p:cNvPr>
          <p:cNvSpPr txBox="1"/>
          <p:nvPr/>
        </p:nvSpPr>
        <p:spPr>
          <a:xfrm>
            <a:off x="650748" y="3795087"/>
            <a:ext cx="6105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// tf.setIcon(new ThemeResource("icons/16/document-add.png"));</a:t>
            </a:r>
          </a:p>
        </p:txBody>
      </p:sp>
    </p:spTree>
    <p:extLst>
      <p:ext uri="{BB962C8B-B14F-4D97-AF65-F5344CB8AC3E}">
        <p14:creationId xmlns:p14="http://schemas.microsoft.com/office/powerpoint/2010/main" val="360717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0">
            <a:extLst>
              <a:ext uri="{FF2B5EF4-FFF2-40B4-BE49-F238E27FC236}">
                <a16:creationId xmlns:a16="http://schemas.microsoft.com/office/drawing/2014/main" id="{E0765203-9CA8-4CBD-9025-2D580E86D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220873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Collection of code comment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643949E-C978-4B91-B036-79832A97A830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4" name="椭圆 18">
              <a:extLst>
                <a:ext uri="{FF2B5EF4-FFF2-40B4-BE49-F238E27FC236}">
                  <a16:creationId xmlns:a16="http://schemas.microsoft.com/office/drawing/2014/main" id="{B0F9E56F-DB32-4855-97FF-ECBC7F7C9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268C1F0-5088-4148-91E4-76BA5107C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pic>
        <p:nvPicPr>
          <p:cNvPr id="7" name="图片 6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3A6BE374-1FDC-4F99-9547-06A6DF31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191" y="1240182"/>
            <a:ext cx="2309207" cy="4640887"/>
          </a:xfrm>
          <a:prstGeom prst="rect">
            <a:avLst/>
          </a:prstGeom>
        </p:spPr>
      </p:pic>
      <p:pic>
        <p:nvPicPr>
          <p:cNvPr id="9" name="图片 8" descr="图片包含 文本&#10;&#10;描述已自动生成">
            <a:extLst>
              <a:ext uri="{FF2B5EF4-FFF2-40B4-BE49-F238E27FC236}">
                <a16:creationId xmlns:a16="http://schemas.microsoft.com/office/drawing/2014/main" id="{EA6C767B-8BD5-464F-B576-0899163D4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985" y="1330559"/>
            <a:ext cx="7040083" cy="1208903"/>
          </a:xfrm>
          <a:prstGeom prst="rect">
            <a:avLst/>
          </a:prstGeom>
        </p:spPr>
      </p:pic>
      <p:pic>
        <p:nvPicPr>
          <p:cNvPr id="11" name="图片 10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58088A7E-97D2-4106-8B57-84B1256F2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8240" y="2932346"/>
            <a:ext cx="6680569" cy="2835556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908DF23-ADF0-40E0-BD16-4C0F63C23056}"/>
              </a:ext>
            </a:extLst>
          </p:cNvPr>
          <p:cNvCxnSpPr/>
          <p:nvPr/>
        </p:nvCxnSpPr>
        <p:spPr>
          <a:xfrm flipH="1">
            <a:off x="2017776" y="1584960"/>
            <a:ext cx="530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4BA5B45-1199-42B8-8D43-2521E60E3189}"/>
              </a:ext>
            </a:extLst>
          </p:cNvPr>
          <p:cNvCxnSpPr/>
          <p:nvPr/>
        </p:nvCxnSpPr>
        <p:spPr>
          <a:xfrm flipH="1">
            <a:off x="2026753" y="3139440"/>
            <a:ext cx="530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A8BF217-0024-48EF-99FF-2AC9A145C212}"/>
              </a:ext>
            </a:extLst>
          </p:cNvPr>
          <p:cNvCxnSpPr/>
          <p:nvPr/>
        </p:nvCxnSpPr>
        <p:spPr>
          <a:xfrm flipH="1">
            <a:off x="6614160" y="1664208"/>
            <a:ext cx="530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06A68BD-28FA-4815-80C9-29EAEA121906}"/>
              </a:ext>
            </a:extLst>
          </p:cNvPr>
          <p:cNvCxnSpPr/>
          <p:nvPr/>
        </p:nvCxnSpPr>
        <p:spPr>
          <a:xfrm flipH="1">
            <a:off x="7845552" y="3090672"/>
            <a:ext cx="530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B4D9945-F9D3-449A-8AB1-49D27BE17094}"/>
              </a:ext>
            </a:extLst>
          </p:cNvPr>
          <p:cNvCxnSpPr/>
          <p:nvPr/>
        </p:nvCxnSpPr>
        <p:spPr>
          <a:xfrm flipH="1">
            <a:off x="2178819" y="4084320"/>
            <a:ext cx="530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B1B5012-012C-405B-96A7-175863008B88}"/>
              </a:ext>
            </a:extLst>
          </p:cNvPr>
          <p:cNvCxnSpPr/>
          <p:nvPr/>
        </p:nvCxnSpPr>
        <p:spPr>
          <a:xfrm flipH="1">
            <a:off x="2261282" y="5699760"/>
            <a:ext cx="530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99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0">
            <a:extLst>
              <a:ext uri="{FF2B5EF4-FFF2-40B4-BE49-F238E27FC236}">
                <a16:creationId xmlns:a16="http://schemas.microsoft.com/office/drawing/2014/main" id="{48136551-FAAF-406C-94A5-0D0112ACD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220873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Next Step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9269871-8A34-47D9-A422-3FFB21D440CC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4" name="椭圆 18">
              <a:extLst>
                <a:ext uri="{FF2B5EF4-FFF2-40B4-BE49-F238E27FC236}">
                  <a16:creationId xmlns:a16="http://schemas.microsoft.com/office/drawing/2014/main" id="{1A78B271-A84E-41F6-A6E5-0F2411CA7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5486C78-1B4C-4652-9B05-4B676B76D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9383CC29-4493-431D-9A71-3866E4050927}"/>
              </a:ext>
            </a:extLst>
          </p:cNvPr>
          <p:cNvSpPr txBox="1"/>
          <p:nvPr/>
        </p:nvSpPr>
        <p:spPr>
          <a:xfrm>
            <a:off x="1649627" y="1631092"/>
            <a:ext cx="772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8AA123-2A24-4743-A1A6-342574B69767}"/>
              </a:ext>
            </a:extLst>
          </p:cNvPr>
          <p:cNvSpPr txBox="1"/>
          <p:nvPr/>
        </p:nvSpPr>
        <p:spPr>
          <a:xfrm>
            <a:off x="1649627" y="1631092"/>
            <a:ext cx="7722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1.Complete the collection of pull request.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45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0">
            <a:extLst>
              <a:ext uri="{FF2B5EF4-FFF2-40B4-BE49-F238E27FC236}">
                <a16:creationId xmlns:a16="http://schemas.microsoft.com/office/drawing/2014/main" id="{06E5971C-3831-47A9-B3C5-DDEBA2349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5" y="322124"/>
            <a:ext cx="5941949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Review of Last Meeting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D60797-5BD0-4E59-9C43-0F67C6B59A5C}"/>
              </a:ext>
            </a:extLst>
          </p:cNvPr>
          <p:cNvSpPr txBox="1"/>
          <p:nvPr/>
        </p:nvSpPr>
        <p:spPr>
          <a:xfrm>
            <a:off x="1050324" y="1037968"/>
            <a:ext cx="75746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Completed:</a:t>
            </a:r>
          </a:p>
          <a:p>
            <a:r>
              <a:rPr lang="en-US" altLang="zh-CN" dirty="0"/>
              <a:t>1. Data cleaning of commit message and pull request.</a:t>
            </a:r>
          </a:p>
          <a:p>
            <a:r>
              <a:rPr lang="en-US" altLang="zh-CN" dirty="0"/>
              <a:t>2. Collection of pull request message related to the natural language.</a:t>
            </a:r>
          </a:p>
          <a:p>
            <a:endParaRPr lang="en-US" altLang="zh-CN" dirty="0"/>
          </a:p>
          <a:p>
            <a:r>
              <a:rPr lang="en-US" altLang="zh-CN" dirty="0"/>
              <a:t>To do:</a:t>
            </a:r>
          </a:p>
          <a:p>
            <a:pPr marL="342900" indent="-342900">
              <a:buAutoNum type="arabicPeriod"/>
            </a:pPr>
            <a:r>
              <a:rPr lang="en-US" altLang="zh-CN" dirty="0"/>
              <a:t>Do the data cleaning from the view of mark down language.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Collect code comment several lines before the starting line and do the data cleaning.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Collect message except natural language in pull request.</a:t>
            </a:r>
          </a:p>
        </p:txBody>
      </p:sp>
    </p:spTree>
    <p:extLst>
      <p:ext uri="{BB962C8B-B14F-4D97-AF65-F5344CB8AC3E}">
        <p14:creationId xmlns:p14="http://schemas.microsoft.com/office/powerpoint/2010/main" val="263232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D48ACC-57B6-481C-8FFB-D1C19B66C1D0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3" name="椭圆 18">
              <a:extLst>
                <a:ext uri="{FF2B5EF4-FFF2-40B4-BE49-F238E27FC236}">
                  <a16:creationId xmlns:a16="http://schemas.microsoft.com/office/drawing/2014/main" id="{7879148D-F6CC-4442-A5ED-A6443FD19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203730D-7678-4B70-8169-BDFE8CF90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5" name="矩形 30">
            <a:extLst>
              <a:ext uri="{FF2B5EF4-FFF2-40B4-BE49-F238E27FC236}">
                <a16:creationId xmlns:a16="http://schemas.microsoft.com/office/drawing/2014/main" id="{DB8BF45C-73B2-492D-8504-A487DC2D6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955078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Data cleaning of markdown language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pic>
        <p:nvPicPr>
          <p:cNvPr id="8" name="图片 7" descr="图形用户界面, 应用程序&#10;&#10;描述已自动生成">
            <a:extLst>
              <a:ext uri="{FF2B5EF4-FFF2-40B4-BE49-F238E27FC236}">
                <a16:creationId xmlns:a16="http://schemas.microsoft.com/office/drawing/2014/main" id="{FBD5C3F4-92EC-4051-BB73-100415BA5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892" y="1277448"/>
            <a:ext cx="2539832" cy="8425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FA04CA1-26B3-4C10-89D5-24C9DB188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004" y="1226642"/>
            <a:ext cx="2791991" cy="944152"/>
          </a:xfrm>
          <a:prstGeom prst="rect">
            <a:avLst/>
          </a:prstGeom>
        </p:spPr>
      </p:pic>
      <p:pic>
        <p:nvPicPr>
          <p:cNvPr id="14" name="图片 13" descr="图形用户界面, 文本, 应用程序, 聊天或短信, 电子邮件&#10;&#10;描述已自动生成">
            <a:extLst>
              <a:ext uri="{FF2B5EF4-FFF2-40B4-BE49-F238E27FC236}">
                <a16:creationId xmlns:a16="http://schemas.microsoft.com/office/drawing/2014/main" id="{048AF75B-7E77-4649-8F36-E3A96DEF8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0713" y="1151688"/>
            <a:ext cx="2918395" cy="1456855"/>
          </a:xfrm>
          <a:prstGeom prst="rect">
            <a:avLst/>
          </a:prstGeom>
        </p:spPr>
      </p:pic>
      <p:pic>
        <p:nvPicPr>
          <p:cNvPr id="16" name="图片 15" descr="文本&#10;&#10;描述已自动生成">
            <a:extLst>
              <a:ext uri="{FF2B5EF4-FFF2-40B4-BE49-F238E27FC236}">
                <a16:creationId xmlns:a16="http://schemas.microsoft.com/office/drawing/2014/main" id="{97C0675C-8374-4706-AB56-862B9CCD6CE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927" r="729"/>
          <a:stretch/>
        </p:blipFill>
        <p:spPr>
          <a:xfrm>
            <a:off x="4822448" y="3227984"/>
            <a:ext cx="2311916" cy="2511939"/>
          </a:xfrm>
          <a:prstGeom prst="rect">
            <a:avLst/>
          </a:prstGeom>
        </p:spPr>
      </p:pic>
      <p:pic>
        <p:nvPicPr>
          <p:cNvPr id="22" name="图片 21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9C1347B5-D5D3-4171-95E3-9061E2C160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389" y="3227984"/>
            <a:ext cx="3239660" cy="943727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856A8FCE-8BA4-4D54-8395-5E474E2BFAD8}"/>
              </a:ext>
            </a:extLst>
          </p:cNvPr>
          <p:cNvSpPr txBox="1"/>
          <p:nvPr/>
        </p:nvSpPr>
        <p:spPr>
          <a:xfrm>
            <a:off x="4636006" y="2304654"/>
            <a:ext cx="3026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Links</a:t>
            </a:r>
          </a:p>
          <a:p>
            <a:pPr algn="ctr"/>
            <a:r>
              <a:rPr lang="en-US" altLang="zh-CN" dirty="0"/>
              <a:t>"((\[([^\[\]]*?)\])\([^\[\]]*?\))"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C8BA88B-B7A8-48BC-BF02-691A30889B3D}"/>
              </a:ext>
            </a:extLst>
          </p:cNvPr>
          <p:cNvSpPr txBox="1"/>
          <p:nvPr/>
        </p:nvSpPr>
        <p:spPr>
          <a:xfrm>
            <a:off x="746625" y="2322396"/>
            <a:ext cx="3139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Images</a:t>
            </a:r>
          </a:p>
          <a:p>
            <a:pPr algn="ctr"/>
            <a:r>
              <a:rPr lang="en-US" altLang="zh-CN" dirty="0"/>
              <a:t>"(!(\[([^\[\]]*?)\])\([^\[\]]*?\))"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E12D972-0225-4EC4-83D4-BA443165B355}"/>
              </a:ext>
            </a:extLst>
          </p:cNvPr>
          <p:cNvSpPr txBox="1"/>
          <p:nvPr/>
        </p:nvSpPr>
        <p:spPr>
          <a:xfrm>
            <a:off x="8611878" y="2723993"/>
            <a:ext cx="2036064" cy="371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Emoji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3ABBA5D-51CF-48E4-A221-13AF5338D4B7}"/>
              </a:ext>
            </a:extLst>
          </p:cNvPr>
          <p:cNvSpPr txBox="1"/>
          <p:nvPr/>
        </p:nvSpPr>
        <p:spPr>
          <a:xfrm>
            <a:off x="5049531" y="5799853"/>
            <a:ext cx="1857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Taks</a:t>
            </a:r>
            <a:r>
              <a:rPr lang="en-US" altLang="zh-CN" dirty="0"/>
              <a:t> lists</a:t>
            </a:r>
          </a:p>
          <a:p>
            <a:pPr algn="ctr"/>
            <a:r>
              <a:rPr lang="en-US" altLang="zh-CN" dirty="0"/>
              <a:t>"(?:- \[x\]|- \[ \])"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A2E5134-6185-49D2-8E94-B36541594592}"/>
              </a:ext>
            </a:extLst>
          </p:cNvPr>
          <p:cNvSpPr txBox="1"/>
          <p:nvPr/>
        </p:nvSpPr>
        <p:spPr>
          <a:xfrm>
            <a:off x="355099" y="4353448"/>
            <a:ext cx="3139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Issue references</a:t>
            </a:r>
          </a:p>
          <a:p>
            <a:pPr algn="ctr"/>
            <a:r>
              <a:rPr lang="en-US" altLang="zh-CN" dirty="0"/>
              <a:t>"#\d+"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09D211A-C673-4E0E-9AE3-1934E12977D6}"/>
              </a:ext>
            </a:extLst>
          </p:cNvPr>
          <p:cNvSpPr txBox="1"/>
          <p:nvPr/>
        </p:nvSpPr>
        <p:spPr>
          <a:xfrm>
            <a:off x="8761598" y="5200940"/>
            <a:ext cx="185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Html tags</a:t>
            </a:r>
            <a:endParaRPr lang="zh-CN" altLang="en-US" dirty="0"/>
          </a:p>
        </p:txBody>
      </p:sp>
      <p:pic>
        <p:nvPicPr>
          <p:cNvPr id="36" name="图片 35" descr="文本&#10;&#10;描述已自动生成">
            <a:extLst>
              <a:ext uri="{FF2B5EF4-FFF2-40B4-BE49-F238E27FC236}">
                <a16:creationId xmlns:a16="http://schemas.microsoft.com/office/drawing/2014/main" id="{5B3D28AE-D836-4186-8874-001B85730F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8416" y="3384282"/>
            <a:ext cx="2482987" cy="96916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00AA1216-FD68-42AE-942A-ABC0C2B2FB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0195" y="4641881"/>
            <a:ext cx="3320557" cy="2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1C19799-03C9-48D6-A63F-C53990BDE872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5" name="椭圆 18">
              <a:extLst>
                <a:ext uri="{FF2B5EF4-FFF2-40B4-BE49-F238E27FC236}">
                  <a16:creationId xmlns:a16="http://schemas.microsoft.com/office/drawing/2014/main" id="{1E09FA72-4462-49AC-8B0B-47F58D3DD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F6FD19A-CDB8-488D-8E84-AA034CE19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7" name="矩形 30">
            <a:extLst>
              <a:ext uri="{FF2B5EF4-FFF2-40B4-BE49-F238E27FC236}">
                <a16:creationId xmlns:a16="http://schemas.microsoft.com/office/drawing/2014/main" id="{095836A6-909F-488C-AF38-7361DF0AB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220873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Identify file path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7BF5BF-4A0E-4EFE-8A81-7EE175BACB9D}"/>
              </a:ext>
            </a:extLst>
          </p:cNvPr>
          <p:cNvSpPr txBox="1"/>
          <p:nvPr/>
        </p:nvSpPr>
        <p:spPr>
          <a:xfrm>
            <a:off x="1139952" y="1018032"/>
            <a:ext cx="8589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“/” can means “slash” or “or”</a:t>
            </a:r>
          </a:p>
          <a:p>
            <a:r>
              <a:rPr lang="en-US" altLang="zh-CN" dirty="0"/>
              <a:t>Examples : nd4j-backends/nd4j-api-parent; number/order; ingestion/persist/merge/query</a:t>
            </a:r>
            <a:endParaRPr lang="en-US" altLang="zh-CN" i="1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Using enchant package to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spelling mistakes.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No. can only occur in path.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28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>
            <a:extLst>
              <a:ext uri="{FF2B5EF4-FFF2-40B4-BE49-F238E27FC236}">
                <a16:creationId xmlns:a16="http://schemas.microsoft.com/office/drawing/2014/main" id="{486D5A08-C731-475C-8CFD-82CE9239C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220873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Collection of code comment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42D79D1-FC6F-4828-824C-EE64E723C229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7" name="椭圆 18">
              <a:extLst>
                <a:ext uri="{FF2B5EF4-FFF2-40B4-BE49-F238E27FC236}">
                  <a16:creationId xmlns:a16="http://schemas.microsoft.com/office/drawing/2014/main" id="{2053ABC5-D50F-4DE4-ADE6-516E94C9A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8DB3674-97B1-472B-A89A-323D8C7E8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37D33E59-ED7F-4579-8B1B-30818D80CF9B}"/>
              </a:ext>
            </a:extLst>
          </p:cNvPr>
          <p:cNvSpPr txBox="1"/>
          <p:nvPr/>
        </p:nvSpPr>
        <p:spPr>
          <a:xfrm>
            <a:off x="1066800" y="999744"/>
            <a:ext cx="8589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Procedure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Get codes for 15 lines before the starting line.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Remove the blank lines.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Find out the last line with “;” or “;//</a:t>
            </a:r>
            <a:r>
              <a:rPr lang="en-US" altLang="zh-CN" dirty="0" err="1"/>
              <a:t>xxxx</a:t>
            </a:r>
            <a:r>
              <a:rPr lang="en-US" altLang="zh-CN" dirty="0"/>
              <a:t>” ending and discard all lines before it.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Observe the line closest to the starting line.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F9A616-19A0-4EE9-AE42-CACFF8FC142E}"/>
              </a:ext>
            </a:extLst>
          </p:cNvPr>
          <p:cNvSpPr txBox="1"/>
          <p:nvPr/>
        </p:nvSpPr>
        <p:spPr>
          <a:xfrm>
            <a:off x="902848" y="2614411"/>
            <a:ext cx="40294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While(1)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print(“hello world”);//for test</a:t>
            </a:r>
          </a:p>
          <a:p>
            <a:r>
              <a:rPr lang="en-US" altLang="zh-CN" dirty="0"/>
              <a:t>	print(“hello world”);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Starting line:	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B01B55-9A43-4419-AD6A-9A5737B20B74}"/>
              </a:ext>
            </a:extLst>
          </p:cNvPr>
          <p:cNvSpPr txBox="1"/>
          <p:nvPr/>
        </p:nvSpPr>
        <p:spPr>
          <a:xfrm>
            <a:off x="5005456" y="2614411"/>
            <a:ext cx="3047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print(“hello world”);//for test</a:t>
            </a:r>
          </a:p>
          <a:p>
            <a:r>
              <a:rPr lang="en-US" altLang="zh-CN" dirty="0"/>
              <a:t>print(“hello world”);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Starting line:	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A9782CD-1D95-4DBF-A75D-8D597EDD14FE}"/>
              </a:ext>
            </a:extLst>
          </p:cNvPr>
          <p:cNvSpPr txBox="1"/>
          <p:nvPr/>
        </p:nvSpPr>
        <p:spPr>
          <a:xfrm>
            <a:off x="8364352" y="2539141"/>
            <a:ext cx="3047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print(“hello world”);//for test</a:t>
            </a:r>
          </a:p>
          <a:p>
            <a:r>
              <a:rPr lang="en-US" altLang="zh-CN" dirty="0"/>
              <a:t>print(“hello world”);</a:t>
            </a:r>
          </a:p>
          <a:p>
            <a:r>
              <a:rPr lang="en-US" altLang="zh-CN" dirty="0"/>
              <a:t>Starting line:	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4A2A29-B04A-46E0-89A2-A3F07FF760AB}"/>
              </a:ext>
            </a:extLst>
          </p:cNvPr>
          <p:cNvSpPr txBox="1"/>
          <p:nvPr/>
        </p:nvSpPr>
        <p:spPr>
          <a:xfrm>
            <a:off x="815873" y="4783075"/>
            <a:ext cx="3047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print(“hello world”);//for test</a:t>
            </a:r>
          </a:p>
          <a:p>
            <a:r>
              <a:rPr lang="en-US" altLang="zh-CN" dirty="0"/>
              <a:t>print(“hello world”);</a:t>
            </a:r>
          </a:p>
          <a:p>
            <a:r>
              <a:rPr lang="en-US" altLang="zh-CN" dirty="0"/>
              <a:t>Case 1:</a:t>
            </a:r>
          </a:p>
          <a:p>
            <a:r>
              <a:rPr lang="en-US" altLang="zh-CN" dirty="0"/>
              <a:t>Starting line:	</a:t>
            </a:r>
          </a:p>
        </p:txBody>
      </p:sp>
    </p:spTree>
    <p:extLst>
      <p:ext uri="{BB962C8B-B14F-4D97-AF65-F5344CB8AC3E}">
        <p14:creationId xmlns:p14="http://schemas.microsoft.com/office/powerpoint/2010/main" val="205066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B9E4FD7-9BDC-469A-90D4-11416BC0AE09}"/>
              </a:ext>
            </a:extLst>
          </p:cNvPr>
          <p:cNvSpPr txBox="1"/>
          <p:nvPr/>
        </p:nvSpPr>
        <p:spPr>
          <a:xfrm>
            <a:off x="1066800" y="999744"/>
            <a:ext cx="858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altLang="zh-CN" dirty="0"/>
              <a:t>See if there is “class” or “public” or “protect” or “private” in the code block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9DCE62-F5B9-4F46-8EA0-1BD150E53238}"/>
              </a:ext>
            </a:extLst>
          </p:cNvPr>
          <p:cNvSpPr txBox="1"/>
          <p:nvPr/>
        </p:nvSpPr>
        <p:spPr>
          <a:xfrm>
            <a:off x="1389888" y="2128448"/>
            <a:ext cx="2036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}</a:t>
            </a:r>
          </a:p>
          <a:p>
            <a:r>
              <a:rPr lang="en-US" altLang="zh-CN" dirty="0"/>
              <a:t>/*</a:t>
            </a:r>
          </a:p>
          <a:p>
            <a:r>
              <a:rPr lang="en-US" altLang="zh-CN" dirty="0"/>
              <a:t>*</a:t>
            </a:r>
          </a:p>
          <a:p>
            <a:r>
              <a:rPr lang="en-US" altLang="zh-CN" dirty="0"/>
              <a:t>*</a:t>
            </a:r>
          </a:p>
          <a:p>
            <a:r>
              <a:rPr lang="en-US" altLang="zh-CN" dirty="0"/>
              <a:t>*/</a:t>
            </a:r>
          </a:p>
          <a:p>
            <a:r>
              <a:rPr lang="en-US" altLang="zh-CN" dirty="0"/>
              <a:t>Public void test(){</a:t>
            </a:r>
          </a:p>
          <a:p>
            <a:r>
              <a:rPr lang="en-US" altLang="zh-CN" dirty="0"/>
              <a:t>Starting line:	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839F65-F201-4B3C-A182-FA18EC25AF51}"/>
              </a:ext>
            </a:extLst>
          </p:cNvPr>
          <p:cNvSpPr txBox="1"/>
          <p:nvPr/>
        </p:nvSpPr>
        <p:spPr>
          <a:xfrm>
            <a:off x="4206240" y="1574450"/>
            <a:ext cx="2529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	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/*</a:t>
            </a:r>
          </a:p>
          <a:p>
            <a:r>
              <a:rPr lang="en-US" altLang="zh-CN" dirty="0"/>
              <a:t>*</a:t>
            </a:r>
          </a:p>
          <a:p>
            <a:r>
              <a:rPr lang="en-US" altLang="zh-CN" dirty="0"/>
              <a:t>*</a:t>
            </a:r>
          </a:p>
          <a:p>
            <a:r>
              <a:rPr lang="en-US" altLang="zh-CN" dirty="0"/>
              <a:t>*/</a:t>
            </a:r>
          </a:p>
          <a:p>
            <a:r>
              <a:rPr lang="en-US" altLang="zh-CN" dirty="0"/>
              <a:t>Public void test(){</a:t>
            </a:r>
          </a:p>
          <a:p>
            <a:r>
              <a:rPr lang="en-US" altLang="zh-CN" dirty="0"/>
              <a:t>Starting line:	</a:t>
            </a:r>
          </a:p>
        </p:txBody>
      </p:sp>
    </p:spTree>
    <p:extLst>
      <p:ext uri="{BB962C8B-B14F-4D97-AF65-F5344CB8AC3E}">
        <p14:creationId xmlns:p14="http://schemas.microsoft.com/office/powerpoint/2010/main" val="177303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B467F41-DD39-4934-B2AC-12DCD805A05F}"/>
              </a:ext>
            </a:extLst>
          </p:cNvPr>
          <p:cNvSpPr txBox="1"/>
          <p:nvPr/>
        </p:nvSpPr>
        <p:spPr>
          <a:xfrm>
            <a:off x="1066800" y="999744"/>
            <a:ext cx="858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altLang="zh-CN" dirty="0"/>
              <a:t>Observe the line closest to the starting line, if there is @ in it.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2B0F5F-7C2A-4F91-A0E5-857D759B5286}"/>
              </a:ext>
            </a:extLst>
          </p:cNvPr>
          <p:cNvSpPr txBox="1"/>
          <p:nvPr/>
        </p:nvSpPr>
        <p:spPr>
          <a:xfrm>
            <a:off x="2718816" y="1762688"/>
            <a:ext cx="57485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}</a:t>
            </a:r>
          </a:p>
          <a:p>
            <a:r>
              <a:rPr lang="en-US" altLang="zh-CN" dirty="0"/>
              <a:t>  /**</a:t>
            </a:r>
          </a:p>
          <a:p>
            <a:r>
              <a:rPr lang="en-US" altLang="zh-CN" dirty="0"/>
              <a:t>   * Expect no batching to occur and limit to be applied.  Input is a sequence of sorted single-event </a:t>
            </a:r>
            <a:r>
              <a:rPr lang="en-US" altLang="zh-CN" dirty="0" err="1"/>
              <a:t>ScanResultValues</a:t>
            </a:r>
            <a:endParaRPr lang="en-US" altLang="zh-CN" dirty="0"/>
          </a:p>
          <a:p>
            <a:r>
              <a:rPr lang="en-US" altLang="zh-CN" dirty="0"/>
              <a:t>   * (</a:t>
            </a:r>
            <a:r>
              <a:rPr lang="en-US" altLang="zh-CN" dirty="0" err="1"/>
              <a:t>unbatching</a:t>
            </a:r>
            <a:r>
              <a:rPr lang="en-US" altLang="zh-CN" dirty="0"/>
              <a:t> and sorting occurs in </a:t>
            </a:r>
            <a:r>
              <a:rPr lang="en-US" altLang="zh-CN" dirty="0" err="1"/>
              <a:t>ScanQueryRunnerFactory#mergeRunners</a:t>
            </a:r>
            <a:r>
              <a:rPr lang="en-US" altLang="zh-CN" dirty="0"/>
              <a:t>()).</a:t>
            </a:r>
          </a:p>
          <a:p>
            <a:r>
              <a:rPr lang="en-US" altLang="zh-CN" dirty="0"/>
              <a:t>   */</a:t>
            </a:r>
          </a:p>
          <a:p>
            <a:r>
              <a:rPr lang="en-US" altLang="zh-CN" dirty="0"/>
              <a:t>  @Test</a:t>
            </a:r>
          </a:p>
          <a:p>
            <a:r>
              <a:rPr lang="en-US" altLang="zh-CN" dirty="0"/>
              <a:t>Starting line:</a:t>
            </a:r>
          </a:p>
        </p:txBody>
      </p:sp>
    </p:spTree>
    <p:extLst>
      <p:ext uri="{BB962C8B-B14F-4D97-AF65-F5344CB8AC3E}">
        <p14:creationId xmlns:p14="http://schemas.microsoft.com/office/powerpoint/2010/main" val="28457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6C2C243-F622-4475-8F16-21185DAC0FEB}"/>
              </a:ext>
            </a:extLst>
          </p:cNvPr>
          <p:cNvSpPr txBox="1"/>
          <p:nvPr/>
        </p:nvSpPr>
        <p:spPr>
          <a:xfrm>
            <a:off x="1066800" y="999744"/>
            <a:ext cx="8589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altLang="zh-CN" dirty="0"/>
              <a:t>Find the code block which starting line belongs to.</a:t>
            </a:r>
          </a:p>
          <a:p>
            <a:pPr marL="342900" indent="-342900">
              <a:buFont typeface="+mj-lt"/>
              <a:buAutoNum type="arabicPeriod" startAt="7"/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B22567-DDA5-4564-B1AD-F72A9DA3247C}"/>
              </a:ext>
            </a:extLst>
          </p:cNvPr>
          <p:cNvSpPr txBox="1"/>
          <p:nvPr/>
        </p:nvSpPr>
        <p:spPr>
          <a:xfrm>
            <a:off x="1187958" y="1322909"/>
            <a:ext cx="83469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							}</a:t>
            </a:r>
          </a:p>
          <a:p>
            <a:r>
              <a:rPr lang="zh-CN" altLang="en-US" dirty="0"/>
              <a:t>						}</a:t>
            </a:r>
          </a:p>
          <a:p>
            <a:r>
              <a:rPr lang="zh-CN" altLang="en-US" dirty="0"/>
              <a:t>                    } else if (c == '}') {</a:t>
            </a:r>
          </a:p>
          <a:p>
            <a:r>
              <a:rPr lang="zh-CN" altLang="en-US" dirty="0"/>
              <a:t>                        // This end brace terminates a command. This can be the case in</a:t>
            </a:r>
          </a:p>
          <a:p>
            <a:r>
              <a:rPr lang="zh-CN" altLang="en-US" dirty="0"/>
              <a:t>                        // constructs like {\aa}. The correct behaviour should be to</a:t>
            </a:r>
          </a:p>
          <a:p>
            <a:r>
              <a:rPr lang="zh-CN" altLang="en-US" dirty="0"/>
              <a:t>                        // substitute the evaluated command and swallow the brace: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8BE443-B0DF-4FB0-B8FC-6386CA8B9772}"/>
              </a:ext>
            </a:extLst>
          </p:cNvPr>
          <p:cNvSpPr txBox="1"/>
          <p:nvPr/>
        </p:nvSpPr>
        <p:spPr>
          <a:xfrm>
            <a:off x="1361694" y="3583770"/>
            <a:ext cx="89809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}</a:t>
            </a:r>
          </a:p>
          <a:p>
            <a:r>
              <a:rPr lang="zh-CN" altLang="en-US" dirty="0"/>
              <a:t>        } else if (op.x() != null &amp;&amp; op.z() != null) {</a:t>
            </a:r>
          </a:p>
          <a:p>
            <a:r>
              <a:rPr lang="zh-CN" altLang="en-US" dirty="0"/>
              <a:t>            //double arg call</a:t>
            </a:r>
          </a:p>
          <a:p>
            <a:r>
              <a:rPr lang="zh-CN" altLang="en-US" dirty="0"/>
              <a:t>            if (Nd4j.dataType() == DataBuffer.Type.FLOAT) {</a:t>
            </a:r>
          </a:p>
          <a:p>
            <a:r>
              <a:rPr lang="zh-CN" altLang="en-US" dirty="0"/>
              <a:t>                loop.execRandomFloat(null, op.opNum(), rng.getStatePointer(), // rng state ptr</a:t>
            </a:r>
          </a:p>
          <a:p>
            <a:r>
              <a:rPr lang="zh-CN" altLang="en-US" dirty="0"/>
              <a:t>                        (FloatPointer) op.x().data().addressPointer(),</a:t>
            </a:r>
          </a:p>
        </p:txBody>
      </p:sp>
    </p:spTree>
    <p:extLst>
      <p:ext uri="{BB962C8B-B14F-4D97-AF65-F5344CB8AC3E}">
        <p14:creationId xmlns:p14="http://schemas.microsoft.com/office/powerpoint/2010/main" val="147741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06934F1-1AD9-4585-AF7B-48F8E6668463}"/>
              </a:ext>
            </a:extLst>
          </p:cNvPr>
          <p:cNvSpPr txBox="1"/>
          <p:nvPr/>
        </p:nvSpPr>
        <p:spPr>
          <a:xfrm>
            <a:off x="925068" y="843677"/>
            <a:ext cx="31409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{</a:t>
            </a:r>
          </a:p>
          <a:p>
            <a:r>
              <a:rPr lang="zh-CN" altLang="en-US" dirty="0"/>
              <a:t>            } else {}</a:t>
            </a:r>
          </a:p>
          <a:p>
            <a:r>
              <a:rPr lang="zh-CN" altLang="en-US" dirty="0"/>
              <a:t>             while (init &lt; 10 ||</a:t>
            </a:r>
          </a:p>
          <a:p>
            <a:r>
              <a:rPr lang="zh-CN" altLang="en-US" dirty="0"/>
              <a:t>                    !flag) {</a:t>
            </a:r>
          </a:p>
          <a:p>
            <a:r>
              <a:rPr lang="zh-CN" altLang="en-US" dirty="0"/>
              <a:t>            }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    Inner anon = new Inner</a:t>
            </a:r>
          </a:p>
          <a:p>
            <a:r>
              <a:rPr lang="zh-CN" altLang="en-US" dirty="0"/>
              <a:t>            (){  //warn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C79E49-7F9B-450A-98BC-21A09106B738}"/>
              </a:ext>
            </a:extLst>
          </p:cNvPr>
          <p:cNvSpPr txBox="1"/>
          <p:nvPr/>
        </p:nvSpPr>
        <p:spPr>
          <a:xfrm>
            <a:off x="5864352" y="658368"/>
            <a:ext cx="512826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} catch (Exception ex) {</a:t>
            </a:r>
          </a:p>
          <a:p>
            <a:r>
              <a:rPr lang="zh-CN" altLang="en-US" dirty="0"/>
              <a:t>      }</a:t>
            </a:r>
          </a:p>
          <a:p>
            <a:r>
              <a:rPr lang="zh-CN" altLang="en-US" dirty="0"/>
              <a:t>    } // end finally</a:t>
            </a:r>
          </a:p>
          <a:p>
            <a:r>
              <a:rPr lang="zh-CN" altLang="en-US" dirty="0"/>
              <a:t>  } // end encodeFileToFile</a:t>
            </a:r>
          </a:p>
          <a:p>
            <a:r>
              <a:rPr lang="zh-CN" altLang="en-US" dirty="0"/>
              <a:t>  /**</a:t>
            </a:r>
          </a:p>
          <a:p>
            <a:r>
              <a:rPr lang="zh-CN" altLang="en-US" dirty="0"/>
              <a:t>   * Reads &lt;tt&gt;infile&lt;/tt&gt; and decodes it to &lt;tt&gt;outfile&lt;/tt&gt;.</a:t>
            </a:r>
          </a:p>
          <a:p>
            <a:r>
              <a:rPr lang="zh-CN" altLang="en-US" dirty="0"/>
              <a:t>   * </a:t>
            </a:r>
          </a:p>
          <a:p>
            <a:r>
              <a:rPr lang="zh-CN" altLang="en-US" dirty="0"/>
              <a:t>   * @param infile Input file</a:t>
            </a:r>
          </a:p>
          <a:p>
            <a:r>
              <a:rPr lang="zh-CN" altLang="en-US" dirty="0"/>
              <a:t>   * @param outfile Output file</a:t>
            </a:r>
          </a:p>
          <a:p>
            <a:r>
              <a:rPr lang="zh-CN" altLang="en-US" dirty="0"/>
              <a:t>   * @throws java.io.IOException if there is an error</a:t>
            </a:r>
          </a:p>
          <a:p>
            <a:r>
              <a:rPr lang="zh-CN" altLang="en-US" dirty="0"/>
              <a:t>   * @since 2.2</a:t>
            </a:r>
          </a:p>
          <a:p>
            <a:r>
              <a:rPr lang="zh-CN" altLang="en-US" dirty="0"/>
              <a:t>   */</a:t>
            </a:r>
          </a:p>
        </p:txBody>
      </p:sp>
    </p:spTree>
    <p:extLst>
      <p:ext uri="{BB962C8B-B14F-4D97-AF65-F5344CB8AC3E}">
        <p14:creationId xmlns:p14="http://schemas.microsoft.com/office/powerpoint/2010/main" val="231280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2623</TotalTime>
  <Words>869</Words>
  <Application>Microsoft Office PowerPoint</Application>
  <PresentationFormat>宽屏</PresentationFormat>
  <Paragraphs>144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迷你简菱心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夏令营自我介绍</dc:title>
  <dc:creator>王 天宇</dc:creator>
  <cp:lastModifiedBy>K24982</cp:lastModifiedBy>
  <cp:revision>61</cp:revision>
  <dcterms:created xsi:type="dcterms:W3CDTF">2021-06-22T14:33:43Z</dcterms:created>
  <dcterms:modified xsi:type="dcterms:W3CDTF">2021-08-11T16:13:39Z</dcterms:modified>
</cp:coreProperties>
</file>