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509" r:id="rId3"/>
    <p:sldId id="518" r:id="rId4"/>
    <p:sldId id="510" r:id="rId5"/>
    <p:sldId id="513" r:id="rId6"/>
    <p:sldId id="511" r:id="rId7"/>
    <p:sldId id="512" r:id="rId8"/>
    <p:sldId id="514" r:id="rId9"/>
    <p:sldId id="517" r:id="rId10"/>
    <p:sldId id="51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August 4,2021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88855F-70A2-4BA6-A782-7CF6DA243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48136551-FAAF-406C-94A5-0D0112AC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Next Step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383CC29-4493-431D-9A71-3866E4050927}"/>
              </a:ext>
            </a:extLst>
          </p:cNvPr>
          <p:cNvSpPr txBox="1"/>
          <p:nvPr/>
        </p:nvSpPr>
        <p:spPr>
          <a:xfrm>
            <a:off x="1649627" y="1631092"/>
            <a:ext cx="772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1.Find out way to collect code, system log, error message etc.</a:t>
            </a:r>
          </a:p>
          <a:p>
            <a:r>
              <a:rPr lang="en-US" altLang="zh-CN" dirty="0"/>
              <a:t>2.Conduct data pre-processing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5" y="322124"/>
            <a:ext cx="594194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Review of Last Meeting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60797-5BD0-4E59-9C43-0F67C6B59A5C}"/>
              </a:ext>
            </a:extLst>
          </p:cNvPr>
          <p:cNvSpPr txBox="1"/>
          <p:nvPr/>
        </p:nvSpPr>
        <p:spPr>
          <a:xfrm>
            <a:off x="1050324" y="1037968"/>
            <a:ext cx="7574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Completed:</a:t>
            </a:r>
          </a:p>
          <a:p>
            <a:r>
              <a:rPr lang="en-US" altLang="zh-CN" dirty="0"/>
              <a:t>1.Collection of commit message</a:t>
            </a:r>
          </a:p>
          <a:p>
            <a:r>
              <a:rPr lang="en-US" altLang="zh-CN" dirty="0"/>
              <a:t>2.Collection of code comment(partial)</a:t>
            </a:r>
          </a:p>
          <a:p>
            <a:r>
              <a:rPr lang="en-US" altLang="zh-CN" dirty="0"/>
              <a:t>3.Collection of pull request message(partial)</a:t>
            </a:r>
          </a:p>
          <a:p>
            <a:endParaRPr lang="en-US" altLang="zh-CN" dirty="0"/>
          </a:p>
          <a:p>
            <a:r>
              <a:rPr lang="en-US" altLang="zh-CN" dirty="0"/>
              <a:t>To do: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Collect the code comment several lines before the starting line.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Complete the collection of pull request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632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65" y="994069"/>
            <a:ext cx="441326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Work done this week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76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BE9E244-519B-4A94-96B1-81CEEFF8A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71616"/>
              </p:ext>
            </p:extLst>
          </p:nvPr>
        </p:nvGraphicFramePr>
        <p:xfrm>
          <a:off x="3054736" y="1388779"/>
          <a:ext cx="2377616" cy="3508003"/>
        </p:xfrm>
        <a:graphic>
          <a:graphicData uri="http://schemas.openxmlformats.org/drawingml/2006/table">
            <a:tbl>
              <a:tblPr/>
              <a:tblGrid>
                <a:gridCol w="956960">
                  <a:extLst>
                    <a:ext uri="{9D8B030D-6E8A-4147-A177-3AD203B41FA5}">
                      <a16:colId xmlns:a16="http://schemas.microsoft.com/office/drawing/2014/main" val="464410280"/>
                    </a:ext>
                  </a:extLst>
                </a:gridCol>
                <a:gridCol w="326723">
                  <a:extLst>
                    <a:ext uri="{9D8B030D-6E8A-4147-A177-3AD203B41FA5}">
                      <a16:colId xmlns:a16="http://schemas.microsoft.com/office/drawing/2014/main" val="2644154788"/>
                    </a:ext>
                  </a:extLst>
                </a:gridCol>
                <a:gridCol w="337835">
                  <a:extLst>
                    <a:ext uri="{9D8B030D-6E8A-4147-A177-3AD203B41FA5}">
                      <a16:colId xmlns:a16="http://schemas.microsoft.com/office/drawing/2014/main" val="699571255"/>
                    </a:ext>
                  </a:extLst>
                </a:gridCol>
                <a:gridCol w="756098">
                  <a:extLst>
                    <a:ext uri="{9D8B030D-6E8A-4147-A177-3AD203B41FA5}">
                      <a16:colId xmlns:a16="http://schemas.microsoft.com/office/drawing/2014/main" val="3568643179"/>
                    </a:ext>
                  </a:extLst>
                </a:gridCol>
              </a:tblGrid>
              <a:tr h="364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61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project_name</a:t>
                      </a:r>
                      <a:endParaRPr lang="en-US" sz="105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61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title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61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body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613707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Anki-Android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881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1066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248124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bnd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8875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checkstyle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230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53812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361221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cleanflight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062531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druid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1473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2214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79003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elasticsearch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376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314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690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913840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framework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1197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1006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2203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57136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gatk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517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742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480565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graylog2-server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695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329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1024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265222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grpc-java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119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72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696290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jabref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397920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k-9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733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948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765135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1072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1065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2137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29950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mage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1677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1698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09139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F0C01FC-AC7F-4E00-994F-34834D5F2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09974"/>
              </p:ext>
            </p:extLst>
          </p:nvPr>
        </p:nvGraphicFramePr>
        <p:xfrm>
          <a:off x="5630688" y="3982419"/>
          <a:ext cx="2377617" cy="1245013"/>
        </p:xfrm>
        <a:graphic>
          <a:graphicData uri="http://schemas.openxmlformats.org/drawingml/2006/table">
            <a:tbl>
              <a:tblPr/>
              <a:tblGrid>
                <a:gridCol w="951519">
                  <a:extLst>
                    <a:ext uri="{9D8B030D-6E8A-4147-A177-3AD203B41FA5}">
                      <a16:colId xmlns:a16="http://schemas.microsoft.com/office/drawing/2014/main" val="1623453682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391004842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36118983"/>
                    </a:ext>
                  </a:extLst>
                </a:gridCol>
                <a:gridCol w="759348">
                  <a:extLst>
                    <a:ext uri="{9D8B030D-6E8A-4147-A177-3AD203B41FA5}">
                      <a16:colId xmlns:a16="http://schemas.microsoft.com/office/drawing/2014/main" val="1721207502"/>
                    </a:ext>
                  </a:extLst>
                </a:gridCol>
              </a:tblGrid>
              <a:tr h="20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Terasology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508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573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56032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wildfly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-camel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109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187979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XChange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709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812427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xp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712530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zaproxy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712804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+mn-ea"/>
                        </a:rPr>
                        <a:t>31,256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353181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B7884D37-E489-4C29-A823-A3401C5F4A0A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14" name="椭圆 18">
              <a:extLst>
                <a:ext uri="{FF2B5EF4-FFF2-40B4-BE49-F238E27FC236}">
                  <a16:creationId xmlns:a16="http://schemas.microsoft.com/office/drawing/2014/main" id="{3EA50D23-4277-4CFC-BE6F-FF8B3C942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F40A171-9334-4858-B477-8B63BC922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8" name="矩形 30">
            <a:extLst>
              <a:ext uri="{FF2B5EF4-FFF2-40B4-BE49-F238E27FC236}">
                <a16:creationId xmlns:a16="http://schemas.microsoft.com/office/drawing/2014/main" id="{040BC969-A670-44D8-BE61-B0A8BDBD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Data of Commit Message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B6C48D-1738-4AA1-80B1-241B9CECB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3584"/>
              </p:ext>
            </p:extLst>
          </p:nvPr>
        </p:nvGraphicFramePr>
        <p:xfrm>
          <a:off x="5630687" y="1388779"/>
          <a:ext cx="2377616" cy="2593640"/>
        </p:xfrm>
        <a:graphic>
          <a:graphicData uri="http://schemas.openxmlformats.org/drawingml/2006/table">
            <a:tbl>
              <a:tblPr/>
              <a:tblGrid>
                <a:gridCol w="956960">
                  <a:extLst>
                    <a:ext uri="{9D8B030D-6E8A-4147-A177-3AD203B41FA5}">
                      <a16:colId xmlns:a16="http://schemas.microsoft.com/office/drawing/2014/main" val="746425467"/>
                    </a:ext>
                  </a:extLst>
                </a:gridCol>
                <a:gridCol w="326723">
                  <a:extLst>
                    <a:ext uri="{9D8B030D-6E8A-4147-A177-3AD203B41FA5}">
                      <a16:colId xmlns:a16="http://schemas.microsoft.com/office/drawing/2014/main" val="1287064085"/>
                    </a:ext>
                  </a:extLst>
                </a:gridCol>
                <a:gridCol w="337835">
                  <a:extLst>
                    <a:ext uri="{9D8B030D-6E8A-4147-A177-3AD203B41FA5}">
                      <a16:colId xmlns:a16="http://schemas.microsoft.com/office/drawing/2014/main" val="3678564677"/>
                    </a:ext>
                  </a:extLst>
                </a:gridCol>
                <a:gridCol w="756098">
                  <a:extLst>
                    <a:ext uri="{9D8B030D-6E8A-4147-A177-3AD203B41FA5}">
                      <a16:colId xmlns:a16="http://schemas.microsoft.com/office/drawing/2014/main" val="3239939735"/>
                    </a:ext>
                  </a:extLst>
                </a:gridCol>
              </a:tblGrid>
              <a:tr h="3642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MinecraftForge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581388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molgenis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946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1036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02734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muikku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1292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163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1455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16735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nd4j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230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860818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neo4j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4397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2052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6449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529993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netty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984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580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1564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621590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OsmAnd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149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70639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pinpoint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738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407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1145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58799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presto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234764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realm-java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1013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1338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057877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reddeer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420144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RxJava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453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634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46561"/>
                  </a:ext>
                </a:extLst>
              </a:tr>
              <a:tr h="18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smarthome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211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207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418</a:t>
                      </a:r>
                    </a:p>
                  </a:txBody>
                  <a:tcPr marL="5405" marR="5405" marT="54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51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Data cleaning of commit message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E185C9-B280-4095-99FF-59A79E387564}"/>
              </a:ext>
            </a:extLst>
          </p:cNvPr>
          <p:cNvSpPr txBox="1"/>
          <p:nvPr/>
        </p:nvSpPr>
        <p:spPr>
          <a:xfrm>
            <a:off x="682752" y="1036320"/>
            <a:ext cx="1097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1.url(556)</a:t>
            </a:r>
          </a:p>
          <a:p>
            <a:r>
              <a:rPr lang="en-US" altLang="zh-CN" dirty="0"/>
              <a:t>2.Merge branch XXX into XXX(303)</a:t>
            </a:r>
          </a:p>
          <a:p>
            <a:r>
              <a:rPr lang="en-US" altLang="zh-CN" dirty="0"/>
              <a:t>3.Merge branch XXX of XXX into XXX(154)</a:t>
            </a:r>
          </a:p>
          <a:p>
            <a:r>
              <a:rPr lang="en-US" altLang="zh-CN" dirty="0"/>
              <a:t>4.Merge branch XXX(167)	</a:t>
            </a:r>
          </a:p>
          <a:p>
            <a:r>
              <a:rPr lang="en-US" altLang="zh-CN" dirty="0"/>
              <a:t>5.Merge remote-tracking branch XXX (61)</a:t>
            </a:r>
          </a:p>
          <a:p>
            <a:r>
              <a:rPr lang="en-US" altLang="zh-CN" dirty="0"/>
              <a:t>5.Merge remote-tracking branch XXX into XXX(105) </a:t>
            </a:r>
          </a:p>
          <a:p>
            <a:r>
              <a:rPr lang="en-US" altLang="zh-CN" dirty="0"/>
              <a:t>6.File and path(1842+6077) </a:t>
            </a:r>
          </a:p>
          <a:p>
            <a:r>
              <a:rPr lang="en-US" altLang="zh-CN" dirty="0"/>
              <a:t>   Some were mis-deleted, as they look like a path</a:t>
            </a:r>
          </a:p>
          <a:p>
            <a:r>
              <a:rPr lang="en-US" altLang="zh-CN" dirty="0"/>
              <a:t>   (</a:t>
            </a:r>
            <a:r>
              <a:rPr lang="en-US" altLang="zh-CN" dirty="0" err="1"/>
              <a:t>atches</a:t>
            </a:r>
            <a:r>
              <a:rPr lang="en-US" altLang="zh-CN" dirty="0"/>
              <a:t>/sleeps,  discussed/aligned, begin/end)</a:t>
            </a:r>
          </a:p>
          <a:p>
            <a:r>
              <a:rPr lang="en-US" altLang="zh-CN" dirty="0"/>
              <a:t>7.Function(1154)</a:t>
            </a:r>
          </a:p>
          <a:p>
            <a:r>
              <a:rPr lang="en-US" altLang="zh-CN" dirty="0"/>
              <a:t>8.Code (961)</a:t>
            </a:r>
          </a:p>
          <a:p>
            <a:endParaRPr lang="en-US" altLang="zh-CN" dirty="0"/>
          </a:p>
          <a:p>
            <a:r>
              <a:rPr lang="en-US" altLang="zh-CN" dirty="0"/>
              <a:t>`insert(</a:t>
            </a:r>
            <a:r>
              <a:rPr lang="en-US" altLang="zh-CN" dirty="0" err="1"/>
              <a:t>RealmModel</a:t>
            </a:r>
            <a:r>
              <a:rPr lang="en-US" altLang="zh-CN" dirty="0"/>
              <a:t> obj)`, `</a:t>
            </a:r>
            <a:r>
              <a:rPr lang="en-US" altLang="zh-CN" dirty="0" err="1"/>
              <a:t>insertOrUpdate</a:t>
            </a:r>
            <a:r>
              <a:rPr lang="en-US" altLang="zh-CN" dirty="0"/>
              <a:t>(</a:t>
            </a:r>
            <a:r>
              <a:rPr lang="en-US" altLang="zh-CN" dirty="0" err="1"/>
              <a:t>RealmModel</a:t>
            </a:r>
            <a:r>
              <a:rPr lang="en-US" altLang="zh-CN" dirty="0"/>
              <a:t> obj)`, `insert(Collection&lt;</a:t>
            </a:r>
            <a:r>
              <a:rPr lang="en-US" altLang="zh-CN" dirty="0" err="1"/>
              <a:t>RealmModel</a:t>
            </a:r>
            <a:r>
              <a:rPr lang="en-US" altLang="zh-CN" dirty="0"/>
              <a:t>&gt; collection)` and `</a:t>
            </a:r>
            <a:r>
              <a:rPr lang="en-US" altLang="zh-CN" dirty="0" err="1"/>
              <a:t>insertOrUpdate</a:t>
            </a:r>
            <a:r>
              <a:rPr lang="en-US" altLang="zh-CN" dirty="0"/>
              <a:t>(Collection&lt;</a:t>
            </a:r>
            <a:r>
              <a:rPr lang="en-US" altLang="zh-CN" dirty="0" err="1"/>
              <a:t>RealmModel</a:t>
            </a:r>
            <a:r>
              <a:rPr lang="en-US" altLang="zh-CN" dirty="0"/>
              <a:t>&gt; collection)`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843481-0985-4E96-9F26-18AFB312A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" b="62336"/>
          <a:stretch/>
        </p:blipFill>
        <p:spPr>
          <a:xfrm>
            <a:off x="6235833" y="1994799"/>
            <a:ext cx="2805509" cy="22473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5E89A1-43F2-4865-9287-79416C59B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83"/>
          <a:stretch/>
        </p:blipFill>
        <p:spPr>
          <a:xfrm>
            <a:off x="9041342" y="726450"/>
            <a:ext cx="2931903" cy="35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80F1404-8A1F-47FC-9636-4B9554260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93537"/>
              </p:ext>
            </p:extLst>
          </p:nvPr>
        </p:nvGraphicFramePr>
        <p:xfrm>
          <a:off x="2246870" y="1137373"/>
          <a:ext cx="3200402" cy="4866092"/>
        </p:xfrm>
        <a:graphic>
          <a:graphicData uri="http://schemas.openxmlformats.org/drawingml/2006/table">
            <a:tbl>
              <a:tblPr/>
              <a:tblGrid>
                <a:gridCol w="1048025">
                  <a:extLst>
                    <a:ext uri="{9D8B030D-6E8A-4147-A177-3AD203B41FA5}">
                      <a16:colId xmlns:a16="http://schemas.microsoft.com/office/drawing/2014/main" val="2159827575"/>
                    </a:ext>
                  </a:extLst>
                </a:gridCol>
                <a:gridCol w="717459">
                  <a:extLst>
                    <a:ext uri="{9D8B030D-6E8A-4147-A177-3AD203B41FA5}">
                      <a16:colId xmlns:a16="http://schemas.microsoft.com/office/drawing/2014/main" val="1280272610"/>
                    </a:ext>
                  </a:extLst>
                </a:gridCol>
                <a:gridCol w="717459">
                  <a:extLst>
                    <a:ext uri="{9D8B030D-6E8A-4147-A177-3AD203B41FA5}">
                      <a16:colId xmlns:a16="http://schemas.microsoft.com/office/drawing/2014/main" val="638910273"/>
                    </a:ext>
                  </a:extLst>
                </a:gridCol>
                <a:gridCol w="717459">
                  <a:extLst>
                    <a:ext uri="{9D8B030D-6E8A-4147-A177-3AD203B41FA5}">
                      <a16:colId xmlns:a16="http://schemas.microsoft.com/office/drawing/2014/main" val="2337311569"/>
                    </a:ext>
                  </a:extLst>
                </a:gridCol>
              </a:tblGrid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project_name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single_line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multi_line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76179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Anki-Android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4474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4542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113112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bnd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773216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checkstyle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5456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5713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9987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che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1112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1481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31287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cleanflight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71900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druid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13188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13273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2429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elasticsearch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1329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1329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528618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framework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21201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9789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30990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165610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gatk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19466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19766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379815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graylog2-server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1979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2002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131893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grpc-java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4019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6155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10174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38642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jabref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3010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3144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49448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k-9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1946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906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2852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700617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k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9493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1566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11059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446437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mage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6395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6475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21157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MinecraftForge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461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479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649051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molgenis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6620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6679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798127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muikku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3303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3316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595151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nd4j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32948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19869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52817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347746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neo4j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82500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1848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84348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475402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netty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23172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760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23932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983391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OsmAnd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1150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176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1326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42436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presto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83563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realm-java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19509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1026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20535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66713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5DB58C-95B0-4879-B83B-A76492B79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50973"/>
              </p:ext>
            </p:extLst>
          </p:nvPr>
        </p:nvGraphicFramePr>
        <p:xfrm>
          <a:off x="6502949" y="2441143"/>
          <a:ext cx="3200402" cy="656360"/>
        </p:xfrm>
        <a:graphic>
          <a:graphicData uri="http://schemas.openxmlformats.org/drawingml/2006/table">
            <a:tbl>
              <a:tblPr/>
              <a:tblGrid>
                <a:gridCol w="1048025">
                  <a:extLst>
                    <a:ext uri="{9D8B030D-6E8A-4147-A177-3AD203B41FA5}">
                      <a16:colId xmlns:a16="http://schemas.microsoft.com/office/drawing/2014/main" val="4168425013"/>
                    </a:ext>
                  </a:extLst>
                </a:gridCol>
                <a:gridCol w="717459">
                  <a:extLst>
                    <a:ext uri="{9D8B030D-6E8A-4147-A177-3AD203B41FA5}">
                      <a16:colId xmlns:a16="http://schemas.microsoft.com/office/drawing/2014/main" val="4185106982"/>
                    </a:ext>
                  </a:extLst>
                </a:gridCol>
                <a:gridCol w="717459">
                  <a:extLst>
                    <a:ext uri="{9D8B030D-6E8A-4147-A177-3AD203B41FA5}">
                      <a16:colId xmlns:a16="http://schemas.microsoft.com/office/drawing/2014/main" val="1100644569"/>
                    </a:ext>
                  </a:extLst>
                </a:gridCol>
                <a:gridCol w="717459">
                  <a:extLst>
                    <a:ext uri="{9D8B030D-6E8A-4147-A177-3AD203B41FA5}">
                      <a16:colId xmlns:a16="http://schemas.microsoft.com/office/drawing/2014/main" val="3941946321"/>
                    </a:ext>
                  </a:extLst>
                </a:gridCol>
              </a:tblGrid>
              <a:tr h="1091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xp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382203"/>
                  </a:ext>
                </a:extLst>
              </a:tr>
              <a:tr h="1091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zaproxy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308219"/>
                  </a:ext>
                </a:extLst>
              </a:tr>
              <a:tr h="1091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pinpoint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38910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13366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52276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087431"/>
                  </a:ext>
                </a:extLst>
              </a:tr>
              <a:tr h="1091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383,565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75056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A1C19799-03C9-48D6-A63F-C53990BDE872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5" name="椭圆 18">
              <a:extLst>
                <a:ext uri="{FF2B5EF4-FFF2-40B4-BE49-F238E27FC236}">
                  <a16:creationId xmlns:a16="http://schemas.microsoft.com/office/drawing/2014/main" id="{1E09FA72-4462-49AC-8B0B-47F58D3D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F6FD19A-CDB8-488D-8E84-AA034CE19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7" name="矩形 30">
            <a:extLst>
              <a:ext uri="{FF2B5EF4-FFF2-40B4-BE49-F238E27FC236}">
                <a16:creationId xmlns:a16="http://schemas.microsoft.com/office/drawing/2014/main" id="{095836A6-909F-488C-AF38-7361DF0A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Data of commit message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029DE4-E454-421D-B0AC-AF51C85A4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6478"/>
              </p:ext>
            </p:extLst>
          </p:nvPr>
        </p:nvGraphicFramePr>
        <p:xfrm>
          <a:off x="6502949" y="1228813"/>
          <a:ext cx="3200402" cy="1212330"/>
        </p:xfrm>
        <a:graphic>
          <a:graphicData uri="http://schemas.openxmlformats.org/drawingml/2006/table">
            <a:tbl>
              <a:tblPr/>
              <a:tblGrid>
                <a:gridCol w="1048025">
                  <a:extLst>
                    <a:ext uri="{9D8B030D-6E8A-4147-A177-3AD203B41FA5}">
                      <a16:colId xmlns:a16="http://schemas.microsoft.com/office/drawing/2014/main" val="1442164957"/>
                    </a:ext>
                  </a:extLst>
                </a:gridCol>
                <a:gridCol w="717459">
                  <a:extLst>
                    <a:ext uri="{9D8B030D-6E8A-4147-A177-3AD203B41FA5}">
                      <a16:colId xmlns:a16="http://schemas.microsoft.com/office/drawing/2014/main" val="13983242"/>
                    </a:ext>
                  </a:extLst>
                </a:gridCol>
                <a:gridCol w="717459">
                  <a:extLst>
                    <a:ext uri="{9D8B030D-6E8A-4147-A177-3AD203B41FA5}">
                      <a16:colId xmlns:a16="http://schemas.microsoft.com/office/drawing/2014/main" val="3571174784"/>
                    </a:ext>
                  </a:extLst>
                </a:gridCol>
                <a:gridCol w="717459">
                  <a:extLst>
                    <a:ext uri="{9D8B030D-6E8A-4147-A177-3AD203B41FA5}">
                      <a16:colId xmlns:a16="http://schemas.microsoft.com/office/drawing/2014/main" val="4203700976"/>
                    </a:ext>
                  </a:extLst>
                </a:gridCol>
              </a:tblGrid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reddeer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615711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RxJava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3050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3293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6343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21095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smarthome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1261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1277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689844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Terasology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3485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9077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12562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480222"/>
                  </a:ext>
                </a:extLst>
              </a:tr>
              <a:tr h="228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wildfly-camel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126371"/>
                  </a:ext>
                </a:extLst>
              </a:tr>
              <a:tr h="1755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XChange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4224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618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4842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56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2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486D5A08-C731-475C-8CFD-82CE9239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Data of pull request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42D79D1-FC6F-4828-824C-EE64E723C229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7" name="椭圆 18">
              <a:extLst>
                <a:ext uri="{FF2B5EF4-FFF2-40B4-BE49-F238E27FC236}">
                  <a16:creationId xmlns:a16="http://schemas.microsoft.com/office/drawing/2014/main" id="{2053ABC5-D50F-4DE4-ADE6-516E94C9A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8DB3674-97B1-472B-A89A-323D8C7E8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5487526-5DA0-4474-B01D-831BCBB8C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61833"/>
              </p:ext>
            </p:extLst>
          </p:nvPr>
        </p:nvGraphicFramePr>
        <p:xfrm>
          <a:off x="516914" y="966257"/>
          <a:ext cx="6026379" cy="5215018"/>
        </p:xfrm>
        <a:graphic>
          <a:graphicData uri="http://schemas.openxmlformats.org/drawingml/2006/table">
            <a:tbl>
              <a:tblPr/>
              <a:tblGrid>
                <a:gridCol w="954290">
                  <a:extLst>
                    <a:ext uri="{9D8B030D-6E8A-4147-A177-3AD203B41FA5}">
                      <a16:colId xmlns:a16="http://schemas.microsoft.com/office/drawing/2014/main" val="3542513021"/>
                    </a:ext>
                  </a:extLst>
                </a:gridCol>
                <a:gridCol w="325638">
                  <a:extLst>
                    <a:ext uri="{9D8B030D-6E8A-4147-A177-3AD203B41FA5}">
                      <a16:colId xmlns:a16="http://schemas.microsoft.com/office/drawing/2014/main" val="2193318586"/>
                    </a:ext>
                  </a:extLst>
                </a:gridCol>
                <a:gridCol w="325638">
                  <a:extLst>
                    <a:ext uri="{9D8B030D-6E8A-4147-A177-3AD203B41FA5}">
                      <a16:colId xmlns:a16="http://schemas.microsoft.com/office/drawing/2014/main" val="2089471286"/>
                    </a:ext>
                  </a:extLst>
                </a:gridCol>
                <a:gridCol w="479628">
                  <a:extLst>
                    <a:ext uri="{9D8B030D-6E8A-4147-A177-3AD203B41FA5}">
                      <a16:colId xmlns:a16="http://schemas.microsoft.com/office/drawing/2014/main" val="2381599074"/>
                    </a:ext>
                  </a:extLst>
                </a:gridCol>
                <a:gridCol w="1067002">
                  <a:extLst>
                    <a:ext uri="{9D8B030D-6E8A-4147-A177-3AD203B41FA5}">
                      <a16:colId xmlns:a16="http://schemas.microsoft.com/office/drawing/2014/main" val="970212652"/>
                    </a:ext>
                  </a:extLst>
                </a:gridCol>
                <a:gridCol w="979690">
                  <a:extLst>
                    <a:ext uri="{9D8B030D-6E8A-4147-A177-3AD203B41FA5}">
                      <a16:colId xmlns:a16="http://schemas.microsoft.com/office/drawing/2014/main" val="1271891326"/>
                    </a:ext>
                  </a:extLst>
                </a:gridCol>
                <a:gridCol w="465340">
                  <a:extLst>
                    <a:ext uri="{9D8B030D-6E8A-4147-A177-3AD203B41FA5}">
                      <a16:colId xmlns:a16="http://schemas.microsoft.com/office/drawing/2014/main" val="2025829276"/>
                    </a:ext>
                  </a:extLst>
                </a:gridCol>
                <a:gridCol w="1103515">
                  <a:extLst>
                    <a:ext uri="{9D8B030D-6E8A-4147-A177-3AD203B41FA5}">
                      <a16:colId xmlns:a16="http://schemas.microsoft.com/office/drawing/2014/main" val="3757926947"/>
                    </a:ext>
                  </a:extLst>
                </a:gridCol>
                <a:gridCol w="325638">
                  <a:extLst>
                    <a:ext uri="{9D8B030D-6E8A-4147-A177-3AD203B41FA5}">
                      <a16:colId xmlns:a16="http://schemas.microsoft.com/office/drawing/2014/main" val="1198828885"/>
                    </a:ext>
                  </a:extLst>
                </a:gridCol>
              </a:tblGrid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project_name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title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body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commit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review_comments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issue_comments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reviews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commit_comment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42521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Anki-Android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776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747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1930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975984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bnd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476615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che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98725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checkstyle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179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299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1473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993514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cleanflight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93417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druid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1102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955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8490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20035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5797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8343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44877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840139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elasticsearch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4235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4986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27413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framework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457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1208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746251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gatk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377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2325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12537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2512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3918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22091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729134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graylog2-server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4252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696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5910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448417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grpc-java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681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1203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577644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jabref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972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1460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798520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k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531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860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56670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k-9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272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1982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615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573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4000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96919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mage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374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441615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MinecraftForge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2483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312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3660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807212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molgenis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562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216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12904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682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14504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11885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muikku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510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387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13239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3647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1721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19596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844019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nd4j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727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575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5825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327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1954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199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9635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269568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neo4j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1770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1237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19071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8688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2591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3162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36570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75487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netty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7524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582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494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476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10025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70444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OsmAnd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271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24359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pinpoint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227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618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1082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420479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presto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0157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18FF88F-673C-4F54-BD13-9B7A2691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88819"/>
              </p:ext>
            </p:extLst>
          </p:nvPr>
        </p:nvGraphicFramePr>
        <p:xfrm>
          <a:off x="7208521" y="1254125"/>
          <a:ext cx="4102301" cy="2018183"/>
        </p:xfrm>
        <a:graphic>
          <a:graphicData uri="http://schemas.openxmlformats.org/drawingml/2006/table">
            <a:tbl>
              <a:tblPr/>
              <a:tblGrid>
                <a:gridCol w="810864">
                  <a:extLst>
                    <a:ext uri="{9D8B030D-6E8A-4147-A177-3AD203B41FA5}">
                      <a16:colId xmlns:a16="http://schemas.microsoft.com/office/drawing/2014/main" val="4042454473"/>
                    </a:ext>
                  </a:extLst>
                </a:gridCol>
                <a:gridCol w="276696">
                  <a:extLst>
                    <a:ext uri="{9D8B030D-6E8A-4147-A177-3AD203B41FA5}">
                      <a16:colId xmlns:a16="http://schemas.microsoft.com/office/drawing/2014/main" val="3567371231"/>
                    </a:ext>
                  </a:extLst>
                </a:gridCol>
                <a:gridCol w="276696">
                  <a:extLst>
                    <a:ext uri="{9D8B030D-6E8A-4147-A177-3AD203B41FA5}">
                      <a16:colId xmlns:a16="http://schemas.microsoft.com/office/drawing/2014/main" val="2543757886"/>
                    </a:ext>
                  </a:extLst>
                </a:gridCol>
                <a:gridCol w="407542">
                  <a:extLst>
                    <a:ext uri="{9D8B030D-6E8A-4147-A177-3AD203B41FA5}">
                      <a16:colId xmlns:a16="http://schemas.microsoft.com/office/drawing/2014/main" val="811921264"/>
                    </a:ext>
                  </a:extLst>
                </a:gridCol>
                <a:gridCol w="461989">
                  <a:extLst>
                    <a:ext uri="{9D8B030D-6E8A-4147-A177-3AD203B41FA5}">
                      <a16:colId xmlns:a16="http://schemas.microsoft.com/office/drawing/2014/main" val="1562256821"/>
                    </a:ext>
                  </a:extLst>
                </a:gridCol>
                <a:gridCol w="753252">
                  <a:extLst>
                    <a:ext uri="{9D8B030D-6E8A-4147-A177-3AD203B41FA5}">
                      <a16:colId xmlns:a16="http://schemas.microsoft.com/office/drawing/2014/main" val="173481142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4273113739"/>
                    </a:ext>
                  </a:extLst>
                </a:gridCol>
                <a:gridCol w="254202">
                  <a:extLst>
                    <a:ext uri="{9D8B030D-6E8A-4147-A177-3AD203B41FA5}">
                      <a16:colId xmlns:a16="http://schemas.microsoft.com/office/drawing/2014/main" val="74357692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590431428"/>
                    </a:ext>
                  </a:extLst>
                </a:gridCol>
              </a:tblGrid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realm-java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723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8263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6545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2473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1605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20314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037891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reddeer</a:t>
                      </a:r>
                      <a:endParaRPr 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18592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RxJava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222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1174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1088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2971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628360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smarthome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192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797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3052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1414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1201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6845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009322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Terasology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921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421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1548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46481"/>
                  </a:ext>
                </a:extLst>
              </a:tr>
              <a:tr h="1831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wildfly-camel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312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304308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XChange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336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246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2796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675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227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4687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104385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xp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538465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zaproxy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914003"/>
                  </a:ext>
                </a:extLst>
              </a:tr>
              <a:tr h="936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222,788</a:t>
                      </a:r>
                    </a:p>
                  </a:txBody>
                  <a:tcPr marL="4070" marR="4070" marT="4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07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6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DCF72AF-24CB-4A2D-B202-250151A9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58" y="1040497"/>
            <a:ext cx="2402006" cy="4921046"/>
          </a:xfrm>
          <a:prstGeom prst="rect">
            <a:avLst/>
          </a:prstGeom>
        </p:spPr>
      </p:pic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508B81C-45CE-4B85-856E-72B1E2CA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44" y="1040497"/>
            <a:ext cx="5929099" cy="1909765"/>
          </a:xfrm>
          <a:prstGeom prst="rect">
            <a:avLst/>
          </a:prstGeom>
        </p:spPr>
      </p:pic>
      <p:sp>
        <p:nvSpPr>
          <p:cNvPr id="6" name="矩形 30">
            <a:extLst>
              <a:ext uri="{FF2B5EF4-FFF2-40B4-BE49-F238E27FC236}">
                <a16:creationId xmlns:a16="http://schemas.microsoft.com/office/drawing/2014/main" id="{9C490E7F-886D-407B-9B0A-4AFF26CB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Data dropped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C82110-6B74-418E-ABFA-9EC11B61C5D3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8" name="椭圆 18">
              <a:extLst>
                <a:ext uri="{FF2B5EF4-FFF2-40B4-BE49-F238E27FC236}">
                  <a16:creationId xmlns:a16="http://schemas.microsoft.com/office/drawing/2014/main" id="{E620D019-CC9F-41B3-BC5F-FE6E40C6C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EEF36E0-B716-4597-88C9-052AD7AB5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DDEF3BA3-4A4F-41EC-A0C7-B4865455B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009" y="3214336"/>
            <a:ext cx="6295030" cy="2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Data cleaning of pull request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E185C9-B280-4095-99FF-59A79E387564}"/>
              </a:ext>
            </a:extLst>
          </p:cNvPr>
          <p:cNvSpPr txBox="1"/>
          <p:nvPr/>
        </p:nvSpPr>
        <p:spPr>
          <a:xfrm>
            <a:off x="682752" y="103632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1.url(30028)</a:t>
            </a:r>
          </a:p>
          <a:p>
            <a:r>
              <a:rPr lang="en-US" altLang="zh-CN" dirty="0"/>
              <a:t>2. Code (4084+55880)</a:t>
            </a:r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   `reduce(seed, accumulator).map(</a:t>
            </a:r>
            <a:r>
              <a:rPr lang="en-US" altLang="zh-CN" dirty="0" err="1"/>
              <a:t>resultSelector</a:t>
            </a:r>
            <a:r>
              <a:rPr lang="en-US" altLang="zh-CN" dirty="0"/>
              <a:t>)`</a:t>
            </a:r>
          </a:p>
          <a:p>
            <a:r>
              <a:rPr lang="en-US" altLang="zh-CN" dirty="0"/>
              <a:t>   ```\</a:t>
            </a:r>
            <a:r>
              <a:rPr lang="en-US" altLang="zh-CN" dirty="0" err="1"/>
              <a:t>ngroupBy</a:t>
            </a:r>
            <a:r>
              <a:rPr lang="en-US" altLang="zh-CN" dirty="0"/>
              <a:t>().take(1).</a:t>
            </a:r>
            <a:r>
              <a:rPr lang="en-US" altLang="zh-CN" dirty="0" err="1"/>
              <a:t>mapMany</a:t>
            </a:r>
            <a:r>
              <a:rPr lang="en-US" altLang="zh-CN" dirty="0"/>
              <a:t>(group -&gt; </a:t>
            </a:r>
            <a:r>
              <a:rPr lang="en-US" altLang="zh-CN" dirty="0" err="1"/>
              <a:t>group.take</a:t>
            </a:r>
            <a:r>
              <a:rPr lang="en-US" altLang="zh-CN" dirty="0"/>
              <a:t>(20))\n```</a:t>
            </a:r>
          </a:p>
          <a:p>
            <a:r>
              <a:rPr lang="en-US" altLang="zh-CN" dirty="0"/>
              <a:t>3. SHA(9361)</a:t>
            </a:r>
          </a:p>
          <a:p>
            <a:r>
              <a:rPr lang="en-US" altLang="zh-CN" dirty="0"/>
              <a:t>4. &lt;XXX&gt;(84521)</a:t>
            </a:r>
          </a:p>
          <a:p>
            <a:r>
              <a:rPr lang="en-US" altLang="zh-CN" dirty="0"/>
              <a:t>5.Function(10754)</a:t>
            </a:r>
          </a:p>
          <a:p>
            <a:r>
              <a:rPr lang="en-US" altLang="zh-CN" dirty="0"/>
              <a:t>6.File and path(6937+52938)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16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</TotalTime>
  <Words>928</Words>
  <Application>Microsoft Office PowerPoint</Application>
  <PresentationFormat>宽屏</PresentationFormat>
  <Paragraphs>643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55</cp:revision>
  <dcterms:created xsi:type="dcterms:W3CDTF">2021-06-22T14:33:43Z</dcterms:created>
  <dcterms:modified xsi:type="dcterms:W3CDTF">2021-08-04T16:04:41Z</dcterms:modified>
</cp:coreProperties>
</file>