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509" r:id="rId3"/>
    <p:sldId id="513" r:id="rId4"/>
    <p:sldId id="522" r:id="rId5"/>
    <p:sldId id="521" r:id="rId6"/>
    <p:sldId id="51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24982" initials="K" lastIdx="1" clrIdx="0">
    <p:extLst>
      <p:ext uri="{19B8F6BF-5375-455C-9EA6-DF929625EA0E}">
        <p15:presenceInfo xmlns:p15="http://schemas.microsoft.com/office/powerpoint/2012/main" userId="S::K24982@365vip.pro::1e386d3d-eba7-458b-93d7-3330581f8ce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Coherence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Sheet1!$B$2:$B$16</c:f>
              <c:numCache>
                <c:formatCode>General</c:formatCode>
                <c:ptCount val="15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120</c:v>
                </c:pt>
                <c:pt idx="10">
                  <c:v>140</c:v>
                </c:pt>
                <c:pt idx="11">
                  <c:v>180</c:v>
                </c:pt>
                <c:pt idx="12">
                  <c:v>220</c:v>
                </c:pt>
                <c:pt idx="13">
                  <c:v>320</c:v>
                </c:pt>
                <c:pt idx="14">
                  <c:v>420</c:v>
                </c:pt>
              </c:numCache>
            </c:numRef>
          </c:xVal>
          <c:yVal>
            <c:numRef>
              <c:f>Sheet1!$E$2:$E$16</c:f>
              <c:numCache>
                <c:formatCode>General</c:formatCode>
                <c:ptCount val="15"/>
                <c:pt idx="0">
                  <c:v>0.43922988880668701</c:v>
                </c:pt>
                <c:pt idx="1">
                  <c:v>0.41477681112793702</c:v>
                </c:pt>
                <c:pt idx="2">
                  <c:v>0.40855511589999199</c:v>
                </c:pt>
                <c:pt idx="3">
                  <c:v>0.44364499505555599</c:v>
                </c:pt>
                <c:pt idx="4">
                  <c:v>0.42655517907469997</c:v>
                </c:pt>
                <c:pt idx="5">
                  <c:v>0.42375728764816201</c:v>
                </c:pt>
                <c:pt idx="6">
                  <c:v>0.41402907059378402</c:v>
                </c:pt>
                <c:pt idx="7">
                  <c:v>0.41362914755567098</c:v>
                </c:pt>
                <c:pt idx="8">
                  <c:v>0.42044817578289101</c:v>
                </c:pt>
                <c:pt idx="9">
                  <c:v>0.41776593452133798</c:v>
                </c:pt>
                <c:pt idx="10">
                  <c:v>0.42466136617368</c:v>
                </c:pt>
                <c:pt idx="11">
                  <c:v>0.42414945880611599</c:v>
                </c:pt>
                <c:pt idx="12">
                  <c:v>0.43080074060388601</c:v>
                </c:pt>
                <c:pt idx="13">
                  <c:v>0.43854571026561501</c:v>
                </c:pt>
                <c:pt idx="14">
                  <c:v>0.43515787869300698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876-4035-B683-050BBE86D1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5790464"/>
        <c:axId val="1925789632"/>
      </c:scatterChart>
      <c:valAx>
        <c:axId val="1925790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25789632"/>
        <c:crosses val="autoZero"/>
        <c:crossBetween val="midCat"/>
      </c:valAx>
      <c:valAx>
        <c:axId val="192578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257904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4CE33-14D6-4F12-80C4-CC1E36A19181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8EF7A-98B1-49B0-B23A-E3A68765F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70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15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EF7EB-3D65-40DA-B2CF-132C84150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31F003-B596-4672-B106-607F39AA5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3110CE-AD8B-4DA1-898E-3DB21B1D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080F26-118B-4905-A666-9F565A7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EB6F4C-A61E-4EF4-88E0-F3F0DDD0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80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55F7A-A2A2-4BCB-BEF4-777EA3BE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C56852-2545-476F-928E-78859CC1B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E8FDC-5D5A-4518-869E-884C30596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4B866A-5863-4DF1-AF20-68290789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6CCB9A-AF84-4A40-82B5-0A54E691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59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724ED0-987D-474B-8D4E-7585A8DC7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C53537-5E24-4CFD-93D4-DC56C8A5F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B9418-1347-4944-AD38-A8AAA047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971102-9522-49EF-9FAB-D5FE2EF9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80484-E4FF-4D75-AB08-4CC453B3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618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1D8601B-7A82-45B9-986B-3C23F668E2A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DD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9540A6-8EEF-4591-93B7-D5156C2878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CD795C65-151D-4792-BC4F-D6C69213672A}"/>
              </a:ext>
            </a:extLst>
          </p:cNvPr>
          <p:cNvSpPr/>
          <p:nvPr userDrawn="1"/>
        </p:nvSpPr>
        <p:spPr>
          <a:xfrm>
            <a:off x="163286" y="179614"/>
            <a:ext cx="11846379" cy="6474279"/>
          </a:xfrm>
          <a:prstGeom prst="roundRect">
            <a:avLst>
              <a:gd name="adj" fmla="val 4292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1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ED9E9-5A15-46E2-9CD8-72A782BE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A7910-C2C2-422F-9F38-1D2D45A7B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20D0F5-5C54-47C9-B0CB-F64010627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96FE9-1252-49B1-A660-C0D64E21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433E55-DAA0-4355-9BEA-4B0E8898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79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90C5E-EDB4-43E9-8142-BDF896F9E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C7A408-29CF-4C21-8A9A-1F23152CF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2FFA8-78B2-4AA7-9FE7-7D4D2600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6E331-0BE2-4D75-867E-4B8BAD6C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D0F7F-B46F-4B9E-BA0F-6498D761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0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2896D-E709-4725-8ABA-BD1F14205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73EC-8269-4676-862B-73F97E035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C4A756-C0F0-40C7-BB7B-94CB2677D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5B79F9-7189-455C-AF6C-D4B18C18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4DEA8D-349A-4016-9330-3054BFD49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4CF25B-7580-4623-B209-1B326CCE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26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CD973-AF3B-45AF-81BD-49D985F9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71EE0F-229F-41EF-B112-8FE41A029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8B2E87-0E8C-4B2B-BE03-F05B76C25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E16A9E-DC1B-4AA5-A152-9A32C4039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0535F0-018E-4008-8E60-E7F022D61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998D0A-E4DB-49E8-8ECB-A7FC7325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8EE7E6-5306-4D8C-A32B-E66AE3B8C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65D86C-739A-4DC5-A26F-68053EE2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48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0CA90-CE22-4A59-9304-0331DF5E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4F5309-ADE1-455C-848F-14DBA922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2E6EA5-767C-4A00-AB85-58D01E27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841BDD-9406-49FA-B76B-CCF8E634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31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037FEF-BEC0-4BB7-ADB4-7FD64B17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048143-1419-4938-A8B2-46C6469D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D5E1EF-05EA-40A8-AC3F-DEC548F1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2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D1887-3FEF-4674-AE53-6FEB2FDE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00B5C4-F2FE-4380-803D-5DF1A7CB8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AD869C-0844-45BA-867B-2017A4EF2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11CCCD-747E-4561-824E-5D2BCD3C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5A6F1-D177-4ECD-AEB9-DF4DDE59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FB4819-35CF-4CF8-98BE-6067246E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EAE29-64F9-4275-9E25-7F2412EFC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BA3EC8-2C92-4AC7-9989-292900DE5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AB3C26-CEC5-4DBB-976C-3B0BFBADB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004835-9022-424A-A04A-96FD408D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DFF344-2149-4F54-AD41-DEF03998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72FDAB-D0A9-4406-92EF-002124A6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10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7922B5-F608-488F-A688-926FB96DD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3A2C9E-9D3D-42DA-A68C-7D6FD1C89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AE224E-67E6-42DF-8BF3-CDE8F5E90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4912C-16E3-47F1-89F2-F8C00CE4BC1C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85020-284C-440F-9787-BB7F4A0E5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B0F5F-DC4D-4B07-BF1D-522C5CFC6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41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文本框 24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C5BC77DC-388C-4B71-9909-C907EE83C8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1711072"/>
            <a:ext cx="12183202" cy="9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540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defRPr>
            </a:lvl1pPr>
          </a:lstStyle>
          <a:p>
            <a:r>
              <a:rPr lang="en-US" altLang="zh-CN" sz="4800" dirty="0"/>
              <a:t>Weekly Report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036E557-095B-4040-A776-92F3FD2D7A48}"/>
              </a:ext>
            </a:extLst>
          </p:cNvPr>
          <p:cNvGrpSpPr/>
          <p:nvPr/>
        </p:nvGrpSpPr>
        <p:grpSpPr>
          <a:xfrm>
            <a:off x="3470554" y="4861623"/>
            <a:ext cx="5250889" cy="382068"/>
            <a:chOff x="3548596" y="4873761"/>
            <a:chExt cx="5250889" cy="382068"/>
          </a:xfrm>
        </p:grpSpPr>
        <p:sp>
          <p:nvSpPr>
            <p:cNvPr id="5" name="PA_任意多边形 30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  <a:extLst>
                <a:ext uri="{FF2B5EF4-FFF2-40B4-BE49-F238E27FC236}">
                  <a16:creationId xmlns:a16="http://schemas.microsoft.com/office/drawing/2014/main" id="{4D53AA61-2C55-4524-936A-3966A3AFCEA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548596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cs typeface="+mn-ea"/>
                <a:sym typeface="+mn-lt"/>
              </a:endParaRPr>
            </a:p>
          </p:txBody>
        </p:sp>
        <p:sp>
          <p:nvSpPr>
            <p:cNvPr id="6" name="PA_任意多边形 3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  <a:extLst>
                <a:ext uri="{FF2B5EF4-FFF2-40B4-BE49-F238E27FC236}">
                  <a16:creationId xmlns:a16="http://schemas.microsoft.com/office/drawing/2014/main" id="{E951AE31-B98C-4079-BF57-2ABB6AE94545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7669932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cs typeface="+mn-ea"/>
                <a:sym typeface="+mn-lt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D7F3319C-F12D-40BD-82A2-5F41F56ACF53}"/>
                </a:ext>
              </a:extLst>
            </p:cNvPr>
            <p:cNvSpPr/>
            <p:nvPr/>
          </p:nvSpPr>
          <p:spPr>
            <a:xfrm>
              <a:off x="4314713" y="4873761"/>
              <a:ext cx="3401042" cy="382068"/>
            </a:xfrm>
            <a:prstGeom prst="roundRect">
              <a:avLst>
                <a:gd name="adj" fmla="val 32163"/>
              </a:avLst>
            </a:prstGeom>
            <a:solidFill>
              <a:srgbClr val="335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September 16,2021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509" y="410102"/>
            <a:ext cx="2229366" cy="607415"/>
          </a:xfrm>
          <a:prstGeom prst="rect">
            <a:avLst/>
          </a:prstGeom>
        </p:spPr>
      </p:pic>
      <p:sp>
        <p:nvSpPr>
          <p:cNvPr id="10" name="PA_文本框 29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3BB1C56E-35AB-4649-8DE9-614682A4A35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470556" y="3667379"/>
            <a:ext cx="525088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Tianyu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Wang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D88855F-70A2-4BA6-A782-7CF6DA243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81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0">
            <a:extLst>
              <a:ext uri="{FF2B5EF4-FFF2-40B4-BE49-F238E27FC236}">
                <a16:creationId xmlns:a16="http://schemas.microsoft.com/office/drawing/2014/main" id="{06E5971C-3831-47A9-B3C5-DDEBA2349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5" y="322124"/>
            <a:ext cx="5941949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Review of Last Meeting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D60797-5BD0-4E59-9C43-0F67C6B59A5C}"/>
              </a:ext>
            </a:extLst>
          </p:cNvPr>
          <p:cNvSpPr txBox="1"/>
          <p:nvPr/>
        </p:nvSpPr>
        <p:spPr>
          <a:xfrm>
            <a:off x="1050324" y="1037968"/>
            <a:ext cx="75746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Completed: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Do topic modeling with Twitter-LDA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en-US" altLang="zh-CN" dirty="0"/>
              <a:t>To do: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Reduce overlaps in topic words</a:t>
            </a:r>
          </a:p>
        </p:txBody>
      </p:sp>
    </p:spTree>
    <p:extLst>
      <p:ext uri="{BB962C8B-B14F-4D97-AF65-F5344CB8AC3E}">
        <p14:creationId xmlns:p14="http://schemas.microsoft.com/office/powerpoint/2010/main" val="263232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D48ACC-57B6-481C-8FFB-D1C19B66C1D0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3" name="椭圆 18">
              <a:extLst>
                <a:ext uri="{FF2B5EF4-FFF2-40B4-BE49-F238E27FC236}">
                  <a16:creationId xmlns:a16="http://schemas.microsoft.com/office/drawing/2014/main" id="{7879148D-F6CC-4442-A5ED-A6443FD19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203730D-7678-4B70-8169-BDFE8CF90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5" name="矩形 30">
            <a:extLst>
              <a:ext uri="{FF2B5EF4-FFF2-40B4-BE49-F238E27FC236}">
                <a16:creationId xmlns:a16="http://schemas.microsoft.com/office/drawing/2014/main" id="{DB8BF45C-73B2-492D-8504-A487DC2D6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955078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Topic words for commit message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7C9A148-E960-4550-8B4E-B04389F95DB8}"/>
              </a:ext>
            </a:extLst>
          </p:cNvPr>
          <p:cNvSpPr txBox="1"/>
          <p:nvPr/>
        </p:nvSpPr>
        <p:spPr>
          <a:xfrm>
            <a:off x="7114110" y="1188905"/>
            <a:ext cx="20641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topics: 40</a:t>
            </a:r>
            <a:endParaRPr lang="en-US" altLang="zh-CN" dirty="0"/>
          </a:p>
          <a:p>
            <a:r>
              <a:rPr lang="sv-SE" altLang="zh-CN" dirty="0"/>
              <a:t>alpha_g: 10</a:t>
            </a:r>
          </a:p>
          <a:p>
            <a:r>
              <a:rPr lang="sv-SE" altLang="zh-CN" dirty="0"/>
              <a:t>beta_word: 0.3</a:t>
            </a:r>
          </a:p>
          <a:p>
            <a:r>
              <a:rPr lang="sv-SE" altLang="zh-CN" dirty="0"/>
              <a:t>beta_b: 0.001</a:t>
            </a:r>
          </a:p>
          <a:p>
            <a:r>
              <a:rPr lang="sv-SE" altLang="zh-CN" dirty="0"/>
              <a:t>gamma: 20</a:t>
            </a:r>
          </a:p>
          <a:p>
            <a:r>
              <a:rPr lang="sv-SE" altLang="zh-CN" dirty="0"/>
              <a:t>iteration: 200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DABD171-CFFD-4BCA-A567-1866730F1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865422"/>
              </p:ext>
            </p:extLst>
          </p:nvPr>
        </p:nvGraphicFramePr>
        <p:xfrm>
          <a:off x="1401119" y="1103339"/>
          <a:ext cx="4065480" cy="4351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185">
                  <a:extLst>
                    <a:ext uri="{9D8B030D-6E8A-4147-A177-3AD203B41FA5}">
                      <a16:colId xmlns:a16="http://schemas.microsoft.com/office/drawing/2014/main" val="1073475152"/>
                    </a:ext>
                  </a:extLst>
                </a:gridCol>
                <a:gridCol w="508185">
                  <a:extLst>
                    <a:ext uri="{9D8B030D-6E8A-4147-A177-3AD203B41FA5}">
                      <a16:colId xmlns:a16="http://schemas.microsoft.com/office/drawing/2014/main" val="4183689999"/>
                    </a:ext>
                  </a:extLst>
                </a:gridCol>
                <a:gridCol w="508185">
                  <a:extLst>
                    <a:ext uri="{9D8B030D-6E8A-4147-A177-3AD203B41FA5}">
                      <a16:colId xmlns:a16="http://schemas.microsoft.com/office/drawing/2014/main" val="1573942570"/>
                    </a:ext>
                  </a:extLst>
                </a:gridCol>
                <a:gridCol w="508185">
                  <a:extLst>
                    <a:ext uri="{9D8B030D-6E8A-4147-A177-3AD203B41FA5}">
                      <a16:colId xmlns:a16="http://schemas.microsoft.com/office/drawing/2014/main" val="3034744674"/>
                    </a:ext>
                  </a:extLst>
                </a:gridCol>
                <a:gridCol w="508185">
                  <a:extLst>
                    <a:ext uri="{9D8B030D-6E8A-4147-A177-3AD203B41FA5}">
                      <a16:colId xmlns:a16="http://schemas.microsoft.com/office/drawing/2014/main" val="4188116171"/>
                    </a:ext>
                  </a:extLst>
                </a:gridCol>
                <a:gridCol w="508185">
                  <a:extLst>
                    <a:ext uri="{9D8B030D-6E8A-4147-A177-3AD203B41FA5}">
                      <a16:colId xmlns:a16="http://schemas.microsoft.com/office/drawing/2014/main" val="1836530612"/>
                    </a:ext>
                  </a:extLst>
                </a:gridCol>
                <a:gridCol w="508185">
                  <a:extLst>
                    <a:ext uri="{9D8B030D-6E8A-4147-A177-3AD203B41FA5}">
                      <a16:colId xmlns:a16="http://schemas.microsoft.com/office/drawing/2014/main" val="2318982737"/>
                    </a:ext>
                  </a:extLst>
                </a:gridCol>
                <a:gridCol w="508185">
                  <a:extLst>
                    <a:ext uri="{9D8B030D-6E8A-4147-A177-3AD203B41FA5}">
                      <a16:colId xmlns:a16="http://schemas.microsoft.com/office/drawing/2014/main" val="1610785588"/>
                    </a:ext>
                  </a:extLst>
                </a:gridCol>
              </a:tblGrid>
              <a:tr h="146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filter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test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cluster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lookup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28399333"/>
                  </a:ext>
                </a:extLst>
              </a:tr>
              <a:tr h="146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commit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store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byte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cache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68860071"/>
                  </a:ext>
                </a:extLst>
              </a:tr>
              <a:tr h="285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san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transaction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hot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86095616"/>
                  </a:ext>
                </a:extLst>
              </a:tr>
              <a:tr h="285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service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log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state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dependency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2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8175763"/>
                  </a:ext>
                </a:extLst>
              </a:tr>
              <a:tr h="146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channel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4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address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3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settings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kernel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41155214"/>
                  </a:ext>
                </a:extLst>
              </a:tr>
              <a:tr h="146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client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segment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string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resolve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77671567"/>
                  </a:ext>
                </a:extLst>
              </a:tr>
              <a:tr h="146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query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column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FALSE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comment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05796734"/>
                  </a:ext>
                </a:extLst>
              </a:tr>
              <a:tr h="146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fix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request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sol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34267254"/>
                  </a:ext>
                </a:extLst>
              </a:tr>
              <a:tr h="146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branch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3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master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2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offset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docs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65214676"/>
                  </a:ext>
                </a:extLst>
              </a:tr>
              <a:tr h="146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git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sort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doc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review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2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41288668"/>
                  </a:ext>
                </a:extLst>
              </a:tr>
              <a:tr h="146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java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back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operation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druid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14811031"/>
                  </a:ext>
                </a:extLst>
              </a:tr>
              <a:tr h="146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search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3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trunk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block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2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9822124"/>
                  </a:ext>
                </a:extLst>
              </a:tr>
              <a:tr h="146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index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mole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2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load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server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00044979"/>
                  </a:ext>
                </a:extLst>
              </a:tr>
              <a:tr h="146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field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stream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model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engine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2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1171926"/>
                  </a:ext>
                </a:extLst>
              </a:tr>
              <a:tr h="146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message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3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action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entity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2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file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22208"/>
                  </a:ext>
                </a:extLst>
              </a:tr>
              <a:tr h="146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view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render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40917624"/>
                  </a:ext>
                </a:extLst>
              </a:tr>
              <a:tr h="146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user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3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observer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43864262"/>
                  </a:ext>
                </a:extLst>
              </a:tr>
              <a:tr h="146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table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deck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2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player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2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68741788"/>
                  </a:ext>
                </a:extLst>
              </a:tr>
              <a:tr h="146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handler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3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update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entities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12080214"/>
                  </a:ext>
                </a:extLst>
              </a:tr>
              <a:tr h="146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buffer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card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array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48121570"/>
                  </a:ext>
                </a:extLst>
              </a:tr>
              <a:tr h="285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motivation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3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issue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2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dimension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2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8563237"/>
                  </a:ext>
                </a:extLst>
              </a:tr>
              <a:tr h="146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result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3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unit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add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2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50898824"/>
                  </a:ext>
                </a:extLst>
              </a:tr>
              <a:tr h="285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modifications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3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profile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2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native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2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94670435"/>
                  </a:ext>
                </a:extLst>
              </a:tr>
              <a:tr h="146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write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3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label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intel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2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57644872"/>
                  </a:ext>
                </a:extLst>
              </a:tr>
              <a:tr h="285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read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3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light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2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component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2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2" marR="6352" marT="63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331302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08340887-F284-4433-A0E2-D5AB0E4F7CE7}"/>
              </a:ext>
            </a:extLst>
          </p:cNvPr>
          <p:cNvSpPr txBox="1"/>
          <p:nvPr/>
        </p:nvSpPr>
        <p:spPr>
          <a:xfrm>
            <a:off x="7114110" y="3419605"/>
            <a:ext cx="6112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Topic words/Background words:</a:t>
            </a:r>
          </a:p>
          <a:p>
            <a:r>
              <a:rPr lang="en-US" altLang="zh-CN" dirty="0"/>
              <a:t>27/50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0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0">
            <a:extLst>
              <a:ext uri="{FF2B5EF4-FFF2-40B4-BE49-F238E27FC236}">
                <a16:creationId xmlns:a16="http://schemas.microsoft.com/office/drawing/2014/main" id="{B005A2B6-5378-4615-ADBB-F378E7CE2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955078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Topic words for code comment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2EEF1C-F96A-4A73-8AB6-DA320519B0BA}"/>
              </a:ext>
            </a:extLst>
          </p:cNvPr>
          <p:cNvSpPr txBox="1"/>
          <p:nvPr/>
        </p:nvSpPr>
        <p:spPr>
          <a:xfrm>
            <a:off x="6722470" y="4515820"/>
            <a:ext cx="20641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topics: </a:t>
            </a:r>
            <a:r>
              <a:rPr lang="en-US" altLang="zh-CN" dirty="0"/>
              <a:t>30</a:t>
            </a:r>
          </a:p>
          <a:p>
            <a:r>
              <a:rPr lang="sv-SE" altLang="zh-CN" dirty="0"/>
              <a:t>alpha_g: 10</a:t>
            </a:r>
          </a:p>
          <a:p>
            <a:r>
              <a:rPr lang="sv-SE" altLang="zh-CN" dirty="0"/>
              <a:t>beta_word: 14</a:t>
            </a:r>
          </a:p>
          <a:p>
            <a:r>
              <a:rPr lang="sv-SE" altLang="zh-CN" dirty="0"/>
              <a:t>beta_b: 0.0001</a:t>
            </a:r>
          </a:p>
          <a:p>
            <a:r>
              <a:rPr lang="sv-SE" altLang="zh-CN" dirty="0"/>
              <a:t>gamma: 20</a:t>
            </a:r>
          </a:p>
          <a:p>
            <a:r>
              <a:rPr lang="sv-SE" altLang="zh-CN" dirty="0"/>
              <a:t>iteration: 200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17970A5-E49B-4499-9DF4-A3C61F6DD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958280"/>
              </p:ext>
            </p:extLst>
          </p:nvPr>
        </p:nvGraphicFramePr>
        <p:xfrm>
          <a:off x="1282486" y="1253335"/>
          <a:ext cx="4498960" cy="43513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2370">
                  <a:extLst>
                    <a:ext uri="{9D8B030D-6E8A-4147-A177-3AD203B41FA5}">
                      <a16:colId xmlns:a16="http://schemas.microsoft.com/office/drawing/2014/main" val="855267032"/>
                    </a:ext>
                  </a:extLst>
                </a:gridCol>
                <a:gridCol w="562370">
                  <a:extLst>
                    <a:ext uri="{9D8B030D-6E8A-4147-A177-3AD203B41FA5}">
                      <a16:colId xmlns:a16="http://schemas.microsoft.com/office/drawing/2014/main" val="1676001655"/>
                    </a:ext>
                  </a:extLst>
                </a:gridCol>
                <a:gridCol w="562370">
                  <a:extLst>
                    <a:ext uri="{9D8B030D-6E8A-4147-A177-3AD203B41FA5}">
                      <a16:colId xmlns:a16="http://schemas.microsoft.com/office/drawing/2014/main" val="2297688335"/>
                    </a:ext>
                  </a:extLst>
                </a:gridCol>
                <a:gridCol w="562370">
                  <a:extLst>
                    <a:ext uri="{9D8B030D-6E8A-4147-A177-3AD203B41FA5}">
                      <a16:colId xmlns:a16="http://schemas.microsoft.com/office/drawing/2014/main" val="677763975"/>
                    </a:ext>
                  </a:extLst>
                </a:gridCol>
                <a:gridCol w="562370">
                  <a:extLst>
                    <a:ext uri="{9D8B030D-6E8A-4147-A177-3AD203B41FA5}">
                      <a16:colId xmlns:a16="http://schemas.microsoft.com/office/drawing/2014/main" val="887019281"/>
                    </a:ext>
                  </a:extLst>
                </a:gridCol>
                <a:gridCol w="562370">
                  <a:extLst>
                    <a:ext uri="{9D8B030D-6E8A-4147-A177-3AD203B41FA5}">
                      <a16:colId xmlns:a16="http://schemas.microsoft.com/office/drawing/2014/main" val="527662548"/>
                    </a:ext>
                  </a:extLst>
                </a:gridCol>
                <a:gridCol w="562370">
                  <a:extLst>
                    <a:ext uri="{9D8B030D-6E8A-4147-A177-3AD203B41FA5}">
                      <a16:colId xmlns:a16="http://schemas.microsoft.com/office/drawing/2014/main" val="2221793607"/>
                    </a:ext>
                  </a:extLst>
                </a:gridCol>
                <a:gridCol w="562370">
                  <a:extLst>
                    <a:ext uri="{9D8B030D-6E8A-4147-A177-3AD203B41FA5}">
                      <a16:colId xmlns:a16="http://schemas.microsoft.com/office/drawing/2014/main" val="3722529284"/>
                    </a:ext>
                  </a:extLst>
                </a:gridCol>
              </a:tblGrid>
              <a:tr h="161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match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sync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notify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empty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72327950"/>
                  </a:ext>
                </a:extLst>
              </a:tr>
              <a:tr h="161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visit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stream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conf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52287243"/>
                  </a:ext>
                </a:extLst>
              </a:tr>
              <a:tr h="161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counter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continue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warn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random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11277696"/>
                  </a:ext>
                </a:extLst>
              </a:tr>
              <a:tr h="161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lock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expect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body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avoid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5001611"/>
                  </a:ext>
                </a:extLst>
              </a:tr>
              <a:tr h="161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special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batch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verify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label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32914887"/>
                  </a:ext>
                </a:extLst>
              </a:tr>
              <a:tr h="161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result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shape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depend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hold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06128956"/>
                  </a:ext>
                </a:extLst>
              </a:tr>
              <a:tr h="3163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test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file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substitution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leave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1702699"/>
                  </a:ext>
                </a:extLst>
              </a:tr>
              <a:tr h="161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line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3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input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record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place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88957452"/>
                  </a:ext>
                </a:extLst>
              </a:tr>
              <a:tr h="161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order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data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extra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entity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25329440"/>
                  </a:ext>
                </a:extLst>
              </a:tr>
              <a:tr h="161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function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generate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offset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apply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80689291"/>
                  </a:ext>
                </a:extLst>
              </a:tr>
              <a:tr h="161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index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symbol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print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6005508"/>
                  </a:ext>
                </a:extLst>
              </a:tr>
              <a:tr h="3163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column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3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insertion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command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99313189"/>
                  </a:ext>
                </a:extLst>
              </a:tr>
              <a:tr h="161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segment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message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dot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book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86314413"/>
                  </a:ext>
                </a:extLst>
              </a:tr>
              <a:tr h="161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field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payload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character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17321067"/>
                  </a:ext>
                </a:extLst>
              </a:tr>
              <a:tr h="161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response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row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293468"/>
                  </a:ext>
                </a:extLst>
              </a:tr>
              <a:tr h="161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exception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local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scroll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3189704"/>
                  </a:ext>
                </a:extLst>
              </a:tr>
              <a:tr h="161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throw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update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cell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93146326"/>
                  </a:ext>
                </a:extLst>
              </a:tr>
              <a:tr h="161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check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columns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5758677"/>
                  </a:ext>
                </a:extLst>
              </a:tr>
              <a:tr h="161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target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prop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escalator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12406295"/>
                  </a:ext>
                </a:extLst>
              </a:tr>
              <a:tr h="161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source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abs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key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844866"/>
                  </a:ext>
                </a:extLst>
              </a:tr>
              <a:tr h="161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hand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precision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height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12462231"/>
                  </a:ext>
                </a:extLst>
              </a:tr>
              <a:tr h="161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deal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request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dom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67897668"/>
                  </a:ext>
                </a:extLst>
              </a:tr>
              <a:tr h="161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thread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java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table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5352524"/>
                  </a:ext>
                </a:extLst>
              </a:tr>
              <a:tr h="161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query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optional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trail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73569414"/>
                  </a:ext>
                </a:extLst>
              </a:tr>
              <a:tr h="161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wait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complete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030" marR="7030" marT="703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829163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F013146D-82AE-427B-ADCB-91663CEA6C8F}"/>
              </a:ext>
            </a:extLst>
          </p:cNvPr>
          <p:cNvSpPr txBox="1"/>
          <p:nvPr/>
        </p:nvSpPr>
        <p:spPr>
          <a:xfrm>
            <a:off x="6722470" y="3775182"/>
            <a:ext cx="33882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Topic words/Background words:</a:t>
            </a:r>
          </a:p>
          <a:p>
            <a:r>
              <a:rPr lang="en-US" altLang="zh-CN" dirty="0"/>
              <a:t>33/50</a:t>
            </a:r>
            <a:endParaRPr lang="zh-CN" altLang="en-US" dirty="0"/>
          </a:p>
        </p:txBody>
      </p:sp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10E3A2C1-E476-4192-9D47-EC43F66DA0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56125"/>
              </p:ext>
            </p:extLst>
          </p:nvPr>
        </p:nvGraphicFramePr>
        <p:xfrm>
          <a:off x="6603664" y="1031982"/>
          <a:ext cx="4572000" cy="2567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428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0">
            <a:extLst>
              <a:ext uri="{FF2B5EF4-FFF2-40B4-BE49-F238E27FC236}">
                <a16:creationId xmlns:a16="http://schemas.microsoft.com/office/drawing/2014/main" id="{B005A2B6-5378-4615-ADBB-F378E7CE2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955078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Topic words for pull request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CBB259F-3AF9-47A5-962B-64BCF9870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00351"/>
              </p:ext>
            </p:extLst>
          </p:nvPr>
        </p:nvGraphicFramePr>
        <p:xfrm>
          <a:off x="1594193" y="1121934"/>
          <a:ext cx="3663335" cy="4853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2740">
                  <a:extLst>
                    <a:ext uri="{9D8B030D-6E8A-4147-A177-3AD203B41FA5}">
                      <a16:colId xmlns:a16="http://schemas.microsoft.com/office/drawing/2014/main" val="3394051158"/>
                    </a:ext>
                  </a:extLst>
                </a:gridCol>
                <a:gridCol w="582119">
                  <a:extLst>
                    <a:ext uri="{9D8B030D-6E8A-4147-A177-3AD203B41FA5}">
                      <a16:colId xmlns:a16="http://schemas.microsoft.com/office/drawing/2014/main" val="2568830329"/>
                    </a:ext>
                  </a:extLst>
                </a:gridCol>
                <a:gridCol w="582119">
                  <a:extLst>
                    <a:ext uri="{9D8B030D-6E8A-4147-A177-3AD203B41FA5}">
                      <a16:colId xmlns:a16="http://schemas.microsoft.com/office/drawing/2014/main" val="700439275"/>
                    </a:ext>
                  </a:extLst>
                </a:gridCol>
                <a:gridCol w="582119">
                  <a:extLst>
                    <a:ext uri="{9D8B030D-6E8A-4147-A177-3AD203B41FA5}">
                      <a16:colId xmlns:a16="http://schemas.microsoft.com/office/drawing/2014/main" val="395577392"/>
                    </a:ext>
                  </a:extLst>
                </a:gridCol>
                <a:gridCol w="582119">
                  <a:extLst>
                    <a:ext uri="{9D8B030D-6E8A-4147-A177-3AD203B41FA5}">
                      <a16:colId xmlns:a16="http://schemas.microsoft.com/office/drawing/2014/main" val="1669177279"/>
                    </a:ext>
                  </a:extLst>
                </a:gridCol>
                <a:gridCol w="582119">
                  <a:extLst>
                    <a:ext uri="{9D8B030D-6E8A-4147-A177-3AD203B41FA5}">
                      <a16:colId xmlns:a16="http://schemas.microsoft.com/office/drawing/2014/main" val="1378143535"/>
                    </a:ext>
                  </a:extLst>
                </a:gridCol>
              </a:tblGrid>
              <a:tr h="167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test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tool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druid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5816170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add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raw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branch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7958398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support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tree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merge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9311980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think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store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metadata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723315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log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8391583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fix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apr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thread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53548714"/>
                  </a:ext>
                </a:extLst>
              </a:tr>
              <a:tr h="327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service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channel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model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0436549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would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maven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438495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data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release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message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1014353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task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buffer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segment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5996464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server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plugin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broker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281642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prepare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coordinator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2286059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index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handler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ingestion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0691617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remove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item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space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159023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comment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462323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method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java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9324704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look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could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block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1986141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group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reference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build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3491925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search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like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adj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7445282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column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master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result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425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android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shape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241467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3790173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filter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rename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style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2769350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update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view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76" marR="7276" marT="727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59455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2C21327-226F-4712-AC56-EFE064ACC065}"/>
              </a:ext>
            </a:extLst>
          </p:cNvPr>
          <p:cNvSpPr txBox="1"/>
          <p:nvPr/>
        </p:nvSpPr>
        <p:spPr>
          <a:xfrm>
            <a:off x="7012076" y="1276301"/>
            <a:ext cx="20641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topics: </a:t>
            </a:r>
            <a:r>
              <a:rPr lang="en-US" altLang="zh-CN" dirty="0"/>
              <a:t>3</a:t>
            </a:r>
            <a:r>
              <a:rPr lang="zh-CN" altLang="en-US" dirty="0"/>
              <a:t>0</a:t>
            </a:r>
            <a:endParaRPr lang="en-US" altLang="zh-CN" dirty="0"/>
          </a:p>
          <a:p>
            <a:r>
              <a:rPr lang="sv-SE" altLang="zh-CN" dirty="0"/>
              <a:t>alpha: 1</a:t>
            </a:r>
          </a:p>
          <a:p>
            <a:r>
              <a:rPr lang="sv-SE" altLang="zh-CN" dirty="0"/>
              <a:t>beta: 0.5</a:t>
            </a:r>
          </a:p>
          <a:p>
            <a:r>
              <a:rPr lang="sv-SE" altLang="zh-CN" dirty="0"/>
              <a:t>iteration: 50</a:t>
            </a:r>
          </a:p>
        </p:txBody>
      </p:sp>
    </p:spTree>
    <p:extLst>
      <p:ext uri="{BB962C8B-B14F-4D97-AF65-F5344CB8AC3E}">
        <p14:creationId xmlns:p14="http://schemas.microsoft.com/office/powerpoint/2010/main" val="248390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0">
            <a:extLst>
              <a:ext uri="{FF2B5EF4-FFF2-40B4-BE49-F238E27FC236}">
                <a16:creationId xmlns:a16="http://schemas.microsoft.com/office/drawing/2014/main" id="{48136551-FAAF-406C-94A5-0D0112ACD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220873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Next Step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9269871-8A34-47D9-A422-3FFB21D440CC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4" name="椭圆 18">
              <a:extLst>
                <a:ext uri="{FF2B5EF4-FFF2-40B4-BE49-F238E27FC236}">
                  <a16:creationId xmlns:a16="http://schemas.microsoft.com/office/drawing/2014/main" id="{1A78B271-A84E-41F6-A6E5-0F2411CA7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5486C78-1B4C-4652-9B05-4B676B76D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9290FE4C-BAFC-407F-B326-2EDEB86BBAF0}"/>
              </a:ext>
            </a:extLst>
          </p:cNvPr>
          <p:cNvSpPr txBox="1"/>
          <p:nvPr/>
        </p:nvSpPr>
        <p:spPr>
          <a:xfrm>
            <a:off x="1124465" y="1142888"/>
            <a:ext cx="898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Read “An Empirical Study On the Removal of Self-Admitted Technical Debt”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Come up with research questions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45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5362</TotalTime>
  <Words>637</Words>
  <Application>Microsoft Office PowerPoint</Application>
  <PresentationFormat>宽屏</PresentationFormat>
  <Paragraphs>537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迷你简菱心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夏令营自我介绍</dc:title>
  <dc:creator>王 天宇</dc:creator>
  <cp:lastModifiedBy>K24982</cp:lastModifiedBy>
  <cp:revision>87</cp:revision>
  <dcterms:created xsi:type="dcterms:W3CDTF">2021-06-22T14:33:43Z</dcterms:created>
  <dcterms:modified xsi:type="dcterms:W3CDTF">2021-09-16T15:35:56Z</dcterms:modified>
</cp:coreProperties>
</file>