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540" r:id="rId3"/>
    <p:sldId id="535" r:id="rId4"/>
    <p:sldId id="523" r:id="rId5"/>
    <p:sldId id="506" r:id="rId6"/>
    <p:sldId id="507" r:id="rId7"/>
    <p:sldId id="508" r:id="rId8"/>
    <p:sldId id="521" r:id="rId9"/>
    <p:sldId id="524" r:id="rId10"/>
    <p:sldId id="512" r:id="rId11"/>
    <p:sldId id="517" r:id="rId12"/>
    <p:sldId id="522" r:id="rId13"/>
    <p:sldId id="525" r:id="rId14"/>
    <p:sldId id="536" r:id="rId15"/>
    <p:sldId id="520" r:id="rId16"/>
    <p:sldId id="526" r:id="rId17"/>
    <p:sldId id="527" r:id="rId18"/>
    <p:sldId id="528" r:id="rId19"/>
    <p:sldId id="530" r:id="rId20"/>
    <p:sldId id="533" r:id="rId21"/>
    <p:sldId id="534" r:id="rId22"/>
    <p:sldId id="538" r:id="rId23"/>
    <p:sldId id="53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3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9904F-E58F-4667-886B-C8711515F661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CCCBC-75D8-4972-9CCC-12ADC90C3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1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ECD61-D504-4058-A50E-7174E4656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A8B6CE-64A4-4A50-B1A2-717675AF0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CC7F0-F51B-4821-BF6C-64AD2EDC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D1C5D-0663-4F69-965F-8DEC7A01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AE588-2C10-40DE-BF3B-F24D22CD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4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6CB4-69DF-428C-B436-22C99BD1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A1028-E6AF-49BC-8CEF-E01DDD64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260E6-971E-4924-888C-4352191F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96C0C-1F94-424E-8DBC-A87C2BB9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9560D-EB4C-4A52-B00A-E445D0D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9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29B19F-AAB5-411E-901F-06BB70872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97BAD-DA35-425E-8C34-83E405FA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A34DF-82CB-4322-B81A-2A3AE136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2DB18-C26D-4568-BC32-0649F678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C1E13-38EE-4182-B0B7-67F9E7AC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1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1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CC7F-E9FC-4A12-A090-2FA48C24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5C577-119B-403E-B33E-4225D181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E5357-9321-47FE-996C-EFC2BCB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30CE9-3375-47B3-8689-D1CC7682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547CB-C35E-4CE5-8229-674EFAED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E9DBD-1651-4D9D-945B-FD6F6B9A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94A6-934D-4FBC-B7C0-A6662853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C3529-1A80-4BE3-A741-37760AEA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5C688-A29B-4DBF-8555-5525241B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DA38-93B1-4673-8845-CFD83C97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8F158-6DC7-49DA-A1BA-6E2DA2BC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0F2D3-7B6E-4444-9FE0-9DE03B87B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CA2B2-39EB-4618-903C-9D88164FC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AE8C0-5460-4747-8C92-A1A21458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9A690-EA4E-46BD-B045-38414AAA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FBE60-D745-420C-BD3D-00190100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1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C599-EC49-4D4E-992B-26F917AF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A9D2A-468C-4AC6-AD4E-B4B9A578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6D83F1-CBC7-4FC4-8F2D-22CFED959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3DD864-7DA3-4E2F-B920-A509FF177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C1951-E25F-4A2E-A89E-E722D212E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A2612F-6F1A-4D7C-B5D5-954B0C20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E56115-F48E-449D-AB14-777696C0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D40C46-CBC9-435A-801A-CF85062E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7802E-4181-4A5F-8D2D-11C79FEC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9C221-4406-4C57-9595-B230EE9C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4E1049-DF6E-4130-9F5C-6292D4E0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C9EF1-C97E-4E3C-98D2-72EA9D72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E11A49-F597-4842-B24C-0DBCEC42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557D5C-EA84-4CB0-9B2E-5F127228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34437-802E-4214-B3ED-D2DAA896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6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FD1-6DFE-4761-B8E2-6B0FABF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CFDC2-2496-45D8-BF08-67A4F8FE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0B40F6-F8EC-48DA-B3CB-6F85F3B0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4B33E-A17A-4F4E-AE43-7645F75A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55B6A-41D4-4A7C-9DFA-62001CBE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6C204-5520-411E-8FB4-E36F6BB9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2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2EF88-5E65-4D32-898B-8B51F25B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BDE7EB-CE8C-49A8-9F67-B98CB56E9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B999F-536E-4C95-B8AC-A669743D0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9EFF2-E9B4-47FC-8650-94EB99ED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4D039-EC07-4F65-905B-A26F1ED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1DAB4-DFF1-4167-91DD-FEAC8EF1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2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111BA9-0D46-4D5C-A8FC-374D0515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3762D-DB74-4A59-BAF8-C8728AC9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E87E5-D1BD-43B4-98EC-1EF91097A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9724-FEF1-40F1-93F8-EBB737E39EF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0D3EC-D212-4F0A-BA52-550B0C1A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9EC17-66E2-447B-BF9E-8D500D9A4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2291-C336-4CDB-B5C1-A930800CA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Code Clone Research Overview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October 8,2021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42D79D1-FC6F-4828-824C-EE64E723C229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7" name="椭圆 18">
              <a:extLst>
                <a:ext uri="{FF2B5EF4-FFF2-40B4-BE49-F238E27FC236}">
                  <a16:creationId xmlns:a16="http://schemas.microsoft.com/office/drawing/2014/main" id="{2053ABC5-D50F-4DE4-ADE6-516E94C9A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8DB3674-97B1-472B-A89A-323D8C7E8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19501F8-0615-4EDC-A875-92F4EC1455D3}"/>
              </a:ext>
            </a:extLst>
          </p:cNvPr>
          <p:cNvSpPr txBox="1"/>
          <p:nvPr/>
        </p:nvSpPr>
        <p:spPr>
          <a:xfrm>
            <a:off x="1061583" y="814564"/>
            <a:ext cx="3892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Basic information of pull request: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Author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Creation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Update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Merge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Closing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Assignees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Labels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Milestone</a:t>
            </a:r>
          </a:p>
          <a:p>
            <a:pPr lvl="1"/>
            <a:r>
              <a:rPr lang="en-US" altLang="zh-CN" dirty="0"/>
              <a:t>Title</a:t>
            </a:r>
          </a:p>
          <a:p>
            <a:pPr lvl="1"/>
            <a:r>
              <a:rPr lang="en-US" altLang="zh-CN" dirty="0"/>
              <a:t>Description</a:t>
            </a:r>
          </a:p>
          <a:p>
            <a:pPr lvl="1"/>
            <a:r>
              <a:rPr lang="en-US" altLang="zh-CN" dirty="0"/>
              <a:t>Creator</a:t>
            </a:r>
          </a:p>
          <a:p>
            <a:pPr lvl="1"/>
            <a:r>
              <a:rPr lang="en-US" altLang="zh-CN" dirty="0"/>
              <a:t>Created at</a:t>
            </a:r>
          </a:p>
          <a:p>
            <a:pPr lvl="1"/>
            <a:r>
              <a:rPr lang="en-US" altLang="zh-CN" dirty="0"/>
              <a:t>State</a:t>
            </a:r>
          </a:p>
          <a:p>
            <a:r>
              <a:rPr lang="en-US" altLang="zh-CN" dirty="0"/>
              <a:t>……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832457-0101-4380-B189-7CC563CC7F75}"/>
              </a:ext>
            </a:extLst>
          </p:cNvPr>
          <p:cNvGrpSpPr/>
          <p:nvPr/>
        </p:nvGrpSpPr>
        <p:grpSpPr>
          <a:xfrm>
            <a:off x="6096000" y="580441"/>
            <a:ext cx="2082798" cy="5741767"/>
            <a:chOff x="6604002" y="629899"/>
            <a:chExt cx="2082798" cy="5741767"/>
          </a:xfrm>
        </p:grpSpPr>
        <p:pic>
          <p:nvPicPr>
            <p:cNvPr id="23" name="图片 22" descr="图形用户界面, 文本, 应用程序&#10;&#10;描述已自动生成">
              <a:extLst>
                <a:ext uri="{FF2B5EF4-FFF2-40B4-BE49-F238E27FC236}">
                  <a16:creationId xmlns:a16="http://schemas.microsoft.com/office/drawing/2014/main" id="{18F813AC-492F-4AC9-BCB9-1E0B23E8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4002" y="629899"/>
              <a:ext cx="2082798" cy="5741767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CA44749-345B-44D7-BBB3-E4A5E7A670FD}"/>
                </a:ext>
              </a:extLst>
            </p:cNvPr>
            <p:cNvSpPr/>
            <p:nvPr/>
          </p:nvSpPr>
          <p:spPr>
            <a:xfrm flipV="1">
              <a:off x="6711694" y="1329954"/>
              <a:ext cx="859537" cy="39521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642D64-DA05-440D-A8C5-5808588385DE}"/>
                </a:ext>
              </a:extLst>
            </p:cNvPr>
            <p:cNvSpPr/>
            <p:nvPr/>
          </p:nvSpPr>
          <p:spPr>
            <a:xfrm flipV="1">
              <a:off x="6711693" y="1933458"/>
              <a:ext cx="859537" cy="39521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9C32654-5FC9-4027-9AE6-ED969CA805FA}"/>
                </a:ext>
              </a:extLst>
            </p:cNvPr>
            <p:cNvSpPr/>
            <p:nvPr/>
          </p:nvSpPr>
          <p:spPr>
            <a:xfrm flipV="1">
              <a:off x="6711692" y="2536962"/>
              <a:ext cx="859537" cy="3393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591C8BE-1B64-4EA8-A524-44FEC3564DA4}"/>
                </a:ext>
              </a:extLst>
            </p:cNvPr>
            <p:cNvSpPr/>
            <p:nvPr/>
          </p:nvSpPr>
          <p:spPr>
            <a:xfrm flipV="1">
              <a:off x="6711692" y="3140466"/>
              <a:ext cx="725425" cy="1696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6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8EC9DFB-2564-42FB-A770-D813686F7080}"/>
              </a:ext>
            </a:extLst>
          </p:cNvPr>
          <p:cNvSpPr txBox="1"/>
          <p:nvPr/>
        </p:nvSpPr>
        <p:spPr>
          <a:xfrm>
            <a:off x="1179449" y="1225558"/>
            <a:ext cx="258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Issues event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Timeline event</a:t>
            </a:r>
          </a:p>
        </p:txBody>
      </p:sp>
      <p:sp>
        <p:nvSpPr>
          <p:cNvPr id="7" name="矩形 30">
            <a:extLst>
              <a:ext uri="{FF2B5EF4-FFF2-40B4-BE49-F238E27FC236}">
                <a16:creationId xmlns:a16="http://schemas.microsoft.com/office/drawing/2014/main" id="{C3A0BE10-C144-4D88-8727-D7572914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Events in pull request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63704F-8C31-48D3-B0F2-8BE21C809EB5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>
              <a:extLst>
                <a:ext uri="{FF2B5EF4-FFF2-40B4-BE49-F238E27FC236}">
                  <a16:creationId xmlns:a16="http://schemas.microsoft.com/office/drawing/2014/main" id="{F2BEDB0B-E38D-4227-AD0A-8D64004CC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4AE6DDA-9AE3-4F97-99C0-E284D641B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58A3424-8AA7-4F3D-9F36-D311455C9569}"/>
              </a:ext>
            </a:extLst>
          </p:cNvPr>
          <p:cNvSpPr txBox="1"/>
          <p:nvPr/>
        </p:nvSpPr>
        <p:spPr>
          <a:xfrm>
            <a:off x="1492450" y="1871889"/>
            <a:ext cx="42621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automatic_base_change_failed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automatic_base_change_succeeded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base_ref_changed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commented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convert_to_draft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converted_note_to_issue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cross-referenced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demilestoned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deployed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deployment_environment_changed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</a:t>
            </a:r>
            <a:r>
              <a:rPr lang="zh-CN" altLang="en-US" dirty="0"/>
              <a:t>isconnected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4D2DFA-8D83-4D07-8337-CEA9C4855A51}"/>
              </a:ext>
            </a:extLst>
          </p:cNvPr>
          <p:cNvSpPr txBox="1"/>
          <p:nvPr/>
        </p:nvSpPr>
        <p:spPr>
          <a:xfrm>
            <a:off x="6297168" y="1304544"/>
            <a:ext cx="3773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event has its unique attributes</a:t>
            </a:r>
          </a:p>
          <a:p>
            <a:endParaRPr lang="en-US" altLang="zh-CN" dirty="0"/>
          </a:p>
          <a:p>
            <a:r>
              <a:rPr lang="en-US" altLang="zh-CN" dirty="0"/>
              <a:t>More details can be found in </a:t>
            </a:r>
          </a:p>
          <a:p>
            <a:r>
              <a:rPr lang="en-US" altLang="zh-CN" dirty="0"/>
              <a:t>https://docs.github.com/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828EAA-4064-40F2-A7EF-2EA90C26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25" y="2800928"/>
            <a:ext cx="4121467" cy="5413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3608352-C9DD-47B1-BD2A-B6CEDFAE3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625" y="3515724"/>
            <a:ext cx="3800039" cy="49032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9634A97-A416-40CD-8150-58E9D3A36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625" y="4249308"/>
            <a:ext cx="4044131" cy="5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7D5358-9574-438A-A841-7677447F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48" y="4240170"/>
            <a:ext cx="7372865" cy="212406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11A29A4-BF73-47AA-9D6D-0CDB789504FF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7" name="椭圆 18">
              <a:extLst>
                <a:ext uri="{FF2B5EF4-FFF2-40B4-BE49-F238E27FC236}">
                  <a16:creationId xmlns:a16="http://schemas.microsoft.com/office/drawing/2014/main" id="{DE83760A-CCC8-41F9-8558-A0D7B5A7F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53FF887-EA0C-4C3C-94C8-D49FABB76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9" name="矩形 30">
            <a:extLst>
              <a:ext uri="{FF2B5EF4-FFF2-40B4-BE49-F238E27FC236}">
                <a16:creationId xmlns:a16="http://schemas.microsoft.com/office/drawing/2014/main" id="{AEA3319C-5940-4238-AA48-F36BD663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Commits in PR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6DCF8F-BC9D-4FBC-9150-FD1B79208BD9}"/>
              </a:ext>
            </a:extLst>
          </p:cNvPr>
          <p:cNvGrpSpPr/>
          <p:nvPr/>
        </p:nvGrpSpPr>
        <p:grpSpPr>
          <a:xfrm>
            <a:off x="710600" y="1545243"/>
            <a:ext cx="9388906" cy="2107899"/>
            <a:chOff x="815873" y="1258672"/>
            <a:chExt cx="9920249" cy="24162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26B5751-5C18-453E-8880-48FED807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873" y="1258672"/>
              <a:ext cx="9920249" cy="241624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E27BADA-4660-4C78-811A-462F32D33F08}"/>
                </a:ext>
              </a:extLst>
            </p:cNvPr>
            <p:cNvSpPr/>
            <p:nvPr/>
          </p:nvSpPr>
          <p:spPr>
            <a:xfrm>
              <a:off x="2446528" y="2127593"/>
              <a:ext cx="936752" cy="28420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284F3CD-8B9D-4A2F-A8F6-85A0855F3122}"/>
              </a:ext>
            </a:extLst>
          </p:cNvPr>
          <p:cNvSpPr txBox="1"/>
          <p:nvPr/>
        </p:nvSpPr>
        <p:spPr>
          <a:xfrm>
            <a:off x="934586" y="908463"/>
            <a:ext cx="894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PR can only get 250 commits at most due to the limitation of 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101,020 commits in total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7CCA87-7F86-4948-A65A-EB4A39E064E7}"/>
              </a:ext>
            </a:extLst>
          </p:cNvPr>
          <p:cNvSpPr/>
          <p:nvPr/>
        </p:nvSpPr>
        <p:spPr>
          <a:xfrm>
            <a:off x="1070233" y="5623442"/>
            <a:ext cx="4495415" cy="4298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FFABBE-DDB3-4D22-B32E-339DD7A3B32B}"/>
              </a:ext>
            </a:extLst>
          </p:cNvPr>
          <p:cNvSpPr txBox="1"/>
          <p:nvPr/>
        </p:nvSpPr>
        <p:spPr>
          <a:xfrm>
            <a:off x="902848" y="3864367"/>
            <a:ext cx="894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Comments in 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6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C897E34-2B1A-4546-8D39-EBFA2AC8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6" y="1200560"/>
            <a:ext cx="7760208" cy="16081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5FA092-D503-400B-8B8D-C15746E4019D}"/>
              </a:ext>
            </a:extLst>
          </p:cNvPr>
          <p:cNvSpPr txBox="1"/>
          <p:nvPr/>
        </p:nvSpPr>
        <p:spPr>
          <a:xfrm>
            <a:off x="1112392" y="1127488"/>
            <a:ext cx="2810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Creation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Update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Author association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Commit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File 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line number(comment)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……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858FBF-A11A-4B2D-99A1-7B1690AE7938}"/>
              </a:ext>
            </a:extLst>
          </p:cNvPr>
          <p:cNvSpPr/>
          <p:nvPr/>
        </p:nvSpPr>
        <p:spPr>
          <a:xfrm>
            <a:off x="4020312" y="1953768"/>
            <a:ext cx="1691640" cy="4145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E35B3A5B-0188-41DE-A746-D757A76B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Checks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424392-471A-4E66-8A93-4F4FCB9A1FA7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C0CF5F-6572-4869-B91E-398E3EAE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8EB4F5-43F4-4885-AD98-926F03C4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651F88B-A8C2-46B5-978A-726C1129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977" y="1820223"/>
            <a:ext cx="6102090" cy="43643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15FE91-FB16-4015-98E4-DC41211F029B}"/>
              </a:ext>
            </a:extLst>
          </p:cNvPr>
          <p:cNvSpPr txBox="1"/>
          <p:nvPr/>
        </p:nvSpPr>
        <p:spPr>
          <a:xfrm>
            <a:off x="1760836" y="1055783"/>
            <a:ext cx="65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 run and check suit can be collected using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Did not finish collection, because my account was suspended </a:t>
            </a:r>
          </a:p>
        </p:txBody>
      </p:sp>
    </p:spTree>
    <p:extLst>
      <p:ext uri="{BB962C8B-B14F-4D97-AF65-F5344CB8AC3E}">
        <p14:creationId xmlns:p14="http://schemas.microsoft.com/office/powerpoint/2010/main" val="16400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E35B3A5B-0188-41DE-A746-D757A76B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Files changed in pull request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424392-471A-4E66-8A93-4F4FCB9A1FA7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C0CF5F-6572-4869-B91E-398E3EAE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8EB4F5-43F4-4885-AD98-926F03C4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162026B-F8D7-4128-9314-29B96FBB6E8E}"/>
              </a:ext>
            </a:extLst>
          </p:cNvPr>
          <p:cNvSpPr txBox="1"/>
          <p:nvPr/>
        </p:nvSpPr>
        <p:spPr>
          <a:xfrm>
            <a:off x="1337945" y="1499878"/>
            <a:ext cx="178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File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Additions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Commit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Deletions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……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70F22D-3713-40E6-AF5B-270B59F8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33" y="1499878"/>
            <a:ext cx="8198201" cy="31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F6A1172-DC15-4D16-AEEE-BDFFB0984F2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1E340C30-4FDC-4F37-9561-FBFCE998B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69857D1-9A9A-4340-B961-55B144C28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F7ED3699-0B1A-4B36-80AA-0A95E75D7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30" y="346319"/>
            <a:ext cx="869738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Data Cleaning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C9434F4F-22E7-4FBE-AC0E-4F0FAB8B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30" y="1692664"/>
            <a:ext cx="2539832" cy="842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EAC4EA-D61F-4EC1-87D2-B7C745B5F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04" y="1569544"/>
            <a:ext cx="2791991" cy="944152"/>
          </a:xfrm>
          <a:prstGeom prst="rect">
            <a:avLst/>
          </a:prstGeom>
        </p:spPr>
      </p:pic>
      <p:pic>
        <p:nvPicPr>
          <p:cNvPr id="8" name="图片 7" descr="图形用户界面, 文本, 应用程序, 聊天或短信, 电子邮件&#10;&#10;描述已自动生成">
            <a:extLst>
              <a:ext uri="{FF2B5EF4-FFF2-40B4-BE49-F238E27FC236}">
                <a16:creationId xmlns:a16="http://schemas.microsoft.com/office/drawing/2014/main" id="{CA0CF4E0-6F10-44C6-A0EF-C9009A705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713" y="1463873"/>
            <a:ext cx="2918395" cy="1456855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D6E296E8-7BB7-47FD-A4A2-A32C3026F1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13927" r="1283" b="42227"/>
          <a:stretch/>
        </p:blipFill>
        <p:spPr>
          <a:xfrm>
            <a:off x="5050792" y="3198170"/>
            <a:ext cx="2299016" cy="1279586"/>
          </a:xfrm>
          <a:prstGeom prst="rect">
            <a:avLst/>
          </a:prstGeom>
        </p:spPr>
      </p:pic>
      <p:pic>
        <p:nvPicPr>
          <p:cNvPr id="10" name="图片 9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46EFFD4-AE40-4715-A618-6922983F5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628" y="3352292"/>
            <a:ext cx="3239660" cy="9437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A2D6E5-3629-46DE-B9D2-AFF12DBC5B68}"/>
              </a:ext>
            </a:extLst>
          </p:cNvPr>
          <p:cNvSpPr txBox="1"/>
          <p:nvPr/>
        </p:nvSpPr>
        <p:spPr>
          <a:xfrm>
            <a:off x="4636006" y="2647556"/>
            <a:ext cx="302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Links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799EAA-2414-492F-BC33-4626B441F9C2}"/>
              </a:ext>
            </a:extLst>
          </p:cNvPr>
          <p:cNvSpPr txBox="1"/>
          <p:nvPr/>
        </p:nvSpPr>
        <p:spPr>
          <a:xfrm>
            <a:off x="644919" y="2629118"/>
            <a:ext cx="313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Images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B22C8B-F1BD-4CBB-9F5F-6175A39DE9EA}"/>
              </a:ext>
            </a:extLst>
          </p:cNvPr>
          <p:cNvSpPr txBox="1"/>
          <p:nvPr/>
        </p:nvSpPr>
        <p:spPr>
          <a:xfrm>
            <a:off x="8611878" y="3000088"/>
            <a:ext cx="2036064" cy="37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Emoji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98E4CD-8A80-4C93-8AC6-41F283427E7E}"/>
              </a:ext>
            </a:extLst>
          </p:cNvPr>
          <p:cNvSpPr txBox="1"/>
          <p:nvPr/>
        </p:nvSpPr>
        <p:spPr>
          <a:xfrm>
            <a:off x="1119112" y="6192770"/>
            <a:ext cx="185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Code block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5C258E-89B3-4669-8F88-6791B66197F0}"/>
              </a:ext>
            </a:extLst>
          </p:cNvPr>
          <p:cNvSpPr txBox="1"/>
          <p:nvPr/>
        </p:nvSpPr>
        <p:spPr>
          <a:xfrm>
            <a:off x="666393" y="4379198"/>
            <a:ext cx="313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Issue references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C53512-B582-4FE4-96C9-3BEC843DD1CF}"/>
              </a:ext>
            </a:extLst>
          </p:cNvPr>
          <p:cNvSpPr txBox="1"/>
          <p:nvPr/>
        </p:nvSpPr>
        <p:spPr>
          <a:xfrm>
            <a:off x="8842886" y="5178946"/>
            <a:ext cx="185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Html tags</a:t>
            </a:r>
            <a:endParaRPr lang="zh-CN" altLang="en-US" dirty="0"/>
          </a:p>
        </p:txBody>
      </p:sp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E45940A6-9C4C-41F3-A499-03408314B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0025" y="3514028"/>
            <a:ext cx="2482987" cy="96916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2985CD-55C1-4521-80A1-5B19C05D9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0713" y="4665699"/>
            <a:ext cx="3202097" cy="26340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2346708-6682-46DE-B593-C9D6F5B249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153" y="4847088"/>
            <a:ext cx="2977613" cy="10330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CEFA8A0-26AD-487D-809A-1B223BC98AF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0772" r="675"/>
          <a:stretch/>
        </p:blipFill>
        <p:spPr>
          <a:xfrm>
            <a:off x="1049864" y="5880137"/>
            <a:ext cx="2141243" cy="28322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CC822BD-479C-4FFA-B695-2E0B57072CF0}"/>
              </a:ext>
            </a:extLst>
          </p:cNvPr>
          <p:cNvSpPr txBox="1"/>
          <p:nvPr/>
        </p:nvSpPr>
        <p:spPr>
          <a:xfrm>
            <a:off x="5220463" y="4481033"/>
            <a:ext cx="185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Tasks lists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32C2F09-75E4-474D-86D9-5119039A9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8221" y="5085430"/>
            <a:ext cx="3105435" cy="84896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0739058-6642-46A4-A74B-4464CB53E4A4}"/>
              </a:ext>
            </a:extLst>
          </p:cNvPr>
          <p:cNvSpPr txBox="1"/>
          <p:nvPr/>
        </p:nvSpPr>
        <p:spPr>
          <a:xfrm>
            <a:off x="5395324" y="6037647"/>
            <a:ext cx="2139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ISSUE REFERENCES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33BB27-44BF-4857-B325-E62EFD67AD43}"/>
              </a:ext>
            </a:extLst>
          </p:cNvPr>
          <p:cNvSpPr txBox="1"/>
          <p:nvPr/>
        </p:nvSpPr>
        <p:spPr>
          <a:xfrm>
            <a:off x="984130" y="1021134"/>
            <a:ext cx="710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Examples of non-natural-language items that need to be removed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322206F-A070-44D3-817D-C49647347442}"/>
              </a:ext>
            </a:extLst>
          </p:cNvPr>
          <p:cNvSpPr txBox="1"/>
          <p:nvPr/>
        </p:nvSpPr>
        <p:spPr>
          <a:xfrm>
            <a:off x="1910856" y="1047814"/>
            <a:ext cx="8565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Branch name: Merge branch xxx into xxx, Merge branch xxx……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File: </a:t>
            </a:r>
            <a:r>
              <a:rPr lang="en-US" altLang="zh-CN" dirty="0" err="1"/>
              <a:t>src</a:t>
            </a:r>
            <a:r>
              <a:rPr lang="en-US" altLang="zh-CN" dirty="0"/>
              <a:t>/com/Ankidroid.java……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Url: http://example.com 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Path: </a:t>
            </a:r>
            <a:r>
              <a:rPr lang="en-US" altLang="zh-CN" dirty="0" err="1"/>
              <a:t>src</a:t>
            </a:r>
            <a:r>
              <a:rPr lang="en-US" altLang="zh-CN" dirty="0"/>
              <a:t>/com……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USERNAME: @MENTIONS……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Package: </a:t>
            </a:r>
            <a:r>
              <a:rPr lang="en-US" altLang="zh-CN" dirty="0" err="1"/>
              <a:t>com.coalmine.management</a:t>
            </a:r>
            <a:r>
              <a:rPr lang="en-US" altLang="zh-CN" dirty="0"/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Comment in html: &lt;!-- --&gt;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Others: Commit id, punctuation, digit, blank,&lt;xxx&gt; 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Codes in code comments are removed manually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0DD37C-9CF1-4A72-95FB-0CA7088F60B2}"/>
              </a:ext>
            </a:extLst>
          </p:cNvPr>
          <p:cNvSpPr txBox="1"/>
          <p:nvPr/>
        </p:nvSpPr>
        <p:spPr>
          <a:xfrm>
            <a:off x="1033557" y="471259"/>
            <a:ext cx="88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3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21914A-B6F1-4F8F-A5B6-89CA86DFB0F4}"/>
              </a:ext>
            </a:extLst>
          </p:cNvPr>
          <p:cNvSpPr txBox="1"/>
          <p:nvPr/>
        </p:nvSpPr>
        <p:spPr>
          <a:xfrm>
            <a:off x="1377778" y="1397675"/>
            <a:ext cx="6542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words less than three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stop 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Spelling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Lemmatization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words less than three characters again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stop words again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none English words</a:t>
            </a:r>
            <a:endParaRPr lang="zh-CN" altLang="en-US" dirty="0"/>
          </a:p>
        </p:txBody>
      </p:sp>
      <p:sp>
        <p:nvSpPr>
          <p:cNvPr id="9" name="矩形 30">
            <a:extLst>
              <a:ext uri="{FF2B5EF4-FFF2-40B4-BE49-F238E27FC236}">
                <a16:creationId xmlns:a16="http://schemas.microsoft.com/office/drawing/2014/main" id="{50B845A2-BDBF-4006-B0DC-EB3479193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Preprocessing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110C97E-1D5E-42D0-9ABC-CC59E5D4899F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11" name="椭圆 18">
              <a:extLst>
                <a:ext uri="{FF2B5EF4-FFF2-40B4-BE49-F238E27FC236}">
                  <a16:creationId xmlns:a16="http://schemas.microsoft.com/office/drawing/2014/main" id="{202C7280-46A8-489C-AF1D-9B2398957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0CD50AD-857C-4457-A9C7-7761C75ED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0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B005A2B6-5378-4615-ADBB-F378E7CE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Identify Self-Admitted Technical Debts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8C96AB-B4F8-4A4C-BB68-6661FCFA84A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10" name="椭圆 18">
              <a:extLst>
                <a:ext uri="{FF2B5EF4-FFF2-40B4-BE49-F238E27FC236}">
                  <a16:creationId xmlns:a16="http://schemas.microsoft.com/office/drawing/2014/main" id="{C6DF1728-6B51-4764-A6A3-93A27280E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AF88BC5-A648-4E79-9A09-59B02FEE0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387BE9E-74A1-4E4A-A571-AA9B50014204}"/>
              </a:ext>
            </a:extLst>
          </p:cNvPr>
          <p:cNvSpPr txBox="1"/>
          <p:nvPr/>
        </p:nvSpPr>
        <p:spPr>
          <a:xfrm>
            <a:off x="815872" y="1302707"/>
            <a:ext cx="6270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 public SATD dataset to train classification model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Data cleaning for dataset (</a:t>
            </a:r>
            <a:r>
              <a:rPr lang="en-US" altLang="zh-CN" dirty="0" err="1"/>
              <a:t>urls</a:t>
            </a:r>
            <a:r>
              <a:rPr lang="en-US" altLang="zh-CN" dirty="0"/>
              <a:t>, html tags, punctuation……)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duplicate samples from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Deal with dataset imbalances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Sample from Non-SATD 10 times to build 10 pcs of balanced datasets with SATD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Train 10 Maximum Entropy Models separately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 these models to predict code comments separately and use the most frequent label as result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CB3B5A-0D01-4659-9483-23FC50D51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84952"/>
              </p:ext>
            </p:extLst>
          </p:nvPr>
        </p:nvGraphicFramePr>
        <p:xfrm>
          <a:off x="7499791" y="1032589"/>
          <a:ext cx="34947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381">
                  <a:extLst>
                    <a:ext uri="{9D8B030D-6E8A-4147-A177-3AD203B41FA5}">
                      <a16:colId xmlns:a16="http://schemas.microsoft.com/office/drawing/2014/main" val="1086362733"/>
                    </a:ext>
                  </a:extLst>
                </a:gridCol>
                <a:gridCol w="1747381">
                  <a:extLst>
                    <a:ext uri="{9D8B030D-6E8A-4147-A177-3AD203B41FA5}">
                      <a16:colId xmlns:a16="http://schemas.microsoft.com/office/drawing/2014/main" val="3544521611"/>
                    </a:ext>
                  </a:extLst>
                </a:gridCol>
              </a:tblGrid>
              <a:tr h="352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Non-SATD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03136"/>
                  </a:ext>
                </a:extLst>
              </a:tr>
              <a:tr h="352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32,679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84448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C41D6666-41FF-46D1-BCA2-5484A7C7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4614"/>
              </p:ext>
            </p:extLst>
          </p:nvPr>
        </p:nvGraphicFramePr>
        <p:xfrm>
          <a:off x="7499791" y="1971153"/>
          <a:ext cx="421692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2887134228"/>
                    </a:ext>
                  </a:extLst>
                </a:gridCol>
                <a:gridCol w="1278145">
                  <a:extLst>
                    <a:ext uri="{9D8B030D-6E8A-4147-A177-3AD203B41FA5}">
                      <a16:colId xmlns:a16="http://schemas.microsoft.com/office/drawing/2014/main" val="41728924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31841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1413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F1-score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9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3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8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1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50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9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5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2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2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2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720EC5-66DE-427C-8C53-63A16B29CE75}"/>
              </a:ext>
            </a:extLst>
          </p:cNvPr>
          <p:cNvSpPr txBox="1"/>
          <p:nvPr/>
        </p:nvSpPr>
        <p:spPr>
          <a:xfrm>
            <a:off x="1495213" y="1560881"/>
            <a:ext cx="8359987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Focus on Self Admitted Technical Debts(SATDs) in code clones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CN" sz="2000" dirty="0"/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Self Admitted Technical Debts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CN" sz="2000" dirty="0"/>
          </a:p>
          <a:p>
            <a:pPr algn="l"/>
            <a:r>
              <a:rPr lang="en-US" altLang="zh-CN" dirty="0"/>
              <a:t>Technical debt refers to the phenomena of taking shortcuts to achieve short term gain at the cost of higher maintenance efforts in the future. </a:t>
            </a:r>
          </a:p>
          <a:p>
            <a:pPr algn="l"/>
            <a:r>
              <a:rPr lang="en-US" altLang="zh-CN" dirty="0"/>
              <a:t>Authors may be aware of technical debts and write them down in code comments, this is so called “Self-Admitted Technical Debt”.</a:t>
            </a:r>
          </a:p>
          <a:p>
            <a:pPr algn="l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Code Clone</a:t>
            </a:r>
          </a:p>
          <a:p>
            <a:endParaRPr lang="en-US" altLang="zh-CN" dirty="0"/>
          </a:p>
          <a:p>
            <a:pPr algn="l"/>
            <a:r>
              <a:rPr lang="en-US" altLang="zh-CN" dirty="0"/>
              <a:t>In a software system, similar or identical fragments of code are known as code clones. </a:t>
            </a:r>
          </a:p>
          <a:p>
            <a:r>
              <a:rPr lang="en-US" altLang="zh-CN" dirty="0"/>
              <a:t>The main reason behind difficulty in software maintenance is code clones.</a:t>
            </a:r>
          </a:p>
          <a:p>
            <a:endParaRPr lang="en-US" altLang="zh-CN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0F4DFA-C430-496C-9B70-A4FE6CBF074E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6" name="椭圆 18">
              <a:extLst>
                <a:ext uri="{FF2B5EF4-FFF2-40B4-BE49-F238E27FC236}">
                  <a16:creationId xmlns:a16="http://schemas.microsoft.com/office/drawing/2014/main" id="{0C80EFDB-B8A8-4691-9F52-8622FFB1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1609B91-1718-4D68-A08B-D8D27160B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8" name="矩形 30">
            <a:extLst>
              <a:ext uri="{FF2B5EF4-FFF2-40B4-BE49-F238E27FC236}">
                <a16:creationId xmlns:a16="http://schemas.microsoft.com/office/drawing/2014/main" id="{0027FB8B-6A56-4EAA-A63C-A012C0B8E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325B7F"/>
                </a:solidFill>
                <a:cs typeface="+mn-ea"/>
              </a:rPr>
              <a:t>Backgrounds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B005A2B6-5378-4615-ADBB-F378E7CE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9489574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Label Self-Admitted Technical Debts Manually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8C96AB-B4F8-4A4C-BB68-6661FCFA84A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10" name="椭圆 18">
              <a:extLst>
                <a:ext uri="{FF2B5EF4-FFF2-40B4-BE49-F238E27FC236}">
                  <a16:creationId xmlns:a16="http://schemas.microsoft.com/office/drawing/2014/main" id="{C6DF1728-6B51-4764-A6A3-93A27280E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AF88BC5-A648-4E79-9A09-59B02FEE0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387BE9E-74A1-4E4A-A571-AA9B50014204}"/>
              </a:ext>
            </a:extLst>
          </p:cNvPr>
          <p:cNvSpPr txBox="1"/>
          <p:nvPr/>
        </p:nvSpPr>
        <p:spPr>
          <a:xfrm>
            <a:off x="815871" y="1302707"/>
            <a:ext cx="84084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17,729 code comments in code clone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5,398 code comments are labeled as SATD(predicted by our models)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Relabel all code comments labeled as SATD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All code comments contain “</a:t>
            </a:r>
            <a:r>
              <a:rPr lang="en-US" altLang="zh-CN" dirty="0" err="1"/>
              <a:t>todo</a:t>
            </a:r>
            <a:r>
              <a:rPr lang="en-US" altLang="zh-CN" dirty="0"/>
              <a:t>”, “</a:t>
            </a:r>
            <a:r>
              <a:rPr lang="en-US" altLang="zh-CN" dirty="0" err="1"/>
              <a:t>fixme</a:t>
            </a:r>
            <a:r>
              <a:rPr lang="en-US" altLang="zh-CN" dirty="0"/>
              <a:t>” and “xxx” will be labeled as SATD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740 code comments are labeled as SATD(it will be more accurate if several people label these code comments and do Kappa test)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4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680C72F6-DB2F-4CC0-918E-AD829AB7F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Track history of SATD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9B717D-7CC0-4432-91B6-E5A158FB36B6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3AB0DD8D-9441-40D7-A297-6F3EA05F1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E0EDC8-6A76-40B3-B83C-CD81430AA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9ACE568-169C-4467-9CB8-B6CBDB595E72}"/>
              </a:ext>
            </a:extLst>
          </p:cNvPr>
          <p:cNvSpPr txBox="1"/>
          <p:nvPr/>
        </p:nvSpPr>
        <p:spPr>
          <a:xfrm>
            <a:off x="1013254" y="1044146"/>
            <a:ext cx="75746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Get commit that SATD was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Git to track the history of file that contain SATD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git log -M90% -p  --follow --  filepath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 SATD was introduced in which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dirty="0"/>
              <a:t>Get commit that SATD was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Find all branches that contain commits of SATD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Get logs of commits in each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Get all codes that were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if SATD was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Get the commit that SATD was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Get the file where SATD is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Track the history of that file and check if that file is the descendant of code clones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Get the author of the commit and the date when it was submitted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Notes: it will be more accurate to use “git blame” to track the history of codes of every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5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>
            <a:extLst>
              <a:ext uri="{FF2B5EF4-FFF2-40B4-BE49-F238E27FC236}">
                <a16:creationId xmlns:a16="http://schemas.microsoft.com/office/drawing/2014/main" id="{9F8084EC-E310-4F6D-B9A8-60E676F7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Example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49E9A2-EAB5-4D11-854D-83995C1B50F9}"/>
              </a:ext>
            </a:extLst>
          </p:cNvPr>
          <p:cNvSpPr txBox="1"/>
          <p:nvPr/>
        </p:nvSpPr>
        <p:spPr>
          <a:xfrm>
            <a:off x="1031789" y="1037968"/>
            <a:ext cx="8025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project </a:t>
            </a:r>
            <a:r>
              <a:rPr lang="en-US" altLang="zh-CN" dirty="0" err="1"/>
              <a:t>checkstyle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There are 272 SATDs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172 SATDs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28 SATDs are removed by author 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 average it takes 1,018 days to remove a SATD and median is 544 days</a:t>
            </a:r>
          </a:p>
        </p:txBody>
      </p:sp>
    </p:spTree>
    <p:extLst>
      <p:ext uri="{BB962C8B-B14F-4D97-AF65-F5344CB8AC3E}">
        <p14:creationId xmlns:p14="http://schemas.microsoft.com/office/powerpoint/2010/main" val="5236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A8F351-268C-484B-B3ED-498058C754F7}"/>
              </a:ext>
            </a:extLst>
          </p:cNvPr>
          <p:cNvSpPr txBox="1"/>
          <p:nvPr/>
        </p:nvSpPr>
        <p:spPr>
          <a:xfrm>
            <a:off x="0" y="288530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Thanks!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17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720EC5-66DE-427C-8C53-63A16B29CE75}"/>
              </a:ext>
            </a:extLst>
          </p:cNvPr>
          <p:cNvSpPr txBox="1"/>
          <p:nvPr/>
        </p:nvSpPr>
        <p:spPr>
          <a:xfrm>
            <a:off x="1495213" y="1560881"/>
            <a:ext cx="83599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Identify self-admitted technical debts, using the NLP approach from prior work. Once we identify the self-admitted technical debts, we would answer the following research questions.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r>
              <a:rPr lang="en-US" altLang="zh-CN" dirty="0"/>
              <a:t>RQ1</a:t>
            </a:r>
            <a:r>
              <a:rPr lang="zh-CN" altLang="en-US" dirty="0"/>
              <a:t>：</a:t>
            </a:r>
            <a:r>
              <a:rPr lang="en-US" altLang="zh-CN" dirty="0"/>
              <a:t>How many self-admitted technical debts get removed?</a:t>
            </a:r>
          </a:p>
          <a:p>
            <a:endParaRPr lang="en-US" altLang="zh-CN" dirty="0"/>
          </a:p>
          <a:p>
            <a:r>
              <a:rPr lang="en-US" altLang="zh-CN" dirty="0"/>
              <a:t>RQ2</a:t>
            </a:r>
            <a:r>
              <a:rPr lang="zh-CN" altLang="en-US" dirty="0"/>
              <a:t>：</a:t>
            </a:r>
            <a:r>
              <a:rPr lang="en-US" altLang="zh-CN" dirty="0"/>
              <a:t>Who removes self-admitted technical debts?</a:t>
            </a:r>
          </a:p>
          <a:p>
            <a:br>
              <a:rPr lang="en-US" altLang="zh-CN" dirty="0"/>
            </a:br>
            <a:r>
              <a:rPr lang="en-US" altLang="zh-CN" dirty="0"/>
              <a:t>RQ3</a:t>
            </a:r>
            <a:r>
              <a:rPr lang="zh-CN" altLang="en-US" dirty="0"/>
              <a:t>：</a:t>
            </a:r>
            <a:r>
              <a:rPr lang="en-US" altLang="zh-CN" dirty="0"/>
              <a:t>How long do self-admitted technical debts survive in a project?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0F4DFA-C430-496C-9B70-A4FE6CBF074E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6" name="椭圆 18">
              <a:extLst>
                <a:ext uri="{FF2B5EF4-FFF2-40B4-BE49-F238E27FC236}">
                  <a16:creationId xmlns:a16="http://schemas.microsoft.com/office/drawing/2014/main" id="{0C80EFDB-B8A8-4691-9F52-8622FFB1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1609B91-1718-4D68-A08B-D8D27160B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8" name="矩形 30">
            <a:extLst>
              <a:ext uri="{FF2B5EF4-FFF2-40B4-BE49-F238E27FC236}">
                <a16:creationId xmlns:a16="http://schemas.microsoft.com/office/drawing/2014/main" id="{0027FB8B-6A56-4EAA-A63C-A012C0B8E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dirty="0">
                <a:solidFill>
                  <a:srgbClr val="325B7F"/>
                </a:solidFill>
                <a:cs typeface="+mn-ea"/>
              </a:rPr>
              <a:t>RQs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6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6D98B7C-C17A-43C4-8AEA-BB9A26EE16C1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F5BF73E8-9E01-4D1F-A44A-E2BD201DC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BCED70D-2BF3-4713-AA77-6D2B071DE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4388E401-B90A-4FFF-A8F3-927C503F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Code Clone in 33 Projects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09DCDF9-76BC-42CB-A248-714A8456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92598"/>
              </p:ext>
            </p:extLst>
          </p:nvPr>
        </p:nvGraphicFramePr>
        <p:xfrm>
          <a:off x="1167714" y="2109801"/>
          <a:ext cx="91096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838">
                  <a:extLst>
                    <a:ext uri="{9D8B030D-6E8A-4147-A177-3AD203B41FA5}">
                      <a16:colId xmlns:a16="http://schemas.microsoft.com/office/drawing/2014/main" val="3229880279"/>
                    </a:ext>
                  </a:extLst>
                </a:gridCol>
                <a:gridCol w="4554838">
                  <a:extLst>
                    <a:ext uri="{9D8B030D-6E8A-4147-A177-3AD203B41FA5}">
                      <a16:colId xmlns:a16="http://schemas.microsoft.com/office/drawing/2014/main" val="313914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Clone pair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Start commit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59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filepath1^start^end+filepath2^start^end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 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686196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2A92D5AA-9BA7-4D82-B3BD-3B324D64DA28}"/>
              </a:ext>
            </a:extLst>
          </p:cNvPr>
          <p:cNvSpPr txBox="1"/>
          <p:nvPr/>
        </p:nvSpPr>
        <p:spPr>
          <a:xfrm>
            <a:off x="1167714" y="1452604"/>
            <a:ext cx="611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518</a:t>
            </a:r>
            <a:r>
              <a:rPr lang="en-US" altLang="zh-CN" dirty="0"/>
              <a:t>,</a:t>
            </a:r>
            <a:r>
              <a:rPr lang="zh-CN" altLang="en-US" dirty="0"/>
              <a:t>270 </a:t>
            </a:r>
            <a:r>
              <a:rPr lang="en-US" altLang="zh-CN" dirty="0"/>
              <a:t>pairs of code clone in total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5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CE94F1B-0190-4A1B-BA2E-D51633643FEE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10" name="椭圆 18">
              <a:extLst>
                <a:ext uri="{FF2B5EF4-FFF2-40B4-BE49-F238E27FC236}">
                  <a16:creationId xmlns:a16="http://schemas.microsoft.com/office/drawing/2014/main" id="{27BBBE76-47F7-4F18-B867-04D6FF019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D67212D-1FB5-4D4A-B565-B65CB9D45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2" name="矩形 30">
            <a:extLst>
              <a:ext uri="{FF2B5EF4-FFF2-40B4-BE49-F238E27FC236}">
                <a16:creationId xmlns:a16="http://schemas.microsoft.com/office/drawing/2014/main" id="{E66CEAF1-5D62-4ADE-9A9C-3F35D54D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Commit Message Collection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DC9DB1-39DB-419C-90EA-ECC00C670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039" y="2471351"/>
            <a:ext cx="5463889" cy="15351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EB4C68-1514-49C5-AD37-4CC48614B6E5}"/>
              </a:ext>
            </a:extLst>
          </p:cNvPr>
          <p:cNvSpPr txBox="1"/>
          <p:nvPr/>
        </p:nvSpPr>
        <p:spPr>
          <a:xfrm>
            <a:off x="1571095" y="2435650"/>
            <a:ext cx="16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Commit title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9338CD-F391-4DC9-9DA3-0615C72E61D3}"/>
              </a:ext>
            </a:extLst>
          </p:cNvPr>
          <p:cNvSpPr txBox="1"/>
          <p:nvPr/>
        </p:nvSpPr>
        <p:spPr>
          <a:xfrm>
            <a:off x="1571095" y="3047755"/>
            <a:ext cx="16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Commit body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07D2B97-38A9-4C93-9B24-34DB0278686A}"/>
              </a:ext>
            </a:extLst>
          </p:cNvPr>
          <p:cNvSpPr/>
          <p:nvPr/>
        </p:nvSpPr>
        <p:spPr>
          <a:xfrm>
            <a:off x="3058297" y="2558536"/>
            <a:ext cx="261279" cy="172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7C4785C-9A1E-4D8C-87A4-9DD03387DAF5}"/>
              </a:ext>
            </a:extLst>
          </p:cNvPr>
          <p:cNvSpPr/>
          <p:nvPr/>
        </p:nvSpPr>
        <p:spPr>
          <a:xfrm>
            <a:off x="3047725" y="3159656"/>
            <a:ext cx="261279" cy="172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AA0A40-DF4C-42CB-B481-EA3A7B1BB116}"/>
              </a:ext>
            </a:extLst>
          </p:cNvPr>
          <p:cNvSpPr txBox="1"/>
          <p:nvPr/>
        </p:nvSpPr>
        <p:spPr>
          <a:xfrm>
            <a:off x="2576383" y="4524219"/>
            <a:ext cx="380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log --pretty=format:”%s” SHA -1 </a:t>
            </a:r>
          </a:p>
          <a:p>
            <a:r>
              <a:rPr lang="en-US" altLang="zh-CN" dirty="0"/>
              <a:t>git log --pretty=format:”%b” SHA -1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0EEFC3-E307-49FA-AF75-75835D6AFD31}"/>
              </a:ext>
            </a:extLst>
          </p:cNvPr>
          <p:cNvSpPr txBox="1"/>
          <p:nvPr/>
        </p:nvSpPr>
        <p:spPr>
          <a:xfrm>
            <a:off x="1195106" y="1548648"/>
            <a:ext cx="854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parts of commit messages were collected(title and body)using the commands below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A22255-0A9F-42DC-8E69-AA6F3A365963}"/>
              </a:ext>
            </a:extLst>
          </p:cNvPr>
          <p:cNvSpPr txBox="1"/>
          <p:nvPr/>
        </p:nvSpPr>
        <p:spPr>
          <a:xfrm>
            <a:off x="1195106" y="1179316"/>
            <a:ext cx="32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22,570 commits in total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1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B3987-2E3A-48CC-A8DF-411FCB288872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23840853-10E2-4947-9D39-C6FE6A66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B996633-6A42-4C32-8360-67D3CBBA4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6BF378FB-2154-42F1-A7F8-A990641E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30" y="346319"/>
            <a:ext cx="869738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Code Comment Collection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6C18BD-58C2-4ADD-95E9-263779496A1E}"/>
              </a:ext>
            </a:extLst>
          </p:cNvPr>
          <p:cNvSpPr txBox="1"/>
          <p:nvPr/>
        </p:nvSpPr>
        <p:spPr>
          <a:xfrm>
            <a:off x="1431628" y="5700551"/>
            <a:ext cx="80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Status: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3% clone pairs report error(some of the files may be renamed or remove)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1E1602-0D6E-4366-BC87-61FCEA90B603}"/>
              </a:ext>
            </a:extLst>
          </p:cNvPr>
          <p:cNvSpPr txBox="1"/>
          <p:nvPr/>
        </p:nvSpPr>
        <p:spPr>
          <a:xfrm>
            <a:off x="1201278" y="1342001"/>
            <a:ext cx="8548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regular expression to get single line comments and multi line comments in code clone.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Code comments before the starting line are also collected if the code block is incomplete.</a:t>
            </a:r>
          </a:p>
          <a:p>
            <a:endParaRPr lang="en-US" altLang="zh-CN" dirty="0"/>
          </a:p>
          <a:p>
            <a:r>
              <a:rPr lang="en-US" altLang="zh-CN" dirty="0"/>
              <a:t>If @Test is in the code clone, all code comments will be deleted.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BD034F-5900-4A6D-87A2-74F3FE502695}"/>
              </a:ext>
            </a:extLst>
          </p:cNvPr>
          <p:cNvSpPr txBox="1"/>
          <p:nvPr/>
        </p:nvSpPr>
        <p:spPr>
          <a:xfrm>
            <a:off x="1257047" y="3330953"/>
            <a:ext cx="20110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/*</a:t>
            </a:r>
          </a:p>
          <a:p>
            <a:r>
              <a:rPr lang="en-US" altLang="zh-CN" dirty="0">
                <a:solidFill>
                  <a:srgbClr val="008000"/>
                </a:solidFill>
                <a:latin typeface="Menlo"/>
              </a:rPr>
              <a:t>Code comment</a:t>
            </a:r>
          </a:p>
          <a:p>
            <a:r>
              <a:rPr lang="en-US" altLang="zh-CN" dirty="0">
                <a:solidFill>
                  <a:srgbClr val="008000"/>
                </a:solidFill>
                <a:latin typeface="Menlo"/>
              </a:rPr>
              <a:t>*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/</a:t>
            </a:r>
            <a:endParaRPr lang="en-US" altLang="zh-CN" dirty="0">
              <a:solidFill>
                <a:srgbClr val="008000"/>
              </a:solidFill>
              <a:latin typeface="Menlo"/>
            </a:endParaRPr>
          </a:p>
          <a:p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public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class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Test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Start line </a:t>
            </a:r>
          </a:p>
          <a:p>
            <a:endParaRPr lang="en-US" altLang="zh-CN" dirty="0">
              <a:solidFill>
                <a:srgbClr val="808000"/>
              </a:solidFill>
              <a:latin typeface="Menlo"/>
            </a:endParaRPr>
          </a:p>
          <a:p>
            <a:r>
              <a:rPr lang="en-US" altLang="zh-CN" dirty="0">
                <a:solidFill>
                  <a:srgbClr val="808000"/>
                </a:solidFill>
                <a:latin typeface="Menlo"/>
              </a:rPr>
              <a:t>End line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88AFF1-1811-4568-8F62-2BBFBB2EC372}"/>
              </a:ext>
            </a:extLst>
          </p:cNvPr>
          <p:cNvSpPr txBox="1"/>
          <p:nvPr/>
        </p:nvSpPr>
        <p:spPr>
          <a:xfrm>
            <a:off x="4091116" y="3334106"/>
            <a:ext cx="20110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Menlo"/>
              </a:rPr>
              <a:t>{</a:t>
            </a:r>
          </a:p>
          <a:p>
            <a:r>
              <a:rPr lang="en-US" altLang="zh-CN" dirty="0">
                <a:solidFill>
                  <a:srgbClr val="008000"/>
                </a:solidFill>
                <a:latin typeface="Menlo"/>
              </a:rPr>
              <a:t>// Code comment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Start line </a:t>
            </a:r>
          </a:p>
          <a:p>
            <a:endParaRPr lang="en-US" altLang="zh-CN" dirty="0">
              <a:solidFill>
                <a:srgbClr val="808000"/>
              </a:solidFill>
              <a:latin typeface="Menlo"/>
            </a:endParaRPr>
          </a:p>
          <a:p>
            <a:r>
              <a:rPr lang="en-US" altLang="zh-CN" dirty="0">
                <a:solidFill>
                  <a:srgbClr val="808000"/>
                </a:solidFill>
                <a:latin typeface="Menlo"/>
              </a:rPr>
              <a:t>End line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880C97-56AD-483B-B825-8FFFFC725EE4}"/>
              </a:ext>
            </a:extLst>
          </p:cNvPr>
          <p:cNvSpPr txBox="1"/>
          <p:nvPr/>
        </p:nvSpPr>
        <p:spPr>
          <a:xfrm>
            <a:off x="6975900" y="3492216"/>
            <a:ext cx="20110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Menlo"/>
              </a:rPr>
              <a:t>@Test</a:t>
            </a:r>
          </a:p>
          <a:p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public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Menlo"/>
              </a:rPr>
              <a:t>class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Menlo"/>
              </a:rPr>
              <a:t>Test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Start line </a:t>
            </a:r>
          </a:p>
          <a:p>
            <a:endParaRPr lang="en-US" altLang="zh-CN" dirty="0">
              <a:solidFill>
                <a:srgbClr val="808000"/>
              </a:solidFill>
              <a:latin typeface="Menlo"/>
            </a:endParaRPr>
          </a:p>
          <a:p>
            <a:r>
              <a:rPr lang="en-US" altLang="zh-CN" dirty="0">
                <a:solidFill>
                  <a:srgbClr val="808000"/>
                </a:solidFill>
                <a:latin typeface="Menlo"/>
              </a:rPr>
              <a:t>End line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B641F3-6C52-4F62-B82A-42DABA38E417}"/>
              </a:ext>
            </a:extLst>
          </p:cNvPr>
          <p:cNvSpPr txBox="1"/>
          <p:nvPr/>
        </p:nvSpPr>
        <p:spPr>
          <a:xfrm>
            <a:off x="1257047" y="942032"/>
            <a:ext cx="47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17,729 code comments in total (unique)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8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B3987-2E3A-48CC-A8DF-411FCB288872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23840853-10E2-4947-9D39-C6FE6A66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B996633-6A42-4C32-8360-67D3CBBA4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6BF378FB-2154-42F1-A7F8-A990641E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30" y="346319"/>
            <a:ext cx="9564756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Pull Request Collection </a:t>
            </a:r>
            <a:r>
              <a:rPr lang="en-US" altLang="zh-CN" sz="2400" dirty="0">
                <a:solidFill>
                  <a:srgbClr val="325B7F"/>
                </a:solidFill>
                <a:cs typeface="+mn-ea"/>
              </a:rPr>
              <a:t>(related to code clone)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12B815-0C6A-4014-BA70-002F9A1E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69" y="2323493"/>
            <a:ext cx="3424473" cy="14137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679C8B-C917-4442-A910-48A0807DA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974"/>
          <a:stretch/>
        </p:blipFill>
        <p:spPr>
          <a:xfrm>
            <a:off x="6011564" y="2358820"/>
            <a:ext cx="4572000" cy="14137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FFFAF0-3CC2-4F97-8DFD-BE059FFB34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39064" r="493"/>
          <a:stretch/>
        </p:blipFill>
        <p:spPr>
          <a:xfrm>
            <a:off x="1110745" y="4305587"/>
            <a:ext cx="5053896" cy="16571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8C5EDA-72C7-47A4-BBC4-59BA1C722E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16" r="50536"/>
          <a:stretch/>
        </p:blipFill>
        <p:spPr>
          <a:xfrm>
            <a:off x="6563838" y="4152559"/>
            <a:ext cx="3467451" cy="109046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B512E48-58EC-466F-AF81-9005DC745894}"/>
              </a:ext>
            </a:extLst>
          </p:cNvPr>
          <p:cNvSpPr txBox="1"/>
          <p:nvPr/>
        </p:nvSpPr>
        <p:spPr>
          <a:xfrm>
            <a:off x="6210767" y="2007421"/>
            <a:ext cx="21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Reviews(21,999)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0FAEB3-72DF-4C68-89EE-F192B333F2DE}"/>
              </a:ext>
            </a:extLst>
          </p:cNvPr>
          <p:cNvSpPr txBox="1"/>
          <p:nvPr/>
        </p:nvSpPr>
        <p:spPr>
          <a:xfrm>
            <a:off x="972101" y="2258350"/>
            <a:ext cx="61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0D4A56-5176-461E-9945-F6686F1A7BA3}"/>
              </a:ext>
            </a:extLst>
          </p:cNvPr>
          <p:cNvSpPr txBox="1"/>
          <p:nvPr/>
        </p:nvSpPr>
        <p:spPr>
          <a:xfrm>
            <a:off x="1019449" y="3312503"/>
            <a:ext cx="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86FF8F-0FBC-45FE-BB8F-E5964969578E}"/>
              </a:ext>
            </a:extLst>
          </p:cNvPr>
          <p:cNvSpPr txBox="1"/>
          <p:nvPr/>
        </p:nvSpPr>
        <p:spPr>
          <a:xfrm>
            <a:off x="6445284" y="3876287"/>
            <a:ext cx="335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Issue comments(23,614)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BAD78F-932A-49BE-AB08-3E7A83B1F415}"/>
              </a:ext>
            </a:extLst>
          </p:cNvPr>
          <p:cNvSpPr txBox="1"/>
          <p:nvPr/>
        </p:nvSpPr>
        <p:spPr>
          <a:xfrm>
            <a:off x="1173826" y="3972241"/>
            <a:ext cx="304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review comments(60,130)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29273BA-8762-47E8-B848-F6135DB7040C}"/>
              </a:ext>
            </a:extLst>
          </p:cNvPr>
          <p:cNvSpPr/>
          <p:nvPr/>
        </p:nvSpPr>
        <p:spPr>
          <a:xfrm>
            <a:off x="1504897" y="2369359"/>
            <a:ext cx="261279" cy="172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6A9F9CB7-6556-46A4-8E01-1F7A928243E0}"/>
              </a:ext>
            </a:extLst>
          </p:cNvPr>
          <p:cNvSpPr/>
          <p:nvPr/>
        </p:nvSpPr>
        <p:spPr>
          <a:xfrm>
            <a:off x="1732169" y="3444473"/>
            <a:ext cx="261279" cy="172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45B289-BF9D-4607-A918-3DBF1677A91D}"/>
              </a:ext>
            </a:extLst>
          </p:cNvPr>
          <p:cNvSpPr txBox="1"/>
          <p:nvPr/>
        </p:nvSpPr>
        <p:spPr>
          <a:xfrm>
            <a:off x="1019449" y="1759857"/>
            <a:ext cx="58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DAFB1A-AAB2-4C46-AA10-019D364C6085}"/>
              </a:ext>
            </a:extLst>
          </p:cNvPr>
          <p:cNvSpPr txBox="1"/>
          <p:nvPr/>
        </p:nvSpPr>
        <p:spPr>
          <a:xfrm>
            <a:off x="1019449" y="1006093"/>
            <a:ext cx="611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8</a:t>
            </a:r>
            <a:r>
              <a:rPr lang="en-US" altLang="zh-CN" dirty="0"/>
              <a:t>,</a:t>
            </a:r>
            <a:r>
              <a:rPr lang="zh-CN" altLang="en-US" dirty="0"/>
              <a:t>148 </a:t>
            </a:r>
            <a:r>
              <a:rPr lang="en-US" altLang="zh-CN" dirty="0"/>
              <a:t>pull requests in total</a:t>
            </a:r>
            <a:r>
              <a:rPr lang="zh-CN" altLang="en-US" dirty="0"/>
              <a:t>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5B657DC-410F-45A4-9982-AEC1630BAF9C}"/>
              </a:ext>
            </a:extLst>
          </p:cNvPr>
          <p:cNvSpPr/>
          <p:nvPr/>
        </p:nvSpPr>
        <p:spPr>
          <a:xfrm>
            <a:off x="6445285" y="2991704"/>
            <a:ext cx="4057958" cy="6257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580EAE7-BDCE-4504-B8FD-4100AFEFEDF7}"/>
              </a:ext>
            </a:extLst>
          </p:cNvPr>
          <p:cNvSpPr/>
          <p:nvPr/>
        </p:nvSpPr>
        <p:spPr>
          <a:xfrm>
            <a:off x="7119902" y="4615249"/>
            <a:ext cx="2512190" cy="1977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754C13F-A034-4F9C-889A-A186F0194AF0}"/>
              </a:ext>
            </a:extLst>
          </p:cNvPr>
          <p:cNvSpPr/>
          <p:nvPr/>
        </p:nvSpPr>
        <p:spPr>
          <a:xfrm>
            <a:off x="1433216" y="5125557"/>
            <a:ext cx="3887505" cy="1833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D02033-6B30-4459-931A-FBB84FF24518}"/>
              </a:ext>
            </a:extLst>
          </p:cNvPr>
          <p:cNvSpPr/>
          <p:nvPr/>
        </p:nvSpPr>
        <p:spPr>
          <a:xfrm>
            <a:off x="1433216" y="5529103"/>
            <a:ext cx="4448599" cy="3121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9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D9FE33-F40B-4033-82DD-2127B6F7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07" y="2099837"/>
            <a:ext cx="7169305" cy="8291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D1565C-985D-4805-B132-D4890C8040F0}"/>
              </a:ext>
            </a:extLst>
          </p:cNvPr>
          <p:cNvSpPr txBox="1"/>
          <p:nvPr/>
        </p:nvSpPr>
        <p:spPr>
          <a:xfrm>
            <a:off x="555346" y="1792060"/>
            <a:ext cx="2319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Author association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EE91DF-EE0D-49B0-8476-FA05A3FC6B7D}"/>
              </a:ext>
            </a:extLst>
          </p:cNvPr>
          <p:cNvSpPr txBox="1"/>
          <p:nvPr/>
        </p:nvSpPr>
        <p:spPr>
          <a:xfrm>
            <a:off x="3333235" y="5826897"/>
            <a:ext cx="1133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Reactions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E64C37-F8E3-4903-81A9-896FC8322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3" y="4013674"/>
            <a:ext cx="7333172" cy="15468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62B39B-912E-4D51-80A5-C3D3D5939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7" y="5648920"/>
            <a:ext cx="6970626" cy="52563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5840071-B560-4524-BA46-0773454D0B6F}"/>
              </a:ext>
            </a:extLst>
          </p:cNvPr>
          <p:cNvSpPr txBox="1"/>
          <p:nvPr/>
        </p:nvSpPr>
        <p:spPr>
          <a:xfrm>
            <a:off x="636372" y="3278965"/>
            <a:ext cx="7262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State of reviews (APPROVED, CHANGES_REQUESTED, COMMENTED, DISMISSED)</a:t>
            </a:r>
            <a:endParaRPr lang="zh-CN" altLang="en-US" sz="1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D0040C5-10B4-44AC-8C4D-543988F5E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93" y="881555"/>
            <a:ext cx="9890682" cy="564941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DDA9D356-4C11-4437-A6CF-11AC0EF8F1A9}"/>
              </a:ext>
            </a:extLst>
          </p:cNvPr>
          <p:cNvSpPr/>
          <p:nvPr/>
        </p:nvSpPr>
        <p:spPr>
          <a:xfrm>
            <a:off x="6725920" y="2187146"/>
            <a:ext cx="570745" cy="2842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256070-FC42-4B4B-9270-478ADE323A0A}"/>
              </a:ext>
            </a:extLst>
          </p:cNvPr>
          <p:cNvSpPr/>
          <p:nvPr/>
        </p:nvSpPr>
        <p:spPr>
          <a:xfrm>
            <a:off x="1737360" y="4150360"/>
            <a:ext cx="955040" cy="1552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D8448C-E0C3-4304-972C-B8F418CB1C7C}"/>
              </a:ext>
            </a:extLst>
          </p:cNvPr>
          <p:cNvSpPr/>
          <p:nvPr/>
        </p:nvSpPr>
        <p:spPr>
          <a:xfrm>
            <a:off x="1691640" y="5821237"/>
            <a:ext cx="1183640" cy="1552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14C6F11-E1EA-4825-A317-407180BB59C4}"/>
              </a:ext>
            </a:extLst>
          </p:cNvPr>
          <p:cNvSpPr/>
          <p:nvPr/>
        </p:nvSpPr>
        <p:spPr>
          <a:xfrm>
            <a:off x="1405513" y="1015190"/>
            <a:ext cx="2635147" cy="2501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04877A-2C04-43B6-978F-AD7E8CE11DDD}"/>
              </a:ext>
            </a:extLst>
          </p:cNvPr>
          <p:cNvSpPr txBox="1"/>
          <p:nvPr/>
        </p:nvSpPr>
        <p:spPr>
          <a:xfrm>
            <a:off x="500380" y="429450"/>
            <a:ext cx="3181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Author and date of each message</a:t>
            </a:r>
          </a:p>
        </p:txBody>
      </p:sp>
    </p:spTree>
    <p:extLst>
      <p:ext uri="{BB962C8B-B14F-4D97-AF65-F5344CB8AC3E}">
        <p14:creationId xmlns:p14="http://schemas.microsoft.com/office/powerpoint/2010/main" val="26477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C6080E-4E83-4450-B640-FFF4CCA88FFF}"/>
              </a:ext>
            </a:extLst>
          </p:cNvPr>
          <p:cNvGrpSpPr/>
          <p:nvPr/>
        </p:nvGrpSpPr>
        <p:grpSpPr>
          <a:xfrm>
            <a:off x="1139059" y="994971"/>
            <a:ext cx="7041773" cy="2690455"/>
            <a:chOff x="1151251" y="677979"/>
            <a:chExt cx="7041773" cy="269045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CD9BE9D-03D8-4FDE-A049-FF1F02F813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6755"/>
            <a:stretch/>
          </p:blipFill>
          <p:spPr>
            <a:xfrm>
              <a:off x="1151251" y="940775"/>
              <a:ext cx="6345196" cy="2427659"/>
            </a:xfrm>
            <a:prstGeom prst="rect">
              <a:avLst/>
            </a:prstGeom>
          </p:spPr>
        </p:pic>
        <p:pic>
          <p:nvPicPr>
            <p:cNvPr id="3" name="图片 2" descr="图形用户界面, 文本, 应用程序&#10;&#10;描述已自动生成">
              <a:extLst>
                <a:ext uri="{FF2B5EF4-FFF2-40B4-BE49-F238E27FC236}">
                  <a16:creationId xmlns:a16="http://schemas.microsoft.com/office/drawing/2014/main" id="{43883B56-3343-4CBA-A779-F4567B57A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120" y="677979"/>
              <a:ext cx="2279904" cy="177017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7BBC18-B690-4815-9D00-6E0A2559D364}"/>
                </a:ext>
              </a:extLst>
            </p:cNvPr>
            <p:cNvSpPr/>
            <p:nvPr/>
          </p:nvSpPr>
          <p:spPr>
            <a:xfrm flipV="1">
              <a:off x="6181343" y="1572768"/>
              <a:ext cx="1569365" cy="7010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8CEB8B-A50E-426E-AB98-8BA94354B606}"/>
                </a:ext>
              </a:extLst>
            </p:cNvPr>
            <p:cNvSpPr/>
            <p:nvPr/>
          </p:nvSpPr>
          <p:spPr>
            <a:xfrm flipV="1">
              <a:off x="1542287" y="2930190"/>
              <a:ext cx="853441" cy="27630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3CC1603-2C58-497E-BA13-C88ACD17748D}"/>
              </a:ext>
            </a:extLst>
          </p:cNvPr>
          <p:cNvSpPr txBox="1"/>
          <p:nvPr/>
        </p:nvSpPr>
        <p:spPr>
          <a:xfrm>
            <a:off x="1207619" y="664704"/>
            <a:ext cx="171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Reactions</a:t>
            </a:r>
          </a:p>
        </p:txBody>
      </p:sp>
    </p:spTree>
    <p:extLst>
      <p:ext uri="{BB962C8B-B14F-4D97-AF65-F5344CB8AC3E}">
        <p14:creationId xmlns:p14="http://schemas.microsoft.com/office/powerpoint/2010/main" val="2279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1101</Words>
  <Application>Microsoft Office PowerPoint</Application>
  <PresentationFormat>宽屏</PresentationFormat>
  <Paragraphs>265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Menlo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K24982</dc:creator>
  <cp:lastModifiedBy>K24982</cp:lastModifiedBy>
  <cp:revision>50</cp:revision>
  <dcterms:created xsi:type="dcterms:W3CDTF">2021-10-07T03:02:20Z</dcterms:created>
  <dcterms:modified xsi:type="dcterms:W3CDTF">2021-10-08T16:24:27Z</dcterms:modified>
</cp:coreProperties>
</file>