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Lobster"/>
      <p:regular r:id="rId27"/>
    </p:embeddedFont>
    <p:embeddedFont>
      <p:font typeface="Open Sans SemiBold"/>
      <p:regular r:id="rId28"/>
      <p:bold r:id="rId29"/>
      <p:italic r:id="rId30"/>
      <p:boldItalic r:id="rId31"/>
    </p:embeddedFont>
    <p:embeddedFont>
      <p:font typeface="Open Sans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h6FAPtvwMWtumn6lIn3J8hrs1y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penSansSemiBold-regular.fntdata"/><Relationship Id="rId27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boldItalic.fntdata"/><Relationship Id="rId30" Type="http://schemas.openxmlformats.org/officeDocument/2006/relationships/font" Target="fonts/OpenSansSemiBold-italic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5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36e84f2d7_0_113:notes"/>
          <p:cNvSpPr/>
          <p:nvPr>
            <p:ph idx="2" type="sldImg"/>
          </p:nvPr>
        </p:nvSpPr>
        <p:spPr>
          <a:xfrm>
            <a:off x="733425" y="1173163"/>
            <a:ext cx="5635500" cy="317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836e84f2d7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836e84f2d7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36e84f2d7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836e84f2d7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Facilitator Intro</a:t>
            </a:r>
            <a:endParaRPr/>
          </a:p>
        </p:txBody>
      </p:sp>
      <p:sp>
        <p:nvSpPr>
          <p:cNvPr id="171" name="Google Shape;171;g2836e84f2d7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36e84f2d7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836e84f2d7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836e84f2d7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36e84f2d7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836e84f2d7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836e84f2d7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36e84f2d7_0_55:notes"/>
          <p:cNvSpPr/>
          <p:nvPr>
            <p:ph idx="2" type="sldImg"/>
          </p:nvPr>
        </p:nvSpPr>
        <p:spPr>
          <a:xfrm>
            <a:off x="733425" y="1173163"/>
            <a:ext cx="5635500" cy="317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836e84f2d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836e84f2d7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36e84f2d7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836e84f2d7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836e84f2d7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36e84f2d7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836e84f2d7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Facilitator Intro</a:t>
            </a:r>
            <a:endParaRPr/>
          </a:p>
        </p:txBody>
      </p:sp>
      <p:sp>
        <p:nvSpPr>
          <p:cNvPr id="221" name="Google Shape;221;g2836e84f2d7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36e84f2d7_0_48:notes"/>
          <p:cNvSpPr/>
          <p:nvPr>
            <p:ph idx="2" type="sldImg"/>
          </p:nvPr>
        </p:nvSpPr>
        <p:spPr>
          <a:xfrm>
            <a:off x="733425" y="1173163"/>
            <a:ext cx="5635500" cy="317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836e84f2d7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836e84f2d7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36e84f2d7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836e84f2d7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836e84f2d7_0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Facilitator Intro</a:t>
            </a:r>
            <a:endParaRPr/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36e84f2d7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836e84f2d7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836e84f2d7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36e84f2d7_0_161:notes"/>
          <p:cNvSpPr/>
          <p:nvPr>
            <p:ph idx="2" type="sldImg"/>
          </p:nvPr>
        </p:nvSpPr>
        <p:spPr>
          <a:xfrm>
            <a:off x="733425" y="1173163"/>
            <a:ext cx="5635500" cy="317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836e84f2d7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836e84f2d7_0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733425" y="1173163"/>
            <a:ext cx="5635625" cy="3170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</a:t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36e84f2d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836e84f2d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Facilitator Intro</a:t>
            </a:r>
            <a:endParaRPr/>
          </a:p>
        </p:txBody>
      </p:sp>
      <p:sp>
        <p:nvSpPr>
          <p:cNvPr id="117" name="Google Shape;117;g2836e84f2d7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36e84f2d7_0_36:notes"/>
          <p:cNvSpPr/>
          <p:nvPr>
            <p:ph idx="2" type="sldImg"/>
          </p:nvPr>
        </p:nvSpPr>
        <p:spPr>
          <a:xfrm>
            <a:off x="733425" y="1173163"/>
            <a:ext cx="5635500" cy="317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836e84f2d7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</a:t>
            </a:r>
            <a:endParaRPr/>
          </a:p>
        </p:txBody>
      </p:sp>
      <p:sp>
        <p:nvSpPr>
          <p:cNvPr id="127" name="Google Shape;127;g2836e84f2d7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36e84f2d7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836e84f2d7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836e84f2d7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733425" y="1173163"/>
            <a:ext cx="5635625" cy="3170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1 Title 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0" y="6166022"/>
            <a:ext cx="12192000" cy="6919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3EAF4"/>
              </a:buClr>
              <a:buSzPts val="2000"/>
              <a:buNone/>
              <a:defRPr sz="2000">
                <a:solidFill>
                  <a:srgbClr val="D3EAF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9"/>
          <p:cNvSpPr txBox="1"/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9289037" y="6305622"/>
            <a:ext cx="13392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0734262" y="6305622"/>
            <a:ext cx="619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21" name="Google Shape;2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7068" y="6317946"/>
            <a:ext cx="1717864" cy="388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sitting at a table&#10;&#10;Description automatically generated" id="22" name="Google Shape;22;p9"/>
          <p:cNvPicPr preferRelativeResize="0"/>
          <p:nvPr/>
        </p:nvPicPr>
        <p:blipFill rotWithShape="1">
          <a:blip r:embed="rId3">
            <a:alphaModFix/>
          </a:blip>
          <a:srcRect b="1072" l="711" r="12628" t="1072"/>
          <a:stretch/>
        </p:blipFill>
        <p:spPr>
          <a:xfrm>
            <a:off x="0" y="0"/>
            <a:ext cx="12228227" cy="690409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/>
          <p:nvPr/>
        </p:nvSpPr>
        <p:spPr>
          <a:xfrm>
            <a:off x="-152400" y="-141514"/>
            <a:ext cx="12496800" cy="7141028"/>
          </a:xfrm>
          <a:prstGeom prst="rect">
            <a:avLst/>
          </a:prstGeom>
          <a:solidFill>
            <a:srgbClr val="000000">
              <a:alpha val="28235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9"/>
          <p:cNvCxnSpPr/>
          <p:nvPr/>
        </p:nvCxnSpPr>
        <p:spPr>
          <a:xfrm>
            <a:off x="418956" y="1561953"/>
            <a:ext cx="4435677" cy="9151"/>
          </a:xfrm>
          <a:prstGeom prst="straightConnector1">
            <a:avLst/>
          </a:prstGeom>
          <a:noFill/>
          <a:ln cap="flat" cmpd="sng" w="127000">
            <a:solidFill>
              <a:srgbClr val="FFD832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 close-up of logos&#10;&#10;Description automatically generated" id="25" name="Google Shape;25;p9"/>
          <p:cNvPicPr preferRelativeResize="0"/>
          <p:nvPr/>
        </p:nvPicPr>
        <p:blipFill rotWithShape="1">
          <a:blip r:embed="rId4">
            <a:alphaModFix/>
          </a:blip>
          <a:srcRect b="30798" l="0" r="0" t="25128"/>
          <a:stretch/>
        </p:blipFill>
        <p:spPr>
          <a:xfrm>
            <a:off x="418956" y="377215"/>
            <a:ext cx="4378833" cy="964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0 Agenda">
  <p:cSld name="2.0 Agenda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close-up of logos&#10;&#10;Description automatically generated" id="28" name="Google Shape;28;p10"/>
          <p:cNvPicPr preferRelativeResize="0"/>
          <p:nvPr/>
        </p:nvPicPr>
        <p:blipFill rotWithShape="1">
          <a:blip r:embed="rId2">
            <a:alphaModFix/>
          </a:blip>
          <a:srcRect b="30051" l="0" r="0" t="26405"/>
          <a:stretch/>
        </p:blipFill>
        <p:spPr>
          <a:xfrm>
            <a:off x="616871" y="6216073"/>
            <a:ext cx="2260186" cy="49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0 Content">
  <p:cSld name="4.0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199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close-up of logos&#10;&#10;Description automatically generated" id="32" name="Google Shape;32;p11"/>
          <p:cNvPicPr preferRelativeResize="0"/>
          <p:nvPr/>
        </p:nvPicPr>
        <p:blipFill rotWithShape="1">
          <a:blip r:embed="rId2">
            <a:alphaModFix/>
          </a:blip>
          <a:srcRect b="30051" l="0" r="0" t="26405"/>
          <a:stretch/>
        </p:blipFill>
        <p:spPr>
          <a:xfrm>
            <a:off x="577960" y="6246838"/>
            <a:ext cx="2260186" cy="49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0 Section">
  <p:cSld name="3.0 Section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0" y="0"/>
            <a:ext cx="12192000" cy="62160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 txBox="1"/>
          <p:nvPr>
            <p:ph type="ctrTitle"/>
          </p:nvPr>
        </p:nvSpPr>
        <p:spPr>
          <a:xfrm>
            <a:off x="914400" y="2353457"/>
            <a:ext cx="103632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ts val="30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subTitle"/>
          </p:nvPr>
        </p:nvSpPr>
        <p:spPr>
          <a:xfrm>
            <a:off x="914400" y="3811075"/>
            <a:ext cx="104392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3842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/>
        </p:txBody>
      </p:sp>
      <p:cxnSp>
        <p:nvCxnSpPr>
          <p:cNvPr id="42" name="Google Shape;42;p13"/>
          <p:cNvCxnSpPr/>
          <p:nvPr/>
        </p:nvCxnSpPr>
        <p:spPr>
          <a:xfrm flipH="1" rot="10800000">
            <a:off x="914400" y="3501639"/>
            <a:ext cx="5438878" cy="16635"/>
          </a:xfrm>
          <a:prstGeom prst="straightConnector1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 close-up of logos&#10;&#10;Description automatically generated" id="43" name="Google Shape;43;p13"/>
          <p:cNvPicPr preferRelativeResize="0"/>
          <p:nvPr/>
        </p:nvPicPr>
        <p:blipFill rotWithShape="1">
          <a:blip r:embed="rId2">
            <a:alphaModFix/>
          </a:blip>
          <a:srcRect b="30051" l="0" r="0" t="26405"/>
          <a:stretch/>
        </p:blipFill>
        <p:spPr>
          <a:xfrm>
            <a:off x="616871" y="6216073"/>
            <a:ext cx="2260186" cy="49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.0 Content">
  <p:cSld name="1_4.0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8199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indent="-406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0 Agenda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0 Content">
  <p:cSld name="4.0 Content 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838201" y="1825625"/>
            <a:ext cx="10515599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0 Section">
  <p:cSld name="3.0 Section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6179127"/>
            <a:ext cx="12192000" cy="6788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0" y="0"/>
            <a:ext cx="12192000" cy="62160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914400" y="2353457"/>
            <a:ext cx="103632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ts val="30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914400" y="3811075"/>
            <a:ext cx="104392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3842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/>
        </p:txBody>
      </p:sp>
      <p:cxnSp>
        <p:nvCxnSpPr>
          <p:cNvPr id="61" name="Google Shape;61;p14"/>
          <p:cNvCxnSpPr/>
          <p:nvPr/>
        </p:nvCxnSpPr>
        <p:spPr>
          <a:xfrm flipH="1" rot="10800000">
            <a:off x="914400" y="3501639"/>
            <a:ext cx="5438878" cy="16635"/>
          </a:xfrm>
          <a:prstGeom prst="straightConnector1">
            <a:avLst/>
          </a:prstGeom>
          <a:noFill/>
          <a:ln cap="flat" cmpd="sng" w="1270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A close-up of logos&#10;&#10;Description automatically generated" id="62" name="Google Shape;62;p14"/>
          <p:cNvPicPr preferRelativeResize="0"/>
          <p:nvPr/>
        </p:nvPicPr>
        <p:blipFill rotWithShape="1">
          <a:blip r:embed="rId2">
            <a:alphaModFix/>
          </a:blip>
          <a:srcRect b="30051" l="0" r="0" t="26405"/>
          <a:stretch/>
        </p:blipFill>
        <p:spPr>
          <a:xfrm>
            <a:off x="616871" y="6216073"/>
            <a:ext cx="2260186" cy="49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nm-01.png"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18646" y="3116813"/>
            <a:ext cx="4870308" cy="45495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close-up of logos&#10;&#10;Description automatically generated" id="13" name="Google Shape;13;p8"/>
          <p:cNvPicPr preferRelativeResize="0"/>
          <p:nvPr/>
        </p:nvPicPr>
        <p:blipFill rotWithShape="1">
          <a:blip r:embed="rId2">
            <a:alphaModFix/>
          </a:blip>
          <a:srcRect b="30051" l="0" r="0" t="26405"/>
          <a:stretch/>
        </p:blipFill>
        <p:spPr>
          <a:xfrm>
            <a:off x="587688" y="6246838"/>
            <a:ext cx="2260186" cy="4920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nm-01.png" id="52" name="Google Shape;52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18646" y="3116813"/>
            <a:ext cx="4870308" cy="454956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close-up of logos&#10;&#10;Description automatically generated" id="55" name="Google Shape;55;p12"/>
          <p:cNvPicPr preferRelativeResize="0"/>
          <p:nvPr/>
        </p:nvPicPr>
        <p:blipFill rotWithShape="1">
          <a:blip r:embed="rId2">
            <a:alphaModFix/>
          </a:blip>
          <a:srcRect b="30051" l="0" r="0" t="26405"/>
          <a:stretch/>
        </p:blipFill>
        <p:spPr>
          <a:xfrm>
            <a:off x="587688" y="6246838"/>
            <a:ext cx="2260186" cy="4920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hyperlink" Target="http://dhaujee.com/" TargetMode="External"/><Relationship Id="rId6" Type="http://schemas.openxmlformats.org/officeDocument/2006/relationships/hyperlink" Target="http://dhaujee.com/" TargetMode="External"/><Relationship Id="rId7" Type="http://schemas.openxmlformats.org/officeDocument/2006/relationships/hyperlink" Target="mailto:hello@dhaujee.com" TargetMode="External"/><Relationship Id="rId8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863074" y="2057801"/>
            <a:ext cx="10639115" cy="42984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 Organizational Building Leadership Program</a:t>
            </a:r>
            <a:endParaRPr sz="4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Session #3: </a:t>
            </a:r>
            <a:r>
              <a:rPr b="1" i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Fostering Organizational and Individual Resiliency</a:t>
            </a:r>
            <a:endParaRPr b="1" i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8/29/2024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Dhaujée Rose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Strategist, Healing Artist, and Facilitator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36e84f2d7_0_113"/>
          <p:cNvSpPr txBox="1"/>
          <p:nvPr>
            <p:ph type="ctrTitle"/>
          </p:nvPr>
        </p:nvSpPr>
        <p:spPr>
          <a:xfrm>
            <a:off x="885121" y="3386300"/>
            <a:ext cx="54780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ts val="3000"/>
              <a:buFont typeface="Arial"/>
              <a:buNone/>
            </a:pPr>
            <a:r>
              <a:rPr i="1" lang="en-US" sz="3000">
                <a:solidFill>
                  <a:schemeClr val="accent1"/>
                </a:solidFill>
              </a:rPr>
              <a:t>Overcoming Burnout and Compassion Fatigue </a:t>
            </a:r>
            <a:endParaRPr i="1" sz="3000">
              <a:solidFill>
                <a:schemeClr val="accent1"/>
              </a:solidFill>
            </a:endParaRPr>
          </a:p>
        </p:txBody>
      </p:sp>
      <p:pic>
        <p:nvPicPr>
          <p:cNvPr id="164" name="Google Shape;164;g2836e84f2d7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125" y="6222025"/>
            <a:ext cx="507025" cy="5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836e84f2d7_0_113"/>
          <p:cNvSpPr txBox="1"/>
          <p:nvPr>
            <p:ph type="ctrTitle"/>
          </p:nvPr>
        </p:nvSpPr>
        <p:spPr>
          <a:xfrm>
            <a:off x="958396" y="2229800"/>
            <a:ext cx="47127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ts val="3000"/>
              <a:buFont typeface="Arial"/>
              <a:buNone/>
            </a:pPr>
            <a:r>
              <a:rPr lang="en-US" sz="3000"/>
              <a:t>Self-Care Toolkit</a:t>
            </a:r>
            <a:endParaRPr sz="3000"/>
          </a:p>
        </p:txBody>
      </p:sp>
      <p:pic>
        <p:nvPicPr>
          <p:cNvPr id="166" name="Google Shape;166;g2836e84f2d7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550" y="534675"/>
            <a:ext cx="6038725" cy="2067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836e84f2d7_0_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4675" y="4123600"/>
            <a:ext cx="6346483" cy="19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36e84f2d7_0_92"/>
          <p:cNvSpPr txBox="1"/>
          <p:nvPr>
            <p:ph type="title"/>
          </p:nvPr>
        </p:nvSpPr>
        <p:spPr>
          <a:xfrm>
            <a:off x="838200" y="46760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Cultivating Communities of Care </a:t>
            </a:r>
            <a:endParaRPr/>
          </a:p>
        </p:txBody>
      </p:sp>
      <p:sp>
        <p:nvSpPr>
          <p:cNvPr id="174" name="Google Shape;174;g2836e84f2d7_0_92"/>
          <p:cNvSpPr txBox="1"/>
          <p:nvPr/>
        </p:nvSpPr>
        <p:spPr>
          <a:xfrm>
            <a:off x="838200" y="1623325"/>
            <a:ext cx="102549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</a:rPr>
              <a:t>Successful Care Models </a:t>
            </a:r>
            <a:endParaRPr i="1"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US" sz="2100">
                <a:solidFill>
                  <a:schemeClr val="dk1"/>
                </a:solidFill>
              </a:rPr>
              <a:t>Grounding Question: </a:t>
            </a:r>
            <a:r>
              <a:rPr i="1" lang="en-US" sz="2100">
                <a:solidFill>
                  <a:schemeClr val="dk1"/>
                </a:solidFill>
              </a:rPr>
              <a:t>What are the properties of successful care models and how do we </a:t>
            </a:r>
            <a:r>
              <a:rPr b="1" i="1" lang="en-US" sz="2100">
                <a:solidFill>
                  <a:schemeClr val="dk1"/>
                </a:solidFill>
              </a:rPr>
              <a:t>embody</a:t>
            </a:r>
            <a:r>
              <a:rPr i="1" lang="en-US" sz="2100">
                <a:solidFill>
                  <a:schemeClr val="dk1"/>
                </a:solidFill>
              </a:rPr>
              <a:t> them as a </a:t>
            </a:r>
            <a:r>
              <a:rPr b="1" i="1" lang="en-US" sz="2100">
                <a:solidFill>
                  <a:schemeClr val="dk1"/>
                </a:solidFill>
              </a:rPr>
              <a:t>system, community, and individual</a:t>
            </a:r>
            <a:r>
              <a:rPr i="1" lang="en-US" sz="2100">
                <a:solidFill>
                  <a:schemeClr val="dk1"/>
                </a:solidFill>
              </a:rPr>
              <a:t>?</a:t>
            </a:r>
            <a:endParaRPr i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34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5E1D60"/>
              </a:solidFill>
            </a:endParaRPr>
          </a:p>
          <a:p>
            <a:pPr indent="0" lvl="0" marL="126997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cxnSp>
        <p:nvCxnSpPr>
          <p:cNvPr id="175" name="Google Shape;175;g2836e84f2d7_0_92"/>
          <p:cNvCxnSpPr/>
          <p:nvPr/>
        </p:nvCxnSpPr>
        <p:spPr>
          <a:xfrm>
            <a:off x="1924140" y="1561990"/>
            <a:ext cx="8301300" cy="26400"/>
          </a:xfrm>
          <a:prstGeom prst="straightConnector1">
            <a:avLst/>
          </a:prstGeom>
          <a:noFill/>
          <a:ln cap="flat" cmpd="sng" w="28575">
            <a:solidFill>
              <a:srgbClr val="ECC51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g2836e84f2d7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00" y="6037775"/>
            <a:ext cx="697525" cy="6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836e84f2d7_0_92"/>
          <p:cNvSpPr txBox="1"/>
          <p:nvPr/>
        </p:nvSpPr>
        <p:spPr>
          <a:xfrm>
            <a:off x="1443450" y="3414350"/>
            <a:ext cx="9305100" cy="2535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“Create space for learning </a:t>
            </a:r>
            <a:r>
              <a:rPr i="1" lang="en-US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something that we thought we already knew</a:t>
            </a:r>
            <a:r>
              <a:rPr i="1" lang="en-US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”</a:t>
            </a:r>
            <a:endParaRPr i="1" sz="3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SemiBold"/>
              <a:buChar char="-"/>
            </a:pPr>
            <a:r>
              <a:rPr lang="en-US" sz="30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Rhonda McGee </a:t>
            </a:r>
            <a:endParaRPr sz="30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Inner Work of Racial Justice </a:t>
            </a:r>
            <a:r>
              <a:rPr i="1" lang="en-US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i="1" sz="3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36e84f2d7_0_133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MINDFUL MODELS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1" lang="en-US" sz="3100"/>
              <a:t>What makes a successful care / service model?</a:t>
            </a:r>
            <a:endParaRPr b="0" i="1" sz="3100"/>
          </a:p>
        </p:txBody>
      </p:sp>
      <p:sp>
        <p:nvSpPr>
          <p:cNvPr id="184" name="Google Shape;184;g2836e84f2d7_0_1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600" u="sng"/>
              <a:t>Organizational Culture of Quality Care / Service Model </a:t>
            </a:r>
            <a:endParaRPr b="1" sz="2600" u="sng"/>
          </a:p>
          <a:p>
            <a:pPr indent="0" lvl="0" marL="152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600"/>
          </a:p>
          <a:p>
            <a:pPr indent="-3937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Leadership Across Levels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Customization to Context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Strong Team Relationships, Including </a:t>
            </a: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Participants</a:t>
            </a: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and Partners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Training Appropriate to Circumstances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Continuous Assessment with Effective Metrics 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 of Multiple Sources of Data 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85" name="Google Shape;185;g2836e84f2d7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425" y="6250225"/>
            <a:ext cx="531550" cy="5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MINDFUL MODELS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1" lang="en-US" sz="3100"/>
              <a:t>What makes a successful care / service model?</a:t>
            </a:r>
            <a:endParaRPr b="0" i="1" sz="3100"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u="sng"/>
              <a:t>Mindful Attributes</a:t>
            </a:r>
            <a:endParaRPr b="1" u="sng"/>
          </a:p>
          <a:p>
            <a:pPr indent="0" lvl="0" marL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937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Assessment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Targeting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Planning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Alignment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Communication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Monitoring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Continuity</a:t>
            </a:r>
            <a:endParaRPr sz="3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425" y="6250225"/>
            <a:ext cx="531550" cy="5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36e84f2d7_0_125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MINDFUL MODELS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1" lang="en-US" sz="3100"/>
              <a:t>What makes a successful care / service model?</a:t>
            </a:r>
            <a:endParaRPr b="0" i="1" sz="3100"/>
          </a:p>
        </p:txBody>
      </p:sp>
      <p:sp>
        <p:nvSpPr>
          <p:cNvPr id="200" name="Google Shape;200;g2836e84f2d7_0_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762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u="sng"/>
              <a:t>Delivery Features</a:t>
            </a:r>
            <a:endParaRPr b="1" u="sng"/>
          </a:p>
          <a:p>
            <a:pPr indent="0" lvl="0" marL="152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600"/>
          </a:p>
          <a:p>
            <a:pPr indent="-3937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Teamwork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Coordination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Responsiveness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Feedback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Service management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Outreach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Integration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lang="en-US" sz="2600">
                <a:solidFill>
                  <a:srgbClr val="301A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Follow-up</a:t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01" name="Google Shape;201;g2836e84f2d7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425" y="6250225"/>
            <a:ext cx="531550" cy="5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36e84f2d7_0_55"/>
          <p:cNvSpPr txBox="1"/>
          <p:nvPr>
            <p:ph type="ctrTitle"/>
          </p:nvPr>
        </p:nvSpPr>
        <p:spPr>
          <a:xfrm>
            <a:off x="808567" y="2267919"/>
            <a:ext cx="103632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ts val="3000"/>
              <a:buFont typeface="Arial"/>
              <a:buNone/>
            </a:pPr>
            <a:r>
              <a:rPr lang="en-US" sz="3000"/>
              <a:t>Break Out Groups - </a:t>
            </a:r>
            <a:r>
              <a:rPr lang="en-US" sz="3000">
                <a:solidFill>
                  <a:schemeClr val="lt2"/>
                </a:solidFill>
              </a:rPr>
              <a:t>Group Reflections</a:t>
            </a:r>
            <a:r>
              <a:rPr lang="en-US" sz="3000"/>
              <a:t> </a:t>
            </a:r>
            <a:r>
              <a:rPr lang="en-US" sz="3000">
                <a:solidFill>
                  <a:schemeClr val="lt2"/>
                </a:solidFill>
              </a:rPr>
              <a:t>(20 - 25 minutes)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208" name="Google Shape;208;g2836e84f2d7_0_55"/>
          <p:cNvSpPr txBox="1"/>
          <p:nvPr>
            <p:ph idx="1" type="subTitle"/>
          </p:nvPr>
        </p:nvSpPr>
        <p:spPr>
          <a:xfrm>
            <a:off x="914400" y="3811075"/>
            <a:ext cx="10439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3842"/>
              </a:buClr>
              <a:buSzPts val="2000"/>
              <a:buNone/>
            </a:pPr>
            <a:r>
              <a:rPr lang="en-US"/>
              <a:t>Within your group, read the </a:t>
            </a:r>
            <a:r>
              <a:rPr lang="en-US"/>
              <a:t>excerpt. Take time to discuss how your personal values of care reflect how you show up as a leader. How do these values contribute to your organization’s models of service and care? Which of these elements feel most accessible? Which offers challenges within your organization?</a:t>
            </a:r>
            <a:endParaRPr/>
          </a:p>
        </p:txBody>
      </p:sp>
      <p:pic>
        <p:nvPicPr>
          <p:cNvPr id="209" name="Google Shape;209;g2836e84f2d7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125" y="6222025"/>
            <a:ext cx="507025" cy="5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36e84f2d7_0_62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Group Reflection Responses </a:t>
            </a:r>
            <a:endParaRPr/>
          </a:p>
        </p:txBody>
      </p:sp>
      <p:sp>
        <p:nvSpPr>
          <p:cNvPr id="216" name="Google Shape;216;g2836e84f2d7_0_6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g2836e84f2d7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425" y="6250225"/>
            <a:ext cx="531550" cy="5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36e84f2d7_0_83"/>
          <p:cNvSpPr txBox="1"/>
          <p:nvPr>
            <p:ph type="title"/>
          </p:nvPr>
        </p:nvSpPr>
        <p:spPr>
          <a:xfrm>
            <a:off x="838200" y="46760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Cultivating Communities of Care </a:t>
            </a:r>
            <a:endParaRPr/>
          </a:p>
        </p:txBody>
      </p:sp>
      <p:sp>
        <p:nvSpPr>
          <p:cNvPr id="224" name="Google Shape;224;g2836e84f2d7_0_83"/>
          <p:cNvSpPr txBox="1"/>
          <p:nvPr/>
        </p:nvSpPr>
        <p:spPr>
          <a:xfrm>
            <a:off x="838200" y="1623325"/>
            <a:ext cx="102549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</a:rPr>
              <a:t>The Practice of Resilience </a:t>
            </a:r>
            <a:endParaRPr i="1"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US" sz="2100">
                <a:solidFill>
                  <a:schemeClr val="dk1"/>
                </a:solidFill>
              </a:rPr>
              <a:t>Grounding Question: </a:t>
            </a:r>
            <a:r>
              <a:rPr i="1" lang="en-US" sz="2100">
                <a:solidFill>
                  <a:schemeClr val="dk1"/>
                </a:solidFill>
              </a:rPr>
              <a:t>How can personal and professional mindfulness encourage organizational impact and resilience</a:t>
            </a:r>
            <a:r>
              <a:rPr i="1" lang="en-US" sz="2100">
                <a:solidFill>
                  <a:schemeClr val="dk1"/>
                </a:solidFill>
              </a:rPr>
              <a:t>?</a:t>
            </a:r>
            <a:endParaRPr i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34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5E1D60"/>
              </a:solidFill>
            </a:endParaRPr>
          </a:p>
          <a:p>
            <a:pPr indent="0" lvl="0" marL="126997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cxnSp>
        <p:nvCxnSpPr>
          <p:cNvPr id="225" name="Google Shape;225;g2836e84f2d7_0_83"/>
          <p:cNvCxnSpPr/>
          <p:nvPr/>
        </p:nvCxnSpPr>
        <p:spPr>
          <a:xfrm>
            <a:off x="1924140" y="1561990"/>
            <a:ext cx="8301300" cy="26400"/>
          </a:xfrm>
          <a:prstGeom prst="straightConnector1">
            <a:avLst/>
          </a:prstGeom>
          <a:noFill/>
          <a:ln cap="flat" cmpd="sng" w="28575">
            <a:solidFill>
              <a:srgbClr val="ECC51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6" name="Google Shape;226;g2836e84f2d7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00" y="6037775"/>
            <a:ext cx="697525" cy="6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836e84f2d7_0_83"/>
          <p:cNvSpPr txBox="1"/>
          <p:nvPr/>
        </p:nvSpPr>
        <p:spPr>
          <a:xfrm>
            <a:off x="1945350" y="3086100"/>
            <a:ext cx="8301300" cy="2887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“Cultivate a safe space for leaders to be vulnerable, being in mutual support with a goal of countering leader isolation”</a:t>
            </a:r>
            <a:endParaRPr i="1" sz="3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SemiBold"/>
              <a:buChar char="-"/>
            </a:pPr>
            <a:r>
              <a:rPr lang="en-US" sz="30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Adrienne Marie Brown</a:t>
            </a:r>
            <a:endParaRPr sz="30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Emergent Strategy</a:t>
            </a:r>
            <a:r>
              <a:rPr i="1" lang="en-US" sz="2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r>
              <a:rPr i="1" lang="en-US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i="1" sz="3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36e84f2d7_0_48"/>
          <p:cNvSpPr txBox="1"/>
          <p:nvPr>
            <p:ph type="ctrTitle"/>
          </p:nvPr>
        </p:nvSpPr>
        <p:spPr>
          <a:xfrm>
            <a:off x="808567" y="2267919"/>
            <a:ext cx="103632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ts val="3000"/>
              <a:buFont typeface="Arial"/>
              <a:buNone/>
            </a:pPr>
            <a:r>
              <a:rPr lang="en-US" sz="3000"/>
              <a:t>Social Change Ecosystem </a:t>
            </a:r>
            <a:endParaRPr sz="3000"/>
          </a:p>
        </p:txBody>
      </p:sp>
      <p:sp>
        <p:nvSpPr>
          <p:cNvPr id="234" name="Google Shape;234;g2836e84f2d7_0_48"/>
          <p:cNvSpPr txBox="1"/>
          <p:nvPr>
            <p:ph idx="1" type="subTitle"/>
          </p:nvPr>
        </p:nvSpPr>
        <p:spPr>
          <a:xfrm>
            <a:off x="914400" y="3811075"/>
            <a:ext cx="5137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3842"/>
              </a:buClr>
              <a:buSzPts val="2000"/>
              <a:buNone/>
            </a:pPr>
            <a:r>
              <a:rPr lang="en-US"/>
              <a:t>These are the archetypes that move the work forward. Which are you embodying? How do habits cultivate archetypes?</a:t>
            </a:r>
            <a:endParaRPr/>
          </a:p>
        </p:txBody>
      </p:sp>
      <p:pic>
        <p:nvPicPr>
          <p:cNvPr id="235" name="Google Shape;235;g2836e84f2d7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125" y="6222025"/>
            <a:ext cx="507025" cy="5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836e84f2d7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198" y="327073"/>
            <a:ext cx="5456599" cy="545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36e84f2d7_0_152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The Practice of Resilience</a:t>
            </a:r>
            <a:r>
              <a:rPr lang="en-US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1" sz="3100"/>
          </a:p>
        </p:txBody>
      </p:sp>
      <p:sp>
        <p:nvSpPr>
          <p:cNvPr id="243" name="Google Shape;243;g2836e84f2d7_0_15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52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600"/>
          </a:p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Clr>
                <a:srgbClr val="301A13"/>
              </a:buClr>
              <a:buSzPts val="2600"/>
              <a:buFont typeface="Open Sans Light"/>
              <a:buChar char="★"/>
            </a:pPr>
            <a:r>
              <a:rPr i="1" lang="en-US" sz="3100">
                <a:latin typeface="Arial"/>
                <a:ea typeface="Arial"/>
                <a:cs typeface="Arial"/>
                <a:sym typeface="Arial"/>
              </a:rPr>
              <a:t>If you could choose one social change archetype for your organization and one for yourself, what would they be?</a:t>
            </a:r>
            <a:endParaRPr i="1" sz="3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100"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SzPts val="3100"/>
              <a:buFont typeface="Arial"/>
              <a:buChar char="★"/>
            </a:pPr>
            <a:r>
              <a:rPr i="1" lang="en-US" sz="3100">
                <a:latin typeface="Arial"/>
                <a:ea typeface="Arial"/>
                <a:cs typeface="Arial"/>
                <a:sym typeface="Arial"/>
              </a:rPr>
              <a:t>Why is that important to your organization’s resilience?</a:t>
            </a:r>
            <a:endParaRPr i="1" sz="3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rgbClr val="301A1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44" name="Google Shape;244;g2836e84f2d7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425" y="6250225"/>
            <a:ext cx="531550" cy="5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838200" y="39140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Cultivating Communities of Care 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2341621" y="1716969"/>
            <a:ext cx="7466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126997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50"/>
              <a:t>How centering values of </a:t>
            </a:r>
            <a:r>
              <a:rPr b="1" i="1" lang="en-US" sz="5050"/>
              <a:t>care</a:t>
            </a:r>
            <a:r>
              <a:rPr i="1" lang="en-US" sz="5050"/>
              <a:t> and </a:t>
            </a:r>
            <a:r>
              <a:rPr b="1" i="1" lang="en-US" sz="5050"/>
              <a:t>mindfulness</a:t>
            </a:r>
            <a:r>
              <a:rPr i="1" lang="en-US" sz="5050"/>
              <a:t> can cultivate more </a:t>
            </a:r>
            <a:r>
              <a:rPr b="1" i="1" lang="en-US" sz="5050"/>
              <a:t>resilient</a:t>
            </a:r>
            <a:r>
              <a:rPr i="1" lang="en-US" sz="5050"/>
              <a:t> organizations.</a:t>
            </a:r>
            <a:r>
              <a:rPr b="1" lang="en-US" sz="5050"/>
              <a:t> </a:t>
            </a:r>
            <a:endParaRPr b="1" sz="5050"/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1924140" y="1561990"/>
            <a:ext cx="8301238" cy="26275"/>
          </a:xfrm>
          <a:prstGeom prst="straightConnector1">
            <a:avLst/>
          </a:prstGeom>
          <a:noFill/>
          <a:ln cap="flat" cmpd="sng" w="28575">
            <a:solidFill>
              <a:srgbClr val="ECC51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050" y="3406733"/>
            <a:ext cx="2218504" cy="332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700" y="6037775"/>
            <a:ext cx="697525" cy="6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 txBox="1"/>
          <p:nvPr/>
        </p:nvSpPr>
        <p:spPr>
          <a:xfrm>
            <a:off x="381000" y="4408163"/>
            <a:ext cx="3519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Dhaujée Rose </a:t>
            </a:r>
            <a:endParaRPr b="1" sz="2800"/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126997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62"/>
              <a:t>Strategist and Facilitator</a:t>
            </a:r>
            <a:endParaRPr b="1" sz="2462"/>
          </a:p>
          <a:p>
            <a:pPr indent="0" lvl="0" marL="126997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62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b="1" lang="en-US" sz="2462" u="sng">
                <a:solidFill>
                  <a:schemeClr val="hlink"/>
                </a:solidFill>
                <a:hlinkClick r:id="rId6"/>
              </a:rPr>
              <a:t>Dhaujée Mind+Body</a:t>
            </a:r>
            <a:endParaRPr sz="1862"/>
          </a:p>
          <a:p>
            <a:pPr indent="0" lvl="0" marL="126997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62" u="sng">
                <a:solidFill>
                  <a:schemeClr val="hlink"/>
                </a:solidFill>
                <a:hlinkClick r:id="rId7"/>
              </a:rPr>
              <a:t>hello@dhaujee.com</a:t>
            </a:r>
            <a:endParaRPr sz="1862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46229" y="3399969"/>
            <a:ext cx="3024645" cy="201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36e84f2d7_0_69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Closing Reflection </a:t>
            </a:r>
            <a:endParaRPr/>
          </a:p>
        </p:txBody>
      </p:sp>
      <p:sp>
        <p:nvSpPr>
          <p:cNvPr id="251" name="Google Shape;251;g2836e84f2d7_0_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>
                <a:solidFill>
                  <a:srgbClr val="301A13"/>
                </a:solidFill>
              </a:rPr>
              <a:t>Is it possible or sustainable for you to be everything, everywhere, all at once? In what ways can we lean on our systems and community for support?</a:t>
            </a:r>
            <a:endParaRPr i="1"/>
          </a:p>
        </p:txBody>
      </p:sp>
      <p:pic>
        <p:nvPicPr>
          <p:cNvPr id="252" name="Google Shape;252;g2836e84f2d7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425" y="6250225"/>
            <a:ext cx="531550" cy="5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836e84f2d7_0_69" title="Hand writing vector illustration | Free SV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4975" y="3048000"/>
            <a:ext cx="2740275" cy="27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g2836e84f2d7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125" y="6222025"/>
            <a:ext cx="507025" cy="5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836e84f2d7_0_161"/>
          <p:cNvSpPr txBox="1"/>
          <p:nvPr>
            <p:ph type="ctrTitle"/>
          </p:nvPr>
        </p:nvSpPr>
        <p:spPr>
          <a:xfrm>
            <a:off x="958396" y="2229800"/>
            <a:ext cx="47127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ts val="3000"/>
              <a:buFont typeface="Arial"/>
              <a:buNone/>
            </a:pPr>
            <a:r>
              <a:rPr lang="en-US" sz="3000"/>
              <a:t>Thank you for your time and support!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961745" y="307842"/>
            <a:ext cx="7828531" cy="63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2384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1429572" y="4016673"/>
            <a:ext cx="5223042" cy="45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1413379" y="3377967"/>
            <a:ext cx="7668773" cy="45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429572" y="2102284"/>
            <a:ext cx="7668773" cy="45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1466744" y="2103069"/>
            <a:ext cx="744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23842"/>
                </a:solidFill>
                <a:latin typeface="Calibri"/>
                <a:ea typeface="Calibri"/>
                <a:cs typeface="Calibri"/>
                <a:sym typeface="Calibri"/>
              </a:rPr>
              <a:t>Self - Care is Community Care 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1429571" y="2743393"/>
            <a:ext cx="7668773" cy="449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1466744" y="2750365"/>
            <a:ext cx="732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1429572" y="4016733"/>
            <a:ext cx="7668772" cy="553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424412" y="4063467"/>
            <a:ext cx="748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23842"/>
                </a:solidFill>
                <a:latin typeface="Calibri"/>
                <a:ea typeface="Calibri"/>
                <a:cs typeface="Calibri"/>
                <a:sym typeface="Calibri"/>
              </a:rPr>
              <a:t>Moving</a:t>
            </a:r>
            <a:r>
              <a:rPr lang="en-US" sz="2500">
                <a:solidFill>
                  <a:srgbClr val="323842"/>
                </a:solidFill>
                <a:latin typeface="Calibri"/>
                <a:ea typeface="Calibri"/>
                <a:cs typeface="Calibri"/>
                <a:sym typeface="Calibri"/>
              </a:rPr>
              <a:t> into Practice 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1429571" y="3373224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23842"/>
                </a:solidFill>
                <a:latin typeface="Calibri"/>
                <a:ea typeface="Calibri"/>
                <a:cs typeface="Calibri"/>
                <a:sym typeface="Calibri"/>
              </a:rPr>
              <a:t>Successful Models of Care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1429572" y="1461176"/>
            <a:ext cx="7668773" cy="45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1414191" y="1396271"/>
            <a:ext cx="73760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23842"/>
                </a:solidFill>
                <a:latin typeface="Calibri"/>
                <a:ea typeface="Calibri"/>
                <a:cs typeface="Calibri"/>
                <a:sym typeface="Calibri"/>
              </a:rPr>
              <a:t>Welcome and Introductions</a:t>
            </a:r>
            <a:endParaRPr i="1" sz="27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429572" y="4733588"/>
            <a:ext cx="7668772" cy="553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466744" y="4768358"/>
            <a:ext cx="7444715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23842"/>
                </a:solidFill>
                <a:latin typeface="Calibri"/>
                <a:ea typeface="Calibri"/>
                <a:cs typeface="Calibri"/>
                <a:sym typeface="Calibri"/>
              </a:rPr>
              <a:t>Upcoming Sessions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3"/>
          <p:cNvCxnSpPr/>
          <p:nvPr/>
        </p:nvCxnSpPr>
        <p:spPr>
          <a:xfrm>
            <a:off x="961745" y="1117376"/>
            <a:ext cx="10461221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3"/>
          <p:cNvSpPr/>
          <p:nvPr/>
        </p:nvSpPr>
        <p:spPr>
          <a:xfrm>
            <a:off x="1429572" y="5451414"/>
            <a:ext cx="7668772" cy="553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466744" y="5519314"/>
            <a:ext cx="7444715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23842"/>
                </a:solidFill>
                <a:latin typeface="Calibri"/>
                <a:ea typeface="Calibri"/>
                <a:cs typeface="Calibri"/>
                <a:sym typeface="Calibri"/>
              </a:rPr>
              <a:t>Final Reflections</a:t>
            </a:r>
            <a:endParaRPr sz="2700">
              <a:solidFill>
                <a:srgbClr val="3238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150" y="6087200"/>
            <a:ext cx="697525" cy="6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1466750" y="2729725"/>
            <a:ext cx="395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23842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F8FE2"/>
            </a:gs>
            <a:gs pos="100000">
              <a:srgbClr val="174B78"/>
            </a:gs>
          </a:gsLst>
          <a:lin ang="5400012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ctrTitle"/>
          </p:nvPr>
        </p:nvSpPr>
        <p:spPr>
          <a:xfrm>
            <a:off x="823217" y="612019"/>
            <a:ext cx="103632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ts val="3000"/>
              <a:buFont typeface="Arial"/>
              <a:buNone/>
            </a:pPr>
            <a:r>
              <a:rPr lang="en-US">
                <a:solidFill>
                  <a:srgbClr val="301A13"/>
                </a:solidFill>
              </a:rPr>
              <a:t>Cultivating Communities of Care</a:t>
            </a:r>
            <a:endParaRPr/>
          </a:p>
        </p:txBody>
      </p:sp>
      <p:sp>
        <p:nvSpPr>
          <p:cNvPr id="111" name="Google Shape;111;p4"/>
          <p:cNvSpPr txBox="1"/>
          <p:nvPr>
            <p:ph idx="1" type="subTitle"/>
          </p:nvPr>
        </p:nvSpPr>
        <p:spPr>
          <a:xfrm>
            <a:off x="914400" y="3811075"/>
            <a:ext cx="104392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ctr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SzPts val="2000"/>
              <a:buChar char="★"/>
            </a:pPr>
            <a:r>
              <a:rPr lang="en-US"/>
              <a:t>Name </a:t>
            </a:r>
            <a:endParaRPr/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-US"/>
              <a:t>Organization</a:t>
            </a:r>
            <a:endParaRPr/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b="1" lang="en-US" u="sng"/>
              <a:t>One</a:t>
            </a:r>
            <a:r>
              <a:rPr lang="en-US"/>
              <a:t> thing you did or will do to care for yourself, today.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175" y="6254250"/>
            <a:ext cx="498225" cy="4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>
            <p:ph type="ctrTitle"/>
          </p:nvPr>
        </p:nvSpPr>
        <p:spPr>
          <a:xfrm>
            <a:off x="1230925" y="2593725"/>
            <a:ext cx="48651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ts val="30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Introductions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36e84f2d7_0_8"/>
          <p:cNvSpPr txBox="1"/>
          <p:nvPr>
            <p:ph type="title"/>
          </p:nvPr>
        </p:nvSpPr>
        <p:spPr>
          <a:xfrm>
            <a:off x="838200" y="46760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Cultivating Communities of Care </a:t>
            </a:r>
            <a:endParaRPr/>
          </a:p>
        </p:txBody>
      </p:sp>
      <p:sp>
        <p:nvSpPr>
          <p:cNvPr id="120" name="Google Shape;120;g2836e84f2d7_0_8"/>
          <p:cNvSpPr txBox="1"/>
          <p:nvPr/>
        </p:nvSpPr>
        <p:spPr>
          <a:xfrm>
            <a:off x="838200" y="1623325"/>
            <a:ext cx="102549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</a:rPr>
              <a:t>Self-Care </a:t>
            </a:r>
            <a:r>
              <a:rPr b="1" i="1" lang="en-US" sz="2700" u="sng">
                <a:solidFill>
                  <a:schemeClr val="dk1"/>
                </a:solidFill>
              </a:rPr>
              <a:t>is</a:t>
            </a:r>
            <a:r>
              <a:rPr i="1" lang="en-US" sz="2700">
                <a:solidFill>
                  <a:schemeClr val="dk1"/>
                </a:solidFill>
              </a:rPr>
              <a:t> Community Care</a:t>
            </a:r>
            <a:endParaRPr i="1"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US" sz="2100">
                <a:solidFill>
                  <a:schemeClr val="dk1"/>
                </a:solidFill>
              </a:rPr>
              <a:t>Grounding Question: </a:t>
            </a:r>
            <a:r>
              <a:rPr i="1" lang="en-US" sz="2100">
                <a:solidFill>
                  <a:schemeClr val="dk1"/>
                </a:solidFill>
              </a:rPr>
              <a:t>What does your self-care practice look like in action?</a:t>
            </a:r>
            <a:endParaRPr i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34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5E1D60"/>
              </a:solidFill>
            </a:endParaRPr>
          </a:p>
          <a:p>
            <a:pPr indent="0" lvl="0" marL="126997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99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cxnSp>
        <p:nvCxnSpPr>
          <p:cNvPr id="121" name="Google Shape;121;g2836e84f2d7_0_8"/>
          <p:cNvCxnSpPr/>
          <p:nvPr/>
        </p:nvCxnSpPr>
        <p:spPr>
          <a:xfrm>
            <a:off x="1924140" y="1561990"/>
            <a:ext cx="8301300" cy="26400"/>
          </a:xfrm>
          <a:prstGeom prst="straightConnector1">
            <a:avLst/>
          </a:prstGeom>
          <a:noFill/>
          <a:ln cap="flat" cmpd="sng" w="28575">
            <a:solidFill>
              <a:srgbClr val="ECC51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g2836e84f2d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00" y="6037775"/>
            <a:ext cx="697525" cy="6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836e84f2d7_0_8"/>
          <p:cNvSpPr txBox="1"/>
          <p:nvPr/>
        </p:nvSpPr>
        <p:spPr>
          <a:xfrm>
            <a:off x="1443450" y="2960100"/>
            <a:ext cx="9305100" cy="2925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“When we don't take our own rest while holding space for others around us to rest, we are functioning like the systems we want to gain freedom from.”</a:t>
            </a:r>
            <a:endParaRPr i="1" sz="3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SemiBold"/>
              <a:buChar char="-"/>
            </a:pPr>
            <a:r>
              <a:rPr lang="en-US" sz="30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Tricia Hersey</a:t>
            </a:r>
            <a:endParaRPr sz="30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Rest Is Resistance: A Manifesto.</a:t>
            </a:r>
            <a:r>
              <a:rPr i="1" lang="en-US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i="1" sz="30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F8FE2"/>
            </a:gs>
            <a:gs pos="100000">
              <a:srgbClr val="174B78"/>
            </a:gs>
          </a:gsLst>
          <a:lin ang="5400012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36e84f2d7_0_36"/>
          <p:cNvSpPr txBox="1"/>
          <p:nvPr>
            <p:ph type="ctrTitle"/>
          </p:nvPr>
        </p:nvSpPr>
        <p:spPr>
          <a:xfrm>
            <a:off x="823217" y="612019"/>
            <a:ext cx="103632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ts val="3000"/>
              <a:buFont typeface="Arial"/>
              <a:buNone/>
            </a:pPr>
            <a:r>
              <a:rPr lang="en-US">
                <a:solidFill>
                  <a:srgbClr val="301A13"/>
                </a:solidFill>
              </a:rPr>
              <a:t>Cultivating Communities of Care</a:t>
            </a:r>
            <a:endParaRPr/>
          </a:p>
        </p:txBody>
      </p:sp>
      <p:sp>
        <p:nvSpPr>
          <p:cNvPr id="130" name="Google Shape;130;g2836e84f2d7_0_36"/>
          <p:cNvSpPr txBox="1"/>
          <p:nvPr>
            <p:ph idx="1" type="subTitle"/>
          </p:nvPr>
        </p:nvSpPr>
        <p:spPr>
          <a:xfrm>
            <a:off x="914400" y="3811075"/>
            <a:ext cx="10439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i="1" lang="en-US" sz="2400"/>
              <a:t>Personal Reflection: </a:t>
            </a:r>
            <a:r>
              <a:rPr i="1" lang="en-US" sz="2400"/>
              <a:t>Did any questions or emotions come up for you while doing your self-care checklist? What were they and what experiences may have triggered these responses? </a:t>
            </a:r>
            <a:endParaRPr i="1" sz="2400"/>
          </a:p>
          <a:p>
            <a:pPr indent="0" lvl="0" marL="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g2836e84f2d7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175" y="6254250"/>
            <a:ext cx="498225" cy="4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836e84f2d7_0_36"/>
          <p:cNvSpPr txBox="1"/>
          <p:nvPr>
            <p:ph type="ctrTitle"/>
          </p:nvPr>
        </p:nvSpPr>
        <p:spPr>
          <a:xfrm>
            <a:off x="1230925" y="2593725"/>
            <a:ext cx="48651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ct val="83333"/>
              <a:buFont typeface="Arial"/>
              <a:buNone/>
            </a:pPr>
            <a:r>
              <a:rPr i="1" lang="en-US">
                <a:solidFill>
                  <a:schemeClr val="accent1"/>
                </a:solidFill>
              </a:rPr>
              <a:t>Interactives: Self - Care Assessment</a:t>
            </a:r>
            <a:r>
              <a:rPr i="1" lang="en-US">
                <a:solidFill>
                  <a:schemeClr val="accent1"/>
                </a:solidFill>
              </a:rPr>
              <a:t> </a:t>
            </a:r>
            <a:endParaRPr i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Breakout Groups 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Group Instructions: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Collaborate to come up with 5 -7 items for a ‘Work Self- Care’ Checklist. Choose one person from the group to scribe responses directly onto the document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Guiding Questions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solidFill>
                <a:srgbClr val="301A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01A13"/>
                </a:solidFill>
                <a:latin typeface="Arial"/>
                <a:ea typeface="Arial"/>
                <a:cs typeface="Arial"/>
                <a:sym typeface="Arial"/>
              </a:rPr>
              <a:t>What does care look like in the work space? How can having a checklist like this for work support cultivating better organizational habits?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What elements of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organization’s structures and processes are mindful of staff needs?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0" name="Google Shape;1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725" y="6176975"/>
            <a:ext cx="604825" cy="6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36e84f2d7_0_101"/>
          <p:cNvSpPr txBox="1"/>
          <p:nvPr>
            <p:ph type="title"/>
          </p:nvPr>
        </p:nvSpPr>
        <p:spPr>
          <a:xfrm>
            <a:off x="838200" y="36512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Sample Workplace Self-Care Checklist </a:t>
            </a:r>
            <a:endParaRPr/>
          </a:p>
        </p:txBody>
      </p:sp>
      <p:pic>
        <p:nvPicPr>
          <p:cNvPr id="147" name="Google Shape;147;g2836e84f2d7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725" y="6176975"/>
            <a:ext cx="604825" cy="6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836e84f2d7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700" y="1225875"/>
            <a:ext cx="7414825" cy="51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ctrTitle"/>
          </p:nvPr>
        </p:nvSpPr>
        <p:spPr>
          <a:xfrm>
            <a:off x="885121" y="3386300"/>
            <a:ext cx="54780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ts val="3000"/>
              <a:buFont typeface="Arial"/>
              <a:buNone/>
            </a:pPr>
            <a:r>
              <a:rPr i="1" lang="en-US" sz="3000">
                <a:solidFill>
                  <a:schemeClr val="accent1"/>
                </a:solidFill>
              </a:rPr>
              <a:t>Overcoming Burnout and Compassion Fatigue </a:t>
            </a:r>
            <a:endParaRPr i="1" sz="3000">
              <a:solidFill>
                <a:schemeClr val="accent1"/>
              </a:solidFill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125" y="6222025"/>
            <a:ext cx="507025" cy="5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>
            <p:ph type="ctrTitle"/>
          </p:nvPr>
        </p:nvSpPr>
        <p:spPr>
          <a:xfrm>
            <a:off x="958396" y="2229800"/>
            <a:ext cx="47127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842"/>
              </a:buClr>
              <a:buSzPts val="3000"/>
              <a:buFont typeface="Arial"/>
              <a:buNone/>
            </a:pPr>
            <a:r>
              <a:rPr lang="en-US" sz="3000"/>
              <a:t>Self-Care Toolkit</a:t>
            </a:r>
            <a:endParaRPr sz="3000"/>
          </a:p>
        </p:txBody>
      </p:sp>
      <p:pic>
        <p:nvPicPr>
          <p:cNvPr id="157" name="Google Shape;15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096" y="2229800"/>
            <a:ext cx="6395554" cy="20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NM Theme 2019">
  <a:themeElements>
    <a:clrScheme name="CNM Color Palette">
      <a:dk1>
        <a:srgbClr val="323741"/>
      </a:dk1>
      <a:lt1>
        <a:srgbClr val="FFFFFF"/>
      </a:lt1>
      <a:dk2>
        <a:srgbClr val="196DB6"/>
      </a:dk2>
      <a:lt2>
        <a:srgbClr val="FEE1CF"/>
      </a:lt2>
      <a:accent1>
        <a:srgbClr val="FFD732"/>
      </a:accent1>
      <a:accent2>
        <a:srgbClr val="A3DAD3"/>
      </a:accent2>
      <a:accent3>
        <a:srgbClr val="196DB6"/>
      </a:accent3>
      <a:accent4>
        <a:srgbClr val="F05050"/>
      </a:accent4>
      <a:accent5>
        <a:srgbClr val="D3E9F4"/>
      </a:accent5>
      <a:accent6>
        <a:srgbClr val="FEE1CF"/>
      </a:accent6>
      <a:hlink>
        <a:srgbClr val="196DB6"/>
      </a:hlink>
      <a:folHlink>
        <a:srgbClr val="3237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NM Theme 2019">
  <a:themeElements>
    <a:clrScheme name="CNM Color Palette">
      <a:dk1>
        <a:srgbClr val="323741"/>
      </a:dk1>
      <a:lt1>
        <a:srgbClr val="FFFFFF"/>
      </a:lt1>
      <a:dk2>
        <a:srgbClr val="196DB6"/>
      </a:dk2>
      <a:lt2>
        <a:srgbClr val="FEE1CF"/>
      </a:lt2>
      <a:accent1>
        <a:srgbClr val="FFD732"/>
      </a:accent1>
      <a:accent2>
        <a:srgbClr val="A3DAD3"/>
      </a:accent2>
      <a:accent3>
        <a:srgbClr val="196DB6"/>
      </a:accent3>
      <a:accent4>
        <a:srgbClr val="F05050"/>
      </a:accent4>
      <a:accent5>
        <a:srgbClr val="D3E9F4"/>
      </a:accent5>
      <a:accent6>
        <a:srgbClr val="FEE1CF"/>
      </a:accent6>
      <a:hlink>
        <a:srgbClr val="196DB6"/>
      </a:hlink>
      <a:folHlink>
        <a:srgbClr val="3237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>Eric Derghazarian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0x010100BD6CB306AE33CA4C88AC72B7E787097A</vt:lpwstr>
  </property>
  <property fmtid="{D5CDD505-2E9C-101B-9397-08002B2CF9AE}" pid="3" name="MediaServiceImageTags">
    <vt:lpwstr/>
  </property>
  <property fmtid="{D5CDD505-2E9C-101B-9397-08002B2CF9AE}" pid="4" name="Order">
    <vt:r8>604300.0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