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3" r:id="rId3"/>
    <p:sldId id="284" r:id="rId4"/>
    <p:sldId id="301" r:id="rId5"/>
    <p:sldId id="285" r:id="rId6"/>
    <p:sldId id="293" r:id="rId7"/>
    <p:sldId id="268" r:id="rId8"/>
    <p:sldId id="295" r:id="rId9"/>
    <p:sldId id="286" r:id="rId10"/>
    <p:sldId id="296" r:id="rId11"/>
    <p:sldId id="297" r:id="rId12"/>
    <p:sldId id="298" r:id="rId13"/>
    <p:sldId id="299" r:id="rId14"/>
    <p:sldId id="287" r:id="rId15"/>
    <p:sldId id="300" r:id="rId16"/>
    <p:sldId id="257"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吳俊緯" initials="吳俊緯" lastIdx="1" clrIdx="0">
    <p:extLst>
      <p:ext uri="{19B8F6BF-5375-455C-9EA6-DF929625EA0E}">
        <p15:presenceInfo xmlns:p15="http://schemas.microsoft.com/office/powerpoint/2012/main" userId="953ba62c4dbc17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BB93"/>
    <a:srgbClr val="756271"/>
    <a:srgbClr val="F2B973"/>
    <a:srgbClr val="EF5B43"/>
    <a:srgbClr val="858976"/>
    <a:srgbClr val="EBE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125" d="100"/>
          <a:sy n="125" d="100"/>
        </p:scale>
        <p:origin x="36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EC95207-2905-4C76-99C8-EBCC5A929AC2}" type="datetimeFigureOut">
              <a:rPr lang="zh-CN" altLang="en-US" smtClean="0"/>
              <a:pPr/>
              <a:t>2021/6/20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FF16FC0-CA49-47D6-AC8D-5A2A6DC11E89}" type="slidenum">
              <a:rPr lang="zh-CN" altLang="en-US" smtClean="0"/>
              <a:pPr/>
              <a:t>‹#›</a:t>
            </a:fld>
            <a:endParaRPr lang="zh-CN" altLang="en-US" dirty="0"/>
          </a:p>
        </p:txBody>
      </p:sp>
    </p:spTree>
    <p:extLst>
      <p:ext uri="{BB962C8B-B14F-4D97-AF65-F5344CB8AC3E}">
        <p14:creationId xmlns:p14="http://schemas.microsoft.com/office/powerpoint/2010/main" val="418543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a:t>
            </a:fld>
            <a:endParaRPr lang="zh-CN" altLang="en-US"/>
          </a:p>
        </p:txBody>
      </p:sp>
    </p:spTree>
    <p:extLst>
      <p:ext uri="{BB962C8B-B14F-4D97-AF65-F5344CB8AC3E}">
        <p14:creationId xmlns:p14="http://schemas.microsoft.com/office/powerpoint/2010/main" val="140208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10</a:t>
            </a:fld>
            <a:endParaRPr lang="zh-CN" altLang="en-US" dirty="0"/>
          </a:p>
        </p:txBody>
      </p:sp>
    </p:spTree>
    <p:extLst>
      <p:ext uri="{BB962C8B-B14F-4D97-AF65-F5344CB8AC3E}">
        <p14:creationId xmlns:p14="http://schemas.microsoft.com/office/powerpoint/2010/main" val="2048291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11</a:t>
            </a:fld>
            <a:endParaRPr lang="zh-CN" altLang="en-US" dirty="0"/>
          </a:p>
        </p:txBody>
      </p:sp>
    </p:spTree>
    <p:extLst>
      <p:ext uri="{BB962C8B-B14F-4D97-AF65-F5344CB8AC3E}">
        <p14:creationId xmlns:p14="http://schemas.microsoft.com/office/powerpoint/2010/main" val="203739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12</a:t>
            </a:fld>
            <a:endParaRPr lang="zh-CN" altLang="en-US" dirty="0"/>
          </a:p>
        </p:txBody>
      </p:sp>
    </p:spTree>
    <p:extLst>
      <p:ext uri="{BB962C8B-B14F-4D97-AF65-F5344CB8AC3E}">
        <p14:creationId xmlns:p14="http://schemas.microsoft.com/office/powerpoint/2010/main" val="68777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13</a:t>
            </a:fld>
            <a:endParaRPr lang="zh-CN" altLang="en-US" dirty="0"/>
          </a:p>
        </p:txBody>
      </p:sp>
    </p:spTree>
    <p:extLst>
      <p:ext uri="{BB962C8B-B14F-4D97-AF65-F5344CB8AC3E}">
        <p14:creationId xmlns:p14="http://schemas.microsoft.com/office/powerpoint/2010/main" val="186608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14</a:t>
            </a:fld>
            <a:endParaRPr lang="zh-CN" altLang="en-US"/>
          </a:p>
        </p:txBody>
      </p:sp>
    </p:spTree>
    <p:extLst>
      <p:ext uri="{BB962C8B-B14F-4D97-AF65-F5344CB8AC3E}">
        <p14:creationId xmlns:p14="http://schemas.microsoft.com/office/powerpoint/2010/main" val="2577072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15</a:t>
            </a:fld>
            <a:endParaRPr lang="zh-CN" altLang="en-US" dirty="0"/>
          </a:p>
        </p:txBody>
      </p:sp>
    </p:spTree>
    <p:extLst>
      <p:ext uri="{BB962C8B-B14F-4D97-AF65-F5344CB8AC3E}">
        <p14:creationId xmlns:p14="http://schemas.microsoft.com/office/powerpoint/2010/main" val="1358419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16</a:t>
            </a:fld>
            <a:endParaRPr lang="zh-CN" altLang="en-US"/>
          </a:p>
        </p:txBody>
      </p:sp>
    </p:spTree>
    <p:extLst>
      <p:ext uri="{BB962C8B-B14F-4D97-AF65-F5344CB8AC3E}">
        <p14:creationId xmlns:p14="http://schemas.microsoft.com/office/powerpoint/2010/main" val="318666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a:t>
            </a:fld>
            <a:endParaRPr lang="zh-CN" altLang="en-US"/>
          </a:p>
        </p:txBody>
      </p:sp>
    </p:spTree>
    <p:extLst>
      <p:ext uri="{BB962C8B-B14F-4D97-AF65-F5344CB8AC3E}">
        <p14:creationId xmlns:p14="http://schemas.microsoft.com/office/powerpoint/2010/main" val="167225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3</a:t>
            </a:fld>
            <a:endParaRPr lang="zh-CN" altLang="en-US"/>
          </a:p>
        </p:txBody>
      </p:sp>
    </p:spTree>
    <p:extLst>
      <p:ext uri="{BB962C8B-B14F-4D97-AF65-F5344CB8AC3E}">
        <p14:creationId xmlns:p14="http://schemas.microsoft.com/office/powerpoint/2010/main" val="26543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a:t>
            </a:fld>
            <a:endParaRPr lang="zh-CN" altLang="en-US" dirty="0"/>
          </a:p>
        </p:txBody>
      </p:sp>
    </p:spTree>
    <p:extLst>
      <p:ext uri="{BB962C8B-B14F-4D97-AF65-F5344CB8AC3E}">
        <p14:creationId xmlns:p14="http://schemas.microsoft.com/office/powerpoint/2010/main" val="182841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5</a:t>
            </a:fld>
            <a:endParaRPr lang="zh-CN" altLang="en-US"/>
          </a:p>
        </p:txBody>
      </p:sp>
    </p:spTree>
    <p:extLst>
      <p:ext uri="{BB962C8B-B14F-4D97-AF65-F5344CB8AC3E}">
        <p14:creationId xmlns:p14="http://schemas.microsoft.com/office/powerpoint/2010/main" val="417105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6</a:t>
            </a:fld>
            <a:endParaRPr lang="zh-CN" altLang="en-US" dirty="0"/>
          </a:p>
        </p:txBody>
      </p:sp>
    </p:spTree>
    <p:extLst>
      <p:ext uri="{BB962C8B-B14F-4D97-AF65-F5344CB8AC3E}">
        <p14:creationId xmlns:p14="http://schemas.microsoft.com/office/powerpoint/2010/main" val="4218996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7</a:t>
            </a:fld>
            <a:endParaRPr lang="zh-CN" altLang="en-US" dirty="0"/>
          </a:p>
        </p:txBody>
      </p:sp>
    </p:spTree>
    <p:extLst>
      <p:ext uri="{BB962C8B-B14F-4D97-AF65-F5344CB8AC3E}">
        <p14:creationId xmlns:p14="http://schemas.microsoft.com/office/powerpoint/2010/main" val="53623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8</a:t>
            </a:fld>
            <a:endParaRPr lang="zh-CN" altLang="en-US" dirty="0"/>
          </a:p>
        </p:txBody>
      </p:sp>
    </p:spTree>
    <p:extLst>
      <p:ext uri="{BB962C8B-B14F-4D97-AF65-F5344CB8AC3E}">
        <p14:creationId xmlns:p14="http://schemas.microsoft.com/office/powerpoint/2010/main" val="290053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9</a:t>
            </a:fld>
            <a:endParaRPr lang="zh-CN" altLang="en-US"/>
          </a:p>
        </p:txBody>
      </p:sp>
    </p:spTree>
    <p:extLst>
      <p:ext uri="{BB962C8B-B14F-4D97-AF65-F5344CB8AC3E}">
        <p14:creationId xmlns:p14="http://schemas.microsoft.com/office/powerpoint/2010/main" val="291246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42801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59094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9625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93836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a:off x="0" y="6752493"/>
            <a:ext cx="12192000" cy="105508"/>
            <a:chOff x="0" y="5064369"/>
            <a:chExt cx="7777423" cy="79131"/>
          </a:xfrm>
        </p:grpSpPr>
        <p:grpSp>
          <p:nvGrpSpPr>
            <p:cNvPr id="3" name="组合 2"/>
            <p:cNvGrpSpPr/>
            <p:nvPr/>
          </p:nvGrpSpPr>
          <p:grpSpPr>
            <a:xfrm>
              <a:off x="0" y="5064369"/>
              <a:ext cx="3888711" cy="79131"/>
              <a:chOff x="0" y="4948238"/>
              <a:chExt cx="3888711" cy="195262"/>
            </a:xfrm>
          </p:grpSpPr>
          <p:sp>
            <p:nvSpPr>
              <p:cNvPr id="8" name="矩形 7"/>
              <p:cNvSpPr/>
              <p:nvPr/>
            </p:nvSpPr>
            <p:spPr>
              <a:xfrm>
                <a:off x="0" y="4948238"/>
                <a:ext cx="1296237" cy="1952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1296237" y="4948238"/>
                <a:ext cx="1296237" cy="195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2592474" y="4948238"/>
                <a:ext cx="1296237" cy="1952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888712" y="5064369"/>
              <a:ext cx="3888711" cy="79131"/>
              <a:chOff x="0" y="4948238"/>
              <a:chExt cx="3888711" cy="195262"/>
            </a:xfrm>
          </p:grpSpPr>
          <p:sp>
            <p:nvSpPr>
              <p:cNvPr id="5" name="矩形 4"/>
              <p:cNvSpPr/>
              <p:nvPr/>
            </p:nvSpPr>
            <p:spPr>
              <a:xfrm>
                <a:off x="0" y="4948238"/>
                <a:ext cx="1296237" cy="1952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1296237" y="4948238"/>
                <a:ext cx="1296237" cy="195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592474" y="4948238"/>
                <a:ext cx="1296237" cy="195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4128456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17031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92478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75105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5510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1430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6881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677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2021/6/20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476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B8F712C-13B4-48BC-9639-10A619B18608}" type="datetimeFigureOut">
              <a:rPr lang="zh-CN" altLang="en-US" smtClean="0"/>
              <a:pPr/>
              <a:t>2021/6/20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81689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70" r:id="rId13"/>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07" y="0"/>
            <a:ext cx="1162754" cy="68580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1160944" y="0"/>
            <a:ext cx="1162754" cy="68580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任意多边形 5"/>
          <p:cNvSpPr/>
          <p:nvPr/>
        </p:nvSpPr>
        <p:spPr>
          <a:xfrm>
            <a:off x="2320537" y="0"/>
            <a:ext cx="1162754" cy="68580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6"/>
          <p:cNvSpPr/>
          <p:nvPr/>
        </p:nvSpPr>
        <p:spPr>
          <a:xfrm>
            <a:off x="3474560" y="0"/>
            <a:ext cx="1162754"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795337" y="3587185"/>
            <a:ext cx="5580000" cy="72000"/>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174817" y="2145091"/>
            <a:ext cx="2567818" cy="2567818"/>
            <a:chOff x="2174817" y="2145091"/>
            <a:chExt cx="2567818" cy="2567818"/>
          </a:xfrm>
        </p:grpSpPr>
        <p:sp>
          <p:nvSpPr>
            <p:cNvPr id="8" name="椭圆 7"/>
            <p:cNvSpPr/>
            <p:nvPr/>
          </p:nvSpPr>
          <p:spPr>
            <a:xfrm>
              <a:off x="2174817" y="2145091"/>
              <a:ext cx="2567818" cy="2567818"/>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5" name="Group 4"/>
            <p:cNvGrpSpPr>
              <a:grpSpLocks noChangeAspect="1"/>
            </p:cNvGrpSpPr>
            <p:nvPr/>
          </p:nvGrpSpPr>
          <p:grpSpPr bwMode="auto">
            <a:xfrm rot="19764056">
              <a:off x="2800743" y="2711502"/>
              <a:ext cx="1540774" cy="1434995"/>
              <a:chOff x="1164" y="687"/>
              <a:chExt cx="3219" cy="2998"/>
            </a:xfrm>
            <a:solidFill>
              <a:srgbClr val="858976"/>
            </a:solidFill>
            <a:effectLst/>
          </p:grpSpPr>
          <p:sp>
            <p:nvSpPr>
              <p:cNvPr id="26"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27"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grpSp>
      <p:sp>
        <p:nvSpPr>
          <p:cNvPr id="28" name="文本框 27"/>
          <p:cNvSpPr txBox="1"/>
          <p:nvPr/>
        </p:nvSpPr>
        <p:spPr>
          <a:xfrm>
            <a:off x="5090505" y="2044004"/>
            <a:ext cx="6186310" cy="1384995"/>
          </a:xfrm>
          <a:prstGeom prst="rect">
            <a:avLst/>
          </a:prstGeom>
          <a:noFill/>
          <a:effectLst/>
        </p:spPr>
        <p:txBody>
          <a:bodyPr wrap="none" rtlCol="0">
            <a:spAutoFit/>
          </a:bodyPr>
          <a:lstStyle/>
          <a:p>
            <a:pPr algn="ctr"/>
            <a:r>
              <a:rPr lang="zh-CN" altLang="en-US" sz="4800" dirty="0">
                <a:solidFill>
                  <a:srgbClr val="858976"/>
                </a:solidFill>
                <a:latin typeface="微软雅黑" panose="020B0503020204020204" pitchFamily="34" charset="-122"/>
                <a:ea typeface="微软雅黑" panose="020B0503020204020204" pitchFamily="34" charset="-122"/>
              </a:rPr>
              <a:t>機器學習</a:t>
            </a:r>
            <a:endParaRPr lang="en-US" altLang="zh-CN" sz="4800" dirty="0">
              <a:solidFill>
                <a:srgbClr val="858976"/>
              </a:solidFill>
              <a:latin typeface="微软雅黑" panose="020B0503020204020204" pitchFamily="34" charset="-122"/>
              <a:ea typeface="微软雅黑" panose="020B0503020204020204" pitchFamily="34" charset="-122"/>
            </a:endParaRPr>
          </a:p>
          <a:p>
            <a:pPr algn="ctr"/>
            <a:r>
              <a:rPr lang="zh-CN" altLang="en-US" sz="3600" dirty="0">
                <a:solidFill>
                  <a:srgbClr val="858976"/>
                </a:solidFill>
                <a:latin typeface="微软雅黑" panose="020B0503020204020204" pitchFamily="34" charset="-122"/>
                <a:ea typeface="微软雅黑" panose="020B0503020204020204" pitchFamily="34" charset="-122"/>
              </a:rPr>
              <a:t>以美元指數判斷虛擬貨幣走勢</a:t>
            </a:r>
            <a:endParaRPr lang="en-US" altLang="zh-CN" sz="4800" dirty="0">
              <a:solidFill>
                <a:srgbClr val="85897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6164825" y="4506388"/>
            <a:ext cx="4105611" cy="2233998"/>
            <a:chOff x="6164825" y="4506388"/>
            <a:chExt cx="4105611" cy="2233998"/>
          </a:xfrm>
        </p:grpSpPr>
        <p:sp>
          <p:nvSpPr>
            <p:cNvPr id="29" name="文本框 28"/>
            <p:cNvSpPr txBox="1"/>
            <p:nvPr/>
          </p:nvSpPr>
          <p:spPr>
            <a:xfrm>
              <a:off x="6164825" y="4506388"/>
              <a:ext cx="4105611" cy="1323439"/>
            </a:xfrm>
            <a:prstGeom prst="rect">
              <a:avLst/>
            </a:prstGeom>
            <a:noFill/>
            <a:effectLst/>
          </p:spPr>
          <p:txBody>
            <a:bodyPr wrap="none" rtlCol="0">
              <a:spAutoFit/>
            </a:bodyPr>
            <a:lstStyle/>
            <a:p>
              <a:pPr algn="r"/>
              <a:r>
                <a:rPr lang="zh-CN" altLang="en-US" sz="2000" dirty="0">
                  <a:solidFill>
                    <a:srgbClr val="858976"/>
                  </a:solidFill>
                  <a:latin typeface="微软雅黑" panose="020B0503020204020204" pitchFamily="34" charset="-122"/>
                  <a:ea typeface="微软雅黑" panose="020B0503020204020204" pitchFamily="34" charset="-122"/>
                </a:rPr>
                <a:t>學生：巨資碩一 </a:t>
              </a:r>
              <a:r>
                <a:rPr lang="en-US" altLang="zh-CN" sz="2000" dirty="0">
                  <a:solidFill>
                    <a:srgbClr val="858976"/>
                  </a:solidFill>
                  <a:latin typeface="微软雅黑" panose="020B0503020204020204" pitchFamily="34" charset="-122"/>
                  <a:ea typeface="微软雅黑" panose="020B0503020204020204" pitchFamily="34" charset="-122"/>
                </a:rPr>
                <a:t>09370015 </a:t>
              </a:r>
              <a:r>
                <a:rPr lang="zh-CN" altLang="en-US" sz="2000" dirty="0">
                  <a:solidFill>
                    <a:srgbClr val="858976"/>
                  </a:solidFill>
                  <a:latin typeface="微软雅黑" panose="020B0503020204020204" pitchFamily="34" charset="-122"/>
                  <a:ea typeface="微软雅黑" panose="020B0503020204020204" pitchFamily="34" charset="-122"/>
                </a:rPr>
                <a:t>吳俊緯</a:t>
              </a:r>
              <a:endParaRPr lang="en-US" altLang="zh-CN" sz="2000" dirty="0">
                <a:solidFill>
                  <a:srgbClr val="858976"/>
                </a:solidFill>
                <a:latin typeface="微软雅黑" panose="020B0503020204020204" pitchFamily="34" charset="-122"/>
                <a:ea typeface="微软雅黑" panose="020B0503020204020204" pitchFamily="34" charset="-122"/>
              </a:endParaRPr>
            </a:p>
            <a:p>
              <a:pPr algn="r"/>
              <a:r>
                <a:rPr lang="zh-CN" altLang="en-US" sz="2000" dirty="0">
                  <a:solidFill>
                    <a:srgbClr val="858976"/>
                  </a:solidFill>
                  <a:latin typeface="微软雅黑" panose="020B0503020204020204" pitchFamily="34" charset="-122"/>
                  <a:ea typeface="微软雅黑" panose="020B0503020204020204" pitchFamily="34" charset="-122"/>
                </a:rPr>
                <a:t>巨資碩一 </a:t>
              </a:r>
              <a:r>
                <a:rPr lang="en-US" altLang="zh-CN" sz="2000" dirty="0">
                  <a:solidFill>
                    <a:srgbClr val="858976"/>
                  </a:solidFill>
                  <a:latin typeface="微软雅黑" panose="020B0503020204020204" pitchFamily="34" charset="-122"/>
                  <a:ea typeface="微软雅黑" panose="020B0503020204020204" pitchFamily="34" charset="-122"/>
                </a:rPr>
                <a:t>09370081 </a:t>
              </a:r>
              <a:r>
                <a:rPr lang="zh-CN" altLang="en-US" sz="2000" dirty="0">
                  <a:solidFill>
                    <a:srgbClr val="858976"/>
                  </a:solidFill>
                  <a:latin typeface="微软雅黑" panose="020B0503020204020204" pitchFamily="34" charset="-122"/>
                  <a:ea typeface="微软雅黑" panose="020B0503020204020204" pitchFamily="34" charset="-122"/>
                </a:rPr>
                <a:t>黃喬永</a:t>
              </a:r>
              <a:endParaRPr lang="en-US" altLang="zh-CN" sz="2000" dirty="0">
                <a:solidFill>
                  <a:srgbClr val="858976"/>
                </a:solidFill>
                <a:latin typeface="微软雅黑" panose="020B0503020204020204" pitchFamily="34" charset="-122"/>
                <a:ea typeface="微软雅黑" panose="020B0503020204020204" pitchFamily="34" charset="-122"/>
              </a:endParaRPr>
            </a:p>
            <a:p>
              <a:pPr algn="r"/>
              <a:r>
                <a:rPr lang="zh-CN" altLang="en-US" sz="2000" dirty="0">
                  <a:solidFill>
                    <a:srgbClr val="858976"/>
                  </a:solidFill>
                  <a:latin typeface="微软雅黑" panose="020B0503020204020204" pitchFamily="34" charset="-122"/>
                  <a:ea typeface="微软雅黑" panose="020B0503020204020204" pitchFamily="34" charset="-122"/>
                </a:rPr>
                <a:t>經濟碩一 </a:t>
              </a:r>
              <a:r>
                <a:rPr lang="en-US" altLang="zh-CN" sz="2000" dirty="0">
                  <a:solidFill>
                    <a:srgbClr val="858976"/>
                  </a:solidFill>
                  <a:latin typeface="微软雅黑" panose="020B0503020204020204" pitchFamily="34" charset="-122"/>
                  <a:ea typeface="微软雅黑" panose="020B0503020204020204" pitchFamily="34" charset="-122"/>
                </a:rPr>
                <a:t>09351013 </a:t>
              </a:r>
              <a:r>
                <a:rPr lang="zh-CN" altLang="en-US" sz="2000" dirty="0">
                  <a:solidFill>
                    <a:srgbClr val="858976"/>
                  </a:solidFill>
                  <a:latin typeface="微软雅黑" panose="020B0503020204020204" pitchFamily="34" charset="-122"/>
                  <a:ea typeface="微软雅黑" panose="020B0503020204020204" pitchFamily="34" charset="-122"/>
                </a:rPr>
                <a:t>陳威霖</a:t>
              </a:r>
              <a:endParaRPr lang="en-US" altLang="zh-CN" sz="2000" dirty="0">
                <a:solidFill>
                  <a:srgbClr val="858976"/>
                </a:solidFill>
                <a:latin typeface="微软雅黑" panose="020B0503020204020204" pitchFamily="34" charset="-122"/>
                <a:ea typeface="微软雅黑" panose="020B0503020204020204" pitchFamily="34" charset="-122"/>
              </a:endParaRPr>
            </a:p>
            <a:p>
              <a:pPr algn="r"/>
              <a:r>
                <a:rPr lang="zh-CN" altLang="en-US" sz="2000" dirty="0">
                  <a:solidFill>
                    <a:srgbClr val="858976"/>
                  </a:solidFill>
                  <a:latin typeface="微软雅黑" panose="020B0503020204020204" pitchFamily="34" charset="-122"/>
                  <a:ea typeface="微软雅黑" panose="020B0503020204020204" pitchFamily="34" charset="-122"/>
                </a:rPr>
                <a:t>經濟碩一 </a:t>
              </a:r>
              <a:r>
                <a:rPr lang="en-US" altLang="zh-CN" sz="2000" dirty="0">
                  <a:solidFill>
                    <a:srgbClr val="858976"/>
                  </a:solidFill>
                  <a:latin typeface="微软雅黑" panose="020B0503020204020204" pitchFamily="34" charset="-122"/>
                  <a:ea typeface="微软雅黑" panose="020B0503020204020204" pitchFamily="34" charset="-122"/>
                </a:rPr>
                <a:t>09351015 </a:t>
              </a:r>
              <a:r>
                <a:rPr lang="zh-CN" altLang="en-US" sz="2000" dirty="0">
                  <a:solidFill>
                    <a:srgbClr val="858976"/>
                  </a:solidFill>
                  <a:latin typeface="微软雅黑" panose="020B0503020204020204" pitchFamily="34" charset="-122"/>
                  <a:ea typeface="微软雅黑" panose="020B0503020204020204" pitchFamily="34" charset="-122"/>
                </a:rPr>
                <a:t>江守斌</a:t>
              </a:r>
            </a:p>
          </p:txBody>
        </p:sp>
        <p:sp>
          <p:nvSpPr>
            <p:cNvPr id="30" name="文本框 29"/>
            <p:cNvSpPr txBox="1"/>
            <p:nvPr/>
          </p:nvSpPr>
          <p:spPr>
            <a:xfrm>
              <a:off x="6164825" y="6032500"/>
              <a:ext cx="2824812" cy="707886"/>
            </a:xfrm>
            <a:prstGeom prst="rect">
              <a:avLst/>
            </a:prstGeom>
            <a:noFill/>
            <a:effectLst/>
          </p:spPr>
          <p:txBody>
            <a:bodyPr wrap="none" rtlCol="0">
              <a:spAutoFit/>
            </a:bodyPr>
            <a:lstStyle/>
            <a:p>
              <a:pPr algn="r"/>
              <a:r>
                <a:rPr lang="zh-CN" altLang="en-US" sz="2000" dirty="0">
                  <a:solidFill>
                    <a:srgbClr val="858976"/>
                  </a:solidFill>
                  <a:latin typeface="微软雅黑" panose="020B0503020204020204" pitchFamily="34" charset="-122"/>
                  <a:ea typeface="微软雅黑" panose="020B0503020204020204" pitchFamily="34" charset="-122"/>
                </a:rPr>
                <a:t>指導老師：蔡芸琤 老師</a:t>
              </a:r>
              <a:endParaRPr lang="en-US" altLang="zh-CN" sz="2000" dirty="0">
                <a:solidFill>
                  <a:srgbClr val="858976"/>
                </a:solidFill>
                <a:latin typeface="微软雅黑" panose="020B0503020204020204" pitchFamily="34" charset="-122"/>
                <a:ea typeface="微软雅黑" panose="020B0503020204020204" pitchFamily="34" charset="-122"/>
              </a:endParaRPr>
            </a:p>
            <a:p>
              <a:pPr algn="r"/>
              <a:r>
                <a:rPr lang="zh-CN" altLang="en-US" sz="2000" dirty="0">
                  <a:solidFill>
                    <a:srgbClr val="858976"/>
                  </a:solidFill>
                  <a:latin typeface="微软雅黑" panose="020B0503020204020204" pitchFamily="34" charset="-122"/>
                  <a:ea typeface="微软雅黑" panose="020B0503020204020204" pitchFamily="34" charset="-122"/>
                </a:rPr>
                <a:t>林巧涵 老師</a:t>
              </a:r>
            </a:p>
          </p:txBody>
        </p:sp>
      </p:grpSp>
    </p:spTree>
    <p:extLst>
      <p:ext uri="{BB962C8B-B14F-4D97-AF65-F5344CB8AC3E}">
        <p14:creationId xmlns:p14="http://schemas.microsoft.com/office/powerpoint/2010/main" val="4192633953"/>
      </p:ext>
    </p:extLst>
  </p:cSld>
  <p:clrMapOvr>
    <a:masterClrMapping/>
  </p:clrMapOvr>
  <mc:AlternateContent xmlns:mc="http://schemas.openxmlformats.org/markup-compatibility/2006" xmlns:p14="http://schemas.microsoft.com/office/powerpoint/2010/main">
    <mc:Choice Requires="p14">
      <p:transition p14:dur="10" advTm="14979"/>
    </mc:Choice>
    <mc:Fallback xmlns="">
      <p:transition advTm="149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a:t>
            </a:r>
            <a:r>
              <a:rPr lang="zh-CN" altLang="en-US" b="0" dirty="0">
                <a:solidFill>
                  <a:srgbClr val="756271"/>
                </a:solidFill>
              </a:rPr>
              <a:t>實驗結果</a:t>
            </a:r>
            <a:endParaRPr lang="zh-TW" altLang="en-US" b="0" dirty="0">
              <a:solidFill>
                <a:srgbClr val="756271"/>
              </a:solidFill>
            </a:endParaRPr>
          </a:p>
        </p:txBody>
      </p:sp>
      <p:sp>
        <p:nvSpPr>
          <p:cNvPr id="3" name="文字方塊 2"/>
          <p:cNvSpPr txBox="1"/>
          <p:nvPr/>
        </p:nvSpPr>
        <p:spPr>
          <a:xfrm>
            <a:off x="1195352" y="835152"/>
            <a:ext cx="1169896" cy="276999"/>
          </a:xfrm>
          <a:prstGeom prst="rect">
            <a:avLst/>
          </a:prstGeom>
          <a:noFill/>
        </p:spPr>
        <p:txBody>
          <a:bodyPr wrap="square" rtlCol="0">
            <a:spAutoFit/>
          </a:bodyPr>
          <a:lstStyle/>
          <a:p>
            <a:r>
              <a:rPr lang="zh-CN" altLang="en-US" sz="1200" dirty="0"/>
              <a:t>分類問題</a:t>
            </a:r>
            <a:endParaRPr lang="zh-TW" altLang="en-US" sz="1200" dirty="0"/>
          </a:p>
        </p:txBody>
      </p:sp>
      <p:graphicFrame>
        <p:nvGraphicFramePr>
          <p:cNvPr id="4" name="表格 3"/>
          <p:cNvGraphicFramePr>
            <a:graphicFrameLocks noGrp="1"/>
          </p:cNvGraphicFramePr>
          <p:nvPr>
            <p:extLst>
              <p:ext uri="{D42A27DB-BD31-4B8C-83A1-F6EECF244321}">
                <p14:modId xmlns:p14="http://schemas.microsoft.com/office/powerpoint/2010/main" val="3454518675"/>
              </p:ext>
            </p:extLst>
          </p:nvPr>
        </p:nvGraphicFramePr>
        <p:xfrm>
          <a:off x="1780300" y="1560914"/>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8120033"/>
                    </a:ext>
                  </a:extLst>
                </a:gridCol>
                <a:gridCol w="4064000">
                  <a:extLst>
                    <a:ext uri="{9D8B030D-6E8A-4147-A177-3AD203B41FA5}">
                      <a16:colId xmlns:a16="http://schemas.microsoft.com/office/drawing/2014/main" val="2810348047"/>
                    </a:ext>
                  </a:extLst>
                </a:gridCol>
              </a:tblGrid>
              <a:tr h="370840">
                <a:tc>
                  <a:txBody>
                    <a:bodyPr/>
                    <a:lstStyle/>
                    <a:p>
                      <a:r>
                        <a:rPr lang="zh-CN" altLang="en-US" dirty="0">
                          <a:latin typeface="Yu Gothic Light" panose="020B0300000000000000" pitchFamily="34" charset="-128"/>
                          <a:ea typeface="Yu Gothic Light" panose="020B0300000000000000" pitchFamily="34" charset="-128"/>
                        </a:rPr>
                        <a:t>模型名稱</a:t>
                      </a:r>
                      <a:endParaRPr lang="zh-TW" altLang="en-US" dirty="0">
                        <a:latin typeface="Yu Gothic Light" panose="020B0300000000000000" pitchFamily="34" charset="-128"/>
                        <a:ea typeface="Yu Gothic Light" panose="020B0300000000000000" pitchFamily="34" charset="-128"/>
                      </a:endParaRPr>
                    </a:p>
                  </a:txBody>
                  <a:tcPr/>
                </a:tc>
                <a:tc>
                  <a:txBody>
                    <a:bodyPr/>
                    <a:lstStyle/>
                    <a:p>
                      <a:r>
                        <a:rPr lang="en-US" altLang="zh-TW" dirty="0">
                          <a:latin typeface="Yu Gothic Light" panose="020B0300000000000000" pitchFamily="34" charset="-128"/>
                          <a:ea typeface="Yu Gothic Light" panose="020B0300000000000000" pitchFamily="34" charset="-128"/>
                        </a:rPr>
                        <a:t>Accuracy</a:t>
                      </a:r>
                      <a:endParaRPr lang="zh-TW" altLang="en-US" dirty="0">
                        <a:latin typeface="Yu Gothic Light" panose="020B0300000000000000" pitchFamily="34" charset="-128"/>
                        <a:ea typeface="Yu Gothic Light" panose="020B0300000000000000" pitchFamily="34" charset="-128"/>
                      </a:endParaRPr>
                    </a:p>
                  </a:txBody>
                  <a:tcPr/>
                </a:tc>
                <a:extLst>
                  <a:ext uri="{0D108BD9-81ED-4DB2-BD59-A6C34878D82A}">
                    <a16:rowId xmlns:a16="http://schemas.microsoft.com/office/drawing/2014/main" val="1529513371"/>
                  </a:ext>
                </a:extLst>
              </a:tr>
              <a:tr h="370840">
                <a:tc>
                  <a:txBody>
                    <a:bodyPr/>
                    <a:lstStyle/>
                    <a:p>
                      <a:r>
                        <a:rPr lang="en-US" altLang="zh-TW" dirty="0">
                          <a:latin typeface="Yu Gothic Light" panose="020B0300000000000000" pitchFamily="34" charset="-128"/>
                          <a:ea typeface="Yu Gothic Light" panose="020B0300000000000000" pitchFamily="34" charset="-128"/>
                        </a:rPr>
                        <a:t>R</a:t>
                      </a:r>
                      <a:r>
                        <a:rPr lang="en-US" altLang="zh-CN" dirty="0">
                          <a:latin typeface="Yu Gothic Light" panose="020B0300000000000000" pitchFamily="34" charset="-128"/>
                          <a:ea typeface="Yu Gothic Light" panose="020B0300000000000000" pitchFamily="34" charset="-128"/>
                        </a:rPr>
                        <a:t>andom Forest</a:t>
                      </a:r>
                      <a:endParaRPr lang="zh-TW" altLang="en-US" dirty="0">
                        <a:latin typeface="Yu Gothic Light" panose="020B0300000000000000" pitchFamily="34" charset="-128"/>
                        <a:ea typeface="Yu Gothic Light" panose="020B0300000000000000" pitchFamily="34" charset="-128"/>
                      </a:endParaRPr>
                    </a:p>
                  </a:txBody>
                  <a:tcPr/>
                </a:tc>
                <a:tc>
                  <a:txBody>
                    <a:bodyPr/>
                    <a:lstStyle/>
                    <a:p>
                      <a:r>
                        <a:rPr lang="en-US" altLang="zh-TW" dirty="0">
                          <a:latin typeface="Yu Gothic Light" panose="020B0300000000000000" pitchFamily="34" charset="-128"/>
                          <a:ea typeface="Yu Gothic Light" panose="020B0300000000000000" pitchFamily="34" charset="-128"/>
                        </a:rPr>
                        <a:t>0.7933</a:t>
                      </a:r>
                      <a:endParaRPr lang="zh-TW" altLang="en-US" dirty="0">
                        <a:latin typeface="Yu Gothic Light" panose="020B0300000000000000" pitchFamily="34" charset="-128"/>
                        <a:ea typeface="Yu Gothic Light" panose="020B0300000000000000" pitchFamily="34" charset="-128"/>
                      </a:endParaRPr>
                    </a:p>
                  </a:txBody>
                  <a:tcPr/>
                </a:tc>
                <a:extLst>
                  <a:ext uri="{0D108BD9-81ED-4DB2-BD59-A6C34878D82A}">
                    <a16:rowId xmlns:a16="http://schemas.microsoft.com/office/drawing/2014/main" val="3996162160"/>
                  </a:ext>
                </a:extLst>
              </a:tr>
              <a:tr h="370840">
                <a:tc>
                  <a:txBody>
                    <a:bodyPr/>
                    <a:lstStyle/>
                    <a:p>
                      <a:r>
                        <a:rPr lang="en-US" altLang="zh-TW" dirty="0" err="1">
                          <a:solidFill>
                            <a:srgbClr val="FF0000"/>
                          </a:solidFill>
                          <a:latin typeface="Yu Gothic Light" panose="020B0300000000000000" pitchFamily="34" charset="-128"/>
                          <a:ea typeface="Yu Gothic Light" panose="020B0300000000000000" pitchFamily="34" charset="-128"/>
                        </a:rPr>
                        <a:t>XG</a:t>
                      </a:r>
                      <a:r>
                        <a:rPr lang="en-US" altLang="zh-CN" dirty="0" err="1">
                          <a:solidFill>
                            <a:srgbClr val="FF0000"/>
                          </a:solidFill>
                          <a:latin typeface="Yu Gothic Light" panose="020B0300000000000000" pitchFamily="34" charset="-128"/>
                          <a:ea typeface="Yu Gothic Light" panose="020B0300000000000000" pitchFamily="34" charset="-128"/>
                        </a:rPr>
                        <a:t>boost</a:t>
                      </a:r>
                      <a:endParaRPr lang="zh-TW" altLang="en-US" dirty="0">
                        <a:solidFill>
                          <a:srgbClr val="FF0000"/>
                        </a:solidFill>
                        <a:latin typeface="Yu Gothic Light" panose="020B0300000000000000" pitchFamily="34" charset="-128"/>
                        <a:ea typeface="Yu Gothic Light" panose="020B0300000000000000" pitchFamily="34" charset="-128"/>
                      </a:endParaRPr>
                    </a:p>
                  </a:txBody>
                  <a:tcPr/>
                </a:tc>
                <a:tc>
                  <a:txBody>
                    <a:bodyPr/>
                    <a:lstStyle/>
                    <a:p>
                      <a:r>
                        <a:rPr lang="en-US" altLang="zh-TW" dirty="0">
                          <a:solidFill>
                            <a:srgbClr val="FF0000"/>
                          </a:solidFill>
                          <a:latin typeface="Yu Gothic Light" panose="020B0300000000000000" pitchFamily="34" charset="-128"/>
                          <a:ea typeface="Yu Gothic Light" panose="020B0300000000000000" pitchFamily="34" charset="-128"/>
                        </a:rPr>
                        <a:t>0.8081</a:t>
                      </a:r>
                      <a:endParaRPr lang="zh-TW" altLang="en-US" dirty="0">
                        <a:solidFill>
                          <a:srgbClr val="FF0000"/>
                        </a:solidFill>
                        <a:latin typeface="Yu Gothic Light" panose="020B0300000000000000" pitchFamily="34" charset="-128"/>
                        <a:ea typeface="Yu Gothic Light" panose="020B0300000000000000" pitchFamily="34" charset="-128"/>
                      </a:endParaRPr>
                    </a:p>
                  </a:txBody>
                  <a:tcPr/>
                </a:tc>
                <a:extLst>
                  <a:ext uri="{0D108BD9-81ED-4DB2-BD59-A6C34878D82A}">
                    <a16:rowId xmlns:a16="http://schemas.microsoft.com/office/drawing/2014/main" val="3937220304"/>
                  </a:ext>
                </a:extLst>
              </a:tr>
            </a:tbl>
          </a:graphicData>
        </a:graphic>
      </p:graphicFrame>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4" y="2673434"/>
            <a:ext cx="5486411" cy="3657607"/>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4010" y="2630420"/>
            <a:ext cx="5486411" cy="3657607"/>
          </a:xfrm>
          <a:prstGeom prst="rect">
            <a:avLst/>
          </a:prstGeom>
        </p:spPr>
      </p:pic>
      <p:sp>
        <p:nvSpPr>
          <p:cNvPr id="15" name="文字方塊 14"/>
          <p:cNvSpPr txBox="1"/>
          <p:nvPr/>
        </p:nvSpPr>
        <p:spPr>
          <a:xfrm>
            <a:off x="1103417" y="6331041"/>
            <a:ext cx="3857213" cy="369332"/>
          </a:xfrm>
          <a:prstGeom prst="rect">
            <a:avLst/>
          </a:prstGeom>
          <a:noFill/>
        </p:spPr>
        <p:txBody>
          <a:bodyPr wrap="square" rtlCol="0">
            <a:spAutoFit/>
          </a:bodyPr>
          <a:lstStyle/>
          <a:p>
            <a:r>
              <a:rPr lang="en-US" altLang="zh-TW" dirty="0"/>
              <a:t>R</a:t>
            </a:r>
            <a:r>
              <a:rPr lang="en-US" altLang="zh-CN" dirty="0"/>
              <a:t>andom Forest</a:t>
            </a:r>
            <a:r>
              <a:rPr lang="zh-CN" altLang="en-US" dirty="0"/>
              <a:t>的</a:t>
            </a:r>
            <a:r>
              <a:rPr lang="en-US" altLang="zh-CN" dirty="0"/>
              <a:t>importance feature</a:t>
            </a:r>
            <a:endParaRPr lang="zh-TW" altLang="en-US" dirty="0"/>
          </a:p>
        </p:txBody>
      </p:sp>
      <p:sp>
        <p:nvSpPr>
          <p:cNvPr id="17" name="文字方塊 16"/>
          <p:cNvSpPr txBox="1"/>
          <p:nvPr/>
        </p:nvSpPr>
        <p:spPr>
          <a:xfrm>
            <a:off x="7355600" y="6331041"/>
            <a:ext cx="3857213" cy="369332"/>
          </a:xfrm>
          <a:prstGeom prst="rect">
            <a:avLst/>
          </a:prstGeom>
          <a:noFill/>
        </p:spPr>
        <p:txBody>
          <a:bodyPr wrap="square" rtlCol="0">
            <a:spAutoFit/>
          </a:bodyPr>
          <a:lstStyle/>
          <a:p>
            <a:r>
              <a:rPr lang="en-US" altLang="zh-TW" dirty="0" err="1"/>
              <a:t>XG</a:t>
            </a:r>
            <a:r>
              <a:rPr lang="en-US" altLang="zh-CN" dirty="0" err="1"/>
              <a:t>boost</a:t>
            </a:r>
            <a:r>
              <a:rPr lang="zh-CN" altLang="en-US" dirty="0"/>
              <a:t>的</a:t>
            </a:r>
            <a:r>
              <a:rPr lang="en-US" altLang="zh-CN" dirty="0"/>
              <a:t>importance feature</a:t>
            </a:r>
            <a:endParaRPr lang="zh-TW" altLang="en-US" dirty="0"/>
          </a:p>
        </p:txBody>
      </p:sp>
    </p:spTree>
    <p:extLst>
      <p:ext uri="{BB962C8B-B14F-4D97-AF65-F5344CB8AC3E}">
        <p14:creationId xmlns:p14="http://schemas.microsoft.com/office/powerpoint/2010/main" val="2360029799"/>
      </p:ext>
    </p:extLst>
  </p:cSld>
  <p:clrMapOvr>
    <a:masterClrMapping/>
  </p:clrMapOvr>
  <mc:AlternateContent xmlns:mc="http://schemas.openxmlformats.org/markup-compatibility/2006" xmlns:p14="http://schemas.microsoft.com/office/powerpoint/2010/main">
    <mc:Choice Requires="p14">
      <p:transition p14:dur="10" advTm="46035"/>
    </mc:Choice>
    <mc:Fallback xmlns="">
      <p:transition advTm="460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a:t>
            </a:r>
            <a:r>
              <a:rPr lang="zh-CN" altLang="en-US" b="0" dirty="0">
                <a:solidFill>
                  <a:srgbClr val="756271"/>
                </a:solidFill>
              </a:rPr>
              <a:t>實驗結果</a:t>
            </a:r>
            <a:endParaRPr lang="zh-TW" altLang="en-US" b="0" dirty="0">
              <a:solidFill>
                <a:srgbClr val="756271"/>
              </a:solidFill>
            </a:endParaRPr>
          </a:p>
        </p:txBody>
      </p:sp>
      <p:sp>
        <p:nvSpPr>
          <p:cNvPr id="3" name="文字方塊 2"/>
          <p:cNvSpPr txBox="1"/>
          <p:nvPr/>
        </p:nvSpPr>
        <p:spPr>
          <a:xfrm>
            <a:off x="1195352" y="835152"/>
            <a:ext cx="1169896" cy="276999"/>
          </a:xfrm>
          <a:prstGeom prst="rect">
            <a:avLst/>
          </a:prstGeom>
          <a:noFill/>
        </p:spPr>
        <p:txBody>
          <a:bodyPr wrap="square" rtlCol="0">
            <a:spAutoFit/>
          </a:bodyPr>
          <a:lstStyle/>
          <a:p>
            <a:r>
              <a:rPr lang="zh-CN" altLang="en-US" sz="1200" dirty="0"/>
              <a:t>分群問題</a:t>
            </a:r>
            <a:endParaRPr lang="zh-TW" altLang="en-US" sz="1200" dirty="0"/>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3738" y="1469584"/>
            <a:ext cx="5486411" cy="3657607"/>
          </a:xfrm>
          <a:prstGeom prst="rect">
            <a:avLst/>
          </a:prstGeom>
        </p:spPr>
      </p:pic>
      <p:sp>
        <p:nvSpPr>
          <p:cNvPr id="5" name="文字方塊 4"/>
          <p:cNvSpPr txBox="1"/>
          <p:nvPr/>
        </p:nvSpPr>
        <p:spPr>
          <a:xfrm>
            <a:off x="1311261" y="1871472"/>
            <a:ext cx="5079419" cy="2169825"/>
          </a:xfrm>
          <a:prstGeom prst="rect">
            <a:avLst/>
          </a:prstGeom>
          <a:noFill/>
        </p:spPr>
        <p:txBody>
          <a:bodyPr wrap="square" rtlCol="0">
            <a:spAutoFit/>
          </a:bodyPr>
          <a:lstStyle/>
          <a:p>
            <a:pPr>
              <a:lnSpc>
                <a:spcPct val="150000"/>
              </a:lnSpc>
            </a:pPr>
            <a:r>
              <a:rPr lang="zh-CN" altLang="en-US" dirty="0">
                <a:latin typeface="Yu Gothic Light" panose="020B0300000000000000" pitchFamily="34" charset="-128"/>
                <a:ea typeface="Yu Gothic Light" panose="020B0300000000000000" pitchFamily="34" charset="-128"/>
              </a:rPr>
              <a:t>我們一開始的設定是將資料分為三群，就以價格要做區分，可以發現模型能夠將資料分成三群。</a:t>
            </a:r>
            <a:endParaRPr lang="en-US" altLang="zh-CN" dirty="0">
              <a:latin typeface="Yu Gothic Light" panose="020B0300000000000000" pitchFamily="34" charset="-128"/>
              <a:ea typeface="Yu Gothic Light" panose="020B0300000000000000" pitchFamily="34" charset="-128"/>
            </a:endParaRPr>
          </a:p>
          <a:p>
            <a:pPr marL="285750" indent="-285750">
              <a:lnSpc>
                <a:spcPct val="15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低價值貨幣（</a:t>
            </a:r>
            <a:r>
              <a:rPr lang="en-US" altLang="zh-CN" dirty="0">
                <a:latin typeface="Yu Gothic Light" panose="020B0300000000000000" pitchFamily="34" charset="-128"/>
                <a:ea typeface="Yu Gothic Light" panose="020B0300000000000000" pitchFamily="34" charset="-128"/>
              </a:rPr>
              <a:t>USDT</a:t>
            </a:r>
            <a:r>
              <a:rPr lang="zh-CN" altLang="en-US" dirty="0">
                <a:latin typeface="Yu Gothic Light" panose="020B0300000000000000" pitchFamily="34" charset="-128"/>
                <a:ea typeface="Yu Gothic Light" panose="020B0300000000000000" pitchFamily="34" charset="-128"/>
              </a:rPr>
              <a:t>）</a:t>
            </a:r>
            <a:endParaRPr lang="en-US" altLang="zh-CN" dirty="0">
              <a:latin typeface="Yu Gothic Light" panose="020B0300000000000000" pitchFamily="34" charset="-128"/>
              <a:ea typeface="Yu Gothic Light" panose="020B0300000000000000" pitchFamily="34" charset="-128"/>
            </a:endParaRPr>
          </a:p>
          <a:p>
            <a:pPr marL="285750" indent="-285750">
              <a:lnSpc>
                <a:spcPct val="15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普通價值貨幣（</a:t>
            </a:r>
            <a:r>
              <a:rPr lang="en-US" altLang="zh-CN" dirty="0">
                <a:latin typeface="Yu Gothic Light" panose="020B0300000000000000" pitchFamily="34" charset="-128"/>
                <a:ea typeface="Yu Gothic Light" panose="020B0300000000000000" pitchFamily="34" charset="-128"/>
              </a:rPr>
              <a:t>ETH,LTC,XMR,XRP</a:t>
            </a:r>
            <a:r>
              <a:rPr lang="zh-CN" altLang="en-US" dirty="0">
                <a:latin typeface="Yu Gothic Light" panose="020B0300000000000000" pitchFamily="34" charset="-128"/>
                <a:ea typeface="Yu Gothic Light" panose="020B0300000000000000" pitchFamily="34" charset="-128"/>
              </a:rPr>
              <a:t>）</a:t>
            </a:r>
            <a:endParaRPr lang="en-US" altLang="zh-CN" dirty="0">
              <a:latin typeface="Yu Gothic Light" panose="020B0300000000000000" pitchFamily="34" charset="-128"/>
              <a:ea typeface="Yu Gothic Light" panose="020B0300000000000000" pitchFamily="34" charset="-128"/>
            </a:endParaRPr>
          </a:p>
          <a:p>
            <a:pPr marL="285750" indent="-285750">
              <a:lnSpc>
                <a:spcPct val="15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高價值貨幣（</a:t>
            </a:r>
            <a:r>
              <a:rPr lang="en-US" altLang="zh-CN" dirty="0">
                <a:latin typeface="Yu Gothic Light" panose="020B0300000000000000" pitchFamily="34" charset="-128"/>
                <a:ea typeface="Yu Gothic Light" panose="020B0300000000000000" pitchFamily="34" charset="-128"/>
              </a:rPr>
              <a:t>BTC</a:t>
            </a:r>
            <a:r>
              <a:rPr lang="zh-CN" altLang="en-US" dirty="0">
                <a:latin typeface="Yu Gothic Light" panose="020B0300000000000000" pitchFamily="34" charset="-128"/>
                <a:ea typeface="Yu Gothic Light" panose="020B0300000000000000" pitchFamily="34" charset="-128"/>
              </a:rPr>
              <a:t>）</a:t>
            </a:r>
            <a:endParaRPr lang="zh-TW" alt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2878700066"/>
      </p:ext>
    </p:extLst>
  </p:cSld>
  <p:clrMapOvr>
    <a:masterClrMapping/>
  </p:clrMapOvr>
  <mc:AlternateContent xmlns:mc="http://schemas.openxmlformats.org/markup-compatibility/2006" xmlns:p14="http://schemas.microsoft.com/office/powerpoint/2010/main">
    <mc:Choice Requires="p14">
      <p:transition p14:dur="10" advTm="46035"/>
    </mc:Choice>
    <mc:Fallback xmlns="">
      <p:transition advTm="460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a:t>
            </a:r>
            <a:r>
              <a:rPr lang="zh-CN" altLang="en-US" b="0" dirty="0">
                <a:solidFill>
                  <a:srgbClr val="756271"/>
                </a:solidFill>
              </a:rPr>
              <a:t>實驗結果</a:t>
            </a:r>
            <a:endParaRPr lang="zh-TW" altLang="en-US" b="0" dirty="0">
              <a:solidFill>
                <a:srgbClr val="756271"/>
              </a:solidFill>
            </a:endParaRPr>
          </a:p>
        </p:txBody>
      </p:sp>
      <p:sp>
        <p:nvSpPr>
          <p:cNvPr id="3" name="文字方塊 2"/>
          <p:cNvSpPr txBox="1"/>
          <p:nvPr/>
        </p:nvSpPr>
        <p:spPr>
          <a:xfrm>
            <a:off x="1195352" y="835152"/>
            <a:ext cx="1651480" cy="276999"/>
          </a:xfrm>
          <a:prstGeom prst="rect">
            <a:avLst/>
          </a:prstGeom>
          <a:noFill/>
        </p:spPr>
        <p:txBody>
          <a:bodyPr wrap="square" rtlCol="0">
            <a:spAutoFit/>
          </a:bodyPr>
          <a:lstStyle/>
          <a:p>
            <a:r>
              <a:rPr lang="en-US" altLang="zh-CN" sz="1200" dirty="0"/>
              <a:t>Co-occurrence matrix</a:t>
            </a:r>
            <a:endParaRPr lang="zh-TW" altLang="en-US" sz="1200" dirty="0"/>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1704" y="-87940"/>
            <a:ext cx="6772656" cy="6772656"/>
          </a:xfrm>
          <a:prstGeom prst="rect">
            <a:avLst/>
          </a:prstGeom>
        </p:spPr>
      </p:pic>
      <p:sp>
        <p:nvSpPr>
          <p:cNvPr id="5" name="文字方塊 4"/>
          <p:cNvSpPr txBox="1"/>
          <p:nvPr/>
        </p:nvSpPr>
        <p:spPr>
          <a:xfrm>
            <a:off x="402336" y="2450072"/>
            <a:ext cx="4703831" cy="17543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右圖是我們透過每個特徵欄位的四分數去做出的共現性矩陣。</a:t>
            </a:r>
            <a:endParaRPr lang="en-US" altLang="zh-CN" dirty="0">
              <a:latin typeface="Yu Gothic Light" panose="020B0300000000000000" pitchFamily="34" charset="-128"/>
              <a:ea typeface="Yu Gothic Light" panose="020B0300000000000000" pitchFamily="34" charset="-128"/>
            </a:endParaRPr>
          </a:p>
          <a:p>
            <a:pPr marL="285750" indent="-285750">
              <a:lnSpc>
                <a:spcPct val="20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透過這個去找出屬性之間的關聯規則。</a:t>
            </a:r>
            <a:endParaRPr lang="zh-TW" alt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1131746492"/>
      </p:ext>
    </p:extLst>
  </p:cSld>
  <p:clrMapOvr>
    <a:masterClrMapping/>
  </p:clrMapOvr>
  <mc:AlternateContent xmlns:mc="http://schemas.openxmlformats.org/markup-compatibility/2006" xmlns:p14="http://schemas.microsoft.com/office/powerpoint/2010/main">
    <mc:Choice Requires="p14">
      <p:transition p14:dur="10" advTm="46035"/>
    </mc:Choice>
    <mc:Fallback xmlns="">
      <p:transition advTm="4603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a:t>
            </a:r>
            <a:r>
              <a:rPr lang="zh-CN" altLang="en-US" b="0" dirty="0">
                <a:solidFill>
                  <a:srgbClr val="756271"/>
                </a:solidFill>
              </a:rPr>
              <a:t>實驗結果</a:t>
            </a:r>
            <a:endParaRPr lang="zh-TW" altLang="en-US" b="0" dirty="0">
              <a:solidFill>
                <a:srgbClr val="756271"/>
              </a:solidFill>
            </a:endParaRPr>
          </a:p>
        </p:txBody>
      </p:sp>
      <p:sp>
        <p:nvSpPr>
          <p:cNvPr id="3" name="文字方塊 2"/>
          <p:cNvSpPr txBox="1"/>
          <p:nvPr/>
        </p:nvSpPr>
        <p:spPr>
          <a:xfrm>
            <a:off x="1195352" y="835152"/>
            <a:ext cx="1651480" cy="276999"/>
          </a:xfrm>
          <a:prstGeom prst="rect">
            <a:avLst/>
          </a:prstGeom>
          <a:noFill/>
        </p:spPr>
        <p:txBody>
          <a:bodyPr wrap="square" rtlCol="0">
            <a:spAutoFit/>
          </a:bodyPr>
          <a:lstStyle/>
          <a:p>
            <a:r>
              <a:rPr lang="zh-CN" altLang="en-US" sz="1200" dirty="0">
                <a:latin typeface="Yu Gothic Light" panose="020B0300000000000000" pitchFamily="34" charset="-128"/>
                <a:ea typeface="Yu Gothic Light" panose="020B0300000000000000" pitchFamily="34" charset="-128"/>
              </a:rPr>
              <a:t>關聯規則</a:t>
            </a:r>
            <a:endParaRPr lang="zh-TW" altLang="en-US" sz="1200" dirty="0">
              <a:latin typeface="Yu Gothic Light" panose="020B0300000000000000" pitchFamily="34" charset="-128"/>
              <a:ea typeface="Yu Gothic Light" panose="020B0300000000000000" pitchFamily="34" charset="-128"/>
            </a:endParaRPr>
          </a:p>
        </p:txBody>
      </p:sp>
      <p:sp>
        <p:nvSpPr>
          <p:cNvPr id="5" name="文字方塊 4"/>
          <p:cNvSpPr txBox="1"/>
          <p:nvPr/>
        </p:nvSpPr>
        <p:spPr>
          <a:xfrm>
            <a:off x="1323877" y="1992282"/>
            <a:ext cx="4703831" cy="120032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下圖為</a:t>
            </a:r>
            <a:r>
              <a:rPr lang="en-US" altLang="zh-CN" dirty="0">
                <a:latin typeface="Yu Gothic Light" panose="020B0300000000000000" pitchFamily="34" charset="-128"/>
                <a:ea typeface="Yu Gothic Light" panose="020B0300000000000000" pitchFamily="34" charset="-128"/>
              </a:rPr>
              <a:t>min support=0.5</a:t>
            </a:r>
            <a:r>
              <a:rPr lang="zh-CN" altLang="en-US" dirty="0">
                <a:latin typeface="Yu Gothic Light" panose="020B0300000000000000" pitchFamily="34" charset="-128"/>
                <a:ea typeface="Yu Gothic Light" panose="020B0300000000000000" pitchFamily="34" charset="-128"/>
              </a:rPr>
              <a:t>的關聯規則。</a:t>
            </a:r>
            <a:endParaRPr lang="en-US" altLang="zh-CN" dirty="0">
              <a:latin typeface="Yu Gothic Light" panose="020B0300000000000000" pitchFamily="34" charset="-128"/>
              <a:ea typeface="Yu Gothic Light" panose="020B0300000000000000" pitchFamily="34" charset="-128"/>
            </a:endParaRPr>
          </a:p>
          <a:p>
            <a:pPr marL="285750" indent="-285750">
              <a:lnSpc>
                <a:spcPct val="20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可以看出低成交量和低價格之間的關係</a:t>
            </a:r>
            <a:endParaRPr lang="zh-TW" altLang="en-US" dirty="0">
              <a:latin typeface="Yu Gothic Light" panose="020B0300000000000000" pitchFamily="34" charset="-128"/>
              <a:ea typeface="Yu Gothic Light" panose="020B0300000000000000" pitchFamily="34" charset="-128"/>
            </a:endParaRPr>
          </a:p>
        </p:txBody>
      </p:sp>
      <p:pic>
        <p:nvPicPr>
          <p:cNvPr id="4" name="圖片 3"/>
          <p:cNvPicPr>
            <a:picLocks noChangeAspect="1"/>
          </p:cNvPicPr>
          <p:nvPr/>
        </p:nvPicPr>
        <p:blipFill>
          <a:blip r:embed="rId3"/>
          <a:stretch>
            <a:fillRect/>
          </a:stretch>
        </p:blipFill>
        <p:spPr>
          <a:xfrm>
            <a:off x="655402" y="4050389"/>
            <a:ext cx="10466667" cy="2695238"/>
          </a:xfrm>
          <a:prstGeom prst="rect">
            <a:avLst/>
          </a:prstGeom>
        </p:spPr>
      </p:pic>
    </p:spTree>
    <p:extLst>
      <p:ext uri="{BB962C8B-B14F-4D97-AF65-F5344CB8AC3E}">
        <p14:creationId xmlns:p14="http://schemas.microsoft.com/office/powerpoint/2010/main" val="986570154"/>
      </p:ext>
    </p:extLst>
  </p:cSld>
  <p:clrMapOvr>
    <a:masterClrMapping/>
  </p:clrMapOvr>
  <mc:AlternateContent xmlns:mc="http://schemas.openxmlformats.org/markup-compatibility/2006" xmlns:p14="http://schemas.microsoft.com/office/powerpoint/2010/main">
    <mc:Choice Requires="p14">
      <p:transition p14:dur="10" advTm="46035"/>
    </mc:Choice>
    <mc:Fallback xmlns="">
      <p:transition advTm="460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7562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756271"/>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529249" y="2910513"/>
            <a:ext cx="6109365" cy="1107996"/>
          </a:xfrm>
          <a:prstGeom prst="rect">
            <a:avLst/>
          </a:prstGeom>
          <a:noFill/>
        </p:spPr>
        <p:txBody>
          <a:bodyPr wrap="none" rtlCol="0">
            <a:spAutoFit/>
          </a:bodyPr>
          <a:lstStyle/>
          <a:p>
            <a:r>
              <a:rPr lang="zh-CN" altLang="en-US" sz="6600" b="1" dirty="0">
                <a:solidFill>
                  <a:srgbClr val="756271"/>
                </a:solidFill>
                <a:latin typeface="微软雅黑" panose="020B0503020204020204" pitchFamily="34" charset="-122"/>
                <a:ea typeface="微软雅黑" panose="020B0503020204020204" pitchFamily="34" charset="-122"/>
              </a:rPr>
              <a:t>結論及未來工作</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2990180"/>
      </p:ext>
    </p:extLst>
  </p:cSld>
  <p:clrMapOvr>
    <a:masterClrMapping/>
  </p:clrMapOvr>
  <mc:AlternateContent xmlns:mc="http://schemas.openxmlformats.org/markup-compatibility/2006" xmlns:p14="http://schemas.microsoft.com/office/powerpoint/2010/main">
    <mc:Choice Requires="p14">
      <p:transition p14:dur="0" advTm="3705"/>
    </mc:Choice>
    <mc:Fallback xmlns="">
      <p:transition advTm="370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a:t>
            </a:r>
            <a:r>
              <a:rPr lang="zh-CN" altLang="en-US" b="0" dirty="0">
                <a:solidFill>
                  <a:srgbClr val="756271"/>
                </a:solidFill>
              </a:rPr>
              <a:t>結論及未來工作</a:t>
            </a:r>
          </a:p>
        </p:txBody>
      </p:sp>
      <p:sp>
        <p:nvSpPr>
          <p:cNvPr id="5" name="文字方塊 4"/>
          <p:cNvSpPr txBox="1"/>
          <p:nvPr/>
        </p:nvSpPr>
        <p:spPr>
          <a:xfrm>
            <a:off x="1323877" y="1645400"/>
            <a:ext cx="9514811" cy="4449936"/>
          </a:xfrm>
          <a:prstGeom prst="rect">
            <a:avLst/>
          </a:prstGeom>
          <a:noFill/>
        </p:spPr>
        <p:txBody>
          <a:bodyPr wrap="square" rtlCol="0">
            <a:spAutoFit/>
          </a:bodyPr>
          <a:lstStyle/>
          <a:p>
            <a:pPr>
              <a:lnSpc>
                <a:spcPct val="200000"/>
              </a:lnSpc>
            </a:pPr>
            <a:r>
              <a:rPr lang="zh-CN" altLang="en-US" b="1" dirty="0">
                <a:latin typeface="Yu Gothic Light" panose="020B0300000000000000" pitchFamily="34" charset="-128"/>
                <a:ea typeface="Yu Gothic Light" panose="020B0300000000000000" pitchFamily="34" charset="-128"/>
              </a:rPr>
              <a:t>結論</a:t>
            </a:r>
            <a:endParaRPr lang="en-US" altLang="zh-CN" b="1" dirty="0">
              <a:latin typeface="Yu Gothic Light" panose="020B0300000000000000" pitchFamily="34" charset="-128"/>
              <a:ea typeface="Yu Gothic Light" panose="020B0300000000000000" pitchFamily="34" charset="-128"/>
            </a:endParaRPr>
          </a:p>
          <a:p>
            <a:pPr marL="285750" indent="-285750">
              <a:lnSpc>
                <a:spcPct val="20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從模型的</a:t>
            </a:r>
            <a:r>
              <a:rPr lang="en-US" altLang="zh-CN" dirty="0">
                <a:latin typeface="Yu Gothic Light" panose="020B0300000000000000" pitchFamily="34" charset="-128"/>
                <a:ea typeface="Yu Gothic Light" panose="020B0300000000000000" pitchFamily="34" charset="-128"/>
              </a:rPr>
              <a:t>importance feature</a:t>
            </a:r>
            <a:r>
              <a:rPr lang="zh-CN" altLang="en-US" dirty="0">
                <a:latin typeface="Yu Gothic Light" panose="020B0300000000000000" pitchFamily="34" charset="-128"/>
                <a:ea typeface="Yu Gothic Light" panose="020B0300000000000000" pitchFamily="34" charset="-128"/>
              </a:rPr>
              <a:t>可以看出虛擬貨幣的價格走向跟美元指數</a:t>
            </a:r>
            <a:r>
              <a:rPr lang="zh-CN" altLang="en-US" dirty="0">
                <a:solidFill>
                  <a:srgbClr val="FF0000"/>
                </a:solidFill>
                <a:latin typeface="Yu Gothic Light" panose="020B0300000000000000" pitchFamily="34" charset="-128"/>
                <a:ea typeface="Yu Gothic Light" panose="020B0300000000000000" pitchFamily="34" charset="-128"/>
              </a:rPr>
              <a:t>沒有</a:t>
            </a:r>
            <a:r>
              <a:rPr lang="zh-CN" altLang="en-US" dirty="0">
                <a:latin typeface="Yu Gothic Light" panose="020B0300000000000000" pitchFamily="34" charset="-128"/>
                <a:ea typeface="Yu Gothic Light" panose="020B0300000000000000" pitchFamily="34" charset="-128"/>
              </a:rPr>
              <a:t>明顯的關係。</a:t>
            </a:r>
            <a:endParaRPr lang="en-US" altLang="zh-CN" dirty="0">
              <a:latin typeface="Yu Gothic Light" panose="020B0300000000000000" pitchFamily="34" charset="-128"/>
              <a:ea typeface="Yu Gothic Light" panose="020B0300000000000000" pitchFamily="34" charset="-128"/>
            </a:endParaRPr>
          </a:p>
          <a:p>
            <a:pPr marL="285750" indent="-285750">
              <a:lnSpc>
                <a:spcPct val="20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但模型在預測工作上還是有一定的準確性，可以給投資人作為一個參考標準。</a:t>
            </a:r>
            <a:endParaRPr lang="en-US" altLang="zh-CN" dirty="0">
              <a:latin typeface="Yu Gothic Light" panose="020B0300000000000000" pitchFamily="34" charset="-128"/>
              <a:ea typeface="Yu Gothic Light" panose="020B0300000000000000" pitchFamily="34" charset="-128"/>
            </a:endParaRPr>
          </a:p>
          <a:p>
            <a:pPr>
              <a:lnSpc>
                <a:spcPct val="200000"/>
              </a:lnSpc>
            </a:pPr>
            <a:r>
              <a:rPr lang="zh-CN" altLang="en-US" b="1" dirty="0">
                <a:latin typeface="Yu Gothic Light" panose="020B0300000000000000" pitchFamily="34" charset="-128"/>
                <a:ea typeface="Yu Gothic Light" panose="020B0300000000000000" pitchFamily="34" charset="-128"/>
              </a:rPr>
              <a:t>未來工作</a:t>
            </a:r>
            <a:endParaRPr lang="en-US" altLang="zh-CN" b="1" dirty="0">
              <a:latin typeface="Yu Gothic Light" panose="020B0300000000000000" pitchFamily="34" charset="-128"/>
              <a:ea typeface="Yu Gothic Light" panose="020B0300000000000000" pitchFamily="34" charset="-128"/>
            </a:endParaRPr>
          </a:p>
          <a:p>
            <a:pPr marL="285750" indent="-285750">
              <a:lnSpc>
                <a:spcPct val="200000"/>
              </a:lnSpc>
              <a:buFont typeface="Arial" panose="020B0604020202020204" pitchFamily="34" charset="0"/>
              <a:buChar char="•"/>
            </a:pPr>
            <a:r>
              <a:rPr lang="zh-CN" altLang="en-US" dirty="0">
                <a:latin typeface="Yu Gothic Light" panose="020B0300000000000000" pitchFamily="34" charset="-128"/>
                <a:ea typeface="Yu Gothic Light" panose="020B0300000000000000" pitchFamily="34" charset="-128"/>
              </a:rPr>
              <a:t>從現今的虛擬貨幣市場來看，透過</a:t>
            </a:r>
            <a:r>
              <a:rPr lang="zh-CN" altLang="en-US" dirty="0">
                <a:solidFill>
                  <a:srgbClr val="FF0000"/>
                </a:solidFill>
                <a:latin typeface="Yu Gothic Light" panose="020B0300000000000000" pitchFamily="34" charset="-128"/>
                <a:ea typeface="Yu Gothic Light" panose="020B0300000000000000" pitchFamily="34" charset="-128"/>
              </a:rPr>
              <a:t>馬斯克</a:t>
            </a:r>
            <a:r>
              <a:rPr lang="zh-CN" altLang="en-US" dirty="0">
                <a:latin typeface="Yu Gothic Light" panose="020B0300000000000000" pitchFamily="34" charset="-128"/>
                <a:ea typeface="Yu Gothic Light" panose="020B0300000000000000" pitchFamily="34" charset="-128"/>
              </a:rPr>
              <a:t>在</a:t>
            </a:r>
            <a:r>
              <a:rPr lang="en-US" altLang="zh-CN" dirty="0">
                <a:latin typeface="Yu Gothic Light" panose="020B0300000000000000" pitchFamily="34" charset="-128"/>
                <a:ea typeface="Yu Gothic Light" panose="020B0300000000000000" pitchFamily="34" charset="-128"/>
              </a:rPr>
              <a:t>twitter</a:t>
            </a:r>
            <a:r>
              <a:rPr lang="zh-CN" altLang="en-US" dirty="0">
                <a:latin typeface="Yu Gothic Light" panose="020B0300000000000000" pitchFamily="34" charset="-128"/>
                <a:ea typeface="Yu Gothic Light" panose="020B0300000000000000" pitchFamily="34" charset="-128"/>
              </a:rPr>
              <a:t>上的發言影響到虛擬貨幣和股票的漲跌來看，從網路上去進行有關虛擬貨幣的文字探勘，可能對於準確預測虛擬貨幣的波動性是有希望的。</a:t>
            </a:r>
            <a:endParaRPr lang="en-US" altLang="zh-CN" dirty="0">
              <a:latin typeface="Yu Gothic Light" panose="020B0300000000000000" pitchFamily="34" charset="-128"/>
              <a:ea typeface="Yu Gothic Light" panose="020B0300000000000000" pitchFamily="34" charset="-128"/>
            </a:endParaRPr>
          </a:p>
          <a:p>
            <a:pPr marL="285750" indent="-285750">
              <a:lnSpc>
                <a:spcPct val="200000"/>
              </a:lnSpc>
              <a:buFont typeface="Arial" panose="020B0604020202020204" pitchFamily="34" charset="0"/>
              <a:buChar char="•"/>
            </a:pPr>
            <a:r>
              <a:rPr lang="zh-TW" altLang="en-US" dirty="0">
                <a:latin typeface="Yu Gothic Light" panose="020B0300000000000000" pitchFamily="34" charset="-128"/>
                <a:ea typeface="Yu Gothic Light" panose="020B0300000000000000" pitchFamily="34" charset="-128"/>
              </a:rPr>
              <a:t>期待在未來各國針對虛擬貨幣制定好相關管理法規與辦法後，可以做出更好的預測結果。</a:t>
            </a:r>
            <a:endParaRPr lang="en-US" altLang="zh-CN"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833648264"/>
      </p:ext>
    </p:extLst>
  </p:cSld>
  <p:clrMapOvr>
    <a:masterClrMapping/>
  </p:clrMapOvr>
  <mc:AlternateContent xmlns:mc="http://schemas.openxmlformats.org/markup-compatibility/2006" xmlns:p14="http://schemas.microsoft.com/office/powerpoint/2010/main">
    <mc:Choice Requires="p14">
      <p:transition p14:dur="10" advTm="46035"/>
    </mc:Choice>
    <mc:Fallback xmlns="">
      <p:transition advTm="460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6"/>
          <p:cNvSpPr txBox="1">
            <a:spLocks noChangeArrowheads="1"/>
          </p:cNvSpPr>
          <p:nvPr/>
        </p:nvSpPr>
        <p:spPr bwMode="auto">
          <a:xfrm>
            <a:off x="4015089" y="5298392"/>
            <a:ext cx="4229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en-US" altLang="zh-CN" sz="1600" spc="400" dirty="0">
                <a:solidFill>
                  <a:srgbClr val="543C4F"/>
                </a:solidFill>
                <a:latin typeface="微软雅黑" panose="020B0503020204020204" pitchFamily="34" charset="-122"/>
                <a:ea typeface="微软雅黑 Light"/>
              </a:rPr>
              <a:t>THANK YOU FOR WATCHING</a:t>
            </a:r>
          </a:p>
        </p:txBody>
      </p:sp>
      <p:grpSp>
        <p:nvGrpSpPr>
          <p:cNvPr id="34" name="Group 4"/>
          <p:cNvGrpSpPr>
            <a:grpSpLocks noChangeAspect="1"/>
          </p:cNvGrpSpPr>
          <p:nvPr/>
        </p:nvGrpSpPr>
        <p:grpSpPr bwMode="auto">
          <a:xfrm>
            <a:off x="5051233" y="888654"/>
            <a:ext cx="2089535" cy="3289479"/>
            <a:chOff x="2207" y="-324"/>
            <a:chExt cx="1461" cy="2300"/>
          </a:xfrm>
        </p:grpSpPr>
        <p:sp>
          <p:nvSpPr>
            <p:cNvPr id="35" name="Freeform 5"/>
            <p:cNvSpPr/>
            <p:nvPr/>
          </p:nvSpPr>
          <p:spPr bwMode="auto">
            <a:xfrm>
              <a:off x="2362" y="-55"/>
              <a:ext cx="1046" cy="1722"/>
            </a:xfrm>
            <a:custGeom>
              <a:avLst/>
              <a:gdLst>
                <a:gd name="T0" fmla="*/ 694 w 694"/>
                <a:gd name="T1" fmla="*/ 1143 h 1143"/>
                <a:gd name="T2" fmla="*/ 0 w 694"/>
                <a:gd name="T3" fmla="*/ 917 h 1143"/>
                <a:gd name="T4" fmla="*/ 0 w 694"/>
                <a:gd name="T5" fmla="*/ 129 h 1143"/>
                <a:gd name="T6" fmla="*/ 0 w 694"/>
                <a:gd name="T7" fmla="*/ 0 h 1143"/>
                <a:gd name="T8" fmla="*/ 6 w 694"/>
                <a:gd name="T9" fmla="*/ 3 h 1143"/>
                <a:gd name="T10" fmla="*/ 51 w 694"/>
                <a:gd name="T11" fmla="*/ 22 h 1143"/>
                <a:gd name="T12" fmla="*/ 694 w 694"/>
                <a:gd name="T13" fmla="*/ 231 h 1143"/>
                <a:gd name="T14" fmla="*/ 694 w 694"/>
                <a:gd name="T15" fmla="*/ 1143 h 1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143">
                  <a:moveTo>
                    <a:pt x="694" y="1143"/>
                  </a:moveTo>
                  <a:cubicBezTo>
                    <a:pt x="0" y="917"/>
                    <a:pt x="0" y="917"/>
                    <a:pt x="0" y="917"/>
                  </a:cubicBezTo>
                  <a:cubicBezTo>
                    <a:pt x="0" y="129"/>
                    <a:pt x="0" y="129"/>
                    <a:pt x="0" y="129"/>
                  </a:cubicBezTo>
                  <a:cubicBezTo>
                    <a:pt x="0" y="0"/>
                    <a:pt x="0" y="0"/>
                    <a:pt x="0" y="0"/>
                  </a:cubicBezTo>
                  <a:cubicBezTo>
                    <a:pt x="2" y="1"/>
                    <a:pt x="4" y="2"/>
                    <a:pt x="6" y="3"/>
                  </a:cubicBezTo>
                  <a:cubicBezTo>
                    <a:pt x="25" y="15"/>
                    <a:pt x="50" y="22"/>
                    <a:pt x="51" y="22"/>
                  </a:cubicBezTo>
                  <a:cubicBezTo>
                    <a:pt x="694" y="231"/>
                    <a:pt x="694" y="231"/>
                    <a:pt x="694" y="231"/>
                  </a:cubicBezTo>
                  <a:lnTo>
                    <a:pt x="694" y="114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6" name="Freeform 6"/>
            <p:cNvSpPr/>
            <p:nvPr/>
          </p:nvSpPr>
          <p:spPr bwMode="auto">
            <a:xfrm>
              <a:off x="2315" y="-324"/>
              <a:ext cx="1353" cy="2048"/>
            </a:xfrm>
            <a:custGeom>
              <a:avLst/>
              <a:gdLst>
                <a:gd name="T0" fmla="*/ 886 w 897"/>
                <a:gd name="T1" fmla="*/ 244 h 1360"/>
                <a:gd name="T2" fmla="*/ 161 w 897"/>
                <a:gd name="T3" fmla="*/ 7 h 1360"/>
                <a:gd name="T4" fmla="*/ 158 w 897"/>
                <a:gd name="T5" fmla="*/ 7 h 1360"/>
                <a:gd name="T6" fmla="*/ 118 w 897"/>
                <a:gd name="T7" fmla="*/ 0 h 1360"/>
                <a:gd name="T8" fmla="*/ 1 w 897"/>
                <a:gd name="T9" fmla="*/ 110 h 1360"/>
                <a:gd name="T10" fmla="*/ 0 w 897"/>
                <a:gd name="T11" fmla="*/ 114 h 1360"/>
                <a:gd name="T12" fmla="*/ 0 w 897"/>
                <a:gd name="T13" fmla="*/ 119 h 1360"/>
                <a:gd name="T14" fmla="*/ 0 w 897"/>
                <a:gd name="T15" fmla="*/ 308 h 1360"/>
                <a:gd name="T16" fmla="*/ 0 w 897"/>
                <a:gd name="T17" fmla="*/ 1107 h 1360"/>
                <a:gd name="T18" fmla="*/ 11 w 897"/>
                <a:gd name="T19" fmla="*/ 1122 h 1360"/>
                <a:gd name="T20" fmla="*/ 736 w 897"/>
                <a:gd name="T21" fmla="*/ 1359 h 1360"/>
                <a:gd name="T22" fmla="*/ 741 w 897"/>
                <a:gd name="T23" fmla="*/ 1360 h 1360"/>
                <a:gd name="T24" fmla="*/ 750 w 897"/>
                <a:gd name="T25" fmla="*/ 1357 h 1360"/>
                <a:gd name="T26" fmla="*/ 757 w 897"/>
                <a:gd name="T27" fmla="*/ 1344 h 1360"/>
                <a:gd name="T28" fmla="*/ 757 w 897"/>
                <a:gd name="T29" fmla="*/ 1179 h 1360"/>
                <a:gd name="T30" fmla="*/ 882 w 897"/>
                <a:gd name="T31" fmla="*/ 1219 h 1360"/>
                <a:gd name="T32" fmla="*/ 897 w 897"/>
                <a:gd name="T33" fmla="*/ 1204 h 1360"/>
                <a:gd name="T34" fmla="*/ 897 w 897"/>
                <a:gd name="T35" fmla="*/ 259 h 1360"/>
                <a:gd name="T36" fmla="*/ 886 w 897"/>
                <a:gd name="T37" fmla="*/ 244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7" h="1360">
                  <a:moveTo>
                    <a:pt x="886" y="244"/>
                  </a:moveTo>
                  <a:cubicBezTo>
                    <a:pt x="161" y="7"/>
                    <a:pt x="161" y="7"/>
                    <a:pt x="161" y="7"/>
                  </a:cubicBezTo>
                  <a:cubicBezTo>
                    <a:pt x="160" y="7"/>
                    <a:pt x="159" y="7"/>
                    <a:pt x="158" y="7"/>
                  </a:cubicBezTo>
                  <a:cubicBezTo>
                    <a:pt x="144" y="3"/>
                    <a:pt x="131" y="0"/>
                    <a:pt x="118" y="0"/>
                  </a:cubicBezTo>
                  <a:cubicBezTo>
                    <a:pt x="55" y="0"/>
                    <a:pt x="6" y="48"/>
                    <a:pt x="1" y="110"/>
                  </a:cubicBezTo>
                  <a:cubicBezTo>
                    <a:pt x="1" y="111"/>
                    <a:pt x="0" y="113"/>
                    <a:pt x="0" y="114"/>
                  </a:cubicBezTo>
                  <a:cubicBezTo>
                    <a:pt x="0" y="119"/>
                    <a:pt x="0" y="119"/>
                    <a:pt x="0" y="119"/>
                  </a:cubicBezTo>
                  <a:cubicBezTo>
                    <a:pt x="0" y="308"/>
                    <a:pt x="0" y="308"/>
                    <a:pt x="0" y="308"/>
                  </a:cubicBezTo>
                  <a:cubicBezTo>
                    <a:pt x="0" y="1107"/>
                    <a:pt x="0" y="1107"/>
                    <a:pt x="0" y="1107"/>
                  </a:cubicBezTo>
                  <a:cubicBezTo>
                    <a:pt x="0" y="1114"/>
                    <a:pt x="5" y="1120"/>
                    <a:pt x="11" y="1122"/>
                  </a:cubicBezTo>
                  <a:cubicBezTo>
                    <a:pt x="736" y="1359"/>
                    <a:pt x="736" y="1359"/>
                    <a:pt x="736" y="1359"/>
                  </a:cubicBezTo>
                  <a:cubicBezTo>
                    <a:pt x="738" y="1359"/>
                    <a:pt x="739" y="1360"/>
                    <a:pt x="741" y="1360"/>
                  </a:cubicBezTo>
                  <a:cubicBezTo>
                    <a:pt x="744" y="1360"/>
                    <a:pt x="748" y="1359"/>
                    <a:pt x="750" y="1357"/>
                  </a:cubicBezTo>
                  <a:cubicBezTo>
                    <a:pt x="754" y="1354"/>
                    <a:pt x="757" y="1349"/>
                    <a:pt x="757" y="1344"/>
                  </a:cubicBezTo>
                  <a:cubicBezTo>
                    <a:pt x="757" y="1179"/>
                    <a:pt x="757" y="1179"/>
                    <a:pt x="757" y="1179"/>
                  </a:cubicBezTo>
                  <a:cubicBezTo>
                    <a:pt x="879" y="1219"/>
                    <a:pt x="879" y="1219"/>
                    <a:pt x="882" y="1219"/>
                  </a:cubicBezTo>
                  <a:cubicBezTo>
                    <a:pt x="890" y="1219"/>
                    <a:pt x="897" y="1212"/>
                    <a:pt x="897" y="1204"/>
                  </a:cubicBezTo>
                  <a:cubicBezTo>
                    <a:pt x="897" y="259"/>
                    <a:pt x="897" y="259"/>
                    <a:pt x="897" y="259"/>
                  </a:cubicBezTo>
                  <a:cubicBezTo>
                    <a:pt x="897" y="252"/>
                    <a:pt x="893" y="246"/>
                    <a:pt x="886" y="244"/>
                  </a:cubicBezTo>
                  <a:close/>
                </a:path>
              </a:pathLst>
            </a:custGeom>
            <a:solidFill>
              <a:srgbClr val="75627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2282" y="186"/>
              <a:ext cx="543" cy="1659"/>
            </a:xfrm>
            <a:custGeom>
              <a:avLst/>
              <a:gdLst>
                <a:gd name="T0" fmla="*/ 12 w 360"/>
                <a:gd name="T1" fmla="*/ 1101 h 1101"/>
                <a:gd name="T2" fmla="*/ 9 w 360"/>
                <a:gd name="T3" fmla="*/ 1100 h 1101"/>
                <a:gd name="T4" fmla="*/ 1 w 360"/>
                <a:gd name="T5" fmla="*/ 1086 h 1101"/>
                <a:gd name="T6" fmla="*/ 337 w 360"/>
                <a:gd name="T7" fmla="*/ 9 h 1101"/>
                <a:gd name="T8" fmla="*/ 351 w 360"/>
                <a:gd name="T9" fmla="*/ 2 h 1101"/>
                <a:gd name="T10" fmla="*/ 359 w 360"/>
                <a:gd name="T11" fmla="*/ 16 h 1101"/>
                <a:gd name="T12" fmla="*/ 23 w 360"/>
                <a:gd name="T13" fmla="*/ 1093 h 1101"/>
                <a:gd name="T14" fmla="*/ 12 w 360"/>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101">
                  <a:moveTo>
                    <a:pt x="12" y="1101"/>
                  </a:moveTo>
                  <a:cubicBezTo>
                    <a:pt x="11" y="1101"/>
                    <a:pt x="10" y="1101"/>
                    <a:pt x="9" y="1100"/>
                  </a:cubicBezTo>
                  <a:cubicBezTo>
                    <a:pt x="3" y="1098"/>
                    <a:pt x="0" y="1092"/>
                    <a:pt x="1" y="1086"/>
                  </a:cubicBezTo>
                  <a:cubicBezTo>
                    <a:pt x="337" y="9"/>
                    <a:pt x="337" y="9"/>
                    <a:pt x="337" y="9"/>
                  </a:cubicBezTo>
                  <a:cubicBezTo>
                    <a:pt x="339" y="3"/>
                    <a:pt x="345" y="0"/>
                    <a:pt x="351" y="2"/>
                  </a:cubicBezTo>
                  <a:cubicBezTo>
                    <a:pt x="357" y="3"/>
                    <a:pt x="360" y="10"/>
                    <a:pt x="359" y="16"/>
                  </a:cubicBezTo>
                  <a:cubicBezTo>
                    <a:pt x="23" y="1093"/>
                    <a:pt x="23" y="1093"/>
                    <a:pt x="23" y="1093"/>
                  </a:cubicBezTo>
                  <a:cubicBezTo>
                    <a:pt x="21" y="1098"/>
                    <a:pt x="17" y="1101"/>
                    <a:pt x="12"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8" name="Freeform 8"/>
            <p:cNvSpPr/>
            <p:nvPr/>
          </p:nvSpPr>
          <p:spPr bwMode="auto">
            <a:xfrm>
              <a:off x="2540" y="266"/>
              <a:ext cx="544" cy="1658"/>
            </a:xfrm>
            <a:custGeom>
              <a:avLst/>
              <a:gdLst>
                <a:gd name="T0" fmla="*/ 13 w 361"/>
                <a:gd name="T1" fmla="*/ 1101 h 1101"/>
                <a:gd name="T2" fmla="*/ 10 w 361"/>
                <a:gd name="T3" fmla="*/ 1101 h 1101"/>
                <a:gd name="T4" fmla="*/ 2 w 361"/>
                <a:gd name="T5" fmla="*/ 1087 h 1101"/>
                <a:gd name="T6" fmla="*/ 338 w 361"/>
                <a:gd name="T7" fmla="*/ 9 h 1101"/>
                <a:gd name="T8" fmla="*/ 352 w 361"/>
                <a:gd name="T9" fmla="*/ 2 h 1101"/>
                <a:gd name="T10" fmla="*/ 359 w 361"/>
                <a:gd name="T11" fmla="*/ 16 h 1101"/>
                <a:gd name="T12" fmla="*/ 24 w 361"/>
                <a:gd name="T13" fmla="*/ 1093 h 1101"/>
                <a:gd name="T14" fmla="*/ 13 w 361"/>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101">
                  <a:moveTo>
                    <a:pt x="13" y="1101"/>
                  </a:moveTo>
                  <a:cubicBezTo>
                    <a:pt x="12" y="1101"/>
                    <a:pt x="11" y="1101"/>
                    <a:pt x="10" y="1101"/>
                  </a:cubicBezTo>
                  <a:cubicBezTo>
                    <a:pt x="4" y="1099"/>
                    <a:pt x="0" y="1093"/>
                    <a:pt x="2" y="1087"/>
                  </a:cubicBezTo>
                  <a:cubicBezTo>
                    <a:pt x="338" y="9"/>
                    <a:pt x="338" y="9"/>
                    <a:pt x="338" y="9"/>
                  </a:cubicBezTo>
                  <a:cubicBezTo>
                    <a:pt x="340" y="4"/>
                    <a:pt x="346" y="0"/>
                    <a:pt x="352" y="2"/>
                  </a:cubicBezTo>
                  <a:cubicBezTo>
                    <a:pt x="358" y="4"/>
                    <a:pt x="361" y="10"/>
                    <a:pt x="359" y="16"/>
                  </a:cubicBezTo>
                  <a:cubicBezTo>
                    <a:pt x="24" y="1093"/>
                    <a:pt x="24" y="1093"/>
                    <a:pt x="24" y="1093"/>
                  </a:cubicBezTo>
                  <a:cubicBezTo>
                    <a:pt x="22" y="1098"/>
                    <a:pt x="18" y="1101"/>
                    <a:pt x="13"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9" name="Freeform 9"/>
            <p:cNvSpPr/>
            <p:nvPr/>
          </p:nvSpPr>
          <p:spPr bwMode="auto">
            <a:xfrm>
              <a:off x="2763" y="293"/>
              <a:ext cx="288" cy="115"/>
            </a:xfrm>
            <a:custGeom>
              <a:avLst/>
              <a:gdLst>
                <a:gd name="T0" fmla="*/ 179 w 191"/>
                <a:gd name="T1" fmla="*/ 76 h 76"/>
                <a:gd name="T2" fmla="*/ 175 w 191"/>
                <a:gd name="T3" fmla="*/ 75 h 76"/>
                <a:gd name="T4" fmla="*/ 9 w 191"/>
                <a:gd name="T5" fmla="*/ 24 h 76"/>
                <a:gd name="T6" fmla="*/ 2 w 191"/>
                <a:gd name="T7" fmla="*/ 10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5" y="75"/>
                  </a:cubicBezTo>
                  <a:cubicBezTo>
                    <a:pt x="9" y="24"/>
                    <a:pt x="9" y="24"/>
                    <a:pt x="9" y="24"/>
                  </a:cubicBezTo>
                  <a:cubicBezTo>
                    <a:pt x="3" y="22"/>
                    <a:pt x="0" y="15"/>
                    <a:pt x="2" y="10"/>
                  </a:cubicBezTo>
                  <a:cubicBezTo>
                    <a:pt x="3" y="4"/>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0" name="Freeform 10"/>
            <p:cNvSpPr/>
            <p:nvPr/>
          </p:nvSpPr>
          <p:spPr bwMode="auto">
            <a:xfrm>
              <a:off x="2709" y="468"/>
              <a:ext cx="288" cy="113"/>
            </a:xfrm>
            <a:custGeom>
              <a:avLst/>
              <a:gdLst>
                <a:gd name="T0" fmla="*/ 179 w 191"/>
                <a:gd name="T1" fmla="*/ 75 h 75"/>
                <a:gd name="T2" fmla="*/ 175 w 191"/>
                <a:gd name="T3" fmla="*/ 75 h 75"/>
                <a:gd name="T4" fmla="*/ 9 w 191"/>
                <a:gd name="T5" fmla="*/ 23 h 75"/>
                <a:gd name="T6" fmla="*/ 2 w 191"/>
                <a:gd name="T7" fmla="*/ 9 h 75"/>
                <a:gd name="T8" fmla="*/ 16 w 191"/>
                <a:gd name="T9" fmla="*/ 2 h 75"/>
                <a:gd name="T10" fmla="*/ 182 w 191"/>
                <a:gd name="T11" fmla="*/ 53 h 75"/>
                <a:gd name="T12" fmla="*/ 190 w 191"/>
                <a:gd name="T13" fmla="*/ 67 h 75"/>
                <a:gd name="T14" fmla="*/ 179 w 191"/>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5">
                  <a:moveTo>
                    <a:pt x="179" y="75"/>
                  </a:moveTo>
                  <a:cubicBezTo>
                    <a:pt x="178" y="75"/>
                    <a:pt x="177" y="75"/>
                    <a:pt x="175"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1"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1" name="Freeform 11"/>
            <p:cNvSpPr/>
            <p:nvPr/>
          </p:nvSpPr>
          <p:spPr bwMode="auto">
            <a:xfrm>
              <a:off x="2655" y="641"/>
              <a:ext cx="288" cy="115"/>
            </a:xfrm>
            <a:custGeom>
              <a:avLst/>
              <a:gdLst>
                <a:gd name="T0" fmla="*/ 179 w 191"/>
                <a:gd name="T1" fmla="*/ 76 h 76"/>
                <a:gd name="T2" fmla="*/ 176 w 191"/>
                <a:gd name="T3" fmla="*/ 75 h 76"/>
                <a:gd name="T4" fmla="*/ 9 w 191"/>
                <a:gd name="T5" fmla="*/ 23 h 76"/>
                <a:gd name="T6" fmla="*/ 2 w 191"/>
                <a:gd name="T7" fmla="*/ 9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2" name="Freeform 12"/>
            <p:cNvSpPr/>
            <p:nvPr/>
          </p:nvSpPr>
          <p:spPr bwMode="auto">
            <a:xfrm>
              <a:off x="2600" y="814"/>
              <a:ext cx="290"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3" name="Freeform 13"/>
            <p:cNvSpPr/>
            <p:nvPr/>
          </p:nvSpPr>
          <p:spPr bwMode="auto">
            <a:xfrm>
              <a:off x="2546" y="989"/>
              <a:ext cx="289"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5"/>
                    <a:pt x="176" y="75"/>
                  </a:cubicBezTo>
                  <a:cubicBezTo>
                    <a:pt x="9" y="23"/>
                    <a:pt x="9" y="23"/>
                    <a:pt x="9" y="23"/>
                  </a:cubicBezTo>
                  <a:cubicBezTo>
                    <a:pt x="3" y="21"/>
                    <a:pt x="0" y="15"/>
                    <a:pt x="2" y="9"/>
                  </a:cubicBezTo>
                  <a:cubicBezTo>
                    <a:pt x="4" y="3"/>
                    <a:pt x="10" y="0"/>
                    <a:pt x="16" y="2"/>
                  </a:cubicBezTo>
                  <a:cubicBezTo>
                    <a:pt x="182" y="54"/>
                    <a:pt x="182" y="54"/>
                    <a:pt x="182" y="54"/>
                  </a:cubicBezTo>
                  <a:cubicBezTo>
                    <a:pt x="188" y="55"/>
                    <a:pt x="192" y="62"/>
                    <a:pt x="190" y="68"/>
                  </a:cubicBezTo>
                  <a:cubicBezTo>
                    <a:pt x="188" y="72"/>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4" name="Freeform 14"/>
            <p:cNvSpPr/>
            <p:nvPr/>
          </p:nvSpPr>
          <p:spPr bwMode="auto">
            <a:xfrm>
              <a:off x="2492" y="1162"/>
              <a:ext cx="289" cy="115"/>
            </a:xfrm>
            <a:custGeom>
              <a:avLst/>
              <a:gdLst>
                <a:gd name="T0" fmla="*/ 179 w 192"/>
                <a:gd name="T1" fmla="*/ 76 h 76"/>
                <a:gd name="T2" fmla="*/ 176 w 192"/>
                <a:gd name="T3" fmla="*/ 75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4"/>
                    <a:pt x="9" y="24"/>
                    <a:pt x="9" y="24"/>
                  </a:cubicBezTo>
                  <a:cubicBezTo>
                    <a:pt x="3" y="22"/>
                    <a:pt x="0" y="15"/>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5" name="Freeform 15"/>
            <p:cNvSpPr/>
            <p:nvPr/>
          </p:nvSpPr>
          <p:spPr bwMode="auto">
            <a:xfrm>
              <a:off x="2438" y="1337"/>
              <a:ext cx="289" cy="113"/>
            </a:xfrm>
            <a:custGeom>
              <a:avLst/>
              <a:gdLst>
                <a:gd name="T0" fmla="*/ 179 w 192"/>
                <a:gd name="T1" fmla="*/ 75 h 75"/>
                <a:gd name="T2" fmla="*/ 176 w 192"/>
                <a:gd name="T3" fmla="*/ 75 h 75"/>
                <a:gd name="T4" fmla="*/ 9 w 192"/>
                <a:gd name="T5" fmla="*/ 23 h 75"/>
                <a:gd name="T6" fmla="*/ 2 w 192"/>
                <a:gd name="T7" fmla="*/ 9 h 75"/>
                <a:gd name="T8" fmla="*/ 16 w 192"/>
                <a:gd name="T9" fmla="*/ 2 h 75"/>
                <a:gd name="T10" fmla="*/ 182 w 192"/>
                <a:gd name="T11" fmla="*/ 53 h 75"/>
                <a:gd name="T12" fmla="*/ 190 w 192"/>
                <a:gd name="T13" fmla="*/ 67 h 75"/>
                <a:gd name="T14" fmla="*/ 179 w 19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5">
                  <a:moveTo>
                    <a:pt x="179" y="75"/>
                  </a:moveTo>
                  <a:cubicBezTo>
                    <a:pt x="178" y="75"/>
                    <a:pt x="177" y="75"/>
                    <a:pt x="176"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2"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6" name="Freeform 16"/>
            <p:cNvSpPr/>
            <p:nvPr/>
          </p:nvSpPr>
          <p:spPr bwMode="auto">
            <a:xfrm>
              <a:off x="2383" y="1510"/>
              <a:ext cx="290"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7" name="Freeform 17"/>
            <p:cNvSpPr/>
            <p:nvPr/>
          </p:nvSpPr>
          <p:spPr bwMode="auto">
            <a:xfrm>
              <a:off x="2329" y="1683"/>
              <a:ext cx="289"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2213" y="1378"/>
              <a:ext cx="858" cy="507"/>
            </a:xfrm>
            <a:custGeom>
              <a:avLst/>
              <a:gdLst>
                <a:gd name="T0" fmla="*/ 24 w 569"/>
                <a:gd name="T1" fmla="*/ 335 h 337"/>
                <a:gd name="T2" fmla="*/ 17 w 569"/>
                <a:gd name="T3" fmla="*/ 333 h 337"/>
                <a:gd name="T4" fmla="*/ 7 w 569"/>
                <a:gd name="T5" fmla="*/ 319 h 337"/>
                <a:gd name="T6" fmla="*/ 517 w 569"/>
                <a:gd name="T7" fmla="*/ 4 h 337"/>
                <a:gd name="T8" fmla="*/ 552 w 569"/>
                <a:gd name="T9" fmla="*/ 4 h 337"/>
                <a:gd name="T10" fmla="*/ 562 w 569"/>
                <a:gd name="T11" fmla="*/ 19 h 337"/>
                <a:gd name="T12" fmla="*/ 52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2" y="335"/>
                    <a:pt x="19" y="334"/>
                    <a:pt x="17" y="333"/>
                  </a:cubicBezTo>
                  <a:cubicBezTo>
                    <a:pt x="5" y="329"/>
                    <a:pt x="0" y="323"/>
                    <a:pt x="7" y="319"/>
                  </a:cubicBezTo>
                  <a:cubicBezTo>
                    <a:pt x="517" y="4"/>
                    <a:pt x="517" y="4"/>
                    <a:pt x="517" y="4"/>
                  </a:cubicBezTo>
                  <a:cubicBezTo>
                    <a:pt x="524" y="0"/>
                    <a:pt x="540" y="0"/>
                    <a:pt x="552" y="4"/>
                  </a:cubicBezTo>
                  <a:cubicBezTo>
                    <a:pt x="564" y="8"/>
                    <a:pt x="569" y="15"/>
                    <a:pt x="562" y="19"/>
                  </a:cubicBezTo>
                  <a:cubicBezTo>
                    <a:pt x="52" y="333"/>
                    <a:pt x="52" y="333"/>
                    <a:pt x="52"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9" name="Freeform 19"/>
            <p:cNvSpPr/>
            <p:nvPr/>
          </p:nvSpPr>
          <p:spPr bwMode="auto">
            <a:xfrm>
              <a:off x="2484" y="1468"/>
              <a:ext cx="858" cy="508"/>
            </a:xfrm>
            <a:custGeom>
              <a:avLst/>
              <a:gdLst>
                <a:gd name="T0" fmla="*/ 24 w 569"/>
                <a:gd name="T1" fmla="*/ 335 h 337"/>
                <a:gd name="T2" fmla="*/ 17 w 569"/>
                <a:gd name="T3" fmla="*/ 333 h 337"/>
                <a:gd name="T4" fmla="*/ 6 w 569"/>
                <a:gd name="T5" fmla="*/ 318 h 337"/>
                <a:gd name="T6" fmla="*/ 517 w 569"/>
                <a:gd name="T7" fmla="*/ 4 h 337"/>
                <a:gd name="T8" fmla="*/ 552 w 569"/>
                <a:gd name="T9" fmla="*/ 4 h 337"/>
                <a:gd name="T10" fmla="*/ 562 w 569"/>
                <a:gd name="T11" fmla="*/ 19 h 337"/>
                <a:gd name="T12" fmla="*/ 51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1" y="335"/>
                    <a:pt x="19" y="334"/>
                    <a:pt x="17" y="333"/>
                  </a:cubicBezTo>
                  <a:cubicBezTo>
                    <a:pt x="4" y="329"/>
                    <a:pt x="0" y="322"/>
                    <a:pt x="6" y="318"/>
                  </a:cubicBezTo>
                  <a:cubicBezTo>
                    <a:pt x="517" y="4"/>
                    <a:pt x="517" y="4"/>
                    <a:pt x="517" y="4"/>
                  </a:cubicBezTo>
                  <a:cubicBezTo>
                    <a:pt x="524" y="0"/>
                    <a:pt x="539" y="0"/>
                    <a:pt x="552" y="4"/>
                  </a:cubicBezTo>
                  <a:cubicBezTo>
                    <a:pt x="564" y="8"/>
                    <a:pt x="569" y="15"/>
                    <a:pt x="562" y="19"/>
                  </a:cubicBezTo>
                  <a:cubicBezTo>
                    <a:pt x="51" y="333"/>
                    <a:pt x="51" y="333"/>
                    <a:pt x="51"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0" name="Freeform 20"/>
            <p:cNvSpPr/>
            <p:nvPr/>
          </p:nvSpPr>
          <p:spPr bwMode="auto">
            <a:xfrm>
              <a:off x="2879" y="14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8"/>
                    <a:pt x="193" y="78"/>
                    <a:pt x="191" y="77"/>
                  </a:cubicBezTo>
                  <a:cubicBezTo>
                    <a:pt x="17" y="19"/>
                    <a:pt x="17" y="19"/>
                    <a:pt x="17" y="19"/>
                  </a:cubicBezTo>
                  <a:cubicBezTo>
                    <a:pt x="4" y="15"/>
                    <a:pt x="0" y="8"/>
                    <a:pt x="6" y="4"/>
                  </a:cubicBezTo>
                  <a:cubicBezTo>
                    <a:pt x="13" y="0"/>
                    <a:pt x="28" y="0"/>
                    <a:pt x="41" y="4"/>
                  </a:cubicBezTo>
                  <a:cubicBezTo>
                    <a:pt x="215" y="62"/>
                    <a:pt x="215" y="62"/>
                    <a:pt x="215" y="62"/>
                  </a:cubicBezTo>
                  <a:cubicBezTo>
                    <a:pt x="227" y="66"/>
                    <a:pt x="232" y="73"/>
                    <a:pt x="225" y="77"/>
                  </a:cubicBezTo>
                  <a:cubicBezTo>
                    <a:pt x="220" y="80"/>
                    <a:pt x="208"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1" name="Freeform 21"/>
            <p:cNvSpPr/>
            <p:nvPr/>
          </p:nvSpPr>
          <p:spPr bwMode="auto">
            <a:xfrm>
              <a:off x="2781" y="151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8"/>
                    <a:pt x="193" y="77"/>
                    <a:pt x="191" y="77"/>
                  </a:cubicBezTo>
                  <a:cubicBezTo>
                    <a:pt x="17" y="19"/>
                    <a:pt x="17" y="19"/>
                    <a:pt x="17" y="19"/>
                  </a:cubicBezTo>
                  <a:cubicBezTo>
                    <a:pt x="4" y="15"/>
                    <a:pt x="0" y="8"/>
                    <a:pt x="6" y="4"/>
                  </a:cubicBezTo>
                  <a:cubicBezTo>
                    <a:pt x="13" y="0"/>
                    <a:pt x="29" y="0"/>
                    <a:pt x="41" y="4"/>
                  </a:cubicBezTo>
                  <a:cubicBezTo>
                    <a:pt x="215" y="62"/>
                    <a:pt x="215" y="62"/>
                    <a:pt x="215" y="62"/>
                  </a:cubicBezTo>
                  <a:cubicBezTo>
                    <a:pt x="227" y="66"/>
                    <a:pt x="232" y="73"/>
                    <a:pt x="225" y="77"/>
                  </a:cubicBezTo>
                  <a:cubicBezTo>
                    <a:pt x="220" y="80"/>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2" name="Freeform 22"/>
            <p:cNvSpPr/>
            <p:nvPr/>
          </p:nvSpPr>
          <p:spPr bwMode="auto">
            <a:xfrm>
              <a:off x="2683" y="1570"/>
              <a:ext cx="350" cy="122"/>
            </a:xfrm>
            <a:custGeom>
              <a:avLst/>
              <a:gdLst>
                <a:gd name="T0" fmla="*/ 198 w 232"/>
                <a:gd name="T1" fmla="*/ 78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8"/>
                  </a:moveTo>
                  <a:cubicBezTo>
                    <a:pt x="196" y="78"/>
                    <a:pt x="193" y="77"/>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8" y="66"/>
                    <a:pt x="232" y="73"/>
                    <a:pt x="226" y="77"/>
                  </a:cubicBezTo>
                  <a:cubicBezTo>
                    <a:pt x="220" y="80"/>
                    <a:pt x="209" y="81"/>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3" name="Freeform 23"/>
            <p:cNvSpPr/>
            <p:nvPr/>
          </p:nvSpPr>
          <p:spPr bwMode="auto">
            <a:xfrm>
              <a:off x="2585" y="1631"/>
              <a:ext cx="350" cy="120"/>
            </a:xfrm>
            <a:custGeom>
              <a:avLst/>
              <a:gdLst>
                <a:gd name="T0" fmla="*/ 198 w 232"/>
                <a:gd name="T1" fmla="*/ 78 h 80"/>
                <a:gd name="T2" fmla="*/ 191 w 232"/>
                <a:gd name="T3" fmla="*/ 76 h 80"/>
                <a:gd name="T4" fmla="*/ 17 w 232"/>
                <a:gd name="T5" fmla="*/ 19 h 80"/>
                <a:gd name="T6" fmla="*/ 7 w 232"/>
                <a:gd name="T7" fmla="*/ 4 h 80"/>
                <a:gd name="T8" fmla="*/ 41 w 232"/>
                <a:gd name="T9" fmla="*/ 4 h 80"/>
                <a:gd name="T10" fmla="*/ 215 w 232"/>
                <a:gd name="T11" fmla="*/ 62 h 80"/>
                <a:gd name="T12" fmla="*/ 226 w 232"/>
                <a:gd name="T13" fmla="*/ 77 h 80"/>
                <a:gd name="T14" fmla="*/ 198 w 232"/>
                <a:gd name="T15" fmla="*/ 7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0">
                  <a:moveTo>
                    <a:pt x="198" y="78"/>
                  </a:moveTo>
                  <a:cubicBezTo>
                    <a:pt x="196" y="78"/>
                    <a:pt x="194" y="77"/>
                    <a:pt x="191" y="76"/>
                  </a:cubicBezTo>
                  <a:cubicBezTo>
                    <a:pt x="17" y="19"/>
                    <a:pt x="17" y="19"/>
                    <a:pt x="17" y="19"/>
                  </a:cubicBezTo>
                  <a:cubicBezTo>
                    <a:pt x="5" y="14"/>
                    <a:pt x="0" y="8"/>
                    <a:pt x="7" y="4"/>
                  </a:cubicBezTo>
                  <a:cubicBezTo>
                    <a:pt x="14" y="0"/>
                    <a:pt x="29" y="0"/>
                    <a:pt x="41" y="4"/>
                  </a:cubicBezTo>
                  <a:cubicBezTo>
                    <a:pt x="215" y="62"/>
                    <a:pt x="215" y="62"/>
                    <a:pt x="215" y="62"/>
                  </a:cubicBezTo>
                  <a:cubicBezTo>
                    <a:pt x="228" y="66"/>
                    <a:pt x="232" y="72"/>
                    <a:pt x="226" y="77"/>
                  </a:cubicBezTo>
                  <a:cubicBezTo>
                    <a:pt x="220" y="80"/>
                    <a:pt x="209" y="80"/>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4" name="Freeform 24"/>
            <p:cNvSpPr/>
            <p:nvPr/>
          </p:nvSpPr>
          <p:spPr bwMode="auto">
            <a:xfrm>
              <a:off x="2487" y="1689"/>
              <a:ext cx="352" cy="122"/>
            </a:xfrm>
            <a:custGeom>
              <a:avLst/>
              <a:gdLst>
                <a:gd name="T0" fmla="*/ 199 w 233"/>
                <a:gd name="T1" fmla="*/ 79 h 81"/>
                <a:gd name="T2" fmla="*/ 192 w 233"/>
                <a:gd name="T3" fmla="*/ 77 h 81"/>
                <a:gd name="T4" fmla="*/ 17 w 233"/>
                <a:gd name="T5" fmla="*/ 19 h 81"/>
                <a:gd name="T6" fmla="*/ 7 w 233"/>
                <a:gd name="T7" fmla="*/ 5 h 81"/>
                <a:gd name="T8" fmla="*/ 42 w 233"/>
                <a:gd name="T9" fmla="*/ 5 h 81"/>
                <a:gd name="T10" fmla="*/ 216 w 233"/>
                <a:gd name="T11" fmla="*/ 63 h 81"/>
                <a:gd name="T12" fmla="*/ 226 w 233"/>
                <a:gd name="T13" fmla="*/ 77 h 81"/>
                <a:gd name="T14" fmla="*/ 199 w 233"/>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1">
                  <a:moveTo>
                    <a:pt x="199" y="79"/>
                  </a:moveTo>
                  <a:cubicBezTo>
                    <a:pt x="196" y="79"/>
                    <a:pt x="194" y="78"/>
                    <a:pt x="192" y="77"/>
                  </a:cubicBezTo>
                  <a:cubicBezTo>
                    <a:pt x="17" y="19"/>
                    <a:pt x="17" y="19"/>
                    <a:pt x="17" y="19"/>
                  </a:cubicBezTo>
                  <a:cubicBezTo>
                    <a:pt x="5" y="15"/>
                    <a:pt x="0" y="9"/>
                    <a:pt x="7" y="5"/>
                  </a:cubicBezTo>
                  <a:cubicBezTo>
                    <a:pt x="14" y="0"/>
                    <a:pt x="29" y="0"/>
                    <a:pt x="42" y="5"/>
                  </a:cubicBezTo>
                  <a:cubicBezTo>
                    <a:pt x="216" y="63"/>
                    <a:pt x="216" y="63"/>
                    <a:pt x="216" y="63"/>
                  </a:cubicBezTo>
                  <a:cubicBezTo>
                    <a:pt x="228" y="67"/>
                    <a:pt x="233" y="73"/>
                    <a:pt x="226" y="77"/>
                  </a:cubicBezTo>
                  <a:cubicBezTo>
                    <a:pt x="221" y="81"/>
                    <a:pt x="209" y="81"/>
                    <a:pt x="199"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5" name="Freeform 25"/>
            <p:cNvSpPr/>
            <p:nvPr/>
          </p:nvSpPr>
          <p:spPr bwMode="auto">
            <a:xfrm>
              <a:off x="2391" y="17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9"/>
                    <a:pt x="193" y="78"/>
                    <a:pt x="191" y="77"/>
                  </a:cubicBezTo>
                  <a:cubicBezTo>
                    <a:pt x="17" y="19"/>
                    <a:pt x="17" y="19"/>
                    <a:pt x="17" y="19"/>
                  </a:cubicBezTo>
                  <a:cubicBezTo>
                    <a:pt x="4" y="15"/>
                    <a:pt x="0" y="9"/>
                    <a:pt x="6" y="4"/>
                  </a:cubicBezTo>
                  <a:cubicBezTo>
                    <a:pt x="13" y="0"/>
                    <a:pt x="28" y="0"/>
                    <a:pt x="41" y="4"/>
                  </a:cubicBezTo>
                  <a:cubicBezTo>
                    <a:pt x="215" y="62"/>
                    <a:pt x="215" y="62"/>
                    <a:pt x="215" y="62"/>
                  </a:cubicBezTo>
                  <a:cubicBezTo>
                    <a:pt x="227" y="67"/>
                    <a:pt x="232" y="73"/>
                    <a:pt x="225"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6" name="Freeform 26"/>
            <p:cNvSpPr/>
            <p:nvPr/>
          </p:nvSpPr>
          <p:spPr bwMode="auto">
            <a:xfrm>
              <a:off x="2293" y="1810"/>
              <a:ext cx="350" cy="122"/>
            </a:xfrm>
            <a:custGeom>
              <a:avLst/>
              <a:gdLst>
                <a:gd name="T0" fmla="*/ 198 w 232"/>
                <a:gd name="T1" fmla="*/ 79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9"/>
                    <a:pt x="193" y="78"/>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7" y="66"/>
                    <a:pt x="232" y="73"/>
                    <a:pt x="226"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7" name="Freeform 27"/>
            <p:cNvSpPr/>
            <p:nvPr/>
          </p:nvSpPr>
          <p:spPr bwMode="auto">
            <a:xfrm>
              <a:off x="2207" y="192"/>
              <a:ext cx="582" cy="1695"/>
            </a:xfrm>
            <a:custGeom>
              <a:avLst/>
              <a:gdLst>
                <a:gd name="T0" fmla="*/ 26 w 386"/>
                <a:gd name="T1" fmla="*/ 1125 h 1125"/>
                <a:gd name="T2" fmla="*/ 19 w 386"/>
                <a:gd name="T3" fmla="*/ 1124 h 1125"/>
                <a:gd name="T4" fmla="*/ 4 w 386"/>
                <a:gd name="T5" fmla="*/ 1096 h 1125"/>
                <a:gd name="T6" fmla="*/ 340 w 386"/>
                <a:gd name="T7" fmla="*/ 19 h 1125"/>
                <a:gd name="T8" fmla="*/ 368 w 386"/>
                <a:gd name="T9" fmla="*/ 4 h 1125"/>
                <a:gd name="T10" fmla="*/ 383 w 386"/>
                <a:gd name="T11" fmla="*/ 32 h 1125"/>
                <a:gd name="T12" fmla="*/ 47 w 386"/>
                <a:gd name="T13" fmla="*/ 1110 h 1125"/>
                <a:gd name="T14" fmla="*/ 26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6" y="1125"/>
                  </a:moveTo>
                  <a:cubicBezTo>
                    <a:pt x="23" y="1125"/>
                    <a:pt x="21" y="1125"/>
                    <a:pt x="19" y="1124"/>
                  </a:cubicBezTo>
                  <a:cubicBezTo>
                    <a:pt x="7" y="1121"/>
                    <a:pt x="0" y="1108"/>
                    <a:pt x="4" y="1096"/>
                  </a:cubicBezTo>
                  <a:cubicBezTo>
                    <a:pt x="340" y="19"/>
                    <a:pt x="340" y="19"/>
                    <a:pt x="340" y="19"/>
                  </a:cubicBezTo>
                  <a:cubicBezTo>
                    <a:pt x="343" y="7"/>
                    <a:pt x="356" y="0"/>
                    <a:pt x="368" y="4"/>
                  </a:cubicBezTo>
                  <a:cubicBezTo>
                    <a:pt x="380" y="8"/>
                    <a:pt x="386" y="20"/>
                    <a:pt x="383" y="32"/>
                  </a:cubicBezTo>
                  <a:cubicBezTo>
                    <a:pt x="47" y="1110"/>
                    <a:pt x="47" y="1110"/>
                    <a:pt x="47" y="1110"/>
                  </a:cubicBezTo>
                  <a:cubicBezTo>
                    <a:pt x="44" y="1119"/>
                    <a:pt x="35" y="1125"/>
                    <a:pt x="26"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8" name="Freeform 28"/>
            <p:cNvSpPr/>
            <p:nvPr/>
          </p:nvSpPr>
          <p:spPr bwMode="auto">
            <a:xfrm>
              <a:off x="2466" y="274"/>
              <a:ext cx="582" cy="1694"/>
            </a:xfrm>
            <a:custGeom>
              <a:avLst/>
              <a:gdLst>
                <a:gd name="T0" fmla="*/ 25 w 386"/>
                <a:gd name="T1" fmla="*/ 1125 h 1125"/>
                <a:gd name="T2" fmla="*/ 19 w 386"/>
                <a:gd name="T3" fmla="*/ 1124 h 1125"/>
                <a:gd name="T4" fmla="*/ 4 w 386"/>
                <a:gd name="T5" fmla="*/ 1096 h 1125"/>
                <a:gd name="T6" fmla="*/ 340 w 386"/>
                <a:gd name="T7" fmla="*/ 18 h 1125"/>
                <a:gd name="T8" fmla="*/ 368 w 386"/>
                <a:gd name="T9" fmla="*/ 4 h 1125"/>
                <a:gd name="T10" fmla="*/ 383 w 386"/>
                <a:gd name="T11" fmla="*/ 32 h 1125"/>
                <a:gd name="T12" fmla="*/ 47 w 386"/>
                <a:gd name="T13" fmla="*/ 1109 h 1125"/>
                <a:gd name="T14" fmla="*/ 25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5" y="1125"/>
                  </a:moveTo>
                  <a:cubicBezTo>
                    <a:pt x="23" y="1125"/>
                    <a:pt x="21" y="1125"/>
                    <a:pt x="19" y="1124"/>
                  </a:cubicBezTo>
                  <a:cubicBezTo>
                    <a:pt x="7" y="1120"/>
                    <a:pt x="0" y="1108"/>
                    <a:pt x="4" y="1096"/>
                  </a:cubicBezTo>
                  <a:cubicBezTo>
                    <a:pt x="340" y="18"/>
                    <a:pt x="340" y="18"/>
                    <a:pt x="340" y="18"/>
                  </a:cubicBezTo>
                  <a:cubicBezTo>
                    <a:pt x="343" y="7"/>
                    <a:pt x="356" y="0"/>
                    <a:pt x="368" y="4"/>
                  </a:cubicBezTo>
                  <a:cubicBezTo>
                    <a:pt x="380" y="7"/>
                    <a:pt x="386" y="20"/>
                    <a:pt x="383" y="32"/>
                  </a:cubicBezTo>
                  <a:cubicBezTo>
                    <a:pt x="47" y="1109"/>
                    <a:pt x="47" y="1109"/>
                    <a:pt x="47" y="1109"/>
                  </a:cubicBezTo>
                  <a:cubicBezTo>
                    <a:pt x="44" y="1119"/>
                    <a:pt x="35" y="1125"/>
                    <a:pt x="25"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9" name="Freeform 29"/>
            <p:cNvSpPr/>
            <p:nvPr/>
          </p:nvSpPr>
          <p:spPr bwMode="auto">
            <a:xfrm>
              <a:off x="2689" y="301"/>
              <a:ext cx="326" cy="150"/>
            </a:xfrm>
            <a:custGeom>
              <a:avLst/>
              <a:gdLst>
                <a:gd name="T0" fmla="*/ 191 w 216"/>
                <a:gd name="T1" fmla="*/ 100 h 100"/>
                <a:gd name="T2" fmla="*/ 185 w 216"/>
                <a:gd name="T3" fmla="*/ 99 h 100"/>
                <a:gd name="T4" fmla="*/ 18 w 216"/>
                <a:gd name="T5" fmla="*/ 47 h 100"/>
                <a:gd name="T6" fmla="*/ 3 w 216"/>
                <a:gd name="T7" fmla="*/ 18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99"/>
                    <a:pt x="185" y="99"/>
                  </a:cubicBezTo>
                  <a:cubicBezTo>
                    <a:pt x="18" y="47"/>
                    <a:pt x="18" y="47"/>
                    <a:pt x="18" y="47"/>
                  </a:cubicBezTo>
                  <a:cubicBezTo>
                    <a:pt x="6" y="43"/>
                    <a:pt x="0" y="30"/>
                    <a:pt x="3" y="18"/>
                  </a:cubicBezTo>
                  <a:cubicBezTo>
                    <a:pt x="7" y="7"/>
                    <a:pt x="20" y="0"/>
                    <a:pt x="32" y="4"/>
                  </a:cubicBezTo>
                  <a:cubicBezTo>
                    <a:pt x="198" y="56"/>
                    <a:pt x="198" y="56"/>
                    <a:pt x="198" y="56"/>
                  </a:cubicBezTo>
                  <a:cubicBezTo>
                    <a:pt x="210" y="59"/>
                    <a:pt x="216" y="72"/>
                    <a:pt x="213" y="84"/>
                  </a:cubicBezTo>
                  <a:cubicBezTo>
                    <a:pt x="210" y="93"/>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0" name="Freeform 30"/>
            <p:cNvSpPr/>
            <p:nvPr/>
          </p:nvSpPr>
          <p:spPr bwMode="auto">
            <a:xfrm>
              <a:off x="2635" y="474"/>
              <a:ext cx="326" cy="151"/>
            </a:xfrm>
            <a:custGeom>
              <a:avLst/>
              <a:gdLst>
                <a:gd name="T0" fmla="*/ 191 w 216"/>
                <a:gd name="T1" fmla="*/ 100 h 100"/>
                <a:gd name="T2" fmla="*/ 185 w 216"/>
                <a:gd name="T3" fmla="*/ 99 h 100"/>
                <a:gd name="T4" fmla="*/ 18 w 216"/>
                <a:gd name="T5" fmla="*/ 47 h 100"/>
                <a:gd name="T6" fmla="*/ 3 w 216"/>
                <a:gd name="T7" fmla="*/ 19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100"/>
                    <a:pt x="185" y="99"/>
                  </a:cubicBezTo>
                  <a:cubicBezTo>
                    <a:pt x="18" y="47"/>
                    <a:pt x="18" y="47"/>
                    <a:pt x="18" y="47"/>
                  </a:cubicBezTo>
                  <a:cubicBezTo>
                    <a:pt x="6" y="43"/>
                    <a:pt x="0" y="31"/>
                    <a:pt x="3" y="19"/>
                  </a:cubicBezTo>
                  <a:cubicBezTo>
                    <a:pt x="7" y="7"/>
                    <a:pt x="20" y="0"/>
                    <a:pt x="32" y="4"/>
                  </a:cubicBezTo>
                  <a:cubicBezTo>
                    <a:pt x="198" y="56"/>
                    <a:pt x="198" y="56"/>
                    <a:pt x="198" y="56"/>
                  </a:cubicBezTo>
                  <a:cubicBezTo>
                    <a:pt x="210" y="60"/>
                    <a:pt x="216"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1" name="Freeform 31"/>
            <p:cNvSpPr/>
            <p:nvPr/>
          </p:nvSpPr>
          <p:spPr bwMode="auto">
            <a:xfrm>
              <a:off x="2581" y="649"/>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6" y="43"/>
                    <a:pt x="0" y="30"/>
                    <a:pt x="4" y="18"/>
                  </a:cubicBezTo>
                  <a:cubicBezTo>
                    <a:pt x="7" y="6"/>
                    <a:pt x="20" y="0"/>
                    <a:pt x="32" y="4"/>
                  </a:cubicBezTo>
                  <a:cubicBezTo>
                    <a:pt x="198" y="55"/>
                    <a:pt x="198" y="55"/>
                    <a:pt x="198" y="55"/>
                  </a:cubicBezTo>
                  <a:cubicBezTo>
                    <a:pt x="210" y="59"/>
                    <a:pt x="217" y="72"/>
                    <a:pt x="213" y="84"/>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2" name="Freeform 32"/>
            <p:cNvSpPr/>
            <p:nvPr/>
          </p:nvSpPr>
          <p:spPr bwMode="auto">
            <a:xfrm>
              <a:off x="2526" y="822"/>
              <a:ext cx="328" cy="150"/>
            </a:xfrm>
            <a:custGeom>
              <a:avLst/>
              <a:gdLst>
                <a:gd name="T0" fmla="*/ 191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1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1" y="100"/>
                  </a:moveTo>
                  <a:cubicBezTo>
                    <a:pt x="189" y="100"/>
                    <a:pt x="187" y="99"/>
                    <a:pt x="185" y="99"/>
                  </a:cubicBezTo>
                  <a:cubicBezTo>
                    <a:pt x="18" y="47"/>
                    <a:pt x="18" y="47"/>
                    <a:pt x="18" y="47"/>
                  </a:cubicBezTo>
                  <a:cubicBezTo>
                    <a:pt x="6" y="43"/>
                    <a:pt x="0" y="31"/>
                    <a:pt x="4" y="19"/>
                  </a:cubicBezTo>
                  <a:cubicBezTo>
                    <a:pt x="7" y="7"/>
                    <a:pt x="20" y="0"/>
                    <a:pt x="32" y="4"/>
                  </a:cubicBezTo>
                  <a:cubicBezTo>
                    <a:pt x="198" y="56"/>
                    <a:pt x="198" y="56"/>
                    <a:pt x="198" y="56"/>
                  </a:cubicBezTo>
                  <a:cubicBezTo>
                    <a:pt x="210" y="59"/>
                    <a:pt x="217"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3" name="Freeform 33"/>
            <p:cNvSpPr/>
            <p:nvPr/>
          </p:nvSpPr>
          <p:spPr bwMode="auto">
            <a:xfrm>
              <a:off x="2472" y="997"/>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3 h 99"/>
                <a:gd name="T10" fmla="*/ 198 w 217"/>
                <a:gd name="T11" fmla="*/ 55 h 99"/>
                <a:gd name="T12" fmla="*/ 213 w 217"/>
                <a:gd name="T13" fmla="*/ 83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7" y="43"/>
                    <a:pt x="0" y="30"/>
                    <a:pt x="4" y="18"/>
                  </a:cubicBezTo>
                  <a:cubicBezTo>
                    <a:pt x="7" y="6"/>
                    <a:pt x="20" y="0"/>
                    <a:pt x="32" y="3"/>
                  </a:cubicBezTo>
                  <a:cubicBezTo>
                    <a:pt x="198" y="55"/>
                    <a:pt x="198" y="55"/>
                    <a:pt x="198" y="55"/>
                  </a:cubicBezTo>
                  <a:cubicBezTo>
                    <a:pt x="210" y="59"/>
                    <a:pt x="217" y="71"/>
                    <a:pt x="213" y="83"/>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4" name="Freeform 34"/>
            <p:cNvSpPr/>
            <p:nvPr/>
          </p:nvSpPr>
          <p:spPr bwMode="auto">
            <a:xfrm>
              <a:off x="2418" y="1170"/>
              <a:ext cx="327" cy="150"/>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8" y="47"/>
                    <a:pt x="18" y="47"/>
                    <a:pt x="18" y="47"/>
                  </a:cubicBezTo>
                  <a:cubicBezTo>
                    <a:pt x="7" y="43"/>
                    <a:pt x="0" y="30"/>
                    <a:pt x="4" y="19"/>
                  </a:cubicBezTo>
                  <a:cubicBezTo>
                    <a:pt x="7" y="7"/>
                    <a:pt x="20" y="0"/>
                    <a:pt x="32" y="4"/>
                  </a:cubicBezTo>
                  <a:cubicBezTo>
                    <a:pt x="198" y="56"/>
                    <a:pt x="198" y="56"/>
                    <a:pt x="198" y="56"/>
                  </a:cubicBezTo>
                  <a:cubicBezTo>
                    <a:pt x="210" y="59"/>
                    <a:pt x="217" y="72"/>
                    <a:pt x="213" y="84"/>
                  </a:cubicBezTo>
                  <a:cubicBezTo>
                    <a:pt x="210" y="93"/>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5" name="Freeform 35"/>
            <p:cNvSpPr/>
            <p:nvPr/>
          </p:nvSpPr>
          <p:spPr bwMode="auto">
            <a:xfrm>
              <a:off x="2364" y="1343"/>
              <a:ext cx="327" cy="151"/>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100"/>
                    <a:pt x="185" y="99"/>
                  </a:cubicBezTo>
                  <a:cubicBezTo>
                    <a:pt x="18" y="47"/>
                    <a:pt x="18" y="47"/>
                    <a:pt x="18" y="47"/>
                  </a:cubicBezTo>
                  <a:cubicBezTo>
                    <a:pt x="7" y="43"/>
                    <a:pt x="0" y="31"/>
                    <a:pt x="4" y="19"/>
                  </a:cubicBezTo>
                  <a:cubicBezTo>
                    <a:pt x="7" y="7"/>
                    <a:pt x="20" y="0"/>
                    <a:pt x="32" y="4"/>
                  </a:cubicBezTo>
                  <a:cubicBezTo>
                    <a:pt x="198" y="56"/>
                    <a:pt x="198" y="56"/>
                    <a:pt x="198" y="56"/>
                  </a:cubicBezTo>
                  <a:cubicBezTo>
                    <a:pt x="210" y="60"/>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6" name="Freeform 36"/>
            <p:cNvSpPr/>
            <p:nvPr/>
          </p:nvSpPr>
          <p:spPr bwMode="auto">
            <a:xfrm>
              <a:off x="2309" y="1518"/>
              <a:ext cx="328" cy="149"/>
            </a:xfrm>
            <a:custGeom>
              <a:avLst/>
              <a:gdLst>
                <a:gd name="T0" fmla="*/ 192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2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2" y="99"/>
                  </a:moveTo>
                  <a:cubicBezTo>
                    <a:pt x="189" y="99"/>
                    <a:pt x="187" y="99"/>
                    <a:pt x="185" y="98"/>
                  </a:cubicBezTo>
                  <a:cubicBezTo>
                    <a:pt x="18" y="46"/>
                    <a:pt x="18" y="46"/>
                    <a:pt x="18" y="46"/>
                  </a:cubicBezTo>
                  <a:cubicBezTo>
                    <a:pt x="7" y="43"/>
                    <a:pt x="0" y="30"/>
                    <a:pt x="4" y="18"/>
                  </a:cubicBezTo>
                  <a:cubicBezTo>
                    <a:pt x="7" y="6"/>
                    <a:pt x="20" y="0"/>
                    <a:pt x="32" y="4"/>
                  </a:cubicBezTo>
                  <a:cubicBezTo>
                    <a:pt x="198" y="55"/>
                    <a:pt x="198" y="55"/>
                    <a:pt x="198" y="55"/>
                  </a:cubicBezTo>
                  <a:cubicBezTo>
                    <a:pt x="210" y="59"/>
                    <a:pt x="217" y="72"/>
                    <a:pt x="213" y="84"/>
                  </a:cubicBezTo>
                  <a:cubicBezTo>
                    <a:pt x="210" y="93"/>
                    <a:pt x="201" y="99"/>
                    <a:pt x="192"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Freeform 37"/>
            <p:cNvSpPr/>
            <p:nvPr/>
          </p:nvSpPr>
          <p:spPr bwMode="auto">
            <a:xfrm>
              <a:off x="2255" y="1691"/>
              <a:ext cx="327" cy="151"/>
            </a:xfrm>
            <a:custGeom>
              <a:avLst/>
              <a:gdLst>
                <a:gd name="T0" fmla="*/ 192 w 217"/>
                <a:gd name="T1" fmla="*/ 100 h 100"/>
                <a:gd name="T2" fmla="*/ 185 w 217"/>
                <a:gd name="T3" fmla="*/ 99 h 100"/>
                <a:gd name="T4" fmla="*/ 19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9" y="47"/>
                    <a:pt x="19" y="47"/>
                    <a:pt x="19" y="47"/>
                  </a:cubicBezTo>
                  <a:cubicBezTo>
                    <a:pt x="7" y="43"/>
                    <a:pt x="0" y="31"/>
                    <a:pt x="4" y="19"/>
                  </a:cubicBezTo>
                  <a:cubicBezTo>
                    <a:pt x="7" y="7"/>
                    <a:pt x="20" y="0"/>
                    <a:pt x="32" y="4"/>
                  </a:cubicBezTo>
                  <a:cubicBezTo>
                    <a:pt x="198" y="56"/>
                    <a:pt x="198" y="56"/>
                    <a:pt x="198" y="56"/>
                  </a:cubicBezTo>
                  <a:cubicBezTo>
                    <a:pt x="210" y="59"/>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8" name="Freeform 38"/>
            <p:cNvSpPr/>
            <p:nvPr/>
          </p:nvSpPr>
          <p:spPr bwMode="auto">
            <a:xfrm>
              <a:off x="2364" y="-278"/>
              <a:ext cx="1257" cy="1844"/>
            </a:xfrm>
            <a:custGeom>
              <a:avLst/>
              <a:gdLst>
                <a:gd name="T0" fmla="*/ 725 w 834"/>
                <a:gd name="T1" fmla="*/ 368 h 1224"/>
                <a:gd name="T2" fmla="*/ 725 w 834"/>
                <a:gd name="T3" fmla="*/ 1224 h 1224"/>
                <a:gd name="T4" fmla="*/ 802 w 834"/>
                <a:gd name="T5" fmla="*/ 1178 h 1224"/>
                <a:gd name="T6" fmla="*/ 834 w 834"/>
                <a:gd name="T7" fmla="*/ 1184 h 1224"/>
                <a:gd name="T8" fmla="*/ 834 w 834"/>
                <a:gd name="T9" fmla="*/ 239 h 1224"/>
                <a:gd name="T10" fmla="*/ 128 w 834"/>
                <a:gd name="T11" fmla="*/ 9 h 1224"/>
                <a:gd name="T12" fmla="*/ 127 w 834"/>
                <a:gd name="T13" fmla="*/ 9 h 1224"/>
                <a:gd name="T14" fmla="*/ 86 w 834"/>
                <a:gd name="T15" fmla="*/ 0 h 1224"/>
                <a:gd name="T16" fmla="*/ 0 w 834"/>
                <a:gd name="T17" fmla="*/ 84 h 1224"/>
                <a:gd name="T18" fmla="*/ 20 w 834"/>
                <a:gd name="T19" fmla="*/ 124 h 1224"/>
                <a:gd name="T20" fmla="*/ 59 w 834"/>
                <a:gd name="T21" fmla="*/ 140 h 1224"/>
                <a:gd name="T22" fmla="*/ 714 w 834"/>
                <a:gd name="T23" fmla="*/ 353 h 1224"/>
                <a:gd name="T24" fmla="*/ 725 w 834"/>
                <a:gd name="T25" fmla="*/ 36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4" h="1224">
                  <a:moveTo>
                    <a:pt x="725" y="368"/>
                  </a:moveTo>
                  <a:cubicBezTo>
                    <a:pt x="725" y="1224"/>
                    <a:pt x="725" y="1224"/>
                    <a:pt x="725" y="1224"/>
                  </a:cubicBezTo>
                  <a:cubicBezTo>
                    <a:pt x="740" y="1197"/>
                    <a:pt x="768" y="1178"/>
                    <a:pt x="802" y="1178"/>
                  </a:cubicBezTo>
                  <a:cubicBezTo>
                    <a:pt x="812" y="1178"/>
                    <a:pt x="822" y="1180"/>
                    <a:pt x="834" y="1184"/>
                  </a:cubicBezTo>
                  <a:cubicBezTo>
                    <a:pt x="834" y="239"/>
                    <a:pt x="834" y="239"/>
                    <a:pt x="834" y="239"/>
                  </a:cubicBezTo>
                  <a:cubicBezTo>
                    <a:pt x="128" y="9"/>
                    <a:pt x="128" y="9"/>
                    <a:pt x="128" y="9"/>
                  </a:cubicBezTo>
                  <a:cubicBezTo>
                    <a:pt x="128" y="9"/>
                    <a:pt x="128" y="9"/>
                    <a:pt x="127" y="9"/>
                  </a:cubicBezTo>
                  <a:cubicBezTo>
                    <a:pt x="112" y="3"/>
                    <a:pt x="99" y="0"/>
                    <a:pt x="86" y="0"/>
                  </a:cubicBezTo>
                  <a:cubicBezTo>
                    <a:pt x="39" y="0"/>
                    <a:pt x="2" y="37"/>
                    <a:pt x="0" y="84"/>
                  </a:cubicBezTo>
                  <a:cubicBezTo>
                    <a:pt x="1" y="94"/>
                    <a:pt x="7" y="116"/>
                    <a:pt x="20" y="124"/>
                  </a:cubicBezTo>
                  <a:cubicBezTo>
                    <a:pt x="37" y="134"/>
                    <a:pt x="59" y="140"/>
                    <a:pt x="59" y="140"/>
                  </a:cubicBezTo>
                  <a:cubicBezTo>
                    <a:pt x="714" y="353"/>
                    <a:pt x="714" y="353"/>
                    <a:pt x="714" y="353"/>
                  </a:cubicBezTo>
                  <a:cubicBezTo>
                    <a:pt x="720" y="355"/>
                    <a:pt x="725" y="361"/>
                    <a:pt x="725" y="368"/>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957271"/>
      </p:ext>
    </p:extLst>
  </p:cSld>
  <p:clrMapOvr>
    <a:masterClrMapping/>
  </p:clrMapOvr>
  <mc:AlternateContent xmlns:mc="http://schemas.openxmlformats.org/markup-compatibility/2006" xmlns:p14="http://schemas.microsoft.com/office/powerpoint/2010/main">
    <mc:Choice Requires="p14">
      <p:transition p14:dur="0" advTm="4101"/>
    </mc:Choice>
    <mc:Fallback xmlns="">
      <p:transition advTm="41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268361"/>
            <a:ext cx="4761273" cy="4321278"/>
            <a:chOff x="0" y="0"/>
            <a:chExt cx="4761273" cy="6866577"/>
          </a:xfrm>
          <a:solidFill>
            <a:srgbClr val="5ABB93"/>
          </a:solidFill>
        </p:grpSpPr>
        <p:sp>
          <p:nvSpPr>
            <p:cNvPr id="3" name="矩形 2"/>
            <p:cNvSpPr/>
            <p:nvPr/>
          </p:nvSpPr>
          <p:spPr>
            <a:xfrm>
              <a:off x="0" y="0"/>
              <a:ext cx="4224063"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530216" y="0"/>
              <a:ext cx="231057" cy="6866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18"/>
          <p:cNvGrpSpPr/>
          <p:nvPr/>
        </p:nvGrpSpPr>
        <p:grpSpPr>
          <a:xfrm>
            <a:off x="1321218" y="2020056"/>
            <a:ext cx="1581626" cy="1575822"/>
            <a:chOff x="1709739" y="2636838"/>
            <a:chExt cx="1590160" cy="1584325"/>
          </a:xfrm>
          <a:solidFill>
            <a:srgbClr val="EBE9D0"/>
          </a:solidFill>
          <a:effectLst/>
        </p:grpSpPr>
        <p:sp>
          <p:nvSpPr>
            <p:cNvPr id="6"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8"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9"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0"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1"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2"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3"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4"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grpSp>
      <p:sp>
        <p:nvSpPr>
          <p:cNvPr id="15" name="文本框 14"/>
          <p:cNvSpPr txBox="1"/>
          <p:nvPr/>
        </p:nvSpPr>
        <p:spPr>
          <a:xfrm>
            <a:off x="926897" y="3967343"/>
            <a:ext cx="2190023" cy="923330"/>
          </a:xfrm>
          <a:prstGeom prst="rect">
            <a:avLst/>
          </a:prstGeom>
          <a:noFill/>
          <a:effectLst/>
        </p:spPr>
        <p:txBody>
          <a:bodyPr wrap="none" rtlCol="0">
            <a:spAutoFit/>
          </a:bodyPr>
          <a:lstStyle/>
          <a:p>
            <a:r>
              <a:rPr lang="zh-CN" altLang="en-US" sz="5400" b="1" dirty="0">
                <a:solidFill>
                  <a:srgbClr val="EBE9D0"/>
                </a:solidFill>
                <a:latin typeface="微软雅黑" panose="020B0503020204020204" pitchFamily="34" charset="-122"/>
                <a:ea typeface="微软雅黑" panose="020B0503020204020204" pitchFamily="34" charset="-122"/>
              </a:rPr>
              <a:t>目   錄</a:t>
            </a:r>
          </a:p>
        </p:txBody>
      </p:sp>
      <p:sp>
        <p:nvSpPr>
          <p:cNvPr id="37" name="文本框 36"/>
          <p:cNvSpPr txBox="1"/>
          <p:nvPr/>
        </p:nvSpPr>
        <p:spPr>
          <a:xfrm>
            <a:off x="7098793" y="1013657"/>
            <a:ext cx="3416320"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研究動機與說明</a:t>
            </a:r>
          </a:p>
        </p:txBody>
      </p:sp>
      <p:sp>
        <p:nvSpPr>
          <p:cNvPr id="38" name="文本框 37"/>
          <p:cNvSpPr txBox="1"/>
          <p:nvPr/>
        </p:nvSpPr>
        <p:spPr>
          <a:xfrm>
            <a:off x="7098793" y="2088701"/>
            <a:ext cx="387798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資料來源與前處理</a:t>
            </a:r>
          </a:p>
        </p:txBody>
      </p:sp>
      <p:sp>
        <p:nvSpPr>
          <p:cNvPr id="39" name="文本框 38"/>
          <p:cNvSpPr txBox="1"/>
          <p:nvPr/>
        </p:nvSpPr>
        <p:spPr>
          <a:xfrm>
            <a:off x="7098793" y="3164609"/>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研究方法</a:t>
            </a:r>
          </a:p>
        </p:txBody>
      </p:sp>
      <p:sp>
        <p:nvSpPr>
          <p:cNvPr id="40" name="文本框 39"/>
          <p:cNvSpPr txBox="1"/>
          <p:nvPr/>
        </p:nvSpPr>
        <p:spPr>
          <a:xfrm>
            <a:off x="7098793" y="4239653"/>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實驗結果</a:t>
            </a:r>
          </a:p>
        </p:txBody>
      </p:sp>
      <p:grpSp>
        <p:nvGrpSpPr>
          <p:cNvPr id="46" name="组合 45"/>
          <p:cNvGrpSpPr/>
          <p:nvPr/>
        </p:nvGrpSpPr>
        <p:grpSpPr>
          <a:xfrm rot="5400000">
            <a:off x="-1825395" y="2343771"/>
            <a:ext cx="2270025" cy="902459"/>
            <a:chOff x="5604327" y="1072832"/>
            <a:chExt cx="3149600" cy="1117600"/>
          </a:xfrm>
        </p:grpSpPr>
        <p:sp>
          <p:nvSpPr>
            <p:cNvPr id="47" name="矩形 46"/>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矩形 47"/>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722373" y="890710"/>
            <a:ext cx="769275" cy="769278"/>
            <a:chOff x="5722376" y="1268362"/>
            <a:chExt cx="769275" cy="769278"/>
          </a:xfrm>
        </p:grpSpPr>
        <p:sp>
          <p:nvSpPr>
            <p:cNvPr id="17" name="椭圆 16"/>
            <p:cNvSpPr/>
            <p:nvPr/>
          </p:nvSpPr>
          <p:spPr>
            <a:xfrm>
              <a:off x="5722376" y="1268362"/>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742159" y="1965754"/>
            <a:ext cx="769275" cy="769278"/>
            <a:chOff x="5722376" y="2450564"/>
            <a:chExt cx="769275" cy="769278"/>
          </a:xfrm>
        </p:grpSpPr>
        <p:sp>
          <p:nvSpPr>
            <p:cNvPr id="18" name="椭圆 17"/>
            <p:cNvSpPr/>
            <p:nvPr/>
          </p:nvSpPr>
          <p:spPr>
            <a:xfrm>
              <a:off x="5722376" y="2450564"/>
              <a:ext cx="769275" cy="769278"/>
            </a:xfrm>
            <a:prstGeom prst="ellipse">
              <a:avLst/>
            </a:prstGeom>
            <a:solidFill>
              <a:srgbClr val="EF5B4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矩形 51"/>
            <p:cNvSpPr/>
            <p:nvPr/>
          </p:nvSpPr>
          <p:spPr>
            <a:xfrm>
              <a:off x="5736441" y="2527909"/>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736436" y="3041662"/>
            <a:ext cx="769275" cy="769278"/>
            <a:chOff x="5722377" y="3632765"/>
            <a:chExt cx="769275" cy="769278"/>
          </a:xfrm>
        </p:grpSpPr>
        <p:sp>
          <p:nvSpPr>
            <p:cNvPr id="19" name="椭圆 18"/>
            <p:cNvSpPr/>
            <p:nvPr/>
          </p:nvSpPr>
          <p:spPr>
            <a:xfrm>
              <a:off x="5722377" y="3632765"/>
              <a:ext cx="769275" cy="769278"/>
            </a:xfrm>
            <a:prstGeom prst="ellipse">
              <a:avLst/>
            </a:prstGeom>
            <a:solidFill>
              <a:srgbClr val="F2B9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矩形 52"/>
            <p:cNvSpPr/>
            <p:nvPr/>
          </p:nvSpPr>
          <p:spPr>
            <a:xfrm>
              <a:off x="5747879" y="37172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36436" y="4121395"/>
            <a:ext cx="769275" cy="769278"/>
            <a:chOff x="5722373" y="4814964"/>
            <a:chExt cx="769275" cy="769278"/>
          </a:xfrm>
        </p:grpSpPr>
        <p:sp>
          <p:nvSpPr>
            <p:cNvPr id="20" name="椭圆 19"/>
            <p:cNvSpPr/>
            <p:nvPr/>
          </p:nvSpPr>
          <p:spPr>
            <a:xfrm>
              <a:off x="5722373" y="4814964"/>
              <a:ext cx="769275" cy="769278"/>
            </a:xfrm>
            <a:prstGeom prst="ellipse">
              <a:avLst/>
            </a:prstGeom>
            <a:solidFill>
              <a:srgbClr val="85897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矩形 53"/>
            <p:cNvSpPr/>
            <p:nvPr/>
          </p:nvSpPr>
          <p:spPr>
            <a:xfrm>
              <a:off x="5761947" y="48906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41" name="组合 54"/>
          <p:cNvGrpSpPr/>
          <p:nvPr/>
        </p:nvGrpSpPr>
        <p:grpSpPr>
          <a:xfrm>
            <a:off x="5746533" y="5192614"/>
            <a:ext cx="769275" cy="769278"/>
            <a:chOff x="5722376" y="1268362"/>
            <a:chExt cx="769275" cy="769278"/>
          </a:xfrm>
        </p:grpSpPr>
        <p:sp>
          <p:nvSpPr>
            <p:cNvPr id="42" name="椭圆 16"/>
            <p:cNvSpPr/>
            <p:nvPr/>
          </p:nvSpPr>
          <p:spPr>
            <a:xfrm>
              <a:off x="5722376" y="1268362"/>
              <a:ext cx="769275" cy="769278"/>
            </a:xfrm>
            <a:prstGeom prst="ellipse">
              <a:avLst/>
            </a:prstGeom>
            <a:solidFill>
              <a:schemeClr val="accent6">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3" name="矩形 42"/>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05</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sp>
        <p:nvSpPr>
          <p:cNvPr id="44" name="文本框 39"/>
          <p:cNvSpPr txBox="1"/>
          <p:nvPr/>
        </p:nvSpPr>
        <p:spPr>
          <a:xfrm>
            <a:off x="7098793" y="5317010"/>
            <a:ext cx="3416320"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結論與未來工作</a:t>
            </a:r>
          </a:p>
        </p:txBody>
      </p:sp>
    </p:spTree>
    <p:extLst>
      <p:ext uri="{BB962C8B-B14F-4D97-AF65-F5344CB8AC3E}">
        <p14:creationId xmlns:p14="http://schemas.microsoft.com/office/powerpoint/2010/main" val="25103886"/>
      </p:ext>
    </p:extLst>
  </p:cSld>
  <p:clrMapOvr>
    <a:masterClrMapping/>
  </p:clrMapOvr>
  <mc:AlternateContent xmlns:mc="http://schemas.openxmlformats.org/markup-compatibility/2006" xmlns:p14="http://schemas.microsoft.com/office/powerpoint/2010/main">
    <mc:Choice Requires="p14">
      <p:transition p14:dur="0" advTm="15664"/>
    </mc:Choice>
    <mc:Fallback xmlns="">
      <p:transition advTm="156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5ABB9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486577" y="2910513"/>
            <a:ext cx="6109365" cy="1107996"/>
          </a:xfrm>
          <a:prstGeom prst="rect">
            <a:avLst/>
          </a:prstGeom>
          <a:noFill/>
        </p:spPr>
        <p:txBody>
          <a:bodyPr wrap="none" rtlCol="0">
            <a:spAutoFit/>
          </a:bodyPr>
          <a:lstStyle/>
          <a:p>
            <a:r>
              <a:rPr lang="zh-TW" altLang="en-US" sz="6600" b="1" dirty="0">
                <a:solidFill>
                  <a:srgbClr val="5ABB93"/>
                </a:solidFill>
                <a:latin typeface="微软雅黑" panose="020B0503020204020204" pitchFamily="34" charset="-122"/>
                <a:ea typeface="微软雅黑" panose="020B0503020204020204" pitchFamily="34" charset="-122"/>
              </a:rPr>
              <a:t>研究動機與說明</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53686492"/>
      </p:ext>
    </p:extLst>
  </p:cSld>
  <p:clrMapOvr>
    <a:masterClrMapping/>
  </p:clrMapOvr>
  <mc:AlternateContent xmlns:mc="http://schemas.openxmlformats.org/markup-compatibility/2006" xmlns:p14="http://schemas.microsoft.com/office/powerpoint/2010/main">
    <mc:Choice Requires="p14">
      <p:transition p14:dur="0" advTm="4289"/>
    </mc:Choice>
    <mc:Fallback xmlns="">
      <p:transition advTm="42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a:t>
            </a:r>
            <a:r>
              <a:rPr lang="zh-TW" altLang="en-US" b="0" dirty="0">
                <a:solidFill>
                  <a:srgbClr val="756271"/>
                </a:solidFill>
              </a:rPr>
              <a:t>研究動機與說明</a:t>
            </a:r>
          </a:p>
        </p:txBody>
      </p:sp>
      <p:sp>
        <p:nvSpPr>
          <p:cNvPr id="9" name="直排文字版面配置區 4">
            <a:extLst>
              <a:ext uri="{FF2B5EF4-FFF2-40B4-BE49-F238E27FC236}">
                <a16:creationId xmlns:a16="http://schemas.microsoft.com/office/drawing/2014/main" id="{85C76AAE-C199-4557-9CE6-27F226428416}"/>
              </a:ext>
            </a:extLst>
          </p:cNvPr>
          <p:cNvSpPr txBox="1">
            <a:spLocks/>
          </p:cNvSpPr>
          <p:nvPr/>
        </p:nvSpPr>
        <p:spPr>
          <a:xfrm>
            <a:off x="838200" y="1253331"/>
            <a:ext cx="10515600" cy="5377624"/>
          </a:xfrm>
          <a:prstGeom prst="rect">
            <a:avLst/>
          </a:prstGeom>
        </p:spPr>
        <p:txBody>
          <a:bodyPr vert="horz">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TW" altLang="en-US" sz="1800" dirty="0">
                <a:latin typeface="Yu Gothic Light" panose="020B0300000000000000" pitchFamily="34" charset="-128"/>
                <a:ea typeface="Yu Gothic Light" panose="020B0300000000000000" pitchFamily="34" charset="-128"/>
              </a:rPr>
              <a:t>虛擬貨幣自中本聰發表其比特幣至今也有</a:t>
            </a:r>
            <a:r>
              <a:rPr lang="en-US" altLang="zh-TW" sz="1800" dirty="0">
                <a:latin typeface="Yu Gothic Light" panose="020B0300000000000000" pitchFamily="34" charset="-128"/>
                <a:ea typeface="Yu Gothic Light" panose="020B0300000000000000" pitchFamily="34" charset="-128"/>
              </a:rPr>
              <a:t>13</a:t>
            </a:r>
            <a:r>
              <a:rPr lang="zh-TW" altLang="en-US" sz="1800" dirty="0">
                <a:latin typeface="Yu Gothic Light" panose="020B0300000000000000" pitchFamily="34" charset="-128"/>
                <a:ea typeface="Yu Gothic Light" panose="020B0300000000000000" pitchFamily="34" charset="-128"/>
              </a:rPr>
              <a:t>年時間，如今虛擬貨幣種類已達上百種，此外薩爾瓦多近日表示將比特幣納入法定貨幣，以目前趨勢來看，虛擬貨幣必將對未來金融體系造成影響。</a:t>
            </a:r>
            <a:endParaRPr lang="en-US" altLang="zh-TW" sz="1800" dirty="0">
              <a:latin typeface="Yu Gothic Light" panose="020B0300000000000000" pitchFamily="34" charset="-128"/>
              <a:ea typeface="Yu Gothic Light" panose="020B0300000000000000" pitchFamily="34" charset="-128"/>
            </a:endParaRPr>
          </a:p>
          <a:p>
            <a:pPr>
              <a:lnSpc>
                <a:spcPct val="200000"/>
              </a:lnSpc>
            </a:pPr>
            <a:r>
              <a:rPr lang="zh-TW" altLang="en-US" sz="1800" dirty="0">
                <a:latin typeface="Yu Gothic Light" panose="020B0300000000000000" pitchFamily="34" charset="-128"/>
                <a:ea typeface="Yu Gothic Light" panose="020B0300000000000000" pitchFamily="34" charset="-128"/>
              </a:rPr>
              <a:t>但目前來看虛擬貨幣不同於過去傳統資產，定價方式仍在進行研究，但已知網路外部性對於幣價波動性是較為顯著影響。</a:t>
            </a:r>
            <a:endParaRPr lang="en-US" altLang="zh-TW" sz="1800" dirty="0">
              <a:latin typeface="Yu Gothic Light" panose="020B0300000000000000" pitchFamily="34" charset="-128"/>
              <a:ea typeface="Yu Gothic Light" panose="020B0300000000000000" pitchFamily="34" charset="-128"/>
            </a:endParaRPr>
          </a:p>
          <a:p>
            <a:pPr>
              <a:lnSpc>
                <a:spcPct val="200000"/>
              </a:lnSpc>
            </a:pPr>
            <a:r>
              <a:rPr lang="zh-TW" altLang="en-US" sz="1800" dirty="0">
                <a:latin typeface="Yu Gothic Light" panose="020B0300000000000000" pitchFamily="34" charset="-128"/>
                <a:ea typeface="Yu Gothic Light" panose="020B0300000000000000" pitchFamily="34" charset="-128"/>
              </a:rPr>
              <a:t>此次研究目標想嘗試使用美元指數觀察虛擬貨幣在以美金交易時的價格走勢，試圖分類虛擬貨幣之風險程度。</a:t>
            </a:r>
            <a:endParaRPr lang="en-US" altLang="zh-TW" sz="1800"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1004605554"/>
      </p:ext>
    </p:extLst>
  </p:cSld>
  <p:clrMapOvr>
    <a:masterClrMapping/>
  </p:clrMapOvr>
  <mc:AlternateContent xmlns:mc="http://schemas.openxmlformats.org/markup-compatibility/2006" xmlns:p14="http://schemas.microsoft.com/office/powerpoint/2010/main">
    <mc:Choice Requires="p14">
      <p:transition p14:dur="0" advTm="46035"/>
    </mc:Choice>
    <mc:Fallback xmlns="">
      <p:transition advTm="460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464549" y="2910513"/>
            <a:ext cx="5724644" cy="923330"/>
          </a:xfrm>
          <a:prstGeom prst="rect">
            <a:avLst/>
          </a:prstGeom>
          <a:noFill/>
        </p:spPr>
        <p:txBody>
          <a:bodyPr wrap="none" rtlCol="0">
            <a:spAutoFit/>
          </a:bodyPr>
          <a:lstStyle/>
          <a:p>
            <a:pPr algn="ctr"/>
            <a:r>
              <a:rPr lang="zh-TW" altLang="en-US" sz="5400" b="1" dirty="0">
                <a:solidFill>
                  <a:srgbClr val="EF5B43"/>
                </a:solidFill>
                <a:latin typeface="微软雅黑" panose="020B0503020204020204" pitchFamily="34" charset="-122"/>
                <a:ea typeface="微软雅黑" panose="020B0503020204020204" pitchFamily="34" charset="-122"/>
              </a:rPr>
              <a:t>資料來源與前處理</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495902"/>
      </p:ext>
    </p:extLst>
  </p:cSld>
  <p:clrMapOvr>
    <a:masterClrMapping/>
  </p:clrMapOvr>
  <mc:AlternateContent xmlns:mc="http://schemas.openxmlformats.org/markup-compatibility/2006" xmlns:p14="http://schemas.microsoft.com/office/powerpoint/2010/main">
    <mc:Choice Requires="p14">
      <p:transition p14:dur="0" advTm="3442"/>
    </mc:Choice>
    <mc:Fallback xmlns="">
      <p:transition advTm="34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a:t>
            </a:r>
            <a:r>
              <a:rPr lang="zh-TW" altLang="en-US" b="0" dirty="0">
                <a:solidFill>
                  <a:srgbClr val="756271"/>
                </a:solidFill>
              </a:rPr>
              <a:t>資料來源與前處理</a:t>
            </a:r>
          </a:p>
        </p:txBody>
      </p:sp>
      <p:sp>
        <p:nvSpPr>
          <p:cNvPr id="9" name="直排文字版面配置區 4">
            <a:extLst>
              <a:ext uri="{FF2B5EF4-FFF2-40B4-BE49-F238E27FC236}">
                <a16:creationId xmlns:a16="http://schemas.microsoft.com/office/drawing/2014/main" id="{85C76AAE-C199-4557-9CE6-27F226428416}"/>
              </a:ext>
            </a:extLst>
          </p:cNvPr>
          <p:cNvSpPr txBox="1">
            <a:spLocks/>
          </p:cNvSpPr>
          <p:nvPr/>
        </p:nvSpPr>
        <p:spPr>
          <a:xfrm>
            <a:off x="838200" y="1253331"/>
            <a:ext cx="10515600" cy="5377624"/>
          </a:xfrm>
          <a:prstGeom prst="rect">
            <a:avLst/>
          </a:prstGeom>
        </p:spPr>
        <p:txBody>
          <a:bodyPr vert="horz">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TW" altLang="en-US" sz="1900" dirty="0">
                <a:latin typeface="Yu Gothic Light" panose="020B0300000000000000" pitchFamily="34" charset="-128"/>
                <a:ea typeface="Yu Gothic Light" panose="020B0300000000000000" pitchFamily="34" charset="-128"/>
              </a:rPr>
              <a:t>資料來源：</a:t>
            </a:r>
            <a:endParaRPr lang="en-US" altLang="zh-TW" sz="1900" dirty="0">
              <a:latin typeface="Yu Gothic Light" panose="020B0300000000000000" pitchFamily="34" charset="-128"/>
              <a:ea typeface="Yu Gothic Light" panose="020B0300000000000000" pitchFamily="34" charset="-128"/>
            </a:endParaRPr>
          </a:p>
          <a:p>
            <a:pPr lvl="1">
              <a:lnSpc>
                <a:spcPct val="200000"/>
              </a:lnSpc>
            </a:pPr>
            <a:r>
              <a:rPr lang="zh-TW" altLang="en-US" sz="1900" dirty="0">
                <a:latin typeface="Yu Gothic Light" panose="020B0300000000000000" pitchFamily="34" charset="-128"/>
                <a:ea typeface="Yu Gothic Light" panose="020B0300000000000000" pitchFamily="34" charset="-128"/>
              </a:rPr>
              <a:t>美元指數：</a:t>
            </a:r>
            <a:r>
              <a:rPr lang="en-US" altLang="zh-TW" sz="1900" dirty="0">
                <a:latin typeface="Yu Gothic Light" panose="020B0300000000000000" pitchFamily="34" charset="-128"/>
                <a:ea typeface="Yu Gothic Light" panose="020B0300000000000000" pitchFamily="34" charset="-128"/>
              </a:rPr>
              <a:t>Investing.com</a:t>
            </a:r>
          </a:p>
          <a:p>
            <a:pPr lvl="1">
              <a:lnSpc>
                <a:spcPct val="200000"/>
              </a:lnSpc>
            </a:pPr>
            <a:r>
              <a:rPr lang="zh-TW" altLang="en-US" sz="1900" dirty="0">
                <a:latin typeface="Yu Gothic Light" panose="020B0300000000000000" pitchFamily="34" charset="-128"/>
                <a:ea typeface="Yu Gothic Light" panose="020B0300000000000000" pitchFamily="34" charset="-128"/>
              </a:rPr>
              <a:t>幣種標的選擇與其價格走勢：幣安</a:t>
            </a:r>
            <a:endParaRPr lang="en-US" altLang="zh-TW" sz="1900" dirty="0">
              <a:latin typeface="Yu Gothic Light" panose="020B0300000000000000" pitchFamily="34" charset="-128"/>
              <a:ea typeface="Yu Gothic Light" panose="020B0300000000000000" pitchFamily="34" charset="-128"/>
            </a:endParaRPr>
          </a:p>
          <a:p>
            <a:pPr>
              <a:lnSpc>
                <a:spcPct val="200000"/>
              </a:lnSpc>
            </a:pPr>
            <a:r>
              <a:rPr lang="zh-TW" altLang="en-US" sz="1900" dirty="0">
                <a:latin typeface="Yu Gothic Light" panose="020B0300000000000000" pitchFamily="34" charset="-128"/>
                <a:ea typeface="Yu Gothic Light" panose="020B0300000000000000" pitchFamily="34" charset="-128"/>
              </a:rPr>
              <a:t>資料內容：</a:t>
            </a:r>
            <a:endParaRPr lang="en-US" altLang="zh-TW" sz="1900" dirty="0">
              <a:latin typeface="Yu Gothic Light" panose="020B0300000000000000" pitchFamily="34" charset="-128"/>
              <a:ea typeface="Yu Gothic Light" panose="020B0300000000000000" pitchFamily="34" charset="-128"/>
            </a:endParaRPr>
          </a:p>
          <a:p>
            <a:pPr lvl="1">
              <a:lnSpc>
                <a:spcPct val="200000"/>
              </a:lnSpc>
            </a:pPr>
            <a:r>
              <a:rPr lang="zh-TW" altLang="en-US" sz="1900" dirty="0">
                <a:latin typeface="Yu Gothic Light" panose="020B0300000000000000" pitchFamily="34" charset="-128"/>
                <a:ea typeface="Yu Gothic Light" panose="020B0300000000000000" pitchFamily="34" charset="-128"/>
              </a:rPr>
              <a:t>幣別、當日</a:t>
            </a:r>
            <a:r>
              <a:rPr lang="en-US" altLang="zh-TW" sz="1900" dirty="0">
                <a:latin typeface="Yu Gothic Light" panose="020B0300000000000000" pitchFamily="34" charset="-128"/>
                <a:ea typeface="Yu Gothic Light" panose="020B0300000000000000" pitchFamily="34" charset="-128"/>
              </a:rPr>
              <a:t>23:59</a:t>
            </a:r>
            <a:r>
              <a:rPr lang="zh-TW" altLang="en-US" sz="1900" dirty="0">
                <a:latin typeface="Yu Gothic Light" panose="020B0300000000000000" pitchFamily="34" charset="-128"/>
                <a:ea typeface="Yu Gothic Light" panose="020B0300000000000000" pitchFamily="34" charset="-128"/>
              </a:rPr>
              <a:t>價格、成交量、美元指數</a:t>
            </a:r>
            <a:endParaRPr lang="en-US" altLang="zh-TW" sz="1900" dirty="0">
              <a:latin typeface="Yu Gothic Light" panose="020B0300000000000000" pitchFamily="34" charset="-128"/>
              <a:ea typeface="Yu Gothic Light" panose="020B0300000000000000" pitchFamily="34" charset="-128"/>
            </a:endParaRPr>
          </a:p>
          <a:p>
            <a:pPr lvl="1">
              <a:lnSpc>
                <a:spcPct val="200000"/>
              </a:lnSpc>
            </a:pPr>
            <a:r>
              <a:rPr lang="zh-TW" altLang="en-US" sz="1900" dirty="0">
                <a:latin typeface="Yu Gothic Light" panose="020B0300000000000000" pitchFamily="34" charset="-128"/>
                <a:ea typeface="Yu Gothic Light" panose="020B0300000000000000" pitchFamily="34" charset="-128"/>
              </a:rPr>
              <a:t>收集時間為</a:t>
            </a:r>
            <a:r>
              <a:rPr lang="en-US" altLang="zh-TW" sz="1900" dirty="0">
                <a:latin typeface="Yu Gothic Light" panose="020B0300000000000000" pitchFamily="34" charset="-128"/>
                <a:ea typeface="Yu Gothic Light" panose="020B0300000000000000" pitchFamily="34" charset="-128"/>
              </a:rPr>
              <a:t>2015/9/1</a:t>
            </a:r>
            <a:r>
              <a:rPr lang="zh-TW" altLang="en-US" sz="1900" dirty="0">
                <a:latin typeface="Yu Gothic Light" panose="020B0300000000000000" pitchFamily="34" charset="-128"/>
                <a:ea typeface="Yu Gothic Light" panose="020B0300000000000000" pitchFamily="34" charset="-128"/>
              </a:rPr>
              <a:t>到</a:t>
            </a:r>
            <a:r>
              <a:rPr lang="en-US" altLang="zh-TW" sz="1900" dirty="0">
                <a:latin typeface="Yu Gothic Light" panose="020B0300000000000000" pitchFamily="34" charset="-128"/>
                <a:ea typeface="Yu Gothic Light" panose="020B0300000000000000" pitchFamily="34" charset="-128"/>
              </a:rPr>
              <a:t>2021/5/28</a:t>
            </a:r>
          </a:p>
          <a:p>
            <a:pPr>
              <a:lnSpc>
                <a:spcPct val="200000"/>
              </a:lnSpc>
            </a:pPr>
            <a:r>
              <a:rPr lang="zh-TW" altLang="en-US" sz="1900" dirty="0">
                <a:latin typeface="Yu Gothic Light" panose="020B0300000000000000" pitchFamily="34" charset="-128"/>
                <a:ea typeface="Yu Gothic Light" panose="020B0300000000000000" pitchFamily="34" charset="-128"/>
              </a:rPr>
              <a:t>資料前處理：</a:t>
            </a:r>
            <a:endParaRPr lang="en-US" altLang="zh-TW" sz="1900" dirty="0">
              <a:latin typeface="Yu Gothic Light" panose="020B0300000000000000" pitchFamily="34" charset="-128"/>
              <a:ea typeface="Yu Gothic Light" panose="020B0300000000000000" pitchFamily="34" charset="-128"/>
            </a:endParaRPr>
          </a:p>
          <a:p>
            <a:pPr lvl="1">
              <a:lnSpc>
                <a:spcPct val="200000"/>
              </a:lnSpc>
            </a:pPr>
            <a:r>
              <a:rPr lang="zh-TW" altLang="en-US" sz="1900" dirty="0">
                <a:latin typeface="Yu Gothic Light" panose="020B0300000000000000" pitchFamily="34" charset="-128"/>
                <a:ea typeface="Yu Gothic Light" panose="020B0300000000000000" pitchFamily="34" charset="-128"/>
              </a:rPr>
              <a:t>我們將資料先人工標記出日報酬、五日波動率及波動高低</a:t>
            </a:r>
            <a:endParaRPr lang="en-US" altLang="zh-TW" sz="1900" dirty="0">
              <a:latin typeface="Yu Gothic Light" panose="020B0300000000000000" pitchFamily="34" charset="-128"/>
              <a:ea typeface="Yu Gothic Light" panose="020B0300000000000000" pitchFamily="34" charset="-128"/>
            </a:endParaRPr>
          </a:p>
          <a:p>
            <a:pPr lvl="1">
              <a:lnSpc>
                <a:spcPct val="200000"/>
              </a:lnSpc>
            </a:pPr>
            <a:r>
              <a:rPr lang="zh-TW" altLang="en-US" sz="1900" dirty="0">
                <a:latin typeface="Yu Gothic Light" panose="020B0300000000000000" pitchFamily="34" charset="-128"/>
                <a:ea typeface="Yu Gothic Light" panose="020B0300000000000000" pitchFamily="34" charset="-128"/>
              </a:rPr>
              <a:t>其中針對波動高低以四分位數進行分配</a:t>
            </a:r>
            <a:endParaRPr lang="en-US" altLang="zh-TW" sz="1900" dirty="0">
              <a:latin typeface="Yu Gothic Light" panose="020B0300000000000000" pitchFamily="34" charset="-128"/>
              <a:ea typeface="Yu Gothic Light" panose="020B0300000000000000" pitchFamily="34" charset="-128"/>
            </a:endParaRPr>
          </a:p>
          <a:p>
            <a:pPr lvl="1">
              <a:lnSpc>
                <a:spcPct val="200000"/>
              </a:lnSpc>
              <a:buFont typeface="Wingdings" panose="05000000000000000000" pitchFamily="2" charset="2"/>
              <a:buChar char="l"/>
            </a:pPr>
            <a:endParaRPr lang="en-US" altLang="zh-TW" sz="1800" dirty="0">
              <a:solidFill>
                <a:srgbClr val="756271"/>
              </a:solidFill>
            </a:endParaRPr>
          </a:p>
        </p:txBody>
      </p:sp>
    </p:spTree>
    <p:extLst>
      <p:ext uri="{BB962C8B-B14F-4D97-AF65-F5344CB8AC3E}">
        <p14:creationId xmlns:p14="http://schemas.microsoft.com/office/powerpoint/2010/main" val="1261149854"/>
      </p:ext>
    </p:extLst>
  </p:cSld>
  <p:clrMapOvr>
    <a:masterClrMapping/>
  </p:clrMapOvr>
  <mc:AlternateContent xmlns:mc="http://schemas.openxmlformats.org/markup-compatibility/2006" xmlns:p14="http://schemas.microsoft.com/office/powerpoint/2010/main">
    <mc:Choice Requires="p14">
      <p:transition p14:dur="0" advTm="46035"/>
    </mc:Choice>
    <mc:Fallback xmlns="">
      <p:transition advTm="460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a:spLocks noChangeArrowheads="1"/>
          </p:cNvSpPr>
          <p:nvPr/>
        </p:nvSpPr>
        <p:spPr bwMode="auto">
          <a:xfrm>
            <a:off x="5073883" y="2503775"/>
            <a:ext cx="26837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3600" dirty="0">
                <a:solidFill>
                  <a:srgbClr val="756271"/>
                </a:solidFill>
                <a:latin typeface="微软雅黑" panose="020B0503020204020204" pitchFamily="34" charset="-122"/>
                <a:ea typeface="微软雅黑" panose="020B0503020204020204" pitchFamily="34" charset="-122"/>
              </a:rPr>
              <a:t>03.</a:t>
            </a:r>
            <a:r>
              <a:rPr lang="zh-CN" altLang="en-US" sz="3600" dirty="0">
                <a:solidFill>
                  <a:srgbClr val="756271"/>
                </a:solidFill>
                <a:latin typeface="微软雅黑" panose="020B0503020204020204" pitchFamily="34" charset="-122"/>
                <a:ea typeface="微软雅黑" panose="020B0503020204020204" pitchFamily="34" charset="-122"/>
              </a:rPr>
              <a:t>研究方法</a:t>
            </a:r>
          </a:p>
        </p:txBody>
      </p:sp>
      <p:grpSp>
        <p:nvGrpSpPr>
          <p:cNvPr id="4" name="组合 3"/>
          <p:cNvGrpSpPr/>
          <p:nvPr/>
        </p:nvGrpSpPr>
        <p:grpSpPr>
          <a:xfrm>
            <a:off x="5019851" y="3308090"/>
            <a:ext cx="5170396" cy="831637"/>
            <a:chOff x="5019851" y="3308090"/>
            <a:chExt cx="5170396" cy="831637"/>
          </a:xfrm>
        </p:grpSpPr>
        <p:sp>
          <p:nvSpPr>
            <p:cNvPr id="70" name="文本框 6"/>
            <p:cNvSpPr txBox="1">
              <a:spLocks noChangeArrowheads="1"/>
            </p:cNvSpPr>
            <p:nvPr/>
          </p:nvSpPr>
          <p:spPr bwMode="auto">
            <a:xfrm>
              <a:off x="5019851" y="3308090"/>
              <a:ext cx="1847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endParaRPr lang="en-US" altLang="zh-CN" sz="1400" dirty="0">
                <a:solidFill>
                  <a:srgbClr val="543C4F"/>
                </a:solidFill>
                <a:latin typeface="微软雅黑" panose="020B0503020204020204" pitchFamily="34" charset="-122"/>
                <a:ea typeface="方正兰亭黑_GBK"/>
              </a:endParaRPr>
            </a:p>
          </p:txBody>
        </p:sp>
        <p:sp>
          <p:nvSpPr>
            <p:cNvPr id="71" name="矩形 70"/>
            <p:cNvSpPr/>
            <p:nvPr/>
          </p:nvSpPr>
          <p:spPr>
            <a:xfrm>
              <a:off x="5019851" y="3667162"/>
              <a:ext cx="5170396" cy="472565"/>
            </a:xfrm>
            <a:prstGeom prst="rect">
              <a:avLst/>
            </a:prstGeom>
          </p:spPr>
          <p:txBody>
            <a:bodyPr wrap="square">
              <a:spAutoFit/>
            </a:bodyPr>
            <a:lstStyle/>
            <a:p>
              <a:pPr>
                <a:lnSpc>
                  <a:spcPct val="150000"/>
                </a:lnSpc>
                <a:defRPr/>
              </a:pPr>
              <a:endParaRPr lang="zh-CN" altLang="en-US" sz="1867"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1746347" y="2000249"/>
            <a:ext cx="2902963" cy="2902963"/>
            <a:chOff x="915474" y="1667984"/>
            <a:chExt cx="1845933" cy="1845933"/>
          </a:xfrm>
        </p:grpSpPr>
        <p:grpSp>
          <p:nvGrpSpPr>
            <p:cNvPr id="116" name="组合 115"/>
            <p:cNvGrpSpPr/>
            <p:nvPr/>
          </p:nvGrpSpPr>
          <p:grpSpPr>
            <a:xfrm>
              <a:off x="1165700" y="1864261"/>
              <a:ext cx="1345480" cy="1341953"/>
              <a:chOff x="499604" y="3125788"/>
              <a:chExt cx="1211263" cy="1208088"/>
            </a:xfrm>
          </p:grpSpPr>
          <p:sp>
            <p:nvSpPr>
              <p:cNvPr id="27" name="Freeform 24"/>
              <p:cNvSpPr/>
              <p:nvPr/>
            </p:nvSpPr>
            <p:spPr bwMode="auto">
              <a:xfrm>
                <a:off x="502779" y="3125788"/>
                <a:ext cx="1208088" cy="1208088"/>
              </a:xfrm>
              <a:custGeom>
                <a:avLst/>
                <a:gdLst>
                  <a:gd name="T0" fmla="*/ 1024 w 1037"/>
                  <a:gd name="T1" fmla="*/ 224 h 1037"/>
                  <a:gd name="T2" fmla="*/ 1024 w 1037"/>
                  <a:gd name="T3" fmla="*/ 177 h 1037"/>
                  <a:gd name="T4" fmla="*/ 861 w 1037"/>
                  <a:gd name="T5" fmla="*/ 13 h 1037"/>
                  <a:gd name="T6" fmla="*/ 813 w 1037"/>
                  <a:gd name="T7" fmla="*/ 13 h 1037"/>
                  <a:gd name="T8" fmla="*/ 760 w 1037"/>
                  <a:gd name="T9" fmla="*/ 66 h 1037"/>
                  <a:gd name="T10" fmla="*/ 758 w 1037"/>
                  <a:gd name="T11" fmla="*/ 71 h 1037"/>
                  <a:gd name="T12" fmla="*/ 751 w 1037"/>
                  <a:gd name="T13" fmla="*/ 76 h 1037"/>
                  <a:gd name="T14" fmla="*/ 745 w 1037"/>
                  <a:gd name="T15" fmla="*/ 88 h 1037"/>
                  <a:gd name="T16" fmla="*/ 733 w 1037"/>
                  <a:gd name="T17" fmla="*/ 94 h 1037"/>
                  <a:gd name="T18" fmla="*/ 728 w 1037"/>
                  <a:gd name="T19" fmla="*/ 102 h 1037"/>
                  <a:gd name="T20" fmla="*/ 723 w 1037"/>
                  <a:gd name="T21" fmla="*/ 104 h 1037"/>
                  <a:gd name="T22" fmla="*/ 29 w 1037"/>
                  <a:gd name="T23" fmla="*/ 797 h 1037"/>
                  <a:gd name="T24" fmla="*/ 28 w 1037"/>
                  <a:gd name="T25" fmla="*/ 798 h 1037"/>
                  <a:gd name="T26" fmla="*/ 24 w 1037"/>
                  <a:gd name="T27" fmla="*/ 804 h 1037"/>
                  <a:gd name="T28" fmla="*/ 0 w 1037"/>
                  <a:gd name="T29" fmla="*/ 1028 h 1037"/>
                  <a:gd name="T30" fmla="*/ 0 w 1037"/>
                  <a:gd name="T31" fmla="*/ 1031 h 1037"/>
                  <a:gd name="T32" fmla="*/ 1 w 1037"/>
                  <a:gd name="T33" fmla="*/ 1032 h 1037"/>
                  <a:gd name="T34" fmla="*/ 2 w 1037"/>
                  <a:gd name="T35" fmla="*/ 1035 h 1037"/>
                  <a:gd name="T36" fmla="*/ 5 w 1037"/>
                  <a:gd name="T37" fmla="*/ 1037 h 1037"/>
                  <a:gd name="T38" fmla="*/ 6 w 1037"/>
                  <a:gd name="T39" fmla="*/ 1037 h 1037"/>
                  <a:gd name="T40" fmla="*/ 9 w 1037"/>
                  <a:gd name="T41" fmla="*/ 1037 h 1037"/>
                  <a:gd name="T42" fmla="*/ 233 w 1037"/>
                  <a:gd name="T43" fmla="*/ 1013 h 1037"/>
                  <a:gd name="T44" fmla="*/ 239 w 1037"/>
                  <a:gd name="T45" fmla="*/ 1009 h 1037"/>
                  <a:gd name="T46" fmla="*/ 240 w 1037"/>
                  <a:gd name="T47" fmla="*/ 1008 h 1037"/>
                  <a:gd name="T48" fmla="*/ 933 w 1037"/>
                  <a:gd name="T49" fmla="*/ 314 h 1037"/>
                  <a:gd name="T50" fmla="*/ 936 w 1037"/>
                  <a:gd name="T51" fmla="*/ 309 h 1037"/>
                  <a:gd name="T52" fmla="*/ 943 w 1037"/>
                  <a:gd name="T53" fmla="*/ 304 h 1037"/>
                  <a:gd name="T54" fmla="*/ 949 w 1037"/>
                  <a:gd name="T55" fmla="*/ 292 h 1037"/>
                  <a:gd name="T56" fmla="*/ 962 w 1037"/>
                  <a:gd name="T57" fmla="*/ 286 h 1037"/>
                  <a:gd name="T58" fmla="*/ 966 w 1037"/>
                  <a:gd name="T59" fmla="*/ 279 h 1037"/>
                  <a:gd name="T60" fmla="*/ 971 w 1037"/>
                  <a:gd name="T61" fmla="*/ 277 h 1037"/>
                  <a:gd name="T62" fmla="*/ 1024 w 1037"/>
                  <a:gd name="T63" fmla="*/ 224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1024" y="224"/>
                    </a:moveTo>
                    <a:cubicBezTo>
                      <a:pt x="1037" y="211"/>
                      <a:pt x="1037" y="190"/>
                      <a:pt x="1024" y="177"/>
                    </a:cubicBezTo>
                    <a:cubicBezTo>
                      <a:pt x="861" y="13"/>
                      <a:pt x="861" y="13"/>
                      <a:pt x="861" y="13"/>
                    </a:cubicBezTo>
                    <a:cubicBezTo>
                      <a:pt x="848" y="0"/>
                      <a:pt x="826" y="0"/>
                      <a:pt x="813" y="13"/>
                    </a:cubicBezTo>
                    <a:cubicBezTo>
                      <a:pt x="760" y="66"/>
                      <a:pt x="760" y="66"/>
                      <a:pt x="760" y="66"/>
                    </a:cubicBezTo>
                    <a:cubicBezTo>
                      <a:pt x="759" y="67"/>
                      <a:pt x="758" y="69"/>
                      <a:pt x="758" y="71"/>
                    </a:cubicBezTo>
                    <a:cubicBezTo>
                      <a:pt x="756" y="72"/>
                      <a:pt x="753" y="73"/>
                      <a:pt x="751" y="76"/>
                    </a:cubicBezTo>
                    <a:cubicBezTo>
                      <a:pt x="747" y="79"/>
                      <a:pt x="745" y="83"/>
                      <a:pt x="745" y="88"/>
                    </a:cubicBezTo>
                    <a:cubicBezTo>
                      <a:pt x="740" y="88"/>
                      <a:pt x="736" y="90"/>
                      <a:pt x="733" y="94"/>
                    </a:cubicBezTo>
                    <a:cubicBezTo>
                      <a:pt x="730" y="96"/>
                      <a:pt x="729" y="99"/>
                      <a:pt x="728" y="102"/>
                    </a:cubicBezTo>
                    <a:cubicBezTo>
                      <a:pt x="726" y="102"/>
                      <a:pt x="724" y="102"/>
                      <a:pt x="723" y="104"/>
                    </a:cubicBezTo>
                    <a:cubicBezTo>
                      <a:pt x="29" y="797"/>
                      <a:pt x="29" y="797"/>
                      <a:pt x="29" y="797"/>
                    </a:cubicBezTo>
                    <a:cubicBezTo>
                      <a:pt x="29" y="797"/>
                      <a:pt x="29" y="798"/>
                      <a:pt x="28" y="798"/>
                    </a:cubicBezTo>
                    <a:cubicBezTo>
                      <a:pt x="26" y="800"/>
                      <a:pt x="25" y="802"/>
                      <a:pt x="24" y="804"/>
                    </a:cubicBezTo>
                    <a:cubicBezTo>
                      <a:pt x="0" y="1028"/>
                      <a:pt x="0" y="1028"/>
                      <a:pt x="0" y="1028"/>
                    </a:cubicBezTo>
                    <a:cubicBezTo>
                      <a:pt x="0" y="1029"/>
                      <a:pt x="0" y="1030"/>
                      <a:pt x="0" y="1031"/>
                    </a:cubicBezTo>
                    <a:cubicBezTo>
                      <a:pt x="0" y="1031"/>
                      <a:pt x="0" y="1031"/>
                      <a:pt x="1" y="1032"/>
                    </a:cubicBezTo>
                    <a:cubicBezTo>
                      <a:pt x="1" y="1033"/>
                      <a:pt x="2" y="1034"/>
                      <a:pt x="2" y="1035"/>
                    </a:cubicBezTo>
                    <a:cubicBezTo>
                      <a:pt x="3" y="1036"/>
                      <a:pt x="4" y="1036"/>
                      <a:pt x="5" y="1037"/>
                    </a:cubicBezTo>
                    <a:cubicBezTo>
                      <a:pt x="6" y="1037"/>
                      <a:pt x="6" y="1037"/>
                      <a:pt x="6" y="1037"/>
                    </a:cubicBezTo>
                    <a:cubicBezTo>
                      <a:pt x="7" y="1037"/>
                      <a:pt x="8" y="1037"/>
                      <a:pt x="9" y="1037"/>
                    </a:cubicBezTo>
                    <a:cubicBezTo>
                      <a:pt x="233" y="1013"/>
                      <a:pt x="233" y="1013"/>
                      <a:pt x="233" y="1013"/>
                    </a:cubicBezTo>
                    <a:cubicBezTo>
                      <a:pt x="235" y="1012"/>
                      <a:pt x="237" y="1011"/>
                      <a:pt x="239" y="1009"/>
                    </a:cubicBezTo>
                    <a:cubicBezTo>
                      <a:pt x="239" y="1008"/>
                      <a:pt x="240" y="1008"/>
                      <a:pt x="240" y="1008"/>
                    </a:cubicBezTo>
                    <a:cubicBezTo>
                      <a:pt x="933" y="314"/>
                      <a:pt x="933" y="314"/>
                      <a:pt x="933" y="314"/>
                    </a:cubicBezTo>
                    <a:cubicBezTo>
                      <a:pt x="935" y="313"/>
                      <a:pt x="936" y="311"/>
                      <a:pt x="936" y="309"/>
                    </a:cubicBezTo>
                    <a:cubicBezTo>
                      <a:pt x="938" y="308"/>
                      <a:pt x="941" y="307"/>
                      <a:pt x="943" y="304"/>
                    </a:cubicBezTo>
                    <a:cubicBezTo>
                      <a:pt x="947" y="301"/>
                      <a:pt x="949" y="297"/>
                      <a:pt x="949" y="292"/>
                    </a:cubicBezTo>
                    <a:cubicBezTo>
                      <a:pt x="954" y="292"/>
                      <a:pt x="958" y="290"/>
                      <a:pt x="962" y="286"/>
                    </a:cubicBezTo>
                    <a:cubicBezTo>
                      <a:pt x="964" y="284"/>
                      <a:pt x="965" y="282"/>
                      <a:pt x="966" y="279"/>
                    </a:cubicBezTo>
                    <a:cubicBezTo>
                      <a:pt x="968" y="279"/>
                      <a:pt x="970" y="278"/>
                      <a:pt x="971" y="277"/>
                    </a:cubicBezTo>
                    <a:lnTo>
                      <a:pt x="1024" y="224"/>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8" name="Freeform 25"/>
              <p:cNvSpPr/>
              <p:nvPr/>
            </p:nvSpPr>
            <p:spPr bwMode="auto">
              <a:xfrm>
                <a:off x="555167" y="3267075"/>
                <a:ext cx="817563" cy="801688"/>
              </a:xfrm>
              <a:custGeom>
                <a:avLst/>
                <a:gdLst>
                  <a:gd name="T0" fmla="*/ 683 w 702"/>
                  <a:gd name="T1" fmla="*/ 0 h 688"/>
                  <a:gd name="T2" fmla="*/ 702 w 702"/>
                  <a:gd name="T3" fmla="*/ 18 h 688"/>
                  <a:gd name="T4" fmla="*/ 41 w 702"/>
                  <a:gd name="T5" fmla="*/ 678 h 688"/>
                  <a:gd name="T6" fmla="*/ 41 w 702"/>
                  <a:gd name="T7" fmla="*/ 678 h 688"/>
                  <a:gd name="T8" fmla="*/ 0 w 702"/>
                  <a:gd name="T9" fmla="*/ 683 h 688"/>
                  <a:gd name="T10" fmla="*/ 683 w 702"/>
                  <a:gd name="T11" fmla="*/ 0 h 688"/>
                </a:gdLst>
                <a:ahLst/>
                <a:cxnLst>
                  <a:cxn ang="0">
                    <a:pos x="T0" y="T1"/>
                  </a:cxn>
                  <a:cxn ang="0">
                    <a:pos x="T2" y="T3"/>
                  </a:cxn>
                  <a:cxn ang="0">
                    <a:pos x="T4" y="T5"/>
                  </a:cxn>
                  <a:cxn ang="0">
                    <a:pos x="T6" y="T7"/>
                  </a:cxn>
                  <a:cxn ang="0">
                    <a:pos x="T8" y="T9"/>
                  </a:cxn>
                  <a:cxn ang="0">
                    <a:pos x="T10" y="T11"/>
                  </a:cxn>
                </a:cxnLst>
                <a:rect l="0" t="0" r="r" b="b"/>
                <a:pathLst>
                  <a:path w="702" h="688">
                    <a:moveTo>
                      <a:pt x="683" y="0"/>
                    </a:moveTo>
                    <a:cubicBezTo>
                      <a:pt x="702" y="18"/>
                      <a:pt x="702" y="18"/>
                      <a:pt x="702" y="18"/>
                    </a:cubicBezTo>
                    <a:cubicBezTo>
                      <a:pt x="41" y="678"/>
                      <a:pt x="41" y="678"/>
                      <a:pt x="41" y="678"/>
                    </a:cubicBezTo>
                    <a:cubicBezTo>
                      <a:pt x="41" y="678"/>
                      <a:pt x="41" y="678"/>
                      <a:pt x="41" y="678"/>
                    </a:cubicBezTo>
                    <a:cubicBezTo>
                      <a:pt x="29" y="687"/>
                      <a:pt x="14" y="688"/>
                      <a:pt x="0" y="683"/>
                    </a:cubicBezTo>
                    <a:lnTo>
                      <a:pt x="683"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9" name="Freeform 26"/>
              <p:cNvSpPr/>
              <p:nvPr/>
            </p:nvSpPr>
            <p:spPr bwMode="auto">
              <a:xfrm>
                <a:off x="601204" y="3300413"/>
                <a:ext cx="852488" cy="852488"/>
              </a:xfrm>
              <a:custGeom>
                <a:avLst/>
                <a:gdLst>
                  <a:gd name="T0" fmla="*/ 13 w 732"/>
                  <a:gd name="T1" fmla="*/ 659 h 732"/>
                  <a:gd name="T2" fmla="*/ 673 w 732"/>
                  <a:gd name="T3" fmla="*/ 0 h 732"/>
                  <a:gd name="T4" fmla="*/ 732 w 732"/>
                  <a:gd name="T5" fmla="*/ 59 h 732"/>
                  <a:gd name="T6" fmla="*/ 72 w 732"/>
                  <a:gd name="T7" fmla="*/ 719 h 732"/>
                  <a:gd name="T8" fmla="*/ 17 w 732"/>
                  <a:gd name="T9" fmla="*/ 715 h 732"/>
                  <a:gd name="T10" fmla="*/ 13 w 732"/>
                  <a:gd name="T11" fmla="*/ 660 h 732"/>
                  <a:gd name="T12" fmla="*/ 13 w 732"/>
                  <a:gd name="T13" fmla="*/ 6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13" y="659"/>
                    </a:moveTo>
                    <a:cubicBezTo>
                      <a:pt x="673" y="0"/>
                      <a:pt x="673" y="0"/>
                      <a:pt x="673" y="0"/>
                    </a:cubicBezTo>
                    <a:cubicBezTo>
                      <a:pt x="732" y="59"/>
                      <a:pt x="732" y="59"/>
                      <a:pt x="732" y="59"/>
                    </a:cubicBezTo>
                    <a:cubicBezTo>
                      <a:pt x="72" y="719"/>
                      <a:pt x="72" y="719"/>
                      <a:pt x="72" y="719"/>
                    </a:cubicBezTo>
                    <a:cubicBezTo>
                      <a:pt x="56" y="732"/>
                      <a:pt x="32" y="730"/>
                      <a:pt x="17" y="715"/>
                    </a:cubicBezTo>
                    <a:cubicBezTo>
                      <a:pt x="2" y="700"/>
                      <a:pt x="0" y="676"/>
                      <a:pt x="13" y="660"/>
                    </a:cubicBezTo>
                    <a:cubicBezTo>
                      <a:pt x="13" y="660"/>
                      <a:pt x="13" y="660"/>
                      <a:pt x="13" y="65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0" name="Freeform 27"/>
              <p:cNvSpPr/>
              <p:nvPr/>
            </p:nvSpPr>
            <p:spPr bwMode="auto">
              <a:xfrm>
                <a:off x="683754" y="3382963"/>
                <a:ext cx="852488" cy="852488"/>
              </a:xfrm>
              <a:custGeom>
                <a:avLst/>
                <a:gdLst>
                  <a:gd name="T0" fmla="*/ 672 w 731"/>
                  <a:gd name="T1" fmla="*/ 0 h 732"/>
                  <a:gd name="T2" fmla="*/ 731 w 731"/>
                  <a:gd name="T3" fmla="*/ 60 h 732"/>
                  <a:gd name="T4" fmla="*/ 73 w 731"/>
                  <a:gd name="T5" fmla="*/ 718 h 732"/>
                  <a:gd name="T6" fmla="*/ 71 w 731"/>
                  <a:gd name="T7" fmla="*/ 719 h 732"/>
                  <a:gd name="T8" fmla="*/ 16 w 731"/>
                  <a:gd name="T9" fmla="*/ 715 h 732"/>
                  <a:gd name="T10" fmla="*/ 12 w 731"/>
                  <a:gd name="T11" fmla="*/ 660 h 732"/>
                  <a:gd name="T12" fmla="*/ 672 w 731"/>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731" h="732">
                    <a:moveTo>
                      <a:pt x="672" y="0"/>
                    </a:moveTo>
                    <a:cubicBezTo>
                      <a:pt x="731" y="60"/>
                      <a:pt x="731" y="60"/>
                      <a:pt x="731" y="60"/>
                    </a:cubicBezTo>
                    <a:cubicBezTo>
                      <a:pt x="73" y="718"/>
                      <a:pt x="73" y="718"/>
                      <a:pt x="73" y="718"/>
                    </a:cubicBezTo>
                    <a:cubicBezTo>
                      <a:pt x="72" y="719"/>
                      <a:pt x="72" y="719"/>
                      <a:pt x="71" y="719"/>
                    </a:cubicBezTo>
                    <a:cubicBezTo>
                      <a:pt x="55" y="732"/>
                      <a:pt x="31" y="730"/>
                      <a:pt x="16" y="715"/>
                    </a:cubicBezTo>
                    <a:cubicBezTo>
                      <a:pt x="1" y="700"/>
                      <a:pt x="0" y="677"/>
                      <a:pt x="12" y="660"/>
                    </a:cubicBezTo>
                    <a:lnTo>
                      <a:pt x="672"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767892" y="3465513"/>
                <a:ext cx="803275" cy="815975"/>
              </a:xfrm>
              <a:custGeom>
                <a:avLst/>
                <a:gdLst>
                  <a:gd name="T0" fmla="*/ 10 w 689"/>
                  <a:gd name="T1" fmla="*/ 660 h 701"/>
                  <a:gd name="T2" fmla="*/ 671 w 689"/>
                  <a:gd name="T3" fmla="*/ 0 h 701"/>
                  <a:gd name="T4" fmla="*/ 689 w 689"/>
                  <a:gd name="T5" fmla="*/ 18 h 701"/>
                  <a:gd name="T6" fmla="*/ 6 w 689"/>
                  <a:gd name="T7" fmla="*/ 701 h 701"/>
                  <a:gd name="T8" fmla="*/ 9 w 689"/>
                  <a:gd name="T9" fmla="*/ 661 h 701"/>
                  <a:gd name="T10" fmla="*/ 10 w 689"/>
                  <a:gd name="T11" fmla="*/ 660 h 701"/>
                </a:gdLst>
                <a:ahLst/>
                <a:cxnLst>
                  <a:cxn ang="0">
                    <a:pos x="T0" y="T1"/>
                  </a:cxn>
                  <a:cxn ang="0">
                    <a:pos x="T2" y="T3"/>
                  </a:cxn>
                  <a:cxn ang="0">
                    <a:pos x="T4" y="T5"/>
                  </a:cxn>
                  <a:cxn ang="0">
                    <a:pos x="T6" y="T7"/>
                  </a:cxn>
                  <a:cxn ang="0">
                    <a:pos x="T8" y="T9"/>
                  </a:cxn>
                  <a:cxn ang="0">
                    <a:pos x="T10" y="T11"/>
                  </a:cxn>
                </a:cxnLst>
                <a:rect l="0" t="0" r="r" b="b"/>
                <a:pathLst>
                  <a:path w="689" h="701">
                    <a:moveTo>
                      <a:pt x="10" y="660"/>
                    </a:moveTo>
                    <a:cubicBezTo>
                      <a:pt x="671" y="0"/>
                      <a:pt x="671" y="0"/>
                      <a:pt x="671" y="0"/>
                    </a:cubicBezTo>
                    <a:cubicBezTo>
                      <a:pt x="689" y="18"/>
                      <a:pt x="689" y="18"/>
                      <a:pt x="689" y="18"/>
                    </a:cubicBezTo>
                    <a:cubicBezTo>
                      <a:pt x="6" y="701"/>
                      <a:pt x="6" y="701"/>
                      <a:pt x="6" y="701"/>
                    </a:cubicBezTo>
                    <a:cubicBezTo>
                      <a:pt x="0" y="688"/>
                      <a:pt x="1" y="672"/>
                      <a:pt x="9" y="661"/>
                    </a:cubicBezTo>
                    <a:cubicBezTo>
                      <a:pt x="10" y="660"/>
                      <a:pt x="10" y="660"/>
                      <a:pt x="10" y="660"/>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2" name="Freeform 29"/>
              <p:cNvSpPr/>
              <p:nvPr/>
            </p:nvSpPr>
            <p:spPr bwMode="auto">
              <a:xfrm>
                <a:off x="1366379" y="3246438"/>
                <a:ext cx="223838" cy="223838"/>
              </a:xfrm>
              <a:custGeom>
                <a:avLst/>
                <a:gdLst>
                  <a:gd name="T0" fmla="*/ 190 w 192"/>
                  <a:gd name="T1" fmla="*/ 190 h 192"/>
                  <a:gd name="T2" fmla="*/ 184 w 192"/>
                  <a:gd name="T3" fmla="*/ 191 h 192"/>
                  <a:gd name="T4" fmla="*/ 2 w 192"/>
                  <a:gd name="T5" fmla="*/ 9 h 192"/>
                  <a:gd name="T6" fmla="*/ 2 w 192"/>
                  <a:gd name="T7" fmla="*/ 2 h 192"/>
                  <a:gd name="T8" fmla="*/ 9 w 192"/>
                  <a:gd name="T9" fmla="*/ 2 h 192"/>
                  <a:gd name="T10" fmla="*/ 191 w 192"/>
                  <a:gd name="T11" fmla="*/ 184 h 192"/>
                  <a:gd name="T12" fmla="*/ 190 w 192"/>
                  <a:gd name="T13" fmla="*/ 190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190"/>
                    </a:moveTo>
                    <a:cubicBezTo>
                      <a:pt x="188" y="192"/>
                      <a:pt x="185" y="192"/>
                      <a:pt x="184" y="191"/>
                    </a:cubicBezTo>
                    <a:cubicBezTo>
                      <a:pt x="2" y="9"/>
                      <a:pt x="2" y="9"/>
                      <a:pt x="2" y="9"/>
                    </a:cubicBezTo>
                    <a:cubicBezTo>
                      <a:pt x="0" y="7"/>
                      <a:pt x="0" y="4"/>
                      <a:pt x="2" y="2"/>
                    </a:cubicBezTo>
                    <a:cubicBezTo>
                      <a:pt x="4" y="0"/>
                      <a:pt x="7" y="0"/>
                      <a:pt x="9" y="2"/>
                    </a:cubicBezTo>
                    <a:cubicBezTo>
                      <a:pt x="191" y="184"/>
                      <a:pt x="191" y="184"/>
                      <a:pt x="191" y="184"/>
                    </a:cubicBezTo>
                    <a:cubicBezTo>
                      <a:pt x="192" y="185"/>
                      <a:pt x="192" y="188"/>
                      <a:pt x="190" y="19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1388604" y="3224213"/>
                <a:ext cx="222250" cy="223838"/>
              </a:xfrm>
              <a:custGeom>
                <a:avLst/>
                <a:gdLst>
                  <a:gd name="T0" fmla="*/ 2 w 192"/>
                  <a:gd name="T1" fmla="*/ 8 h 192"/>
                  <a:gd name="T2" fmla="*/ 2 w 192"/>
                  <a:gd name="T3" fmla="*/ 2 h 192"/>
                  <a:gd name="T4" fmla="*/ 5 w 192"/>
                  <a:gd name="T5" fmla="*/ 0 h 192"/>
                  <a:gd name="T6" fmla="*/ 9 w 192"/>
                  <a:gd name="T7" fmla="*/ 1 h 192"/>
                  <a:gd name="T8" fmla="*/ 191 w 192"/>
                  <a:gd name="T9" fmla="*/ 183 h 192"/>
                  <a:gd name="T10" fmla="*/ 190 w 192"/>
                  <a:gd name="T11" fmla="*/ 190 h 192"/>
                  <a:gd name="T12" fmla="*/ 184 w 192"/>
                  <a:gd name="T13" fmla="*/ 190 h 192"/>
                  <a:gd name="T14" fmla="*/ 2 w 192"/>
                  <a:gd name="T15" fmla="*/ 8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2" y="8"/>
                    </a:moveTo>
                    <a:cubicBezTo>
                      <a:pt x="0" y="7"/>
                      <a:pt x="0" y="4"/>
                      <a:pt x="2" y="2"/>
                    </a:cubicBezTo>
                    <a:cubicBezTo>
                      <a:pt x="3" y="1"/>
                      <a:pt x="4" y="0"/>
                      <a:pt x="5" y="0"/>
                    </a:cubicBezTo>
                    <a:cubicBezTo>
                      <a:pt x="6" y="0"/>
                      <a:pt x="8" y="0"/>
                      <a:pt x="9" y="1"/>
                    </a:cubicBezTo>
                    <a:cubicBezTo>
                      <a:pt x="191" y="183"/>
                      <a:pt x="191" y="183"/>
                      <a:pt x="191" y="183"/>
                    </a:cubicBezTo>
                    <a:cubicBezTo>
                      <a:pt x="192" y="185"/>
                      <a:pt x="192" y="188"/>
                      <a:pt x="190" y="190"/>
                    </a:cubicBezTo>
                    <a:cubicBezTo>
                      <a:pt x="188" y="192"/>
                      <a:pt x="185" y="192"/>
                      <a:pt x="184" y="190"/>
                    </a:cubicBezTo>
                    <a:lnTo>
                      <a:pt x="2" y="8"/>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2" name="Freeform 31"/>
              <p:cNvSpPr/>
              <p:nvPr/>
            </p:nvSpPr>
            <p:spPr bwMode="auto">
              <a:xfrm>
                <a:off x="1407654" y="3146425"/>
                <a:ext cx="282575" cy="282575"/>
              </a:xfrm>
              <a:custGeom>
                <a:avLst/>
                <a:gdLst>
                  <a:gd name="T0" fmla="*/ 48 w 243"/>
                  <a:gd name="T1" fmla="*/ 7 h 243"/>
                  <a:gd name="T2" fmla="*/ 72 w 243"/>
                  <a:gd name="T3" fmla="*/ 7 h 243"/>
                  <a:gd name="T4" fmla="*/ 236 w 243"/>
                  <a:gd name="T5" fmla="*/ 171 h 243"/>
                  <a:gd name="T6" fmla="*/ 236 w 243"/>
                  <a:gd name="T7" fmla="*/ 196 h 243"/>
                  <a:gd name="T8" fmla="*/ 189 w 243"/>
                  <a:gd name="T9" fmla="*/ 243 h 243"/>
                  <a:gd name="T10" fmla="*/ 0 w 243"/>
                  <a:gd name="T11" fmla="*/ 55 h 243"/>
                  <a:gd name="T12" fmla="*/ 48 w 243"/>
                  <a:gd name="T13" fmla="*/ 7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48" y="7"/>
                    </a:moveTo>
                    <a:cubicBezTo>
                      <a:pt x="54" y="0"/>
                      <a:pt x="66" y="0"/>
                      <a:pt x="72" y="7"/>
                    </a:cubicBezTo>
                    <a:cubicBezTo>
                      <a:pt x="236" y="171"/>
                      <a:pt x="236" y="171"/>
                      <a:pt x="236" y="171"/>
                    </a:cubicBezTo>
                    <a:cubicBezTo>
                      <a:pt x="243" y="178"/>
                      <a:pt x="243" y="189"/>
                      <a:pt x="236" y="196"/>
                    </a:cubicBezTo>
                    <a:cubicBezTo>
                      <a:pt x="189" y="243"/>
                      <a:pt x="189" y="243"/>
                      <a:pt x="189" y="243"/>
                    </a:cubicBezTo>
                    <a:cubicBezTo>
                      <a:pt x="0" y="55"/>
                      <a:pt x="0" y="55"/>
                      <a:pt x="0" y="55"/>
                    </a:cubicBezTo>
                    <a:lnTo>
                      <a:pt x="48" y="7"/>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3" name="Freeform 32"/>
              <p:cNvSpPr/>
              <p:nvPr/>
            </p:nvSpPr>
            <p:spPr bwMode="auto">
              <a:xfrm>
                <a:off x="521829" y="4235450"/>
                <a:ext cx="79375" cy="79375"/>
              </a:xfrm>
              <a:custGeom>
                <a:avLst/>
                <a:gdLst>
                  <a:gd name="T0" fmla="*/ 0 w 68"/>
                  <a:gd name="T1" fmla="*/ 68 h 68"/>
                  <a:gd name="T2" fmla="*/ 8 w 68"/>
                  <a:gd name="T3" fmla="*/ 0 h 68"/>
                  <a:gd name="T4" fmla="*/ 68 w 68"/>
                  <a:gd name="T5" fmla="*/ 60 h 68"/>
                  <a:gd name="T6" fmla="*/ 0 w 68"/>
                  <a:gd name="T7" fmla="*/ 68 h 68"/>
                </a:gdLst>
                <a:ahLst/>
                <a:cxnLst>
                  <a:cxn ang="0">
                    <a:pos x="T0" y="T1"/>
                  </a:cxn>
                  <a:cxn ang="0">
                    <a:pos x="T2" y="T3"/>
                  </a:cxn>
                  <a:cxn ang="0">
                    <a:pos x="T4" y="T5"/>
                  </a:cxn>
                  <a:cxn ang="0">
                    <a:pos x="T6" y="T7"/>
                  </a:cxn>
                </a:cxnLst>
                <a:rect l="0" t="0" r="r" b="b"/>
                <a:pathLst>
                  <a:path w="68" h="68">
                    <a:moveTo>
                      <a:pt x="0" y="68"/>
                    </a:moveTo>
                    <a:cubicBezTo>
                      <a:pt x="8" y="0"/>
                      <a:pt x="8" y="0"/>
                      <a:pt x="8" y="0"/>
                    </a:cubicBezTo>
                    <a:cubicBezTo>
                      <a:pt x="32" y="15"/>
                      <a:pt x="53" y="36"/>
                      <a:pt x="68" y="60"/>
                    </a:cubicBezTo>
                    <a:lnTo>
                      <a:pt x="0"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4" name="Freeform 33"/>
              <p:cNvSpPr/>
              <p:nvPr/>
            </p:nvSpPr>
            <p:spPr bwMode="auto">
              <a:xfrm>
                <a:off x="532942" y="4078288"/>
                <a:ext cx="223838" cy="225425"/>
              </a:xfrm>
              <a:custGeom>
                <a:avLst/>
                <a:gdLst>
                  <a:gd name="T0" fmla="*/ 76 w 193"/>
                  <a:gd name="T1" fmla="*/ 193 h 193"/>
                  <a:gd name="T2" fmla="*/ 0 w 193"/>
                  <a:gd name="T3" fmla="*/ 117 h 193"/>
                  <a:gd name="T4" fmla="*/ 13 w 193"/>
                  <a:gd name="T5" fmla="*/ 0 h 193"/>
                  <a:gd name="T6" fmla="*/ 49 w 193"/>
                  <a:gd name="T7" fmla="*/ 3 h 193"/>
                  <a:gd name="T8" fmla="*/ 65 w 193"/>
                  <a:gd name="T9" fmla="*/ 58 h 193"/>
                  <a:gd name="T10" fmla="*/ 119 w 193"/>
                  <a:gd name="T11" fmla="*/ 74 h 193"/>
                  <a:gd name="T12" fmla="*/ 135 w 193"/>
                  <a:gd name="T13" fmla="*/ 128 h 193"/>
                  <a:gd name="T14" fmla="*/ 190 w 193"/>
                  <a:gd name="T15" fmla="*/ 144 h 193"/>
                  <a:gd name="T16" fmla="*/ 193 w 193"/>
                  <a:gd name="T17" fmla="*/ 180 h 193"/>
                  <a:gd name="T18" fmla="*/ 76 w 193"/>
                  <a:gd name="T1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76" y="193"/>
                    </a:moveTo>
                    <a:cubicBezTo>
                      <a:pt x="58" y="161"/>
                      <a:pt x="32" y="135"/>
                      <a:pt x="0" y="117"/>
                    </a:cubicBezTo>
                    <a:cubicBezTo>
                      <a:pt x="13" y="0"/>
                      <a:pt x="13" y="0"/>
                      <a:pt x="13" y="0"/>
                    </a:cubicBezTo>
                    <a:cubicBezTo>
                      <a:pt x="24" y="5"/>
                      <a:pt x="37" y="6"/>
                      <a:pt x="49" y="3"/>
                    </a:cubicBezTo>
                    <a:cubicBezTo>
                      <a:pt x="45" y="22"/>
                      <a:pt x="50" y="43"/>
                      <a:pt x="65" y="58"/>
                    </a:cubicBezTo>
                    <a:cubicBezTo>
                      <a:pt x="80" y="73"/>
                      <a:pt x="101" y="78"/>
                      <a:pt x="119" y="74"/>
                    </a:cubicBezTo>
                    <a:cubicBezTo>
                      <a:pt x="115" y="93"/>
                      <a:pt x="120" y="113"/>
                      <a:pt x="135" y="128"/>
                    </a:cubicBezTo>
                    <a:cubicBezTo>
                      <a:pt x="150" y="143"/>
                      <a:pt x="171" y="148"/>
                      <a:pt x="190" y="144"/>
                    </a:cubicBezTo>
                    <a:cubicBezTo>
                      <a:pt x="187" y="156"/>
                      <a:pt x="188" y="169"/>
                      <a:pt x="193" y="180"/>
                    </a:cubicBezTo>
                    <a:lnTo>
                      <a:pt x="76" y="193"/>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5" name="Freeform 34"/>
              <p:cNvSpPr/>
              <p:nvPr/>
            </p:nvSpPr>
            <p:spPr bwMode="auto">
              <a:xfrm>
                <a:off x="499604" y="3125788"/>
                <a:ext cx="1208088" cy="1208088"/>
              </a:xfrm>
              <a:custGeom>
                <a:avLst/>
                <a:gdLst>
                  <a:gd name="T0" fmla="*/ 224 w 1037"/>
                  <a:gd name="T1" fmla="*/ 13 h 1037"/>
                  <a:gd name="T2" fmla="*/ 177 w 1037"/>
                  <a:gd name="T3" fmla="*/ 13 h 1037"/>
                  <a:gd name="T4" fmla="*/ 13 w 1037"/>
                  <a:gd name="T5" fmla="*/ 177 h 1037"/>
                  <a:gd name="T6" fmla="*/ 13 w 1037"/>
                  <a:gd name="T7" fmla="*/ 224 h 1037"/>
                  <a:gd name="T8" fmla="*/ 66 w 1037"/>
                  <a:gd name="T9" fmla="*/ 277 h 1037"/>
                  <a:gd name="T10" fmla="*/ 71 w 1037"/>
                  <a:gd name="T11" fmla="*/ 279 h 1037"/>
                  <a:gd name="T12" fmla="*/ 76 w 1037"/>
                  <a:gd name="T13" fmla="*/ 286 h 1037"/>
                  <a:gd name="T14" fmla="*/ 88 w 1037"/>
                  <a:gd name="T15" fmla="*/ 292 h 1037"/>
                  <a:gd name="T16" fmla="*/ 94 w 1037"/>
                  <a:gd name="T17" fmla="*/ 304 h 1037"/>
                  <a:gd name="T18" fmla="*/ 101 w 1037"/>
                  <a:gd name="T19" fmla="*/ 309 h 1037"/>
                  <a:gd name="T20" fmla="*/ 104 w 1037"/>
                  <a:gd name="T21" fmla="*/ 314 h 1037"/>
                  <a:gd name="T22" fmla="*/ 797 w 1037"/>
                  <a:gd name="T23" fmla="*/ 1008 h 1037"/>
                  <a:gd name="T24" fmla="*/ 798 w 1037"/>
                  <a:gd name="T25" fmla="*/ 1009 h 1037"/>
                  <a:gd name="T26" fmla="*/ 804 w 1037"/>
                  <a:gd name="T27" fmla="*/ 1013 h 1037"/>
                  <a:gd name="T28" fmla="*/ 1028 w 1037"/>
                  <a:gd name="T29" fmla="*/ 1037 h 1037"/>
                  <a:gd name="T30" fmla="*/ 1031 w 1037"/>
                  <a:gd name="T31" fmla="*/ 1037 h 1037"/>
                  <a:gd name="T32" fmla="*/ 1032 w 1037"/>
                  <a:gd name="T33" fmla="*/ 1037 h 1037"/>
                  <a:gd name="T34" fmla="*/ 1035 w 1037"/>
                  <a:gd name="T35" fmla="*/ 1035 h 1037"/>
                  <a:gd name="T36" fmla="*/ 1037 w 1037"/>
                  <a:gd name="T37" fmla="*/ 1032 h 1037"/>
                  <a:gd name="T38" fmla="*/ 1037 w 1037"/>
                  <a:gd name="T39" fmla="*/ 1031 h 1037"/>
                  <a:gd name="T40" fmla="*/ 1037 w 1037"/>
                  <a:gd name="T41" fmla="*/ 1028 h 1037"/>
                  <a:gd name="T42" fmla="*/ 1013 w 1037"/>
                  <a:gd name="T43" fmla="*/ 804 h 1037"/>
                  <a:gd name="T44" fmla="*/ 1009 w 1037"/>
                  <a:gd name="T45" fmla="*/ 798 h 1037"/>
                  <a:gd name="T46" fmla="*/ 1008 w 1037"/>
                  <a:gd name="T47" fmla="*/ 797 h 1037"/>
                  <a:gd name="T48" fmla="*/ 315 w 1037"/>
                  <a:gd name="T49" fmla="*/ 104 h 1037"/>
                  <a:gd name="T50" fmla="*/ 309 w 1037"/>
                  <a:gd name="T51" fmla="*/ 102 h 1037"/>
                  <a:gd name="T52" fmla="*/ 304 w 1037"/>
                  <a:gd name="T53" fmla="*/ 94 h 1037"/>
                  <a:gd name="T54" fmla="*/ 292 w 1037"/>
                  <a:gd name="T55" fmla="*/ 88 h 1037"/>
                  <a:gd name="T56" fmla="*/ 286 w 1037"/>
                  <a:gd name="T57" fmla="*/ 76 h 1037"/>
                  <a:gd name="T58" fmla="*/ 279 w 1037"/>
                  <a:gd name="T59" fmla="*/ 71 h 1037"/>
                  <a:gd name="T60" fmla="*/ 277 w 1037"/>
                  <a:gd name="T61" fmla="*/ 66 h 1037"/>
                  <a:gd name="T62" fmla="*/ 224 w 1037"/>
                  <a:gd name="T63" fmla="*/ 13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224" y="13"/>
                    </a:moveTo>
                    <a:cubicBezTo>
                      <a:pt x="211" y="0"/>
                      <a:pt x="190" y="0"/>
                      <a:pt x="177" y="13"/>
                    </a:cubicBezTo>
                    <a:cubicBezTo>
                      <a:pt x="13" y="177"/>
                      <a:pt x="13" y="177"/>
                      <a:pt x="13" y="177"/>
                    </a:cubicBezTo>
                    <a:cubicBezTo>
                      <a:pt x="0" y="190"/>
                      <a:pt x="0" y="211"/>
                      <a:pt x="13" y="224"/>
                    </a:cubicBezTo>
                    <a:cubicBezTo>
                      <a:pt x="66" y="277"/>
                      <a:pt x="66" y="277"/>
                      <a:pt x="66" y="277"/>
                    </a:cubicBezTo>
                    <a:cubicBezTo>
                      <a:pt x="67" y="278"/>
                      <a:pt x="69" y="279"/>
                      <a:pt x="71" y="279"/>
                    </a:cubicBezTo>
                    <a:cubicBezTo>
                      <a:pt x="72" y="282"/>
                      <a:pt x="73" y="284"/>
                      <a:pt x="76" y="286"/>
                    </a:cubicBezTo>
                    <a:cubicBezTo>
                      <a:pt x="79" y="290"/>
                      <a:pt x="83" y="292"/>
                      <a:pt x="88" y="292"/>
                    </a:cubicBezTo>
                    <a:cubicBezTo>
                      <a:pt x="88" y="297"/>
                      <a:pt x="90" y="301"/>
                      <a:pt x="94" y="304"/>
                    </a:cubicBezTo>
                    <a:cubicBezTo>
                      <a:pt x="96" y="307"/>
                      <a:pt x="99" y="308"/>
                      <a:pt x="101" y="309"/>
                    </a:cubicBezTo>
                    <a:cubicBezTo>
                      <a:pt x="102" y="311"/>
                      <a:pt x="102" y="313"/>
                      <a:pt x="104" y="314"/>
                    </a:cubicBezTo>
                    <a:cubicBezTo>
                      <a:pt x="797" y="1008"/>
                      <a:pt x="797" y="1008"/>
                      <a:pt x="797" y="1008"/>
                    </a:cubicBezTo>
                    <a:cubicBezTo>
                      <a:pt x="797" y="1008"/>
                      <a:pt x="798" y="1008"/>
                      <a:pt x="798" y="1009"/>
                    </a:cubicBezTo>
                    <a:cubicBezTo>
                      <a:pt x="800" y="1011"/>
                      <a:pt x="802" y="1012"/>
                      <a:pt x="804" y="1013"/>
                    </a:cubicBezTo>
                    <a:cubicBezTo>
                      <a:pt x="1028" y="1037"/>
                      <a:pt x="1028" y="1037"/>
                      <a:pt x="1028" y="1037"/>
                    </a:cubicBezTo>
                    <a:cubicBezTo>
                      <a:pt x="1029" y="1037"/>
                      <a:pt x="1030" y="1037"/>
                      <a:pt x="1031" y="1037"/>
                    </a:cubicBezTo>
                    <a:cubicBezTo>
                      <a:pt x="1031" y="1037"/>
                      <a:pt x="1031" y="1037"/>
                      <a:pt x="1032" y="1037"/>
                    </a:cubicBezTo>
                    <a:cubicBezTo>
                      <a:pt x="1033" y="1036"/>
                      <a:pt x="1034" y="1036"/>
                      <a:pt x="1035" y="1035"/>
                    </a:cubicBezTo>
                    <a:cubicBezTo>
                      <a:pt x="1036" y="1034"/>
                      <a:pt x="1036" y="1033"/>
                      <a:pt x="1037" y="1032"/>
                    </a:cubicBezTo>
                    <a:cubicBezTo>
                      <a:pt x="1037" y="1031"/>
                      <a:pt x="1037" y="1031"/>
                      <a:pt x="1037" y="1031"/>
                    </a:cubicBezTo>
                    <a:cubicBezTo>
                      <a:pt x="1037" y="1030"/>
                      <a:pt x="1037" y="1029"/>
                      <a:pt x="1037" y="1028"/>
                    </a:cubicBezTo>
                    <a:cubicBezTo>
                      <a:pt x="1013" y="804"/>
                      <a:pt x="1013" y="804"/>
                      <a:pt x="1013" y="804"/>
                    </a:cubicBezTo>
                    <a:cubicBezTo>
                      <a:pt x="1012" y="802"/>
                      <a:pt x="1011" y="800"/>
                      <a:pt x="1009" y="798"/>
                    </a:cubicBezTo>
                    <a:cubicBezTo>
                      <a:pt x="1008" y="798"/>
                      <a:pt x="1008" y="797"/>
                      <a:pt x="1008" y="797"/>
                    </a:cubicBezTo>
                    <a:cubicBezTo>
                      <a:pt x="315" y="104"/>
                      <a:pt x="315" y="104"/>
                      <a:pt x="315" y="104"/>
                    </a:cubicBezTo>
                    <a:cubicBezTo>
                      <a:pt x="313" y="102"/>
                      <a:pt x="311" y="102"/>
                      <a:pt x="309" y="102"/>
                    </a:cubicBezTo>
                    <a:cubicBezTo>
                      <a:pt x="308" y="99"/>
                      <a:pt x="307" y="96"/>
                      <a:pt x="304" y="94"/>
                    </a:cubicBezTo>
                    <a:cubicBezTo>
                      <a:pt x="301" y="90"/>
                      <a:pt x="297" y="88"/>
                      <a:pt x="292" y="88"/>
                    </a:cubicBezTo>
                    <a:cubicBezTo>
                      <a:pt x="292" y="83"/>
                      <a:pt x="290" y="79"/>
                      <a:pt x="286" y="76"/>
                    </a:cubicBezTo>
                    <a:cubicBezTo>
                      <a:pt x="284" y="73"/>
                      <a:pt x="282" y="72"/>
                      <a:pt x="279" y="71"/>
                    </a:cubicBezTo>
                    <a:cubicBezTo>
                      <a:pt x="279" y="69"/>
                      <a:pt x="278" y="67"/>
                      <a:pt x="277" y="66"/>
                    </a:cubicBezTo>
                    <a:lnTo>
                      <a:pt x="224" y="1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6" name="Freeform 35"/>
              <p:cNvSpPr/>
              <p:nvPr/>
            </p:nvSpPr>
            <p:spPr bwMode="auto">
              <a:xfrm>
                <a:off x="639304" y="3465513"/>
                <a:ext cx="801688" cy="815975"/>
              </a:xfrm>
              <a:custGeom>
                <a:avLst/>
                <a:gdLst>
                  <a:gd name="T0" fmla="*/ 0 w 689"/>
                  <a:gd name="T1" fmla="*/ 18 h 701"/>
                  <a:gd name="T2" fmla="*/ 19 w 689"/>
                  <a:gd name="T3" fmla="*/ 0 h 701"/>
                  <a:gd name="T4" fmla="*/ 679 w 689"/>
                  <a:gd name="T5" fmla="*/ 660 h 701"/>
                  <a:gd name="T6" fmla="*/ 679 w 689"/>
                  <a:gd name="T7" fmla="*/ 660 h 701"/>
                  <a:gd name="T8" fmla="*/ 684 w 689"/>
                  <a:gd name="T9" fmla="*/ 701 h 701"/>
                  <a:gd name="T10" fmla="*/ 0 w 689"/>
                  <a:gd name="T11" fmla="*/ 18 h 701"/>
                </a:gdLst>
                <a:ahLst/>
                <a:cxnLst>
                  <a:cxn ang="0">
                    <a:pos x="T0" y="T1"/>
                  </a:cxn>
                  <a:cxn ang="0">
                    <a:pos x="T2" y="T3"/>
                  </a:cxn>
                  <a:cxn ang="0">
                    <a:pos x="T4" y="T5"/>
                  </a:cxn>
                  <a:cxn ang="0">
                    <a:pos x="T6" y="T7"/>
                  </a:cxn>
                  <a:cxn ang="0">
                    <a:pos x="T8" y="T9"/>
                  </a:cxn>
                  <a:cxn ang="0">
                    <a:pos x="T10" y="T11"/>
                  </a:cxn>
                </a:cxnLst>
                <a:rect l="0" t="0" r="r" b="b"/>
                <a:pathLst>
                  <a:path w="689" h="701">
                    <a:moveTo>
                      <a:pt x="0" y="18"/>
                    </a:moveTo>
                    <a:cubicBezTo>
                      <a:pt x="19" y="0"/>
                      <a:pt x="19" y="0"/>
                      <a:pt x="19" y="0"/>
                    </a:cubicBezTo>
                    <a:cubicBezTo>
                      <a:pt x="679" y="660"/>
                      <a:pt x="679" y="660"/>
                      <a:pt x="679" y="660"/>
                    </a:cubicBezTo>
                    <a:cubicBezTo>
                      <a:pt x="679" y="660"/>
                      <a:pt x="679" y="660"/>
                      <a:pt x="679" y="660"/>
                    </a:cubicBezTo>
                    <a:cubicBezTo>
                      <a:pt x="688" y="672"/>
                      <a:pt x="689" y="688"/>
                      <a:pt x="684" y="701"/>
                    </a:cubicBezTo>
                    <a:lnTo>
                      <a:pt x="0" y="18"/>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7" name="Freeform 36"/>
              <p:cNvSpPr/>
              <p:nvPr/>
            </p:nvSpPr>
            <p:spPr bwMode="auto">
              <a:xfrm>
                <a:off x="674229" y="3382963"/>
                <a:ext cx="852488" cy="852488"/>
              </a:xfrm>
              <a:custGeom>
                <a:avLst/>
                <a:gdLst>
                  <a:gd name="T0" fmla="*/ 659 w 732"/>
                  <a:gd name="T1" fmla="*/ 719 h 732"/>
                  <a:gd name="T2" fmla="*/ 0 w 732"/>
                  <a:gd name="T3" fmla="*/ 59 h 732"/>
                  <a:gd name="T4" fmla="*/ 59 w 732"/>
                  <a:gd name="T5" fmla="*/ 0 h 732"/>
                  <a:gd name="T6" fmla="*/ 719 w 732"/>
                  <a:gd name="T7" fmla="*/ 660 h 732"/>
                  <a:gd name="T8" fmla="*/ 715 w 732"/>
                  <a:gd name="T9" fmla="*/ 715 h 732"/>
                  <a:gd name="T10" fmla="*/ 660 w 732"/>
                  <a:gd name="T11" fmla="*/ 719 h 732"/>
                  <a:gd name="T12" fmla="*/ 659 w 732"/>
                  <a:gd name="T13" fmla="*/ 71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659" y="719"/>
                    </a:moveTo>
                    <a:cubicBezTo>
                      <a:pt x="0" y="59"/>
                      <a:pt x="0" y="59"/>
                      <a:pt x="0" y="59"/>
                    </a:cubicBezTo>
                    <a:cubicBezTo>
                      <a:pt x="59" y="0"/>
                      <a:pt x="59" y="0"/>
                      <a:pt x="59" y="0"/>
                    </a:cubicBezTo>
                    <a:cubicBezTo>
                      <a:pt x="719" y="660"/>
                      <a:pt x="719" y="660"/>
                      <a:pt x="719" y="660"/>
                    </a:cubicBezTo>
                    <a:cubicBezTo>
                      <a:pt x="732" y="677"/>
                      <a:pt x="730" y="700"/>
                      <a:pt x="715" y="715"/>
                    </a:cubicBezTo>
                    <a:cubicBezTo>
                      <a:pt x="700" y="730"/>
                      <a:pt x="676" y="732"/>
                      <a:pt x="660" y="719"/>
                    </a:cubicBezTo>
                    <a:cubicBezTo>
                      <a:pt x="660" y="719"/>
                      <a:pt x="660" y="719"/>
                      <a:pt x="659" y="71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8" name="Freeform 37"/>
              <p:cNvSpPr/>
              <p:nvPr/>
            </p:nvSpPr>
            <p:spPr bwMode="auto">
              <a:xfrm>
                <a:off x="755192" y="3300413"/>
                <a:ext cx="852488" cy="852488"/>
              </a:xfrm>
              <a:custGeom>
                <a:avLst/>
                <a:gdLst>
                  <a:gd name="T0" fmla="*/ 0 w 732"/>
                  <a:gd name="T1" fmla="*/ 59 h 732"/>
                  <a:gd name="T2" fmla="*/ 60 w 732"/>
                  <a:gd name="T3" fmla="*/ 0 h 732"/>
                  <a:gd name="T4" fmla="*/ 718 w 732"/>
                  <a:gd name="T5" fmla="*/ 659 h 732"/>
                  <a:gd name="T6" fmla="*/ 719 w 732"/>
                  <a:gd name="T7" fmla="*/ 660 h 732"/>
                  <a:gd name="T8" fmla="*/ 715 w 732"/>
                  <a:gd name="T9" fmla="*/ 715 h 732"/>
                  <a:gd name="T10" fmla="*/ 660 w 732"/>
                  <a:gd name="T11" fmla="*/ 719 h 732"/>
                  <a:gd name="T12" fmla="*/ 0 w 732"/>
                  <a:gd name="T13" fmla="*/ 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0" y="59"/>
                    </a:moveTo>
                    <a:cubicBezTo>
                      <a:pt x="60" y="0"/>
                      <a:pt x="60" y="0"/>
                      <a:pt x="60" y="0"/>
                    </a:cubicBezTo>
                    <a:cubicBezTo>
                      <a:pt x="718" y="659"/>
                      <a:pt x="718" y="659"/>
                      <a:pt x="718" y="659"/>
                    </a:cubicBezTo>
                    <a:cubicBezTo>
                      <a:pt x="719" y="659"/>
                      <a:pt x="719" y="659"/>
                      <a:pt x="719" y="660"/>
                    </a:cubicBezTo>
                    <a:cubicBezTo>
                      <a:pt x="732" y="676"/>
                      <a:pt x="730" y="700"/>
                      <a:pt x="715" y="715"/>
                    </a:cubicBezTo>
                    <a:cubicBezTo>
                      <a:pt x="700" y="730"/>
                      <a:pt x="677" y="732"/>
                      <a:pt x="660" y="719"/>
                    </a:cubicBezTo>
                    <a:lnTo>
                      <a:pt x="0" y="59"/>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9" name="Freeform 38"/>
              <p:cNvSpPr/>
              <p:nvPr/>
            </p:nvSpPr>
            <p:spPr bwMode="auto">
              <a:xfrm>
                <a:off x="837742" y="3265488"/>
                <a:ext cx="817563" cy="803275"/>
              </a:xfrm>
              <a:custGeom>
                <a:avLst/>
                <a:gdLst>
                  <a:gd name="T0" fmla="*/ 660 w 701"/>
                  <a:gd name="T1" fmla="*/ 679 h 689"/>
                  <a:gd name="T2" fmla="*/ 0 w 701"/>
                  <a:gd name="T3" fmla="*/ 19 h 689"/>
                  <a:gd name="T4" fmla="*/ 18 w 701"/>
                  <a:gd name="T5" fmla="*/ 0 h 689"/>
                  <a:gd name="T6" fmla="*/ 701 w 701"/>
                  <a:gd name="T7" fmla="*/ 684 h 689"/>
                  <a:gd name="T8" fmla="*/ 660 w 701"/>
                  <a:gd name="T9" fmla="*/ 680 h 689"/>
                  <a:gd name="T10" fmla="*/ 660 w 701"/>
                  <a:gd name="T11" fmla="*/ 679 h 689"/>
                </a:gdLst>
                <a:ahLst/>
                <a:cxnLst>
                  <a:cxn ang="0">
                    <a:pos x="T0" y="T1"/>
                  </a:cxn>
                  <a:cxn ang="0">
                    <a:pos x="T2" y="T3"/>
                  </a:cxn>
                  <a:cxn ang="0">
                    <a:pos x="T4" y="T5"/>
                  </a:cxn>
                  <a:cxn ang="0">
                    <a:pos x="T6" y="T7"/>
                  </a:cxn>
                  <a:cxn ang="0">
                    <a:pos x="T8" y="T9"/>
                  </a:cxn>
                  <a:cxn ang="0">
                    <a:pos x="T10" y="T11"/>
                  </a:cxn>
                </a:cxnLst>
                <a:rect l="0" t="0" r="r" b="b"/>
                <a:pathLst>
                  <a:path w="701" h="689">
                    <a:moveTo>
                      <a:pt x="660" y="679"/>
                    </a:moveTo>
                    <a:cubicBezTo>
                      <a:pt x="0" y="19"/>
                      <a:pt x="0" y="19"/>
                      <a:pt x="0" y="19"/>
                    </a:cubicBezTo>
                    <a:cubicBezTo>
                      <a:pt x="18" y="0"/>
                      <a:pt x="18" y="0"/>
                      <a:pt x="18" y="0"/>
                    </a:cubicBezTo>
                    <a:cubicBezTo>
                      <a:pt x="701" y="684"/>
                      <a:pt x="701" y="684"/>
                      <a:pt x="701" y="684"/>
                    </a:cubicBezTo>
                    <a:cubicBezTo>
                      <a:pt x="688" y="689"/>
                      <a:pt x="672" y="688"/>
                      <a:pt x="660" y="680"/>
                    </a:cubicBezTo>
                    <a:cubicBezTo>
                      <a:pt x="660" y="679"/>
                      <a:pt x="660" y="679"/>
                      <a:pt x="660" y="67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0" name="Freeform 39"/>
              <p:cNvSpPr/>
              <p:nvPr/>
            </p:nvSpPr>
            <p:spPr bwMode="auto">
              <a:xfrm>
                <a:off x="618667" y="3246438"/>
                <a:ext cx="223838" cy="223838"/>
              </a:xfrm>
              <a:custGeom>
                <a:avLst/>
                <a:gdLst>
                  <a:gd name="T0" fmla="*/ 190 w 192"/>
                  <a:gd name="T1" fmla="*/ 2 h 192"/>
                  <a:gd name="T2" fmla="*/ 191 w 192"/>
                  <a:gd name="T3" fmla="*/ 9 h 192"/>
                  <a:gd name="T4" fmla="*/ 9 w 192"/>
                  <a:gd name="T5" fmla="*/ 191 h 192"/>
                  <a:gd name="T6" fmla="*/ 2 w 192"/>
                  <a:gd name="T7" fmla="*/ 190 h 192"/>
                  <a:gd name="T8" fmla="*/ 2 w 192"/>
                  <a:gd name="T9" fmla="*/ 184 h 192"/>
                  <a:gd name="T10" fmla="*/ 184 w 192"/>
                  <a:gd name="T11" fmla="*/ 2 h 192"/>
                  <a:gd name="T12" fmla="*/ 190 w 192"/>
                  <a:gd name="T13" fmla="*/ 2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2"/>
                    </a:moveTo>
                    <a:cubicBezTo>
                      <a:pt x="192" y="4"/>
                      <a:pt x="192" y="7"/>
                      <a:pt x="191" y="9"/>
                    </a:cubicBezTo>
                    <a:cubicBezTo>
                      <a:pt x="9" y="191"/>
                      <a:pt x="9" y="191"/>
                      <a:pt x="9" y="191"/>
                    </a:cubicBezTo>
                    <a:cubicBezTo>
                      <a:pt x="7" y="192"/>
                      <a:pt x="4" y="192"/>
                      <a:pt x="2" y="190"/>
                    </a:cubicBezTo>
                    <a:cubicBezTo>
                      <a:pt x="0" y="188"/>
                      <a:pt x="0" y="185"/>
                      <a:pt x="2" y="184"/>
                    </a:cubicBezTo>
                    <a:cubicBezTo>
                      <a:pt x="184" y="2"/>
                      <a:pt x="184" y="2"/>
                      <a:pt x="184" y="2"/>
                    </a:cubicBezTo>
                    <a:cubicBezTo>
                      <a:pt x="185" y="0"/>
                      <a:pt x="188" y="0"/>
                      <a:pt x="190" y="2"/>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1" name="Freeform 40"/>
              <p:cNvSpPr/>
              <p:nvPr/>
            </p:nvSpPr>
            <p:spPr bwMode="auto">
              <a:xfrm>
                <a:off x="598029" y="3224213"/>
                <a:ext cx="223838" cy="223838"/>
              </a:xfrm>
              <a:custGeom>
                <a:avLst/>
                <a:gdLst>
                  <a:gd name="T0" fmla="*/ 8 w 192"/>
                  <a:gd name="T1" fmla="*/ 190 h 192"/>
                  <a:gd name="T2" fmla="*/ 2 w 192"/>
                  <a:gd name="T3" fmla="*/ 190 h 192"/>
                  <a:gd name="T4" fmla="*/ 0 w 192"/>
                  <a:gd name="T5" fmla="*/ 187 h 192"/>
                  <a:gd name="T6" fmla="*/ 1 w 192"/>
                  <a:gd name="T7" fmla="*/ 183 h 192"/>
                  <a:gd name="T8" fmla="*/ 183 w 192"/>
                  <a:gd name="T9" fmla="*/ 1 h 192"/>
                  <a:gd name="T10" fmla="*/ 190 w 192"/>
                  <a:gd name="T11" fmla="*/ 2 h 192"/>
                  <a:gd name="T12" fmla="*/ 190 w 192"/>
                  <a:gd name="T13" fmla="*/ 8 h 192"/>
                  <a:gd name="T14" fmla="*/ 8 w 192"/>
                  <a:gd name="T15" fmla="*/ 19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8" y="190"/>
                    </a:moveTo>
                    <a:cubicBezTo>
                      <a:pt x="7" y="192"/>
                      <a:pt x="4" y="192"/>
                      <a:pt x="2" y="190"/>
                    </a:cubicBezTo>
                    <a:cubicBezTo>
                      <a:pt x="1" y="189"/>
                      <a:pt x="0" y="188"/>
                      <a:pt x="0" y="187"/>
                    </a:cubicBezTo>
                    <a:cubicBezTo>
                      <a:pt x="0" y="186"/>
                      <a:pt x="0" y="185"/>
                      <a:pt x="1" y="183"/>
                    </a:cubicBezTo>
                    <a:cubicBezTo>
                      <a:pt x="183" y="1"/>
                      <a:pt x="183" y="1"/>
                      <a:pt x="183" y="1"/>
                    </a:cubicBezTo>
                    <a:cubicBezTo>
                      <a:pt x="185" y="0"/>
                      <a:pt x="188" y="0"/>
                      <a:pt x="190" y="2"/>
                    </a:cubicBezTo>
                    <a:cubicBezTo>
                      <a:pt x="192" y="4"/>
                      <a:pt x="192" y="7"/>
                      <a:pt x="190" y="8"/>
                    </a:cubicBezTo>
                    <a:lnTo>
                      <a:pt x="8" y="190"/>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2" name="Freeform 41"/>
              <p:cNvSpPr/>
              <p:nvPr/>
            </p:nvSpPr>
            <p:spPr bwMode="auto">
              <a:xfrm>
                <a:off x="518654" y="3146425"/>
                <a:ext cx="282575" cy="282575"/>
              </a:xfrm>
              <a:custGeom>
                <a:avLst/>
                <a:gdLst>
                  <a:gd name="T0" fmla="*/ 7 w 243"/>
                  <a:gd name="T1" fmla="*/ 196 h 243"/>
                  <a:gd name="T2" fmla="*/ 7 w 243"/>
                  <a:gd name="T3" fmla="*/ 171 h 243"/>
                  <a:gd name="T4" fmla="*/ 171 w 243"/>
                  <a:gd name="T5" fmla="*/ 7 h 243"/>
                  <a:gd name="T6" fmla="*/ 196 w 243"/>
                  <a:gd name="T7" fmla="*/ 7 h 243"/>
                  <a:gd name="T8" fmla="*/ 243 w 243"/>
                  <a:gd name="T9" fmla="*/ 55 h 243"/>
                  <a:gd name="T10" fmla="*/ 54 w 243"/>
                  <a:gd name="T11" fmla="*/ 243 h 243"/>
                  <a:gd name="T12" fmla="*/ 7 w 243"/>
                  <a:gd name="T13" fmla="*/ 196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7" y="196"/>
                    </a:moveTo>
                    <a:cubicBezTo>
                      <a:pt x="0" y="189"/>
                      <a:pt x="0" y="178"/>
                      <a:pt x="7" y="171"/>
                    </a:cubicBezTo>
                    <a:cubicBezTo>
                      <a:pt x="171" y="7"/>
                      <a:pt x="171" y="7"/>
                      <a:pt x="171" y="7"/>
                    </a:cubicBezTo>
                    <a:cubicBezTo>
                      <a:pt x="178" y="0"/>
                      <a:pt x="189" y="0"/>
                      <a:pt x="196" y="7"/>
                    </a:cubicBezTo>
                    <a:cubicBezTo>
                      <a:pt x="243" y="55"/>
                      <a:pt x="243" y="55"/>
                      <a:pt x="243" y="55"/>
                    </a:cubicBezTo>
                    <a:cubicBezTo>
                      <a:pt x="54" y="243"/>
                      <a:pt x="54" y="243"/>
                      <a:pt x="54" y="243"/>
                    </a:cubicBezTo>
                    <a:lnTo>
                      <a:pt x="7" y="196"/>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3" name="Freeform 42"/>
              <p:cNvSpPr/>
              <p:nvPr/>
            </p:nvSpPr>
            <p:spPr bwMode="auto">
              <a:xfrm>
                <a:off x="1607679" y="4235450"/>
                <a:ext cx="79375" cy="79375"/>
              </a:xfrm>
              <a:custGeom>
                <a:avLst/>
                <a:gdLst>
                  <a:gd name="T0" fmla="*/ 68 w 68"/>
                  <a:gd name="T1" fmla="*/ 68 h 68"/>
                  <a:gd name="T2" fmla="*/ 0 w 68"/>
                  <a:gd name="T3" fmla="*/ 60 h 68"/>
                  <a:gd name="T4" fmla="*/ 60 w 68"/>
                  <a:gd name="T5" fmla="*/ 0 h 68"/>
                  <a:gd name="T6" fmla="*/ 68 w 68"/>
                  <a:gd name="T7" fmla="*/ 68 h 68"/>
                </a:gdLst>
                <a:ahLst/>
                <a:cxnLst>
                  <a:cxn ang="0">
                    <a:pos x="T0" y="T1"/>
                  </a:cxn>
                  <a:cxn ang="0">
                    <a:pos x="T2" y="T3"/>
                  </a:cxn>
                  <a:cxn ang="0">
                    <a:pos x="T4" y="T5"/>
                  </a:cxn>
                  <a:cxn ang="0">
                    <a:pos x="T6" y="T7"/>
                  </a:cxn>
                </a:cxnLst>
                <a:rect l="0" t="0" r="r" b="b"/>
                <a:pathLst>
                  <a:path w="68" h="68">
                    <a:moveTo>
                      <a:pt x="68" y="68"/>
                    </a:moveTo>
                    <a:cubicBezTo>
                      <a:pt x="0" y="60"/>
                      <a:pt x="0" y="60"/>
                      <a:pt x="0" y="60"/>
                    </a:cubicBezTo>
                    <a:cubicBezTo>
                      <a:pt x="15" y="36"/>
                      <a:pt x="36" y="15"/>
                      <a:pt x="60" y="0"/>
                    </a:cubicBezTo>
                    <a:lnTo>
                      <a:pt x="68"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4" name="Freeform 43"/>
              <p:cNvSpPr/>
              <p:nvPr/>
            </p:nvSpPr>
            <p:spPr bwMode="auto">
              <a:xfrm>
                <a:off x="1452104" y="4078288"/>
                <a:ext cx="223838" cy="225425"/>
              </a:xfrm>
              <a:custGeom>
                <a:avLst/>
                <a:gdLst>
                  <a:gd name="T0" fmla="*/ 193 w 193"/>
                  <a:gd name="T1" fmla="*/ 117 h 193"/>
                  <a:gd name="T2" fmla="*/ 117 w 193"/>
                  <a:gd name="T3" fmla="*/ 193 h 193"/>
                  <a:gd name="T4" fmla="*/ 0 w 193"/>
                  <a:gd name="T5" fmla="*/ 180 h 193"/>
                  <a:gd name="T6" fmla="*/ 3 w 193"/>
                  <a:gd name="T7" fmla="*/ 144 h 193"/>
                  <a:gd name="T8" fmla="*/ 58 w 193"/>
                  <a:gd name="T9" fmla="*/ 128 h 193"/>
                  <a:gd name="T10" fmla="*/ 74 w 193"/>
                  <a:gd name="T11" fmla="*/ 74 h 193"/>
                  <a:gd name="T12" fmla="*/ 128 w 193"/>
                  <a:gd name="T13" fmla="*/ 58 h 193"/>
                  <a:gd name="T14" fmla="*/ 144 w 193"/>
                  <a:gd name="T15" fmla="*/ 3 h 193"/>
                  <a:gd name="T16" fmla="*/ 180 w 193"/>
                  <a:gd name="T17" fmla="*/ 0 h 193"/>
                  <a:gd name="T18" fmla="*/ 193 w 193"/>
                  <a:gd name="T19" fmla="*/ 11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193" y="117"/>
                    </a:moveTo>
                    <a:cubicBezTo>
                      <a:pt x="161" y="135"/>
                      <a:pt x="135" y="161"/>
                      <a:pt x="117" y="193"/>
                    </a:cubicBezTo>
                    <a:cubicBezTo>
                      <a:pt x="0" y="180"/>
                      <a:pt x="0" y="180"/>
                      <a:pt x="0" y="180"/>
                    </a:cubicBezTo>
                    <a:cubicBezTo>
                      <a:pt x="5" y="169"/>
                      <a:pt x="6" y="156"/>
                      <a:pt x="3" y="144"/>
                    </a:cubicBezTo>
                    <a:cubicBezTo>
                      <a:pt x="22" y="148"/>
                      <a:pt x="43" y="143"/>
                      <a:pt x="58" y="128"/>
                    </a:cubicBezTo>
                    <a:cubicBezTo>
                      <a:pt x="73" y="113"/>
                      <a:pt x="78" y="93"/>
                      <a:pt x="74" y="74"/>
                    </a:cubicBezTo>
                    <a:cubicBezTo>
                      <a:pt x="93" y="78"/>
                      <a:pt x="113" y="73"/>
                      <a:pt x="128" y="58"/>
                    </a:cubicBezTo>
                    <a:cubicBezTo>
                      <a:pt x="143" y="43"/>
                      <a:pt x="148" y="22"/>
                      <a:pt x="144" y="3"/>
                    </a:cubicBezTo>
                    <a:cubicBezTo>
                      <a:pt x="156" y="6"/>
                      <a:pt x="169" y="5"/>
                      <a:pt x="180" y="0"/>
                    </a:cubicBezTo>
                    <a:lnTo>
                      <a:pt x="193" y="117"/>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
          <p:nvSpPr>
            <p:cNvPr id="117" name="椭圆 116"/>
            <p:cNvSpPr/>
            <p:nvPr/>
          </p:nvSpPr>
          <p:spPr>
            <a:xfrm>
              <a:off x="915474" y="1667984"/>
              <a:ext cx="1845933" cy="1845933"/>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68696542"/>
      </p:ext>
    </p:extLst>
  </p:cSld>
  <p:clrMapOvr>
    <a:masterClrMapping/>
  </p:clrMapOvr>
  <mc:AlternateContent xmlns:mc="http://schemas.openxmlformats.org/markup-compatibility/2006" xmlns:p14="http://schemas.microsoft.com/office/powerpoint/2010/main">
    <mc:Choice Requires="p14">
      <p:transition p14:dur="0" advTm="4157"/>
    </mc:Choice>
    <mc:Fallback xmlns="">
      <p:transition advTm="41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a:t>
            </a:r>
            <a:r>
              <a:rPr lang="zh-CN" altLang="en-US" b="0" dirty="0">
                <a:solidFill>
                  <a:srgbClr val="756271"/>
                </a:solidFill>
              </a:rPr>
              <a:t>研究方法</a:t>
            </a:r>
            <a:endParaRPr lang="zh-TW" altLang="en-US" b="0" dirty="0">
              <a:solidFill>
                <a:srgbClr val="756271"/>
              </a:solidFill>
            </a:endParaRPr>
          </a:p>
        </p:txBody>
      </p:sp>
      <p:sp>
        <p:nvSpPr>
          <p:cNvPr id="2" name="文字方塊 1"/>
          <p:cNvSpPr txBox="1"/>
          <p:nvPr/>
        </p:nvSpPr>
        <p:spPr>
          <a:xfrm>
            <a:off x="1195352" y="2272295"/>
            <a:ext cx="9192232" cy="2862322"/>
          </a:xfrm>
          <a:prstGeom prst="rect">
            <a:avLst/>
          </a:prstGeom>
          <a:noFill/>
        </p:spPr>
        <p:txBody>
          <a:bodyPr wrap="square" rtlCol="0">
            <a:spAutoFit/>
          </a:bodyPr>
          <a:lstStyle/>
          <a:p>
            <a:pPr>
              <a:lnSpc>
                <a:spcPct val="250000"/>
              </a:lnSpc>
            </a:pPr>
            <a:r>
              <a:rPr lang="en-US" altLang="zh-TW" dirty="0">
                <a:latin typeface="Yu Gothic Light" panose="020B0300000000000000" pitchFamily="34" charset="-128"/>
                <a:ea typeface="Yu Gothic Light" panose="020B0300000000000000" pitchFamily="34" charset="-128"/>
              </a:rPr>
              <a:t>1.</a:t>
            </a:r>
            <a:r>
              <a:rPr lang="zh-CN" altLang="en-US" dirty="0">
                <a:latin typeface="Yu Gothic Light" panose="020B0300000000000000" pitchFamily="34" charset="-128"/>
                <a:ea typeface="Yu Gothic Light" panose="020B0300000000000000" pitchFamily="34" charset="-128"/>
              </a:rPr>
              <a:t>在多分類問題上，使用</a:t>
            </a:r>
            <a:r>
              <a:rPr lang="en-US" altLang="zh-CN" dirty="0">
                <a:solidFill>
                  <a:srgbClr val="FF0000"/>
                </a:solidFill>
                <a:latin typeface="Yu Gothic Light" panose="020B0300000000000000" pitchFamily="34" charset="-128"/>
                <a:ea typeface="Yu Gothic Light" panose="020B0300000000000000" pitchFamily="34" charset="-128"/>
              </a:rPr>
              <a:t>Random Forest </a:t>
            </a:r>
            <a:r>
              <a:rPr lang="zh-CN" altLang="en-US" dirty="0">
                <a:latin typeface="Yu Gothic Light" panose="020B0300000000000000" pitchFamily="34" charset="-128"/>
                <a:ea typeface="Yu Gothic Light" panose="020B0300000000000000" pitchFamily="34" charset="-128"/>
              </a:rPr>
              <a:t>和 </a:t>
            </a:r>
            <a:r>
              <a:rPr lang="en-US" altLang="zh-CN" dirty="0" err="1">
                <a:solidFill>
                  <a:srgbClr val="FF0000"/>
                </a:solidFill>
                <a:latin typeface="Yu Gothic Light" panose="020B0300000000000000" pitchFamily="34" charset="-128"/>
                <a:ea typeface="Yu Gothic Light" panose="020B0300000000000000" pitchFamily="34" charset="-128"/>
              </a:rPr>
              <a:t>Xgboost</a:t>
            </a:r>
            <a:r>
              <a:rPr lang="zh-CN" altLang="en-US" dirty="0">
                <a:latin typeface="Yu Gothic Light" panose="020B0300000000000000" pitchFamily="34" charset="-128"/>
                <a:ea typeface="Yu Gothic Light" panose="020B0300000000000000" pitchFamily="34" charset="-128"/>
              </a:rPr>
              <a:t>去建模和預測。</a:t>
            </a:r>
            <a:endParaRPr lang="en-US" altLang="zh-CN" dirty="0">
              <a:latin typeface="Yu Gothic Light" panose="020B0300000000000000" pitchFamily="34" charset="-128"/>
              <a:ea typeface="Yu Gothic Light" panose="020B0300000000000000" pitchFamily="34" charset="-128"/>
            </a:endParaRPr>
          </a:p>
          <a:p>
            <a:pPr>
              <a:lnSpc>
                <a:spcPct val="250000"/>
              </a:lnSpc>
            </a:pPr>
            <a:r>
              <a:rPr lang="en-US" altLang="zh-TW" dirty="0">
                <a:latin typeface="Yu Gothic Light" panose="020B0300000000000000" pitchFamily="34" charset="-128"/>
                <a:ea typeface="Yu Gothic Light" panose="020B0300000000000000" pitchFamily="34" charset="-128"/>
              </a:rPr>
              <a:t>2.</a:t>
            </a:r>
            <a:r>
              <a:rPr lang="zh-CN" altLang="en-US" dirty="0">
                <a:latin typeface="Yu Gothic Light" panose="020B0300000000000000" pitchFamily="34" charset="-128"/>
                <a:ea typeface="Yu Gothic Light" panose="020B0300000000000000" pitchFamily="34" charset="-128"/>
              </a:rPr>
              <a:t>在分群問題上，先使用</a:t>
            </a:r>
            <a:r>
              <a:rPr lang="en-US" altLang="zh-CN" dirty="0">
                <a:solidFill>
                  <a:srgbClr val="FF0000"/>
                </a:solidFill>
                <a:latin typeface="Yu Gothic Light" panose="020B0300000000000000" pitchFamily="34" charset="-128"/>
                <a:ea typeface="Yu Gothic Light" panose="020B0300000000000000" pitchFamily="34" charset="-128"/>
              </a:rPr>
              <a:t>PCA</a:t>
            </a:r>
            <a:r>
              <a:rPr lang="zh-CN" altLang="en-US" dirty="0">
                <a:latin typeface="Yu Gothic Light" panose="020B0300000000000000" pitchFamily="34" charset="-128"/>
                <a:ea typeface="Yu Gothic Light" panose="020B0300000000000000" pitchFamily="34" charset="-128"/>
              </a:rPr>
              <a:t>降維再去做</a:t>
            </a:r>
            <a:r>
              <a:rPr lang="zh-TW" altLang="en-US" dirty="0">
                <a:latin typeface="Yu Gothic Light" panose="020B0300000000000000" pitchFamily="34" charset="-128"/>
                <a:ea typeface="Yu Gothic Light" panose="020B0300000000000000" pitchFamily="34" charset="-128"/>
              </a:rPr>
              <a:t>階層式分群法 </a:t>
            </a:r>
            <a:r>
              <a:rPr lang="en-US" altLang="zh-TW" dirty="0">
                <a:latin typeface="Yu Gothic Light" panose="020B0300000000000000" pitchFamily="34" charset="-128"/>
                <a:ea typeface="Yu Gothic Light" panose="020B0300000000000000" pitchFamily="34" charset="-128"/>
              </a:rPr>
              <a:t>(Hierarchical Clustering)</a:t>
            </a:r>
            <a:r>
              <a:rPr lang="zh-CN" altLang="en-US" dirty="0">
                <a:latin typeface="Yu Gothic Light" panose="020B0300000000000000" pitchFamily="34" charset="-128"/>
                <a:ea typeface="Yu Gothic Light" panose="020B0300000000000000" pitchFamily="34" charset="-128"/>
              </a:rPr>
              <a:t>，使用</a:t>
            </a:r>
            <a:r>
              <a:rPr lang="en-US" altLang="zh-CN" dirty="0">
                <a:solidFill>
                  <a:srgbClr val="FF0000"/>
                </a:solidFill>
                <a:latin typeface="Yu Gothic Light" panose="020B0300000000000000" pitchFamily="34" charset="-128"/>
                <a:ea typeface="Yu Gothic Light" panose="020B0300000000000000" pitchFamily="34" charset="-128"/>
              </a:rPr>
              <a:t>Agglomerative</a:t>
            </a:r>
            <a:r>
              <a:rPr lang="zh-CN" altLang="en-US" dirty="0">
                <a:latin typeface="Yu Gothic Light" panose="020B0300000000000000" pitchFamily="34" charset="-128"/>
                <a:ea typeface="Yu Gothic Light" panose="020B0300000000000000" pitchFamily="34" charset="-128"/>
              </a:rPr>
              <a:t>去做分群。</a:t>
            </a:r>
            <a:endParaRPr lang="en-US" altLang="zh-CN" dirty="0">
              <a:latin typeface="Yu Gothic Light" panose="020B0300000000000000" pitchFamily="34" charset="-128"/>
              <a:ea typeface="Yu Gothic Light" panose="020B0300000000000000" pitchFamily="34" charset="-128"/>
            </a:endParaRPr>
          </a:p>
          <a:p>
            <a:pPr>
              <a:lnSpc>
                <a:spcPct val="250000"/>
              </a:lnSpc>
            </a:pPr>
            <a:r>
              <a:rPr lang="en-US" altLang="zh-TW" dirty="0">
                <a:latin typeface="Yu Gothic Light" panose="020B0300000000000000" pitchFamily="34" charset="-128"/>
                <a:ea typeface="Yu Gothic Light" panose="020B0300000000000000" pitchFamily="34" charset="-128"/>
              </a:rPr>
              <a:t>3.</a:t>
            </a:r>
            <a:r>
              <a:rPr lang="zh-CN" altLang="en-US" dirty="0">
                <a:latin typeface="Yu Gothic Light" panose="020B0300000000000000" pitchFamily="34" charset="-128"/>
                <a:ea typeface="Yu Gothic Light" panose="020B0300000000000000" pitchFamily="34" charset="-128"/>
              </a:rPr>
              <a:t>在關聯規則上，先建立完</a:t>
            </a:r>
            <a:r>
              <a:rPr lang="en-US" altLang="zh-TW" dirty="0">
                <a:solidFill>
                  <a:srgbClr val="FF0000"/>
                </a:solidFill>
                <a:latin typeface="Yu Gothic Light" panose="020B0300000000000000" pitchFamily="34" charset="-128"/>
                <a:ea typeface="Yu Gothic Light" panose="020B0300000000000000" pitchFamily="34" charset="-128"/>
              </a:rPr>
              <a:t>Co-occurrence matrix</a:t>
            </a:r>
            <a:r>
              <a:rPr lang="zh-CN" altLang="en-US" dirty="0">
                <a:latin typeface="Yu Gothic Light" panose="020B0300000000000000" pitchFamily="34" charset="-128"/>
                <a:ea typeface="Yu Gothic Light" panose="020B0300000000000000" pitchFamily="34" charset="-128"/>
              </a:rPr>
              <a:t>，再使用</a:t>
            </a:r>
            <a:r>
              <a:rPr lang="en-US" altLang="zh-CN" dirty="0" err="1">
                <a:solidFill>
                  <a:srgbClr val="FF0000"/>
                </a:solidFill>
                <a:latin typeface="Yu Gothic Light" panose="020B0300000000000000" pitchFamily="34" charset="-128"/>
                <a:ea typeface="Yu Gothic Light" panose="020B0300000000000000" pitchFamily="34" charset="-128"/>
              </a:rPr>
              <a:t>apriori</a:t>
            </a:r>
            <a:r>
              <a:rPr lang="zh-CN" altLang="en-US" dirty="0">
                <a:latin typeface="Yu Gothic Light" panose="020B0300000000000000" pitchFamily="34" charset="-128"/>
                <a:ea typeface="Yu Gothic Light" panose="020B0300000000000000" pitchFamily="34" charset="-128"/>
              </a:rPr>
              <a:t>套件去看特徵間的關係。</a:t>
            </a:r>
            <a:endParaRPr lang="zh-TW" alt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2766969365"/>
      </p:ext>
    </p:extLst>
  </p:cSld>
  <p:clrMapOvr>
    <a:masterClrMapping/>
  </p:clrMapOvr>
  <mc:AlternateContent xmlns:mc="http://schemas.openxmlformats.org/markup-compatibility/2006" xmlns:p14="http://schemas.microsoft.com/office/powerpoint/2010/main">
    <mc:Choice Requires="p14">
      <p:transition p14:dur="0" advTm="46035"/>
    </mc:Choice>
    <mc:Fallback xmlns="">
      <p:transition advTm="4603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F2B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F2B97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577665" y="2910513"/>
            <a:ext cx="3570208" cy="1107996"/>
          </a:xfrm>
          <a:prstGeom prst="rect">
            <a:avLst/>
          </a:prstGeom>
          <a:noFill/>
        </p:spPr>
        <p:txBody>
          <a:bodyPr wrap="none" rtlCol="0">
            <a:spAutoFit/>
          </a:bodyPr>
          <a:lstStyle/>
          <a:p>
            <a:r>
              <a:rPr lang="zh-CN" altLang="en-US" sz="6600" b="1" dirty="0">
                <a:solidFill>
                  <a:srgbClr val="F2B973"/>
                </a:solidFill>
                <a:latin typeface="微软雅黑" panose="020B0503020204020204" pitchFamily="34" charset="-122"/>
                <a:ea typeface="微软雅黑" panose="020B0503020204020204" pitchFamily="34" charset="-122"/>
              </a:rPr>
              <a:t>實驗結果</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6932108"/>
      </p:ext>
    </p:extLst>
  </p:cSld>
  <p:clrMapOvr>
    <a:masterClrMapping/>
  </p:clrMapOvr>
  <mc:AlternateContent xmlns:mc="http://schemas.openxmlformats.org/markup-compatibility/2006" xmlns:p14="http://schemas.microsoft.com/office/powerpoint/2010/main">
    <mc:Choice Requires="p14">
      <p:transition p14:dur="0" advTm="4665"/>
    </mc:Choice>
    <mc:Fallback xmlns="">
      <p:transition advTm="466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复古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TotalTime>
  <Words>656</Words>
  <Application>Microsoft Office PowerPoint</Application>
  <PresentationFormat>寬螢幕</PresentationFormat>
  <Paragraphs>90</Paragraphs>
  <Slides>16</Slides>
  <Notes>16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微软雅黑</vt:lpstr>
      <vt:lpstr>Yu Gothic Light</vt:lpstr>
      <vt:lpstr>Arial</vt:lpstr>
      <vt:lpstr>Calibri</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守斌 江</cp:lastModifiedBy>
  <cp:revision>85</cp:revision>
  <dcterms:created xsi:type="dcterms:W3CDTF">2017-04-01T14:37:23Z</dcterms:created>
  <dcterms:modified xsi:type="dcterms:W3CDTF">2021-06-20T14:29:21Z</dcterms:modified>
</cp:coreProperties>
</file>