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60" r:id="rId5"/>
    <p:sldId id="259" r:id="rId6"/>
    <p:sldId id="262" r:id="rId7"/>
    <p:sldId id="263" r:id="rId8"/>
    <p:sldId id="264" r:id="rId9"/>
    <p:sldId id="265" r:id="rId10"/>
    <p:sldId id="268" r:id="rId11"/>
    <p:sldId id="269" r:id="rId12"/>
    <p:sldId id="270" r:id="rId13"/>
    <p:sldId id="271" r:id="rId14"/>
    <p:sldId id="284" r:id="rId15"/>
    <p:sldId id="286" r:id="rId16"/>
    <p:sldId id="285" r:id="rId17"/>
    <p:sldId id="273" r:id="rId18"/>
    <p:sldId id="274" r:id="rId19"/>
    <p:sldId id="275" r:id="rId20"/>
    <p:sldId id="276" r:id="rId21"/>
    <p:sldId id="278" r:id="rId22"/>
    <p:sldId id="279" r:id="rId23"/>
    <p:sldId id="280" r:id="rId24"/>
    <p:sldId id="281" r:id="rId25"/>
    <p:sldId id="287" r:id="rId26"/>
    <p:sldId id="283"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84" autoAdjust="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26"/>
          <p:cNvSpPr/>
          <p:nvPr/>
        </p:nvSpPr>
        <p:spPr>
          <a:xfrm>
            <a:off x="-6352" y="2694516"/>
            <a:ext cx="12204702" cy="3476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4998"/>
                </a:lnTo>
                <a:lnTo>
                  <a:pt x="11820" y="4998"/>
                </a:lnTo>
                <a:cubicBezTo>
                  <a:pt x="11573" y="15012"/>
                  <a:pt x="11205" y="21600"/>
                  <a:pt x="10800" y="21600"/>
                </a:cubicBezTo>
                <a:cubicBezTo>
                  <a:pt x="10395" y="21600"/>
                  <a:pt x="10028" y="15012"/>
                  <a:pt x="9780" y="4998"/>
                </a:cubicBezTo>
                <a:cubicBezTo>
                  <a:pt x="0" y="4998"/>
                  <a:pt x="0" y="4998"/>
                  <a:pt x="0" y="4998"/>
                </a:cubicBezTo>
                <a:close/>
              </a:path>
            </a:pathLst>
          </a:custGeom>
          <a:solidFill>
            <a:srgbClr val="44546A"/>
          </a:solidFill>
          <a:ln w="12700">
            <a:miter lim="400000"/>
          </a:ln>
        </p:spPr>
        <p:txBody>
          <a:bodyPr lIns="45719" rIns="45719"/>
          <a:lstStyle/>
          <a:p>
            <a:pPr>
              <a:defRPr>
                <a:latin typeface="Calibri"/>
                <a:ea typeface="Calibri"/>
                <a:cs typeface="Calibri"/>
                <a:sym typeface="Calibri"/>
              </a:defRPr>
            </a:pPr>
            <a:endParaRPr/>
          </a:p>
        </p:txBody>
      </p:sp>
      <p:sp>
        <p:nvSpPr>
          <p:cNvPr id="21" name="PA_椭圆 8"/>
          <p:cNvSpPr/>
          <p:nvPr/>
        </p:nvSpPr>
        <p:spPr>
          <a:xfrm>
            <a:off x="5418666" y="1604796"/>
            <a:ext cx="1354669" cy="1356786"/>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C9C9C9"/>
                </a:solidFill>
              </a:defRPr>
            </a:pPr>
            <a:endParaRPr/>
          </a:p>
        </p:txBody>
      </p:sp>
      <p:sp>
        <p:nvSpPr>
          <p:cNvPr id="23" name="文本框 95"/>
          <p:cNvSpPr txBox="1"/>
          <p:nvPr/>
        </p:nvSpPr>
        <p:spPr>
          <a:xfrm>
            <a:off x="5132916" y="5099315"/>
            <a:ext cx="246803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400">
                <a:solidFill>
                  <a:srgbClr val="44546A"/>
                </a:solidFill>
                <a:latin typeface="方正宋刻本秀楷简体"/>
                <a:ea typeface="方正宋刻本秀楷简体"/>
                <a:cs typeface="方正宋刻本秀楷简体"/>
                <a:sym typeface="方正宋刻本秀楷简体"/>
              </a:defRPr>
            </a:pPr>
            <a:r>
              <a:rPr dirty="0"/>
              <a:t>答辩人：</a:t>
            </a:r>
            <a:r>
              <a:rPr lang="en-US" dirty="0"/>
              <a:t>1953729 </a:t>
            </a:r>
            <a:r>
              <a:rPr lang="zh-CN" altLang="en-US" dirty="0"/>
              <a:t>吴浩泽</a:t>
            </a:r>
            <a:endParaRPr dirty="0"/>
          </a:p>
        </p:txBody>
      </p:sp>
      <p:sp>
        <p:nvSpPr>
          <p:cNvPr id="28" name="文本框 101"/>
          <p:cNvSpPr txBox="1"/>
          <p:nvPr/>
        </p:nvSpPr>
        <p:spPr>
          <a:xfrm>
            <a:off x="2661494" y="3356991"/>
            <a:ext cx="83310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6600" b="1" spc="600">
                <a:solidFill>
                  <a:srgbClr val="44546A"/>
                </a:solidFill>
                <a:latin typeface="方正宋刻本秀楷简体"/>
                <a:ea typeface="方正宋刻本秀楷简体"/>
                <a:cs typeface="方正宋刻本秀楷简体"/>
                <a:sym typeface="方正宋刻本秀楷简体"/>
              </a:defRPr>
            </a:lvl1pPr>
          </a:lstStyle>
          <a:p>
            <a:r>
              <a:rPr lang="zh-CN" altLang="en-US" dirty="0"/>
              <a:t>校园线上点餐系统</a:t>
            </a:r>
            <a:endParaRPr dirty="0"/>
          </a:p>
        </p:txBody>
      </p:sp>
      <p:pic>
        <p:nvPicPr>
          <p:cNvPr id="30" name="同济.jpeg" descr="同济.jpeg"/>
          <p:cNvPicPr>
            <a:picLocks noChangeAspect="1"/>
          </p:cNvPicPr>
          <p:nvPr/>
        </p:nvPicPr>
        <p:blipFill>
          <a:blip r:embed="rId2"/>
          <a:srcRect l="10969" t="11398" r="12130" b="11960"/>
          <a:stretch>
            <a:fillRect/>
          </a:stretch>
        </p:blipFill>
        <p:spPr>
          <a:xfrm>
            <a:off x="5666922" y="1855554"/>
            <a:ext cx="858156" cy="855270"/>
          </a:xfrm>
          <a:custGeom>
            <a:avLst/>
            <a:gdLst/>
            <a:ahLst/>
            <a:cxnLst>
              <a:cxn ang="0">
                <a:pos x="wd2" y="hd2"/>
              </a:cxn>
              <a:cxn ang="5400000">
                <a:pos x="wd2" y="hd2"/>
              </a:cxn>
              <a:cxn ang="10800000">
                <a:pos x="wd2" y="hd2"/>
              </a:cxn>
              <a:cxn ang="16200000">
                <a:pos x="wd2" y="hd2"/>
              </a:cxn>
            </a:cxnLst>
            <a:rect l="0" t="0" r="r" b="b"/>
            <a:pathLst>
              <a:path w="21433" h="21507" extrusionOk="0">
                <a:moveTo>
                  <a:pt x="10387" y="9"/>
                </a:moveTo>
                <a:cubicBezTo>
                  <a:pt x="8419" y="37"/>
                  <a:pt x="8072" y="88"/>
                  <a:pt x="7542" y="468"/>
                </a:cubicBezTo>
                <a:cubicBezTo>
                  <a:pt x="7096" y="788"/>
                  <a:pt x="6882" y="851"/>
                  <a:pt x="6720" y="688"/>
                </a:cubicBezTo>
                <a:cubicBezTo>
                  <a:pt x="6501" y="467"/>
                  <a:pt x="6483" y="494"/>
                  <a:pt x="6214" y="1386"/>
                </a:cubicBezTo>
                <a:cubicBezTo>
                  <a:pt x="6163" y="1556"/>
                  <a:pt x="5932" y="1611"/>
                  <a:pt x="5560" y="1556"/>
                </a:cubicBezTo>
                <a:cubicBezTo>
                  <a:pt x="4971" y="1469"/>
                  <a:pt x="4165" y="2054"/>
                  <a:pt x="3895" y="2763"/>
                </a:cubicBezTo>
                <a:cubicBezTo>
                  <a:pt x="3829" y="2936"/>
                  <a:pt x="3643" y="3083"/>
                  <a:pt x="3478" y="3083"/>
                </a:cubicBezTo>
                <a:cubicBezTo>
                  <a:pt x="3314" y="3083"/>
                  <a:pt x="3181" y="3220"/>
                  <a:pt x="3181" y="3392"/>
                </a:cubicBezTo>
                <a:cubicBezTo>
                  <a:pt x="3181" y="3564"/>
                  <a:pt x="3009" y="3747"/>
                  <a:pt x="2804" y="3801"/>
                </a:cubicBezTo>
                <a:cubicBezTo>
                  <a:pt x="2600" y="3855"/>
                  <a:pt x="2392" y="4074"/>
                  <a:pt x="2339" y="4280"/>
                </a:cubicBezTo>
                <a:cubicBezTo>
                  <a:pt x="2285" y="4486"/>
                  <a:pt x="2110" y="4650"/>
                  <a:pt x="1952" y="4650"/>
                </a:cubicBezTo>
                <a:cubicBezTo>
                  <a:pt x="1633" y="4650"/>
                  <a:pt x="1373" y="5578"/>
                  <a:pt x="1645" y="5747"/>
                </a:cubicBezTo>
                <a:cubicBezTo>
                  <a:pt x="1909" y="5912"/>
                  <a:pt x="1639" y="6216"/>
                  <a:pt x="1228" y="6216"/>
                </a:cubicBezTo>
                <a:cubicBezTo>
                  <a:pt x="786" y="6216"/>
                  <a:pt x="569" y="6524"/>
                  <a:pt x="772" y="6855"/>
                </a:cubicBezTo>
                <a:cubicBezTo>
                  <a:pt x="1056" y="7316"/>
                  <a:pt x="990" y="7886"/>
                  <a:pt x="604" y="8312"/>
                </a:cubicBezTo>
                <a:cubicBezTo>
                  <a:pt x="275" y="8675"/>
                  <a:pt x="215" y="9013"/>
                  <a:pt x="227" y="10468"/>
                </a:cubicBezTo>
                <a:cubicBezTo>
                  <a:pt x="235" y="11413"/>
                  <a:pt x="154" y="12287"/>
                  <a:pt x="49" y="12414"/>
                </a:cubicBezTo>
                <a:cubicBezTo>
                  <a:pt x="-81" y="12571"/>
                  <a:pt x="45" y="13005"/>
                  <a:pt x="445" y="13771"/>
                </a:cubicBezTo>
                <a:cubicBezTo>
                  <a:pt x="768" y="14389"/>
                  <a:pt x="980" y="14986"/>
                  <a:pt x="911" y="15098"/>
                </a:cubicBezTo>
                <a:cubicBezTo>
                  <a:pt x="842" y="15211"/>
                  <a:pt x="974" y="15449"/>
                  <a:pt x="1209" y="15627"/>
                </a:cubicBezTo>
                <a:cubicBezTo>
                  <a:pt x="1443" y="15806"/>
                  <a:pt x="1657" y="16147"/>
                  <a:pt x="1674" y="16386"/>
                </a:cubicBezTo>
                <a:cubicBezTo>
                  <a:pt x="1692" y="16624"/>
                  <a:pt x="1810" y="16815"/>
                  <a:pt x="1942" y="16815"/>
                </a:cubicBezTo>
                <a:cubicBezTo>
                  <a:pt x="2243" y="16815"/>
                  <a:pt x="2406" y="17071"/>
                  <a:pt x="2527" y="17753"/>
                </a:cubicBezTo>
                <a:cubicBezTo>
                  <a:pt x="2579" y="18048"/>
                  <a:pt x="2710" y="18321"/>
                  <a:pt x="2824" y="18362"/>
                </a:cubicBezTo>
                <a:cubicBezTo>
                  <a:pt x="2939" y="18402"/>
                  <a:pt x="3198" y="18599"/>
                  <a:pt x="3399" y="18801"/>
                </a:cubicBezTo>
                <a:cubicBezTo>
                  <a:pt x="3600" y="19003"/>
                  <a:pt x="3889" y="19170"/>
                  <a:pt x="4043" y="19170"/>
                </a:cubicBezTo>
                <a:cubicBezTo>
                  <a:pt x="4198" y="19170"/>
                  <a:pt x="4455" y="19349"/>
                  <a:pt x="4608" y="19569"/>
                </a:cubicBezTo>
                <a:cubicBezTo>
                  <a:pt x="4762" y="19790"/>
                  <a:pt x="4996" y="19950"/>
                  <a:pt x="5134" y="19919"/>
                </a:cubicBezTo>
                <a:cubicBezTo>
                  <a:pt x="5272" y="19887"/>
                  <a:pt x="5437" y="20032"/>
                  <a:pt x="5500" y="20248"/>
                </a:cubicBezTo>
                <a:cubicBezTo>
                  <a:pt x="5578" y="20512"/>
                  <a:pt x="5802" y="20658"/>
                  <a:pt x="6194" y="20687"/>
                </a:cubicBezTo>
                <a:cubicBezTo>
                  <a:pt x="6515" y="20711"/>
                  <a:pt x="6869" y="20849"/>
                  <a:pt x="6977" y="20997"/>
                </a:cubicBezTo>
                <a:cubicBezTo>
                  <a:pt x="7085" y="21144"/>
                  <a:pt x="7302" y="21319"/>
                  <a:pt x="7463" y="21386"/>
                </a:cubicBezTo>
                <a:cubicBezTo>
                  <a:pt x="7624" y="21452"/>
                  <a:pt x="8069" y="21460"/>
                  <a:pt x="8444" y="21396"/>
                </a:cubicBezTo>
                <a:cubicBezTo>
                  <a:pt x="9650" y="21190"/>
                  <a:pt x="12234" y="21177"/>
                  <a:pt x="12607" y="21376"/>
                </a:cubicBezTo>
                <a:cubicBezTo>
                  <a:pt x="12846" y="21503"/>
                  <a:pt x="13032" y="21497"/>
                  <a:pt x="13163" y="21366"/>
                </a:cubicBezTo>
                <a:cubicBezTo>
                  <a:pt x="13296" y="21231"/>
                  <a:pt x="13520" y="21236"/>
                  <a:pt x="13846" y="21386"/>
                </a:cubicBezTo>
                <a:cubicBezTo>
                  <a:pt x="14246" y="21569"/>
                  <a:pt x="14357" y="21553"/>
                  <a:pt x="14511" y="21276"/>
                </a:cubicBezTo>
                <a:cubicBezTo>
                  <a:pt x="14613" y="21092"/>
                  <a:pt x="14813" y="20937"/>
                  <a:pt x="14957" y="20937"/>
                </a:cubicBezTo>
                <a:cubicBezTo>
                  <a:pt x="15101" y="20937"/>
                  <a:pt x="15275" y="20787"/>
                  <a:pt x="15343" y="20607"/>
                </a:cubicBezTo>
                <a:cubicBezTo>
                  <a:pt x="15434" y="20368"/>
                  <a:pt x="15533" y="20339"/>
                  <a:pt x="15690" y="20498"/>
                </a:cubicBezTo>
                <a:cubicBezTo>
                  <a:pt x="15848" y="20656"/>
                  <a:pt x="15986" y="20617"/>
                  <a:pt x="16215" y="20338"/>
                </a:cubicBezTo>
                <a:cubicBezTo>
                  <a:pt x="16388" y="20128"/>
                  <a:pt x="16761" y="19941"/>
                  <a:pt x="17048" y="19919"/>
                </a:cubicBezTo>
                <a:cubicBezTo>
                  <a:pt x="17335" y="19897"/>
                  <a:pt x="17563" y="19794"/>
                  <a:pt x="17544" y="19699"/>
                </a:cubicBezTo>
                <a:cubicBezTo>
                  <a:pt x="17524" y="19604"/>
                  <a:pt x="17669" y="19425"/>
                  <a:pt x="17871" y="19300"/>
                </a:cubicBezTo>
                <a:cubicBezTo>
                  <a:pt x="18411" y="18966"/>
                  <a:pt x="19092" y="18272"/>
                  <a:pt x="19229" y="17913"/>
                </a:cubicBezTo>
                <a:cubicBezTo>
                  <a:pt x="19295" y="17740"/>
                  <a:pt x="19489" y="17603"/>
                  <a:pt x="19665" y="17603"/>
                </a:cubicBezTo>
                <a:cubicBezTo>
                  <a:pt x="19877" y="17603"/>
                  <a:pt x="19942" y="17502"/>
                  <a:pt x="19863" y="17294"/>
                </a:cubicBezTo>
                <a:cubicBezTo>
                  <a:pt x="19785" y="17088"/>
                  <a:pt x="19876" y="16939"/>
                  <a:pt x="20121" y="16875"/>
                </a:cubicBezTo>
                <a:cubicBezTo>
                  <a:pt x="20572" y="16756"/>
                  <a:pt x="20789" y="16053"/>
                  <a:pt x="20488" y="15687"/>
                </a:cubicBezTo>
                <a:cubicBezTo>
                  <a:pt x="20318" y="15482"/>
                  <a:pt x="20352" y="15405"/>
                  <a:pt x="20646" y="15328"/>
                </a:cubicBezTo>
                <a:cubicBezTo>
                  <a:pt x="21162" y="15192"/>
                  <a:pt x="21505" y="14331"/>
                  <a:pt x="21419" y="13382"/>
                </a:cubicBezTo>
                <a:cubicBezTo>
                  <a:pt x="21380" y="12950"/>
                  <a:pt x="21330" y="12594"/>
                  <a:pt x="21310" y="12594"/>
                </a:cubicBezTo>
                <a:cubicBezTo>
                  <a:pt x="21182" y="12594"/>
                  <a:pt x="21195" y="11522"/>
                  <a:pt x="21330" y="11047"/>
                </a:cubicBezTo>
                <a:cubicBezTo>
                  <a:pt x="21433" y="10684"/>
                  <a:pt x="21414" y="10380"/>
                  <a:pt x="21281" y="10218"/>
                </a:cubicBezTo>
                <a:cubicBezTo>
                  <a:pt x="21131" y="10037"/>
                  <a:pt x="21127" y="9786"/>
                  <a:pt x="21271" y="9370"/>
                </a:cubicBezTo>
                <a:cubicBezTo>
                  <a:pt x="21519" y="8653"/>
                  <a:pt x="21360" y="7468"/>
                  <a:pt x="20924" y="6805"/>
                </a:cubicBezTo>
                <a:cubicBezTo>
                  <a:pt x="20746" y="6535"/>
                  <a:pt x="20618" y="6120"/>
                  <a:pt x="20636" y="5877"/>
                </a:cubicBezTo>
                <a:cubicBezTo>
                  <a:pt x="20655" y="5615"/>
                  <a:pt x="20560" y="5438"/>
                  <a:pt x="20398" y="5438"/>
                </a:cubicBezTo>
                <a:cubicBezTo>
                  <a:pt x="20249" y="5438"/>
                  <a:pt x="20062" y="5278"/>
                  <a:pt x="19992" y="5089"/>
                </a:cubicBezTo>
                <a:cubicBezTo>
                  <a:pt x="19922" y="4900"/>
                  <a:pt x="19711" y="4631"/>
                  <a:pt x="19516" y="4490"/>
                </a:cubicBezTo>
                <a:cubicBezTo>
                  <a:pt x="19322" y="4349"/>
                  <a:pt x="19159" y="4025"/>
                  <a:pt x="19159" y="3761"/>
                </a:cubicBezTo>
                <a:cubicBezTo>
                  <a:pt x="19159" y="3463"/>
                  <a:pt x="19046" y="3272"/>
                  <a:pt x="18862" y="3272"/>
                </a:cubicBezTo>
                <a:cubicBezTo>
                  <a:pt x="18699" y="3272"/>
                  <a:pt x="18475" y="3065"/>
                  <a:pt x="18356" y="2803"/>
                </a:cubicBezTo>
                <a:cubicBezTo>
                  <a:pt x="18238" y="2542"/>
                  <a:pt x="17904" y="2264"/>
                  <a:pt x="17623" y="2195"/>
                </a:cubicBezTo>
                <a:cubicBezTo>
                  <a:pt x="17342" y="2125"/>
                  <a:pt x="16837" y="1799"/>
                  <a:pt x="16493" y="1466"/>
                </a:cubicBezTo>
                <a:cubicBezTo>
                  <a:pt x="16060" y="1047"/>
                  <a:pt x="15683" y="865"/>
                  <a:pt x="15274" y="877"/>
                </a:cubicBezTo>
                <a:cubicBezTo>
                  <a:pt x="14949" y="886"/>
                  <a:pt x="14635" y="813"/>
                  <a:pt x="14570" y="708"/>
                </a:cubicBezTo>
                <a:cubicBezTo>
                  <a:pt x="14496" y="587"/>
                  <a:pt x="14342" y="598"/>
                  <a:pt x="14164" y="747"/>
                </a:cubicBezTo>
                <a:cubicBezTo>
                  <a:pt x="13931" y="942"/>
                  <a:pt x="13855" y="915"/>
                  <a:pt x="13767" y="578"/>
                </a:cubicBezTo>
                <a:cubicBezTo>
                  <a:pt x="13630" y="48"/>
                  <a:pt x="13176" y="-31"/>
                  <a:pt x="10387" y="9"/>
                </a:cubicBezTo>
                <a:close/>
              </a:path>
            </a:pathLst>
          </a:custGeom>
          <a:ln w="12700">
            <a:miter lim="400000"/>
          </a:ln>
        </p:spPr>
      </p:pic>
    </p:spTree>
  </p:cSld>
  <p:clrMapOvr>
    <a:masterClrMapping/>
  </p:clrMapOvr>
  <p:transition spd="med" advClick="0" advTm="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400"/>
                                  </p:stCondLst>
                                  <p:iterate>
                                    <p:tmAbs val="0"/>
                                  </p:iterate>
                                  <p:childTnLst>
                                    <p:set>
                                      <p:cBhvr>
                                        <p:cTn id="6" fill="hold"/>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iterate>
                                    <p:tmAbs val="0"/>
                                  </p:iterate>
                                  <p:childTnLst>
                                    <p:set>
                                      <p:cBhvr>
                                        <p:cTn id="11" fill="hold"/>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par>
                          <p:cTn id="13" fill="hold">
                            <p:stCondLst>
                              <p:cond delay="500"/>
                            </p:stCondLst>
                            <p:childTnLst>
                              <p:par>
                                <p:cTn id="14" presetID="9" presetClass="entr" fill="hold" grpId="3" nodeType="afterEffect">
                                  <p:stCondLst>
                                    <p:cond delay="0"/>
                                  </p:stCondLst>
                                  <p:iterate>
                                    <p:tmAbs val="0"/>
                                  </p:iterate>
                                  <p:childTnLst>
                                    <p:set>
                                      <p:cBhvr>
                                        <p:cTn id="15" fill="hold"/>
                                        <p:tgtEl>
                                          <p:spTgt spid="28"/>
                                        </p:tgtEl>
                                        <p:attrNameLst>
                                          <p:attrName>style.visibility</p:attrName>
                                        </p:attrNameLst>
                                      </p:cBhvr>
                                      <p:to>
                                        <p:strVal val="visible"/>
                                      </p:to>
                                    </p:set>
                                    <p:animEffect transition="in" filter="dissolve">
                                      <p:cBhvr>
                                        <p:cTn id="16" dur="1000"/>
                                        <p:tgtEl>
                                          <p:spTgt spid="28"/>
                                        </p:tgtEl>
                                      </p:cBhvr>
                                    </p:animEffect>
                                  </p:childTnLst>
                                </p:cTn>
                              </p:par>
                            </p:childTnLst>
                          </p:cTn>
                        </p:par>
                        <p:par>
                          <p:cTn id="17" fill="hold">
                            <p:stCondLst>
                              <p:cond delay="1500"/>
                            </p:stCondLst>
                            <p:childTnLst>
                              <p:par>
                                <p:cTn id="18" presetID="9" presetClass="entr" fill="hold" grpId="6" nodeType="afterEffect">
                                  <p:stCondLst>
                                    <p:cond delay="0"/>
                                  </p:stCondLst>
                                  <p:iterate>
                                    <p:tmAbs val="0"/>
                                  </p:iterate>
                                  <p:childTnLst>
                                    <p:set>
                                      <p:cBhvr>
                                        <p:cTn id="19" fill="hold"/>
                                        <p:tgtEl>
                                          <p:spTgt spid="23"/>
                                        </p:tgtEl>
                                        <p:attrNameLst>
                                          <p:attrName>style.visibility</p:attrName>
                                        </p:attrNameLst>
                                      </p:cBhvr>
                                      <p:to>
                                        <p:strVal val="visible"/>
                                      </p:to>
                                    </p:set>
                                    <p:animEffect transition="in" filter="dissolv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2" animBg="1" advAuto="0"/>
      <p:bldP spid="21" grpId="1" animBg="1" advAuto="0"/>
      <p:bldP spid="23" grpId="6" animBg="1" advAuto="0"/>
      <p:bldP spid="28"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296" name="PA_文本框 10"/>
          <p:cNvSpPr txBox="1"/>
          <p:nvPr/>
        </p:nvSpPr>
        <p:spPr>
          <a:xfrm>
            <a:off x="6079066" y="2713933"/>
            <a:ext cx="317009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需求分析规约</a:t>
            </a:r>
            <a:endParaRPr dirty="0"/>
          </a:p>
        </p:txBody>
      </p:sp>
      <p:sp>
        <p:nvSpPr>
          <p:cNvPr id="297"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300" name="组合 2"/>
          <p:cNvGrpSpPr/>
          <p:nvPr/>
        </p:nvGrpSpPr>
        <p:grpSpPr>
          <a:xfrm>
            <a:off x="3571726" y="2751664"/>
            <a:ext cx="1356785" cy="1354669"/>
            <a:chOff x="0" y="0"/>
            <a:chExt cx="1356784" cy="1354667"/>
          </a:xfrm>
        </p:grpSpPr>
        <p:sp>
          <p:nvSpPr>
            <p:cNvPr id="298"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299" name="PA_文本框 6"/>
            <p:cNvSpPr txBox="1"/>
            <p:nvPr/>
          </p:nvSpPr>
          <p:spPr>
            <a:xfrm>
              <a:off x="1667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t>03</a:t>
              </a:r>
            </a:p>
          </p:txBody>
        </p:sp>
      </p:grpSp>
      <p:sp>
        <p:nvSpPr>
          <p:cNvPr id="301" name="PA_文本框 11"/>
          <p:cNvSpPr txBox="1"/>
          <p:nvPr/>
        </p:nvSpPr>
        <p:spPr>
          <a:xfrm>
            <a:off x="6042038" y="3680778"/>
            <a:ext cx="433068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just" fontAlgn="base">
              <a:spcBef>
                <a:spcPct val="0"/>
              </a:spcBef>
              <a:spcAft>
                <a:spcPct val="0"/>
              </a:spcAft>
              <a:defRPr/>
            </a:pP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需求分析规约明确了系统的假定和约束，对用户的特点进行了一定的分析，更重要的是进行了系统体系结构，系统总体流程的构建。当然也进行了系统的功能建模，数据建模，以及行为建模。</a:t>
            </a:r>
            <a:endParaRPr lang="en-US" altLang="zh-CN"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295"/>
                                        </p:tgtEl>
                                        <p:attrNameLst>
                                          <p:attrName>style.visibility</p:attrName>
                                        </p:attrNameLst>
                                      </p:cBhvr>
                                      <p:to>
                                        <p:strVal val="visible"/>
                                      </p:to>
                                    </p:set>
                                    <p:animEffect transition="in" filter="wipe(down)">
                                      <p:cBhvr>
                                        <p:cTn id="7" dur="500"/>
                                        <p:tgtEl>
                                          <p:spTgt spid="295"/>
                                        </p:tgtEl>
                                      </p:cBhvr>
                                    </p:animEffect>
                                  </p:childTnLst>
                                </p:cTn>
                              </p:par>
                            </p:childTnLst>
                          </p:cTn>
                        </p:par>
                        <p:par>
                          <p:cTn id="8" fill="hold">
                            <p:stCondLst>
                              <p:cond delay="500"/>
                            </p:stCondLst>
                            <p:childTnLst>
                              <p:par>
                                <p:cTn id="9" presetID="2" presetClass="entr" presetSubtype="4" fill="hold" grpId="2" nodeType="afterEffect">
                                  <p:stCondLst>
                                    <p:cond delay="250"/>
                                  </p:stCondLst>
                                  <p:iterate>
                                    <p:tmAbs val="0"/>
                                  </p:iterate>
                                  <p:childTnLst>
                                    <p:set>
                                      <p:cBhvr>
                                        <p:cTn id="10" fill="hold"/>
                                        <p:tgtEl>
                                          <p:spTgt spid="300"/>
                                        </p:tgtEl>
                                        <p:attrNameLst>
                                          <p:attrName>style.visibility</p:attrName>
                                        </p:attrNameLst>
                                      </p:cBhvr>
                                      <p:to>
                                        <p:strVal val="visible"/>
                                      </p:to>
                                    </p:set>
                                    <p:anim calcmode="lin" valueType="num">
                                      <p:cBhvr>
                                        <p:cTn id="11" dur="1000" fill="hold"/>
                                        <p:tgtEl>
                                          <p:spTgt spid="300"/>
                                        </p:tgtEl>
                                        <p:attrNameLst>
                                          <p:attrName>ppt_x</p:attrName>
                                        </p:attrNameLst>
                                      </p:cBhvr>
                                      <p:tavLst>
                                        <p:tav tm="0">
                                          <p:val>
                                            <p:strVal val="#ppt_x"/>
                                          </p:val>
                                        </p:tav>
                                        <p:tav tm="100000">
                                          <p:val>
                                            <p:strVal val="#ppt_x"/>
                                          </p:val>
                                        </p:tav>
                                      </p:tavLst>
                                    </p:anim>
                                    <p:anim calcmode="lin" valueType="num">
                                      <p:cBhvr>
                                        <p:cTn id="12" dur="1000" fill="hold"/>
                                        <p:tgtEl>
                                          <p:spTgt spid="300"/>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3" nodeType="afterEffect">
                                  <p:stCondLst>
                                    <p:cond delay="0"/>
                                  </p:stCondLst>
                                  <p:iterate>
                                    <p:tmAbs val="0"/>
                                  </p:iterate>
                                  <p:childTnLst>
                                    <p:set>
                                      <p:cBhvr>
                                        <p:cTn id="15" fill="hold"/>
                                        <p:tgtEl>
                                          <p:spTgt spid="296"/>
                                        </p:tgtEl>
                                        <p:attrNameLst>
                                          <p:attrName>style.visibility</p:attrName>
                                        </p:attrNameLst>
                                      </p:cBhvr>
                                      <p:to>
                                        <p:strVal val="visible"/>
                                      </p:to>
                                    </p:set>
                                    <p:anim calcmode="lin" valueType="num">
                                      <p:cBhvr>
                                        <p:cTn id="16" dur="500" fill="hold"/>
                                        <p:tgtEl>
                                          <p:spTgt spid="296"/>
                                        </p:tgtEl>
                                        <p:attrNameLst>
                                          <p:attrName>ppt_x</p:attrName>
                                        </p:attrNameLst>
                                      </p:cBhvr>
                                      <p:tavLst>
                                        <p:tav tm="0">
                                          <p:val>
                                            <p:strVal val="0-#ppt_w/2"/>
                                          </p:val>
                                        </p:tav>
                                        <p:tav tm="100000">
                                          <p:val>
                                            <p:strVal val="#ppt_x"/>
                                          </p:val>
                                        </p:tav>
                                      </p:tavLst>
                                    </p:anim>
                                    <p:anim calcmode="lin" valueType="num">
                                      <p:cBhvr>
                                        <p:cTn id="17" dur="500" fill="hold"/>
                                        <p:tgtEl>
                                          <p:spTgt spid="296"/>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4" nodeType="afterEffect">
                                  <p:stCondLst>
                                    <p:cond delay="0"/>
                                  </p:stCondLst>
                                  <p:iterate>
                                    <p:tmAbs val="0"/>
                                  </p:iterate>
                                  <p:childTnLst>
                                    <p:set>
                                      <p:cBhvr>
                                        <p:cTn id="20" fill="hold"/>
                                        <p:tgtEl>
                                          <p:spTgt spid="297"/>
                                        </p:tgtEl>
                                        <p:attrNameLst>
                                          <p:attrName>style.visibility</p:attrName>
                                        </p:attrNameLst>
                                      </p:cBhvr>
                                      <p:to>
                                        <p:strVal val="visible"/>
                                      </p:to>
                                    </p:set>
                                    <p:anim calcmode="lin" valueType="num">
                                      <p:cBhvr>
                                        <p:cTn id="21" dur="500" fill="hold"/>
                                        <p:tgtEl>
                                          <p:spTgt spid="297"/>
                                        </p:tgtEl>
                                        <p:attrNameLst>
                                          <p:attrName>ppt_x</p:attrName>
                                        </p:attrNameLst>
                                      </p:cBhvr>
                                      <p:tavLst>
                                        <p:tav tm="0">
                                          <p:val>
                                            <p:strVal val="0-#ppt_w/2"/>
                                          </p:val>
                                        </p:tav>
                                        <p:tav tm="100000">
                                          <p:val>
                                            <p:strVal val="#ppt_x"/>
                                          </p:val>
                                        </p:tav>
                                      </p:tavLst>
                                    </p:anim>
                                    <p:anim calcmode="lin" valueType="num">
                                      <p:cBhvr>
                                        <p:cTn id="22" dur="500" fill="hold"/>
                                        <p:tgtEl>
                                          <p:spTgt spid="297"/>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8" fill="hold" grpId="5" nodeType="afterEffect">
                                  <p:stCondLst>
                                    <p:cond delay="0"/>
                                  </p:stCondLst>
                                  <p:iterate>
                                    <p:tmAbs val="0"/>
                                  </p:iterate>
                                  <p:childTnLst>
                                    <p:set>
                                      <p:cBhvr>
                                        <p:cTn id="25" fill="hold"/>
                                        <p:tgtEl>
                                          <p:spTgt spid="301"/>
                                        </p:tgtEl>
                                        <p:attrNameLst>
                                          <p:attrName>style.visibility</p:attrName>
                                        </p:attrNameLst>
                                      </p:cBhvr>
                                      <p:to>
                                        <p:strVal val="visible"/>
                                      </p:to>
                                    </p:set>
                                    <p:anim calcmode="lin" valueType="num">
                                      <p:cBhvr>
                                        <p:cTn id="26" dur="500" fill="hold"/>
                                        <p:tgtEl>
                                          <p:spTgt spid="301"/>
                                        </p:tgtEl>
                                        <p:attrNameLst>
                                          <p:attrName>ppt_x</p:attrName>
                                        </p:attrNameLst>
                                      </p:cBhvr>
                                      <p:tavLst>
                                        <p:tav tm="0">
                                          <p:val>
                                            <p:strVal val="0-#ppt_w/2"/>
                                          </p:val>
                                        </p:tav>
                                        <p:tav tm="100000">
                                          <p:val>
                                            <p:strVal val="#ppt_x"/>
                                          </p:val>
                                        </p:tav>
                                      </p:tavLst>
                                    </p:anim>
                                    <p:anim calcmode="lin" valueType="num">
                                      <p:cBhvr>
                                        <p:cTn id="27" dur="500" fill="hold"/>
                                        <p:tgtEl>
                                          <p:spTgt spid="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1" animBg="1" advAuto="0"/>
      <p:bldP spid="296" grpId="3" animBg="1" advAuto="0"/>
      <p:bldP spid="297" grpId="4" animBg="1" advAuto="0"/>
      <p:bldP spid="300" grpId="2" animBg="1" advAuto="0"/>
      <p:bldP spid="301" grpId="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A_文本框 4"/>
          <p:cNvSpPr txBox="1"/>
          <p:nvPr/>
        </p:nvSpPr>
        <p:spPr>
          <a:xfrm>
            <a:off x="5241921" y="609359"/>
            <a:ext cx="170815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系统体系结构</a:t>
            </a:r>
            <a:endParaRPr dirty="0"/>
          </a:p>
        </p:txBody>
      </p:sp>
      <p:sp>
        <p:nvSpPr>
          <p:cNvPr id="346" name="PA_直接连接符 60"/>
          <p:cNvSpPr/>
          <p:nvPr/>
        </p:nvSpPr>
        <p:spPr>
          <a:xfrm>
            <a:off x="5422900" y="1128184"/>
            <a:ext cx="1346201" cy="1"/>
          </a:xfrm>
          <a:prstGeom prst="line">
            <a:avLst/>
          </a:prstGeom>
          <a:ln w="6350">
            <a:solidFill>
              <a:srgbClr val="44546A"/>
            </a:solidFill>
            <a:miter/>
          </a:ln>
        </p:spPr>
        <p:txBody>
          <a:bodyPr lIns="45719" rIns="45719"/>
          <a:lstStyle/>
          <a:p>
            <a:endParaRPr/>
          </a:p>
        </p:txBody>
      </p:sp>
      <p:grpSp>
        <p:nvGrpSpPr>
          <p:cNvPr id="2" name="组合 1">
            <a:extLst>
              <a:ext uri="{FF2B5EF4-FFF2-40B4-BE49-F238E27FC236}">
                <a16:creationId xmlns:a16="http://schemas.microsoft.com/office/drawing/2014/main" id="{A14E7BF6-DCAF-9C76-AAE4-59335D782714}"/>
              </a:ext>
            </a:extLst>
          </p:cNvPr>
          <p:cNvGrpSpPr/>
          <p:nvPr/>
        </p:nvGrpSpPr>
        <p:grpSpPr>
          <a:xfrm>
            <a:off x="961931" y="2226460"/>
            <a:ext cx="3327957" cy="3403625"/>
            <a:chOff x="6817657" y="1829905"/>
            <a:chExt cx="2411081" cy="8295040"/>
          </a:xfrm>
        </p:grpSpPr>
        <p:sp>
          <p:nvSpPr>
            <p:cNvPr id="3" name="文本框 6">
              <a:extLst>
                <a:ext uri="{FF2B5EF4-FFF2-40B4-BE49-F238E27FC236}">
                  <a16:creationId xmlns:a16="http://schemas.microsoft.com/office/drawing/2014/main" id="{B166B2B2-D605-FA01-D88F-19252CB3E6CA}"/>
                </a:ext>
              </a:extLst>
            </p:cNvPr>
            <p:cNvSpPr txBox="1"/>
            <p:nvPr/>
          </p:nvSpPr>
          <p:spPr>
            <a:xfrm>
              <a:off x="6817657" y="2805021"/>
              <a:ext cx="2411081" cy="731992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该系统用户层由客户以及商家构成，用户通过使用微信进行点单，假设商家通过</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APP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对门店以及菜品进行管理，表现层和逻辑层之间使用</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restful API</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进行连接，逻辑层包含两大部分，分别是用户系统以及商家系统，数据层采用</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MySQL</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数据库进行数据存储。</a:t>
              </a:r>
            </a:p>
          </p:txBody>
        </p:sp>
        <p:sp>
          <p:nvSpPr>
            <p:cNvPr id="4" name="文本框 7">
              <a:extLst>
                <a:ext uri="{FF2B5EF4-FFF2-40B4-BE49-F238E27FC236}">
                  <a16:creationId xmlns:a16="http://schemas.microsoft.com/office/drawing/2014/main" id="{795BEA93-93E7-5ECC-3CFE-9F79B042C9D5}"/>
                </a:ext>
              </a:extLst>
            </p:cNvPr>
            <p:cNvSpPr txBox="1"/>
            <p:nvPr/>
          </p:nvSpPr>
          <p:spPr>
            <a:xfrm>
              <a:off x="6964402" y="1829905"/>
              <a:ext cx="2117589" cy="9751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系统体系结构</a:t>
              </a:r>
            </a:p>
          </p:txBody>
        </p:sp>
      </p:grpSp>
      <p:pic>
        <p:nvPicPr>
          <p:cNvPr id="5" name="图片 4" descr="Y03O0FTJSXXQZ9J7V9E`1)A">
            <a:extLst>
              <a:ext uri="{FF2B5EF4-FFF2-40B4-BE49-F238E27FC236}">
                <a16:creationId xmlns:a16="http://schemas.microsoft.com/office/drawing/2014/main" id="{DDBC0913-F67E-DE61-8416-9952B6BDFD6F}"/>
              </a:ext>
            </a:extLst>
          </p:cNvPr>
          <p:cNvPicPr>
            <a:picLocks noChangeAspect="1"/>
          </p:cNvPicPr>
          <p:nvPr/>
        </p:nvPicPr>
        <p:blipFill>
          <a:blip r:embed="rId2"/>
          <a:stretch>
            <a:fillRect/>
          </a:stretch>
        </p:blipFill>
        <p:spPr>
          <a:xfrm>
            <a:off x="4734082" y="1665152"/>
            <a:ext cx="6996354" cy="4583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25" nodeType="afterEffect">
                                  <p:stCondLst>
                                    <p:cond delay="400"/>
                                  </p:stCondLst>
                                  <p:iterate>
                                    <p:tmAbs val="0"/>
                                  </p:iterate>
                                  <p:childTnLst>
                                    <p:set>
                                      <p:cBhvr>
                                        <p:cTn id="6" fill="hold"/>
                                        <p:tgtEl>
                                          <p:spTgt spid="344"/>
                                        </p:tgtEl>
                                        <p:attrNameLst>
                                          <p:attrName>style.visibility</p:attrName>
                                        </p:attrNameLst>
                                      </p:cBhvr>
                                      <p:to>
                                        <p:strVal val="visible"/>
                                      </p:to>
                                    </p:set>
                                    <p:animEffect transition="in" filter="dissolve">
                                      <p:cBhvr>
                                        <p:cTn id="7" dur="500"/>
                                        <p:tgtEl>
                                          <p:spTgt spid="344"/>
                                        </p:tgtEl>
                                      </p:cBhvr>
                                    </p:animEffect>
                                  </p:childTnLst>
                                </p:cTn>
                              </p:par>
                            </p:childTnLst>
                          </p:cTn>
                        </p:par>
                        <p:par>
                          <p:cTn id="8" fill="hold">
                            <p:stCondLst>
                              <p:cond delay="900"/>
                            </p:stCondLst>
                            <p:childTnLst>
                              <p:par>
                                <p:cTn id="9" presetID="9" presetClass="entr" fill="hold" grpId="27" nodeType="afterEffect">
                                  <p:stCondLst>
                                    <p:cond delay="800"/>
                                  </p:stCondLst>
                                  <p:iterate>
                                    <p:tmAbs val="0"/>
                                  </p:iterate>
                                  <p:childTnLst>
                                    <p:set>
                                      <p:cBhvr>
                                        <p:cTn id="10" fill="hold"/>
                                        <p:tgtEl>
                                          <p:spTgt spid="346"/>
                                        </p:tgtEl>
                                        <p:attrNameLst>
                                          <p:attrName>style.visibility</p:attrName>
                                        </p:attrNameLst>
                                      </p:cBhvr>
                                      <p:to>
                                        <p:strVal val="visible"/>
                                      </p:to>
                                    </p:set>
                                    <p:animEffect transition="in" filter="dissolve">
                                      <p:cBhvr>
                                        <p:cTn id="11" dur="500"/>
                                        <p:tgtEl>
                                          <p:spTgt spid="346"/>
                                        </p:tgtEl>
                                      </p:cBhvr>
                                    </p:animEffect>
                                  </p:childTnLst>
                                </p:cTn>
                              </p:par>
                            </p:childTnLst>
                          </p:cTn>
                        </p:par>
                        <p:par>
                          <p:cTn id="12" fill="hold">
                            <p:stCondLst>
                              <p:cond delay="22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25" animBg="1" advAuto="0"/>
      <p:bldP spid="346" grpId="27"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A_文本框 4"/>
          <p:cNvSpPr txBox="1"/>
          <p:nvPr/>
        </p:nvSpPr>
        <p:spPr>
          <a:xfrm>
            <a:off x="2115982" y="444829"/>
            <a:ext cx="170815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系统总流程图</a:t>
            </a:r>
            <a:endParaRPr dirty="0"/>
          </a:p>
        </p:txBody>
      </p:sp>
      <p:sp>
        <p:nvSpPr>
          <p:cNvPr id="381" name="PA_直接连接符 42"/>
          <p:cNvSpPr/>
          <p:nvPr/>
        </p:nvSpPr>
        <p:spPr>
          <a:xfrm>
            <a:off x="2296960" y="944681"/>
            <a:ext cx="1346201" cy="1"/>
          </a:xfrm>
          <a:prstGeom prst="line">
            <a:avLst/>
          </a:prstGeom>
          <a:ln w="6350">
            <a:solidFill>
              <a:srgbClr val="44546A"/>
            </a:solidFill>
            <a:miter/>
          </a:ln>
        </p:spPr>
        <p:txBody>
          <a:bodyPr lIns="45719" rIns="45719"/>
          <a:lstStyle/>
          <a:p>
            <a:endParaRPr/>
          </a:p>
        </p:txBody>
      </p:sp>
      <p:pic>
        <p:nvPicPr>
          <p:cNvPr id="2" name="image4.jpeg">
            <a:extLst>
              <a:ext uri="{FF2B5EF4-FFF2-40B4-BE49-F238E27FC236}">
                <a16:creationId xmlns:a16="http://schemas.microsoft.com/office/drawing/2014/main" id="{CDA06F73-A270-64DD-FE08-0AA2B5F10483}"/>
              </a:ext>
            </a:extLst>
          </p:cNvPr>
          <p:cNvPicPr>
            <a:picLocks noChangeAspect="1"/>
          </p:cNvPicPr>
          <p:nvPr/>
        </p:nvPicPr>
        <p:blipFill rotWithShape="1">
          <a:blip r:embed="rId2" cstate="print"/>
          <a:srcRect b="3033"/>
          <a:stretch/>
        </p:blipFill>
        <p:spPr>
          <a:xfrm>
            <a:off x="5917137" y="166419"/>
            <a:ext cx="6149975" cy="6310701"/>
          </a:xfrm>
          <a:prstGeom prst="rect">
            <a:avLst/>
          </a:prstGeom>
        </p:spPr>
      </p:pic>
      <p:sp>
        <p:nvSpPr>
          <p:cNvPr id="5" name="文本框 4">
            <a:extLst>
              <a:ext uri="{FF2B5EF4-FFF2-40B4-BE49-F238E27FC236}">
                <a16:creationId xmlns:a16="http://schemas.microsoft.com/office/drawing/2014/main" id="{99A5E998-29EA-C1E8-96F7-F594785B1EEA}"/>
              </a:ext>
            </a:extLst>
          </p:cNvPr>
          <p:cNvSpPr txBox="1"/>
          <p:nvPr/>
        </p:nvSpPr>
        <p:spPr>
          <a:xfrm>
            <a:off x="1065228" y="1395168"/>
            <a:ext cx="3591613"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39700" marR="74295" algn="just">
              <a:lnSpc>
                <a:spcPct val="100000"/>
              </a:lnSpc>
              <a:spcAft>
                <a:spcPts val="0"/>
              </a:spcAft>
            </a:pPr>
            <a:r>
              <a:rPr lang="zh-CN" altLang="zh-CN" sz="1800" spc="-80">
                <a:effectLst/>
                <a:latin typeface="宋体" panose="02010600030101010101" pitchFamily="2" charset="-122"/>
                <a:ea typeface="宋体" panose="02010600030101010101" pitchFamily="2" charset="-122"/>
                <a:cs typeface="宋体" panose="02010600030101010101" pitchFamily="2" charset="-122"/>
              </a:rPr>
              <a:t>顾客，即普通用户通过正确输入用户名和密码进行登录。登录后获取到门店的信息并选择门店， </a:t>
            </a:r>
            <a:r>
              <a:rPr lang="zh-CN" altLang="zh-CN" sz="1800" spc="-65">
                <a:effectLst/>
                <a:latin typeface="宋体" panose="02010600030101010101" pitchFamily="2" charset="-122"/>
                <a:ea typeface="宋体" panose="02010600030101010101" pitchFamily="2" charset="-122"/>
                <a:cs typeface="宋体" panose="02010600030101010101" pitchFamily="2" charset="-122"/>
              </a:rPr>
              <a:t>进入门店后可以浏览商品页面，直接利用搜索框搜索商品，也可以利用网站的导航栏筛选商品。</a:t>
            </a:r>
            <a:r>
              <a:rPr lang="zh-CN" altLang="zh-CN" sz="1800" spc="-30">
                <a:effectLst/>
                <a:latin typeface="宋体" panose="02010600030101010101" pitchFamily="2" charset="-122"/>
                <a:ea typeface="宋体" panose="02010600030101010101" pitchFamily="2" charset="-122"/>
                <a:cs typeface="宋体" panose="02010600030101010101" pitchFamily="2" charset="-122"/>
              </a:rPr>
              <a:t>看到心仪的商品后，用户可以直接点击商品图片以查看商品的具体信息。当想进行购买时，用</a:t>
            </a:r>
            <a:r>
              <a:rPr lang="zh-CN" altLang="zh-CN" sz="1800" spc="-60">
                <a:effectLst/>
                <a:latin typeface="宋体" panose="02010600030101010101" pitchFamily="2" charset="-122"/>
                <a:ea typeface="宋体" panose="02010600030101010101" pitchFamily="2" charset="-122"/>
                <a:cs typeface="宋体" panose="02010600030101010101" pitchFamily="2" charset="-122"/>
              </a:rPr>
              <a:t>户点击购买商品按钮，确认后，用户通过微信支付付款，系统生成订单并将订单送给商家。待商家商品制作完成后，用户进行取餐。用餐结束后，用户给商家进行评价。</a:t>
            </a:r>
            <a:endParaRPr lang="zh-CN" altLang="zh-CN" sz="1800">
              <a:effectLst/>
              <a:latin typeface="宋体" panose="02010600030101010101" pitchFamily="2" charset="-122"/>
              <a:ea typeface="宋体" panose="02010600030101010101" pitchFamily="2" charset="-122"/>
              <a:cs typeface="宋体" panose="02010600030101010101" pitchFamily="2" charset="-122"/>
            </a:endParaRPr>
          </a:p>
          <a:p>
            <a:pPr algn="just">
              <a:spcBef>
                <a:spcPts val="15"/>
              </a:spcBef>
            </a:pPr>
            <a:r>
              <a:rPr lang="en-US" altLang="zh-CN" sz="1800">
                <a:effectLst/>
                <a:latin typeface="宋体" panose="02010600030101010101" pitchFamily="2" charset="-122"/>
                <a:ea typeface="宋体" panose="02010600030101010101" pitchFamily="2" charset="-122"/>
                <a:cs typeface="宋体" panose="02010600030101010101" pitchFamily="2" charset="-122"/>
              </a:rPr>
              <a:t> </a:t>
            </a:r>
            <a:endParaRPr lang="zh-CN" altLang="zh-CN" sz="180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4" nodeType="afterEffect">
                                  <p:stCondLst>
                                    <p:cond delay="400"/>
                                  </p:stCondLst>
                                  <p:iterate>
                                    <p:tmAbs val="0"/>
                                  </p:iterate>
                                  <p:childTnLst>
                                    <p:set>
                                      <p:cBhvr>
                                        <p:cTn id="6" fill="hold"/>
                                        <p:tgtEl>
                                          <p:spTgt spid="379"/>
                                        </p:tgtEl>
                                        <p:attrNameLst>
                                          <p:attrName>style.visibility</p:attrName>
                                        </p:attrNameLst>
                                      </p:cBhvr>
                                      <p:to>
                                        <p:strVal val="visible"/>
                                      </p:to>
                                    </p:set>
                                    <p:animEffect transition="in" filter="dissolve">
                                      <p:cBhvr>
                                        <p:cTn id="7" dur="500"/>
                                        <p:tgtEl>
                                          <p:spTgt spid="379"/>
                                        </p:tgtEl>
                                      </p:cBhvr>
                                    </p:animEffect>
                                  </p:childTnLst>
                                </p:cTn>
                              </p:par>
                            </p:childTnLst>
                          </p:cTn>
                        </p:par>
                        <p:par>
                          <p:cTn id="8" fill="hold">
                            <p:stCondLst>
                              <p:cond delay="900"/>
                            </p:stCondLst>
                            <p:childTnLst>
                              <p:par>
                                <p:cTn id="9" presetID="9" presetClass="entr" fill="hold" grpId="16" nodeType="afterEffect">
                                  <p:stCondLst>
                                    <p:cond delay="800"/>
                                  </p:stCondLst>
                                  <p:iterate>
                                    <p:tmAbs val="0"/>
                                  </p:iterate>
                                  <p:childTnLst>
                                    <p:set>
                                      <p:cBhvr>
                                        <p:cTn id="10" fill="hold"/>
                                        <p:tgtEl>
                                          <p:spTgt spid="381"/>
                                        </p:tgtEl>
                                        <p:attrNameLst>
                                          <p:attrName>style.visibility</p:attrName>
                                        </p:attrNameLst>
                                      </p:cBhvr>
                                      <p:to>
                                        <p:strVal val="visible"/>
                                      </p:to>
                                    </p:set>
                                    <p:animEffect transition="in" filter="dissolve">
                                      <p:cBhvr>
                                        <p:cTn id="11"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14" animBg="1" advAuto="0"/>
      <p:bldP spid="381" grpId="16"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A_文本框 4"/>
          <p:cNvSpPr txBox="1"/>
          <p:nvPr/>
        </p:nvSpPr>
        <p:spPr>
          <a:xfrm>
            <a:off x="5375516" y="609141"/>
            <a:ext cx="143885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系统总类图</a:t>
            </a:r>
            <a:endParaRPr dirty="0"/>
          </a:p>
        </p:txBody>
      </p:sp>
      <p:sp>
        <p:nvSpPr>
          <p:cNvPr id="412" name="PA_直接连接符 42"/>
          <p:cNvSpPr/>
          <p:nvPr/>
        </p:nvSpPr>
        <p:spPr>
          <a:xfrm>
            <a:off x="5422900" y="1128184"/>
            <a:ext cx="1346201" cy="1"/>
          </a:xfrm>
          <a:prstGeom prst="line">
            <a:avLst/>
          </a:prstGeom>
          <a:ln w="6350">
            <a:solidFill>
              <a:srgbClr val="44546A"/>
            </a:solidFill>
            <a:miter/>
          </a:ln>
        </p:spPr>
        <p:txBody>
          <a:bodyPr lIns="45719" rIns="45719"/>
          <a:lstStyle/>
          <a:p>
            <a:endParaRPr/>
          </a:p>
        </p:txBody>
      </p:sp>
      <p:pic>
        <p:nvPicPr>
          <p:cNvPr id="2" name="图片 1" descr="ZIC2Y1GX~KBF~GX(HBLLT69">
            <a:extLst>
              <a:ext uri="{FF2B5EF4-FFF2-40B4-BE49-F238E27FC236}">
                <a16:creationId xmlns:a16="http://schemas.microsoft.com/office/drawing/2014/main" id="{68B4F3F1-BC64-38DF-5E04-D95FE00505EC}"/>
              </a:ext>
            </a:extLst>
          </p:cNvPr>
          <p:cNvPicPr>
            <a:picLocks noChangeAspect="1"/>
          </p:cNvPicPr>
          <p:nvPr/>
        </p:nvPicPr>
        <p:blipFill>
          <a:blip r:embed="rId2"/>
          <a:stretch>
            <a:fillRect/>
          </a:stretch>
        </p:blipFill>
        <p:spPr>
          <a:xfrm>
            <a:off x="180513" y="1368889"/>
            <a:ext cx="11828857" cy="53230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4" nodeType="afterEffect">
                                  <p:stCondLst>
                                    <p:cond delay="400"/>
                                  </p:stCondLst>
                                  <p:iterate>
                                    <p:tmAbs val="0"/>
                                  </p:iterate>
                                  <p:childTnLst>
                                    <p:set>
                                      <p:cBhvr>
                                        <p:cTn id="6" fill="hold"/>
                                        <p:tgtEl>
                                          <p:spTgt spid="410"/>
                                        </p:tgtEl>
                                        <p:attrNameLst>
                                          <p:attrName>style.visibility</p:attrName>
                                        </p:attrNameLst>
                                      </p:cBhvr>
                                      <p:to>
                                        <p:strVal val="visible"/>
                                      </p:to>
                                    </p:set>
                                    <p:animEffect transition="in" filter="dissolve">
                                      <p:cBhvr>
                                        <p:cTn id="7" dur="500"/>
                                        <p:tgtEl>
                                          <p:spTgt spid="410"/>
                                        </p:tgtEl>
                                      </p:cBhvr>
                                    </p:animEffect>
                                  </p:childTnLst>
                                </p:cTn>
                              </p:par>
                            </p:childTnLst>
                          </p:cTn>
                        </p:par>
                        <p:par>
                          <p:cTn id="8" fill="hold">
                            <p:stCondLst>
                              <p:cond delay="900"/>
                            </p:stCondLst>
                            <p:childTnLst>
                              <p:par>
                                <p:cTn id="9" presetID="9" presetClass="entr" fill="hold" grpId="16" nodeType="afterEffect">
                                  <p:stCondLst>
                                    <p:cond delay="800"/>
                                  </p:stCondLst>
                                  <p:iterate>
                                    <p:tmAbs val="0"/>
                                  </p:iterate>
                                  <p:childTnLst>
                                    <p:set>
                                      <p:cBhvr>
                                        <p:cTn id="10" fill="hold"/>
                                        <p:tgtEl>
                                          <p:spTgt spid="412"/>
                                        </p:tgtEl>
                                        <p:attrNameLst>
                                          <p:attrName>style.visibility</p:attrName>
                                        </p:attrNameLst>
                                      </p:cBhvr>
                                      <p:to>
                                        <p:strVal val="visible"/>
                                      </p:to>
                                    </p:set>
                                    <p:animEffect transition="in" filter="dissolve">
                                      <p:cBhvr>
                                        <p:cTn id="11" dur="5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14" animBg="1" advAuto="0"/>
      <p:bldP spid="412" grpId="16"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A_文本框 4"/>
          <p:cNvSpPr txBox="1"/>
          <p:nvPr/>
        </p:nvSpPr>
        <p:spPr>
          <a:xfrm>
            <a:off x="5089941" y="588627"/>
            <a:ext cx="170815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系统功能建模</a:t>
            </a:r>
            <a:endParaRPr dirty="0"/>
          </a:p>
        </p:txBody>
      </p:sp>
      <p:sp>
        <p:nvSpPr>
          <p:cNvPr id="430" name="PA_直接连接符 29"/>
          <p:cNvSpPr/>
          <p:nvPr/>
        </p:nvSpPr>
        <p:spPr>
          <a:xfrm>
            <a:off x="5270917" y="1109330"/>
            <a:ext cx="1346201" cy="1"/>
          </a:xfrm>
          <a:prstGeom prst="line">
            <a:avLst/>
          </a:prstGeom>
          <a:ln w="6350">
            <a:solidFill>
              <a:srgbClr val="44546A"/>
            </a:solidFill>
            <a:miter/>
          </a:ln>
        </p:spPr>
        <p:txBody>
          <a:bodyPr lIns="45719" rIns="45719"/>
          <a:lstStyle/>
          <a:p>
            <a:endParaRPr/>
          </a:p>
        </p:txBody>
      </p:sp>
      <p:pic>
        <p:nvPicPr>
          <p:cNvPr id="2" name="image21.png">
            <a:extLst>
              <a:ext uri="{FF2B5EF4-FFF2-40B4-BE49-F238E27FC236}">
                <a16:creationId xmlns:a16="http://schemas.microsoft.com/office/drawing/2014/main" id="{86BB10C6-BEB9-DA39-1D8F-D83F038B2684}"/>
              </a:ext>
            </a:extLst>
          </p:cNvPr>
          <p:cNvPicPr>
            <a:picLocks noChangeAspect="1"/>
          </p:cNvPicPr>
          <p:nvPr/>
        </p:nvPicPr>
        <p:blipFill rotWithShape="1">
          <a:blip r:embed="rId2" cstate="print"/>
          <a:srcRect b="4073"/>
          <a:stretch/>
        </p:blipFill>
        <p:spPr>
          <a:xfrm>
            <a:off x="692984" y="79332"/>
            <a:ext cx="4244975" cy="6699336"/>
          </a:xfrm>
          <a:prstGeom prst="rect">
            <a:avLst/>
          </a:prstGeom>
        </p:spPr>
      </p:pic>
      <p:pic>
        <p:nvPicPr>
          <p:cNvPr id="3" name="image32.png">
            <a:extLst>
              <a:ext uri="{FF2B5EF4-FFF2-40B4-BE49-F238E27FC236}">
                <a16:creationId xmlns:a16="http://schemas.microsoft.com/office/drawing/2014/main" id="{879709DD-EDCA-2197-7DDD-3C92CE3598D2}"/>
              </a:ext>
            </a:extLst>
          </p:cNvPr>
          <p:cNvPicPr>
            <a:picLocks noChangeAspect="1"/>
          </p:cNvPicPr>
          <p:nvPr/>
        </p:nvPicPr>
        <p:blipFill rotWithShape="1">
          <a:blip r:embed="rId3" cstate="print"/>
          <a:srcRect b="4644"/>
          <a:stretch/>
        </p:blipFill>
        <p:spPr>
          <a:xfrm>
            <a:off x="6950079" y="79336"/>
            <a:ext cx="4746625" cy="6699332"/>
          </a:xfrm>
          <a:prstGeom prst="rect">
            <a:avLst/>
          </a:prstGeom>
        </p:spPr>
      </p:pic>
    </p:spTree>
    <p:extLst>
      <p:ext uri="{BB962C8B-B14F-4D97-AF65-F5344CB8AC3E}">
        <p14:creationId xmlns:p14="http://schemas.microsoft.com/office/powerpoint/2010/main" val="570456660"/>
      </p:ext>
    </p:extLst>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p:transition spd="slow" advClick="0" advTm="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600"/>
                                  </p:stCondLst>
                                  <p:iterate>
                                    <p:tmAbs val="0"/>
                                  </p:iterate>
                                  <p:childTnLst>
                                    <p:set>
                                      <p:cBhvr>
                                        <p:cTn id="6" fill="hold"/>
                                        <p:tgtEl>
                                          <p:spTgt spid="428"/>
                                        </p:tgtEl>
                                        <p:attrNameLst>
                                          <p:attrName>style.visibility</p:attrName>
                                        </p:attrNameLst>
                                      </p:cBhvr>
                                      <p:to>
                                        <p:strVal val="visible"/>
                                      </p:to>
                                    </p:set>
                                    <p:animEffect transition="in" filter="dissolve">
                                      <p:cBhvr>
                                        <p:cTn id="7" dur="500"/>
                                        <p:tgtEl>
                                          <p:spTgt spid="428"/>
                                        </p:tgtEl>
                                      </p:cBhvr>
                                    </p:animEffect>
                                  </p:childTnLst>
                                </p:cTn>
                              </p:par>
                            </p:childTnLst>
                          </p:cTn>
                        </p:par>
                        <p:par>
                          <p:cTn id="8" fill="hold">
                            <p:stCondLst>
                              <p:cond delay="1100"/>
                            </p:stCondLst>
                            <p:childTnLst>
                              <p:par>
                                <p:cTn id="9" presetID="9" presetClass="entr" fill="hold" grpId="0" nodeType="afterEffect">
                                  <p:stCondLst>
                                    <p:cond delay="1000"/>
                                  </p:stCondLst>
                                  <p:iterate>
                                    <p:tmAbs val="0"/>
                                  </p:iterate>
                                  <p:childTnLst>
                                    <p:set>
                                      <p:cBhvr>
                                        <p:cTn id="10" fill="hold"/>
                                        <p:tgtEl>
                                          <p:spTgt spid="430"/>
                                        </p:tgtEl>
                                        <p:attrNameLst>
                                          <p:attrName>style.visibility</p:attrName>
                                        </p:attrNameLst>
                                      </p:cBhvr>
                                      <p:to>
                                        <p:strVal val="visible"/>
                                      </p:to>
                                    </p:set>
                                    <p:animEffect transition="in" filter="dissolve">
                                      <p:cBhvr>
                                        <p:cTn id="11"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animBg="1" advAuto="0"/>
      <p:bldP spid="430"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A_文本框 4"/>
          <p:cNvSpPr txBox="1"/>
          <p:nvPr/>
        </p:nvSpPr>
        <p:spPr>
          <a:xfrm>
            <a:off x="5089940" y="588627"/>
            <a:ext cx="170815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系统数据建模</a:t>
            </a:r>
            <a:endParaRPr dirty="0"/>
          </a:p>
        </p:txBody>
      </p:sp>
      <p:sp>
        <p:nvSpPr>
          <p:cNvPr id="430" name="PA_直接连接符 29"/>
          <p:cNvSpPr/>
          <p:nvPr/>
        </p:nvSpPr>
        <p:spPr>
          <a:xfrm>
            <a:off x="5270917" y="1109330"/>
            <a:ext cx="1346201" cy="1"/>
          </a:xfrm>
          <a:prstGeom prst="line">
            <a:avLst/>
          </a:prstGeom>
          <a:ln w="6350">
            <a:solidFill>
              <a:srgbClr val="44546A"/>
            </a:solidFill>
            <a:miter/>
          </a:ln>
        </p:spPr>
        <p:txBody>
          <a:bodyPr lIns="45719" rIns="45719"/>
          <a:lstStyle/>
          <a:p>
            <a:endParaRPr/>
          </a:p>
        </p:txBody>
      </p:sp>
      <p:pic>
        <p:nvPicPr>
          <p:cNvPr id="4" name="image33.png">
            <a:extLst>
              <a:ext uri="{FF2B5EF4-FFF2-40B4-BE49-F238E27FC236}">
                <a16:creationId xmlns:a16="http://schemas.microsoft.com/office/drawing/2014/main" id="{24808A88-992E-068D-FE19-6A6B24B6DCA1}"/>
              </a:ext>
            </a:extLst>
          </p:cNvPr>
          <p:cNvPicPr>
            <a:picLocks noChangeAspect="1"/>
          </p:cNvPicPr>
          <p:nvPr/>
        </p:nvPicPr>
        <p:blipFill>
          <a:blip r:embed="rId2" cstate="print"/>
          <a:stretch>
            <a:fillRect/>
          </a:stretch>
        </p:blipFill>
        <p:spPr>
          <a:xfrm>
            <a:off x="905553" y="2254326"/>
            <a:ext cx="7164189" cy="2960690"/>
          </a:xfrm>
          <a:prstGeom prst="rect">
            <a:avLst/>
          </a:prstGeom>
        </p:spPr>
      </p:pic>
      <p:pic>
        <p:nvPicPr>
          <p:cNvPr id="5" name="image34.png">
            <a:extLst>
              <a:ext uri="{FF2B5EF4-FFF2-40B4-BE49-F238E27FC236}">
                <a16:creationId xmlns:a16="http://schemas.microsoft.com/office/drawing/2014/main" id="{DC995E5C-DCCE-31CA-5AD3-DAC79411E58E}"/>
              </a:ext>
            </a:extLst>
          </p:cNvPr>
          <p:cNvPicPr>
            <a:picLocks noChangeAspect="1"/>
          </p:cNvPicPr>
          <p:nvPr/>
        </p:nvPicPr>
        <p:blipFill>
          <a:blip r:embed="rId3" cstate="print"/>
          <a:stretch>
            <a:fillRect/>
          </a:stretch>
        </p:blipFill>
        <p:spPr>
          <a:xfrm>
            <a:off x="4707714" y="1109330"/>
            <a:ext cx="7247582" cy="3607746"/>
          </a:xfrm>
          <a:prstGeom prst="rect">
            <a:avLst/>
          </a:prstGeom>
        </p:spPr>
      </p:pic>
    </p:spTree>
    <p:extLst>
      <p:ext uri="{BB962C8B-B14F-4D97-AF65-F5344CB8AC3E}">
        <p14:creationId xmlns:p14="http://schemas.microsoft.com/office/powerpoint/2010/main" val="144087780"/>
      </p:ext>
    </p:extLst>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p:transition spd="slow" advClick="0" advTm="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600"/>
                                  </p:stCondLst>
                                  <p:iterate>
                                    <p:tmAbs val="0"/>
                                  </p:iterate>
                                  <p:childTnLst>
                                    <p:set>
                                      <p:cBhvr>
                                        <p:cTn id="6" fill="hold"/>
                                        <p:tgtEl>
                                          <p:spTgt spid="428"/>
                                        </p:tgtEl>
                                        <p:attrNameLst>
                                          <p:attrName>style.visibility</p:attrName>
                                        </p:attrNameLst>
                                      </p:cBhvr>
                                      <p:to>
                                        <p:strVal val="visible"/>
                                      </p:to>
                                    </p:set>
                                    <p:animEffect transition="in" filter="dissolve">
                                      <p:cBhvr>
                                        <p:cTn id="7" dur="500"/>
                                        <p:tgtEl>
                                          <p:spTgt spid="428"/>
                                        </p:tgtEl>
                                      </p:cBhvr>
                                    </p:animEffect>
                                  </p:childTnLst>
                                </p:cTn>
                              </p:par>
                            </p:childTnLst>
                          </p:cTn>
                        </p:par>
                        <p:par>
                          <p:cTn id="8" fill="hold">
                            <p:stCondLst>
                              <p:cond delay="1100"/>
                            </p:stCondLst>
                            <p:childTnLst>
                              <p:par>
                                <p:cTn id="9" presetID="9" presetClass="entr" fill="hold" grpId="0" nodeType="afterEffect">
                                  <p:stCondLst>
                                    <p:cond delay="1000"/>
                                  </p:stCondLst>
                                  <p:iterate>
                                    <p:tmAbs val="0"/>
                                  </p:iterate>
                                  <p:childTnLst>
                                    <p:set>
                                      <p:cBhvr>
                                        <p:cTn id="10" fill="hold"/>
                                        <p:tgtEl>
                                          <p:spTgt spid="430"/>
                                        </p:tgtEl>
                                        <p:attrNameLst>
                                          <p:attrName>style.visibility</p:attrName>
                                        </p:attrNameLst>
                                      </p:cBhvr>
                                      <p:to>
                                        <p:strVal val="visible"/>
                                      </p:to>
                                    </p:set>
                                    <p:animEffect transition="in" filter="dissolve">
                                      <p:cBhvr>
                                        <p:cTn id="11"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animBg="1" advAuto="0"/>
      <p:bldP spid="43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A_文本框 4"/>
          <p:cNvSpPr txBox="1"/>
          <p:nvPr/>
        </p:nvSpPr>
        <p:spPr>
          <a:xfrm>
            <a:off x="5089941" y="588627"/>
            <a:ext cx="170815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系统行为建模</a:t>
            </a:r>
            <a:endParaRPr dirty="0"/>
          </a:p>
        </p:txBody>
      </p:sp>
      <p:sp>
        <p:nvSpPr>
          <p:cNvPr id="430" name="PA_直接连接符 29"/>
          <p:cNvSpPr/>
          <p:nvPr/>
        </p:nvSpPr>
        <p:spPr>
          <a:xfrm>
            <a:off x="5270917" y="1109330"/>
            <a:ext cx="1346201" cy="1"/>
          </a:xfrm>
          <a:prstGeom prst="line">
            <a:avLst/>
          </a:prstGeom>
          <a:ln w="6350">
            <a:solidFill>
              <a:srgbClr val="44546A"/>
            </a:solidFill>
            <a:miter/>
          </a:ln>
        </p:spPr>
        <p:txBody>
          <a:bodyPr lIns="45719" rIns="45719"/>
          <a:lstStyle/>
          <a:p>
            <a:endParaRPr/>
          </a:p>
        </p:txBody>
      </p:sp>
      <p:pic>
        <p:nvPicPr>
          <p:cNvPr id="4" name="image50.png">
            <a:extLst>
              <a:ext uri="{FF2B5EF4-FFF2-40B4-BE49-F238E27FC236}">
                <a16:creationId xmlns:a16="http://schemas.microsoft.com/office/drawing/2014/main" id="{242ECA62-D8FF-5424-0AEB-63F79A1FB6ED}"/>
              </a:ext>
            </a:extLst>
          </p:cNvPr>
          <p:cNvPicPr>
            <a:picLocks noChangeAspect="1"/>
          </p:cNvPicPr>
          <p:nvPr/>
        </p:nvPicPr>
        <p:blipFill>
          <a:blip r:embed="rId2" cstate="print"/>
          <a:stretch>
            <a:fillRect/>
          </a:stretch>
        </p:blipFill>
        <p:spPr>
          <a:xfrm>
            <a:off x="149758" y="1434532"/>
            <a:ext cx="5633085" cy="4248150"/>
          </a:xfrm>
          <a:prstGeom prst="rect">
            <a:avLst/>
          </a:prstGeom>
        </p:spPr>
      </p:pic>
      <p:pic>
        <p:nvPicPr>
          <p:cNvPr id="5" name="image52.png">
            <a:extLst>
              <a:ext uri="{FF2B5EF4-FFF2-40B4-BE49-F238E27FC236}">
                <a16:creationId xmlns:a16="http://schemas.microsoft.com/office/drawing/2014/main" id="{CB063BE4-563A-6B91-86C0-936E991F36B4}"/>
              </a:ext>
            </a:extLst>
          </p:cNvPr>
          <p:cNvPicPr>
            <a:picLocks noChangeAspect="1"/>
          </p:cNvPicPr>
          <p:nvPr/>
        </p:nvPicPr>
        <p:blipFill rotWithShape="1">
          <a:blip r:embed="rId3" cstate="print"/>
          <a:srcRect b="18254"/>
          <a:stretch/>
        </p:blipFill>
        <p:spPr>
          <a:xfrm>
            <a:off x="6096000" y="1665018"/>
            <a:ext cx="5838190" cy="4083652"/>
          </a:xfrm>
          <a:prstGeom prst="rect">
            <a:avLst/>
          </a:prstGeom>
        </p:spPr>
      </p:pic>
    </p:spTree>
    <p:extLst>
      <p:ext uri="{BB962C8B-B14F-4D97-AF65-F5344CB8AC3E}">
        <p14:creationId xmlns:p14="http://schemas.microsoft.com/office/powerpoint/2010/main" val="2976766866"/>
      </p:ext>
    </p:extLst>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p:transition spd="slow" advClick="0" advTm="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600"/>
                                  </p:stCondLst>
                                  <p:iterate>
                                    <p:tmAbs val="0"/>
                                  </p:iterate>
                                  <p:childTnLst>
                                    <p:set>
                                      <p:cBhvr>
                                        <p:cTn id="6" fill="hold"/>
                                        <p:tgtEl>
                                          <p:spTgt spid="428"/>
                                        </p:tgtEl>
                                        <p:attrNameLst>
                                          <p:attrName>style.visibility</p:attrName>
                                        </p:attrNameLst>
                                      </p:cBhvr>
                                      <p:to>
                                        <p:strVal val="visible"/>
                                      </p:to>
                                    </p:set>
                                    <p:animEffect transition="in" filter="dissolve">
                                      <p:cBhvr>
                                        <p:cTn id="7" dur="500"/>
                                        <p:tgtEl>
                                          <p:spTgt spid="428"/>
                                        </p:tgtEl>
                                      </p:cBhvr>
                                    </p:animEffect>
                                  </p:childTnLst>
                                </p:cTn>
                              </p:par>
                            </p:childTnLst>
                          </p:cTn>
                        </p:par>
                        <p:par>
                          <p:cTn id="8" fill="hold">
                            <p:stCondLst>
                              <p:cond delay="1100"/>
                            </p:stCondLst>
                            <p:childTnLst>
                              <p:par>
                                <p:cTn id="9" presetID="9" presetClass="entr" fill="hold" grpId="0" nodeType="afterEffect">
                                  <p:stCondLst>
                                    <p:cond delay="1000"/>
                                  </p:stCondLst>
                                  <p:iterate>
                                    <p:tmAbs val="0"/>
                                  </p:iterate>
                                  <p:childTnLst>
                                    <p:set>
                                      <p:cBhvr>
                                        <p:cTn id="10" fill="hold"/>
                                        <p:tgtEl>
                                          <p:spTgt spid="430"/>
                                        </p:tgtEl>
                                        <p:attrNameLst>
                                          <p:attrName>style.visibility</p:attrName>
                                        </p:attrNameLst>
                                      </p:cBhvr>
                                      <p:to>
                                        <p:strVal val="visible"/>
                                      </p:to>
                                    </p:set>
                                    <p:animEffect transition="in" filter="dissolve">
                                      <p:cBhvr>
                                        <p:cTn id="11"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animBg="1" advAuto="0"/>
      <p:bldP spid="43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433" name="PA_文本框 10"/>
          <p:cNvSpPr txBox="1"/>
          <p:nvPr/>
        </p:nvSpPr>
        <p:spPr>
          <a:xfrm>
            <a:off x="6079066" y="2713933"/>
            <a:ext cx="317009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概要设计规约</a:t>
            </a:r>
            <a:endParaRPr dirty="0"/>
          </a:p>
        </p:txBody>
      </p:sp>
      <p:sp>
        <p:nvSpPr>
          <p:cNvPr id="434"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437" name="组合 2"/>
          <p:cNvGrpSpPr/>
          <p:nvPr/>
        </p:nvGrpSpPr>
        <p:grpSpPr>
          <a:xfrm>
            <a:off x="3571726" y="2751664"/>
            <a:ext cx="1356785" cy="1354669"/>
            <a:chOff x="0" y="0"/>
            <a:chExt cx="1356784" cy="1354667"/>
          </a:xfrm>
        </p:grpSpPr>
        <p:sp>
          <p:nvSpPr>
            <p:cNvPr id="435"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436" name="PA_文本框 6"/>
            <p:cNvSpPr txBox="1"/>
            <p:nvPr/>
          </p:nvSpPr>
          <p:spPr>
            <a:xfrm>
              <a:off x="1667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t>04</a:t>
              </a:r>
            </a:p>
          </p:txBody>
        </p:sp>
      </p:grpSp>
      <p:sp>
        <p:nvSpPr>
          <p:cNvPr id="438" name="PA_文本框 11"/>
          <p:cNvSpPr txBox="1"/>
          <p:nvPr/>
        </p:nvSpPr>
        <p:spPr>
          <a:xfrm>
            <a:off x="5092862" y="3614791"/>
            <a:ext cx="6957993" cy="787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ct val="150000"/>
              </a:lnSpc>
              <a:defRPr sz="1600">
                <a:solidFill>
                  <a:srgbClr val="44546A"/>
                </a:solidFill>
                <a:latin typeface="方正宋刻本秀楷简体"/>
                <a:ea typeface="方正宋刻本秀楷简体"/>
                <a:cs typeface="方正宋刻本秀楷简体"/>
                <a:sym typeface="方正宋刻本秀楷简体"/>
              </a:defRPr>
            </a:pP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规划系统总体架构，以及软件架构，完成界面设计，数据库设计，</a:t>
            </a:r>
            <a:r>
              <a:rPr lang="en-US" altLang="zh-CN" sz="1600" dirty="0" err="1">
                <a:solidFill>
                  <a:sysClr val="window" lastClr="FFFFFF">
                    <a:lumMod val="50000"/>
                  </a:sysClr>
                </a:solidFill>
                <a:latin typeface="微软雅黑" panose="020B0503020204020204" pitchFamily="34" charset="-122"/>
                <a:ea typeface="微软雅黑" panose="020B0503020204020204" pitchFamily="34" charset="-122"/>
                <a:cs typeface="+mn-ea"/>
                <a:sym typeface="+mn-lt"/>
              </a:rPr>
              <a:t>api</a:t>
            </a: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的规范</a:t>
            </a:r>
          </a:p>
          <a:p>
            <a:pPr>
              <a:lnSpc>
                <a:spcPct val="150000"/>
              </a:lnSpc>
              <a:defRPr sz="1600">
                <a:solidFill>
                  <a:srgbClr val="44546A"/>
                </a:solidFill>
                <a:latin typeface="方正宋刻本秀楷简体"/>
                <a:ea typeface="方正宋刻本秀楷简体"/>
                <a:cs typeface="方正宋刻本秀楷简体"/>
                <a:sym typeface="方正宋刻本秀楷简体"/>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432"/>
                                        </p:tgtEl>
                                        <p:attrNameLst>
                                          <p:attrName>style.visibility</p:attrName>
                                        </p:attrNameLst>
                                      </p:cBhvr>
                                      <p:to>
                                        <p:strVal val="visible"/>
                                      </p:to>
                                    </p:set>
                                    <p:animEffect transition="in" filter="wipe(down)">
                                      <p:cBhvr>
                                        <p:cTn id="7" dur="500"/>
                                        <p:tgtEl>
                                          <p:spTgt spid="432"/>
                                        </p:tgtEl>
                                      </p:cBhvr>
                                    </p:animEffect>
                                  </p:childTnLst>
                                </p:cTn>
                              </p:par>
                            </p:childTnLst>
                          </p:cTn>
                        </p:par>
                        <p:par>
                          <p:cTn id="8" fill="hold">
                            <p:stCondLst>
                              <p:cond delay="500"/>
                            </p:stCondLst>
                            <p:childTnLst>
                              <p:par>
                                <p:cTn id="9" presetID="2" presetClass="entr" presetSubtype="4" fill="hold" grpId="2" nodeType="afterEffect">
                                  <p:stCondLst>
                                    <p:cond delay="250"/>
                                  </p:stCondLst>
                                  <p:iterate>
                                    <p:tmAbs val="0"/>
                                  </p:iterate>
                                  <p:childTnLst>
                                    <p:set>
                                      <p:cBhvr>
                                        <p:cTn id="10" fill="hold"/>
                                        <p:tgtEl>
                                          <p:spTgt spid="437"/>
                                        </p:tgtEl>
                                        <p:attrNameLst>
                                          <p:attrName>style.visibility</p:attrName>
                                        </p:attrNameLst>
                                      </p:cBhvr>
                                      <p:to>
                                        <p:strVal val="visible"/>
                                      </p:to>
                                    </p:set>
                                    <p:anim calcmode="lin" valueType="num">
                                      <p:cBhvr>
                                        <p:cTn id="11" dur="1000" fill="hold"/>
                                        <p:tgtEl>
                                          <p:spTgt spid="437"/>
                                        </p:tgtEl>
                                        <p:attrNameLst>
                                          <p:attrName>ppt_x</p:attrName>
                                        </p:attrNameLst>
                                      </p:cBhvr>
                                      <p:tavLst>
                                        <p:tav tm="0">
                                          <p:val>
                                            <p:strVal val="#ppt_x"/>
                                          </p:val>
                                        </p:tav>
                                        <p:tav tm="100000">
                                          <p:val>
                                            <p:strVal val="#ppt_x"/>
                                          </p:val>
                                        </p:tav>
                                      </p:tavLst>
                                    </p:anim>
                                    <p:anim calcmode="lin" valueType="num">
                                      <p:cBhvr>
                                        <p:cTn id="12" dur="1000" fill="hold"/>
                                        <p:tgtEl>
                                          <p:spTgt spid="437"/>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3" nodeType="afterEffect">
                                  <p:stCondLst>
                                    <p:cond delay="0"/>
                                  </p:stCondLst>
                                  <p:iterate>
                                    <p:tmAbs val="0"/>
                                  </p:iterate>
                                  <p:childTnLst>
                                    <p:set>
                                      <p:cBhvr>
                                        <p:cTn id="15" fill="hold"/>
                                        <p:tgtEl>
                                          <p:spTgt spid="433"/>
                                        </p:tgtEl>
                                        <p:attrNameLst>
                                          <p:attrName>style.visibility</p:attrName>
                                        </p:attrNameLst>
                                      </p:cBhvr>
                                      <p:to>
                                        <p:strVal val="visible"/>
                                      </p:to>
                                    </p:set>
                                    <p:anim calcmode="lin" valueType="num">
                                      <p:cBhvr>
                                        <p:cTn id="16" dur="500" fill="hold"/>
                                        <p:tgtEl>
                                          <p:spTgt spid="433"/>
                                        </p:tgtEl>
                                        <p:attrNameLst>
                                          <p:attrName>ppt_x</p:attrName>
                                        </p:attrNameLst>
                                      </p:cBhvr>
                                      <p:tavLst>
                                        <p:tav tm="0">
                                          <p:val>
                                            <p:strVal val="0-#ppt_w/2"/>
                                          </p:val>
                                        </p:tav>
                                        <p:tav tm="100000">
                                          <p:val>
                                            <p:strVal val="#ppt_x"/>
                                          </p:val>
                                        </p:tav>
                                      </p:tavLst>
                                    </p:anim>
                                    <p:anim calcmode="lin" valueType="num">
                                      <p:cBhvr>
                                        <p:cTn id="17" dur="500" fill="hold"/>
                                        <p:tgtEl>
                                          <p:spTgt spid="433"/>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4" nodeType="afterEffect">
                                  <p:stCondLst>
                                    <p:cond delay="0"/>
                                  </p:stCondLst>
                                  <p:iterate>
                                    <p:tmAbs val="0"/>
                                  </p:iterate>
                                  <p:childTnLst>
                                    <p:set>
                                      <p:cBhvr>
                                        <p:cTn id="20" fill="hold"/>
                                        <p:tgtEl>
                                          <p:spTgt spid="434"/>
                                        </p:tgtEl>
                                        <p:attrNameLst>
                                          <p:attrName>style.visibility</p:attrName>
                                        </p:attrNameLst>
                                      </p:cBhvr>
                                      <p:to>
                                        <p:strVal val="visible"/>
                                      </p:to>
                                    </p:set>
                                    <p:anim calcmode="lin" valueType="num">
                                      <p:cBhvr>
                                        <p:cTn id="21" dur="500" fill="hold"/>
                                        <p:tgtEl>
                                          <p:spTgt spid="434"/>
                                        </p:tgtEl>
                                        <p:attrNameLst>
                                          <p:attrName>ppt_x</p:attrName>
                                        </p:attrNameLst>
                                      </p:cBhvr>
                                      <p:tavLst>
                                        <p:tav tm="0">
                                          <p:val>
                                            <p:strVal val="0-#ppt_w/2"/>
                                          </p:val>
                                        </p:tav>
                                        <p:tav tm="100000">
                                          <p:val>
                                            <p:strVal val="#ppt_x"/>
                                          </p:val>
                                        </p:tav>
                                      </p:tavLst>
                                    </p:anim>
                                    <p:anim calcmode="lin" valueType="num">
                                      <p:cBhvr>
                                        <p:cTn id="22" dur="500" fill="hold"/>
                                        <p:tgtEl>
                                          <p:spTgt spid="434"/>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8" fill="hold" grpId="5" nodeType="afterEffect">
                                  <p:stCondLst>
                                    <p:cond delay="0"/>
                                  </p:stCondLst>
                                  <p:iterate>
                                    <p:tmAbs val="0"/>
                                  </p:iterate>
                                  <p:childTnLst>
                                    <p:set>
                                      <p:cBhvr>
                                        <p:cTn id="25" fill="hold"/>
                                        <p:tgtEl>
                                          <p:spTgt spid="438"/>
                                        </p:tgtEl>
                                        <p:attrNameLst>
                                          <p:attrName>style.visibility</p:attrName>
                                        </p:attrNameLst>
                                      </p:cBhvr>
                                      <p:to>
                                        <p:strVal val="visible"/>
                                      </p:to>
                                    </p:set>
                                    <p:anim calcmode="lin" valueType="num">
                                      <p:cBhvr>
                                        <p:cTn id="26" dur="500" fill="hold"/>
                                        <p:tgtEl>
                                          <p:spTgt spid="438"/>
                                        </p:tgtEl>
                                        <p:attrNameLst>
                                          <p:attrName>ppt_x</p:attrName>
                                        </p:attrNameLst>
                                      </p:cBhvr>
                                      <p:tavLst>
                                        <p:tav tm="0">
                                          <p:val>
                                            <p:strVal val="0-#ppt_w/2"/>
                                          </p:val>
                                        </p:tav>
                                        <p:tav tm="100000">
                                          <p:val>
                                            <p:strVal val="#ppt_x"/>
                                          </p:val>
                                        </p:tav>
                                      </p:tavLst>
                                    </p:anim>
                                    <p:anim calcmode="lin" valueType="num">
                                      <p:cBhvr>
                                        <p:cTn id="27" dur="500" fill="hold"/>
                                        <p:tgtEl>
                                          <p:spTgt spid="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1" animBg="1" advAuto="0"/>
      <p:bldP spid="433" grpId="3" animBg="1" advAuto="0"/>
      <p:bldP spid="434" grpId="4" animBg="1" advAuto="0"/>
      <p:bldP spid="437" grpId="2" animBg="1" advAuto="0"/>
      <p:bldP spid="438" grpId="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PA_文本框 4"/>
          <p:cNvSpPr txBox="1"/>
          <p:nvPr/>
        </p:nvSpPr>
        <p:spPr>
          <a:xfrm>
            <a:off x="4976072" y="590966"/>
            <a:ext cx="2246767"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系统总体架构设计</a:t>
            </a:r>
            <a:endParaRPr dirty="0"/>
          </a:p>
        </p:txBody>
      </p:sp>
      <p:sp>
        <p:nvSpPr>
          <p:cNvPr id="465" name="PA_直接连接符 59"/>
          <p:cNvSpPr/>
          <p:nvPr/>
        </p:nvSpPr>
        <p:spPr>
          <a:xfrm>
            <a:off x="5422900" y="1128184"/>
            <a:ext cx="1346201" cy="1"/>
          </a:xfrm>
          <a:prstGeom prst="line">
            <a:avLst/>
          </a:prstGeom>
          <a:ln w="6350">
            <a:solidFill>
              <a:srgbClr val="44546A"/>
            </a:solidFill>
            <a:miter/>
          </a:ln>
        </p:spPr>
        <p:txBody>
          <a:bodyPr lIns="45719" rIns="45719"/>
          <a:lstStyle/>
          <a:p>
            <a:endParaRPr/>
          </a:p>
        </p:txBody>
      </p:sp>
      <p:grpSp>
        <p:nvGrpSpPr>
          <p:cNvPr id="2" name="组合 1">
            <a:extLst>
              <a:ext uri="{FF2B5EF4-FFF2-40B4-BE49-F238E27FC236}">
                <a16:creationId xmlns:a16="http://schemas.microsoft.com/office/drawing/2014/main" id="{40A0A9BB-9EFF-C26D-07B9-0581F0E3964E}"/>
              </a:ext>
            </a:extLst>
          </p:cNvPr>
          <p:cNvGrpSpPr/>
          <p:nvPr/>
        </p:nvGrpSpPr>
        <p:grpSpPr>
          <a:xfrm>
            <a:off x="473452" y="1128184"/>
            <a:ext cx="6749387" cy="4670448"/>
            <a:chOff x="6300853" y="1724644"/>
            <a:chExt cx="4102582" cy="33453391"/>
          </a:xfrm>
        </p:grpSpPr>
        <p:sp>
          <p:nvSpPr>
            <p:cNvPr id="3" name="文本框 6">
              <a:extLst>
                <a:ext uri="{FF2B5EF4-FFF2-40B4-BE49-F238E27FC236}">
                  <a16:creationId xmlns:a16="http://schemas.microsoft.com/office/drawing/2014/main" id="{DBC1C7BE-D0EE-D9E2-8B30-AC60C92E2A54}"/>
                </a:ext>
              </a:extLst>
            </p:cNvPr>
            <p:cNvSpPr txBox="1"/>
            <p:nvPr/>
          </p:nvSpPr>
          <p:spPr>
            <a:xfrm>
              <a:off x="6300853" y="4697570"/>
              <a:ext cx="4102582" cy="304804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rPr>
                <a:t>       本系统采用层级式体系结构，共分为用户层、表现层、逻辑层、通讯层、数据层五层，其中仅限相邻层间进行交互，不存在跨层交互。用户层包括系统面向的两类用户：顾客与商家，顾客在饭店进行点餐下单，商家负责提供可选的菜品并进行菜品的制作。表现层包括与用户进行交互的前端：微信小程序，微信小程序提供了顾客点餐、下单与评价相关的所有功能。逻辑层包括了所有服务于表现层功能的子系统，分为用户管理、菜品管理、订单管理、评价四个子系统，其中用户管理子系统主要负责顾客与商家的账号相关服务，菜品管理子系统主要负责顾客点餐及商家管理门店的相关服务，订单管理子系统主要负责顾客下单及商家接单相关的服务，评价子系统主要负责顾客评价及商家回复评价相关的服务。四个子系统间不是完全相互独立的，而是有数据往来，如菜品管理子系统与订单子系统间会有订单内容的信息传递。通讯层包括了系统内部的接口及外部接口，其中内部接口指数据层提供给逻辑层的数据获取、更改及添加等接口，外部接口指微信支付接口。数据层使用数据库对系统的所有数据进行统一存储及管理。</a:t>
              </a:r>
            </a:p>
          </p:txBody>
        </p:sp>
        <p:sp>
          <p:nvSpPr>
            <p:cNvPr id="4" name="文本框 7">
              <a:extLst>
                <a:ext uri="{FF2B5EF4-FFF2-40B4-BE49-F238E27FC236}">
                  <a16:creationId xmlns:a16="http://schemas.microsoft.com/office/drawing/2014/main" id="{F541DB5D-1736-8FCD-102C-42190FCAACB6}"/>
                </a:ext>
              </a:extLst>
            </p:cNvPr>
            <p:cNvSpPr txBox="1"/>
            <p:nvPr/>
          </p:nvSpPr>
          <p:spPr>
            <a:xfrm>
              <a:off x="6300853" y="1724644"/>
              <a:ext cx="3423891" cy="28659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系统总体架构设计</a:t>
              </a:r>
            </a:p>
          </p:txBody>
        </p:sp>
      </p:grpSp>
      <p:pic>
        <p:nvPicPr>
          <p:cNvPr id="5" name="图片 4" descr="5J$Q~@`_EI26IKGYK7W9WZ7">
            <a:extLst>
              <a:ext uri="{FF2B5EF4-FFF2-40B4-BE49-F238E27FC236}">
                <a16:creationId xmlns:a16="http://schemas.microsoft.com/office/drawing/2014/main" id="{E16D41C4-43A3-9A25-C8D0-8E260F3B14B7}"/>
              </a:ext>
            </a:extLst>
          </p:cNvPr>
          <p:cNvPicPr>
            <a:picLocks noChangeAspect="1"/>
          </p:cNvPicPr>
          <p:nvPr/>
        </p:nvPicPr>
        <p:blipFill>
          <a:blip r:embed="rId2"/>
          <a:stretch>
            <a:fillRect/>
          </a:stretch>
        </p:blipFill>
        <p:spPr>
          <a:xfrm>
            <a:off x="7748833" y="944500"/>
            <a:ext cx="3969715" cy="54293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24" nodeType="afterEffect">
                                  <p:stCondLst>
                                    <p:cond delay="200"/>
                                  </p:stCondLst>
                                  <p:iterate>
                                    <p:tmAbs val="0"/>
                                  </p:iterate>
                                  <p:childTnLst>
                                    <p:set>
                                      <p:cBhvr>
                                        <p:cTn id="6" fill="hold"/>
                                        <p:tgtEl>
                                          <p:spTgt spid="463"/>
                                        </p:tgtEl>
                                        <p:attrNameLst>
                                          <p:attrName>style.visibility</p:attrName>
                                        </p:attrNameLst>
                                      </p:cBhvr>
                                      <p:to>
                                        <p:strVal val="visible"/>
                                      </p:to>
                                    </p:set>
                                    <p:animEffect transition="in" filter="dissolve">
                                      <p:cBhvr>
                                        <p:cTn id="7" dur="500"/>
                                        <p:tgtEl>
                                          <p:spTgt spid="463"/>
                                        </p:tgtEl>
                                      </p:cBhvr>
                                    </p:animEffect>
                                  </p:childTnLst>
                                </p:cTn>
                              </p:par>
                            </p:childTnLst>
                          </p:cTn>
                        </p:par>
                        <p:par>
                          <p:cTn id="8" fill="hold">
                            <p:stCondLst>
                              <p:cond delay="700"/>
                            </p:stCondLst>
                            <p:childTnLst>
                              <p:par>
                                <p:cTn id="9" presetID="9" presetClass="entr" fill="hold" grpId="26" nodeType="afterEffect">
                                  <p:stCondLst>
                                    <p:cond delay="600"/>
                                  </p:stCondLst>
                                  <p:iterate>
                                    <p:tmAbs val="0"/>
                                  </p:iterate>
                                  <p:childTnLst>
                                    <p:set>
                                      <p:cBhvr>
                                        <p:cTn id="10" fill="hold"/>
                                        <p:tgtEl>
                                          <p:spTgt spid="465"/>
                                        </p:tgtEl>
                                        <p:attrNameLst>
                                          <p:attrName>style.visibility</p:attrName>
                                        </p:attrNameLst>
                                      </p:cBhvr>
                                      <p:to>
                                        <p:strVal val="visible"/>
                                      </p:to>
                                    </p:set>
                                    <p:animEffect transition="in" filter="dissolve">
                                      <p:cBhvr>
                                        <p:cTn id="11" dur="500"/>
                                        <p:tgtEl>
                                          <p:spTgt spid="465"/>
                                        </p:tgtEl>
                                      </p:cBhvr>
                                    </p:animEffect>
                                  </p:childTnLst>
                                </p:cTn>
                              </p:par>
                            </p:childTnLst>
                          </p:cTn>
                        </p:par>
                        <p:par>
                          <p:cTn id="12" fill="hold">
                            <p:stCondLst>
                              <p:cond delay="180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24" animBg="1" advAuto="0"/>
      <p:bldP spid="465" grpId="26"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64E098E-55B5-00A1-4B2D-A15384B13D3B}"/>
              </a:ext>
            </a:extLst>
          </p:cNvPr>
          <p:cNvGrpSpPr/>
          <p:nvPr/>
        </p:nvGrpSpPr>
        <p:grpSpPr>
          <a:xfrm>
            <a:off x="261182" y="1068592"/>
            <a:ext cx="3603808" cy="4768898"/>
            <a:chOff x="6212158" y="1724644"/>
            <a:chExt cx="4538547" cy="18988987"/>
          </a:xfrm>
        </p:grpSpPr>
        <p:sp>
          <p:nvSpPr>
            <p:cNvPr id="3" name="文本框 6">
              <a:extLst>
                <a:ext uri="{FF2B5EF4-FFF2-40B4-BE49-F238E27FC236}">
                  <a16:creationId xmlns:a16="http://schemas.microsoft.com/office/drawing/2014/main" id="{5D058560-78ED-DB3B-8B8C-3B89E6A6C1F6}"/>
                </a:ext>
              </a:extLst>
            </p:cNvPr>
            <p:cNvSpPr txBox="1"/>
            <p:nvPr/>
          </p:nvSpPr>
          <p:spPr>
            <a:xfrm>
              <a:off x="6212158" y="3769327"/>
              <a:ext cx="4538547" cy="1694430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rPr>
                <a:t>       本系统的软件结构设计采用模块化设计，以子系统为基本分类，对同一子系统中的不同功能做了进一步的模块划分。在用户管理子系统中，用户交互模块依赖于商家列表模块和商家登录、注册模块；在订单管理子系统中，订单交互模块依赖于提交订单模块、付款模块和订单详情模块；在菜品管理子系统中，菜品交互模块依赖于选择菜品模块和菜品管理模块；在评价子系统中，评价交互模块依赖于编辑评价模块和查看评价模块。以上四个子系统均依赖于数据管理子系统，使用其中的新建数据模块、数据查询模块和数据维护模块进行数据的存储与读取。</a:t>
              </a:r>
            </a:p>
          </p:txBody>
        </p:sp>
        <p:sp>
          <p:nvSpPr>
            <p:cNvPr id="4" name="文本框 7">
              <a:extLst>
                <a:ext uri="{FF2B5EF4-FFF2-40B4-BE49-F238E27FC236}">
                  <a16:creationId xmlns:a16="http://schemas.microsoft.com/office/drawing/2014/main" id="{C2D610EF-7E3F-E6B9-FA2F-DD158C5C408D}"/>
                </a:ext>
              </a:extLst>
            </p:cNvPr>
            <p:cNvSpPr txBox="1"/>
            <p:nvPr/>
          </p:nvSpPr>
          <p:spPr>
            <a:xfrm>
              <a:off x="6300853" y="1724644"/>
              <a:ext cx="3423892" cy="33601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系统软件结构设计</a:t>
              </a:r>
            </a:p>
          </p:txBody>
        </p:sp>
      </p:grpSp>
      <p:pic>
        <p:nvPicPr>
          <p:cNvPr id="5" name="图片 4" descr="Z6~PP`F27@PRHH~9~LVZ[DT">
            <a:extLst>
              <a:ext uri="{FF2B5EF4-FFF2-40B4-BE49-F238E27FC236}">
                <a16:creationId xmlns:a16="http://schemas.microsoft.com/office/drawing/2014/main" id="{FFA8FB05-8881-E68A-4815-1EE7A748EC65}"/>
              </a:ext>
            </a:extLst>
          </p:cNvPr>
          <p:cNvPicPr>
            <a:picLocks noChangeAspect="1"/>
          </p:cNvPicPr>
          <p:nvPr/>
        </p:nvPicPr>
        <p:blipFill>
          <a:blip r:embed="rId2"/>
          <a:stretch>
            <a:fillRect/>
          </a:stretch>
        </p:blipFill>
        <p:spPr>
          <a:xfrm>
            <a:off x="3935069" y="1556505"/>
            <a:ext cx="8181517" cy="4187195"/>
          </a:xfrm>
          <a:prstGeom prst="rect">
            <a:avLst/>
          </a:prstGeom>
        </p:spPr>
      </p:pic>
      <p:sp>
        <p:nvSpPr>
          <p:cNvPr id="6" name="PA_文本框 4">
            <a:extLst>
              <a:ext uri="{FF2B5EF4-FFF2-40B4-BE49-F238E27FC236}">
                <a16:creationId xmlns:a16="http://schemas.microsoft.com/office/drawing/2014/main" id="{DC73C1E4-99E1-66A0-47D1-EE1C89DD6D9B}"/>
              </a:ext>
            </a:extLst>
          </p:cNvPr>
          <p:cNvSpPr txBox="1"/>
          <p:nvPr/>
        </p:nvSpPr>
        <p:spPr>
          <a:xfrm>
            <a:off x="4976075" y="590966"/>
            <a:ext cx="2246767"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系统软件结构设计</a:t>
            </a:r>
            <a:endParaRPr dirty="0"/>
          </a:p>
        </p:txBody>
      </p:sp>
      <p:sp>
        <p:nvSpPr>
          <p:cNvPr id="7" name="PA_直接连接符 59">
            <a:extLst>
              <a:ext uri="{FF2B5EF4-FFF2-40B4-BE49-F238E27FC236}">
                <a16:creationId xmlns:a16="http://schemas.microsoft.com/office/drawing/2014/main" id="{4411BAA0-327E-B5B6-EA7A-1A109D658D49}"/>
              </a:ext>
            </a:extLst>
          </p:cNvPr>
          <p:cNvSpPr/>
          <p:nvPr/>
        </p:nvSpPr>
        <p:spPr>
          <a:xfrm>
            <a:off x="5422900" y="1128184"/>
            <a:ext cx="1346201" cy="1"/>
          </a:xfrm>
          <a:prstGeom prst="line">
            <a:avLst/>
          </a:prstGeom>
          <a:ln w="6350">
            <a:solidFill>
              <a:srgbClr val="44546A"/>
            </a:solidFill>
            <a:miter/>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200"/>
                                  </p:stCondLst>
                                  <p:iterate>
                                    <p:tmAbs val="0"/>
                                  </p:iterate>
                                  <p:childTnLst>
                                    <p:set>
                                      <p:cBhvr>
                                        <p:cTn id="11" fill="hold"/>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par>
                          <p:cTn id="13" fill="hold">
                            <p:stCondLst>
                              <p:cond delay="1200"/>
                            </p:stCondLst>
                            <p:childTnLst>
                              <p:par>
                                <p:cTn id="14" presetID="9" presetClass="entr" fill="hold" grpId="0" nodeType="afterEffect">
                                  <p:stCondLst>
                                    <p:cond delay="600"/>
                                  </p:stCondLst>
                                  <p:iterate>
                                    <p:tmAbs val="0"/>
                                  </p:iterate>
                                  <p:childTnLst>
                                    <p:set>
                                      <p:cBhvr>
                                        <p:cTn id="15" fill="hold"/>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6"/>
          <p:cNvSpPr/>
          <p:nvPr/>
        </p:nvSpPr>
        <p:spPr>
          <a:xfrm>
            <a:off x="-6352" y="1543053"/>
            <a:ext cx="12204702" cy="347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4998"/>
                </a:lnTo>
                <a:lnTo>
                  <a:pt x="11820" y="4998"/>
                </a:lnTo>
                <a:cubicBezTo>
                  <a:pt x="11573" y="15012"/>
                  <a:pt x="11205" y="21600"/>
                  <a:pt x="10800" y="21600"/>
                </a:cubicBezTo>
                <a:cubicBezTo>
                  <a:pt x="10395" y="21600"/>
                  <a:pt x="10028" y="15012"/>
                  <a:pt x="9780" y="4998"/>
                </a:cubicBezTo>
                <a:cubicBezTo>
                  <a:pt x="0" y="4998"/>
                  <a:pt x="0" y="4998"/>
                  <a:pt x="0" y="4998"/>
                </a:cubicBezTo>
                <a:close/>
              </a:path>
            </a:pathLst>
          </a:custGeom>
          <a:solidFill>
            <a:srgbClr val="44546A"/>
          </a:solidFill>
          <a:ln w="12700">
            <a:miter lim="400000"/>
          </a:ln>
        </p:spPr>
        <p:txBody>
          <a:bodyPr lIns="45719" rIns="45719"/>
          <a:lstStyle/>
          <a:p>
            <a:endParaRPr/>
          </a:p>
        </p:txBody>
      </p:sp>
      <p:sp>
        <p:nvSpPr>
          <p:cNvPr id="33" name="PA_椭圆 8"/>
          <p:cNvSpPr/>
          <p:nvPr/>
        </p:nvSpPr>
        <p:spPr>
          <a:xfrm>
            <a:off x="550528" y="3525578"/>
            <a:ext cx="962128" cy="963632"/>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sz="1600">
                <a:solidFill>
                  <a:srgbClr val="44546A"/>
                </a:solidFill>
              </a:defRPr>
            </a:pPr>
            <a:endParaRPr/>
          </a:p>
        </p:txBody>
      </p:sp>
      <p:sp>
        <p:nvSpPr>
          <p:cNvPr id="34" name="PA_椭圆 8"/>
          <p:cNvSpPr/>
          <p:nvPr/>
        </p:nvSpPr>
        <p:spPr>
          <a:xfrm>
            <a:off x="5418666" y="452668"/>
            <a:ext cx="1354669" cy="1356786"/>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44546A"/>
                </a:solidFill>
              </a:defRPr>
            </a:pPr>
            <a:endParaRPr/>
          </a:p>
        </p:txBody>
      </p:sp>
      <p:sp>
        <p:nvSpPr>
          <p:cNvPr id="35" name="PA_文本框 6"/>
          <p:cNvSpPr txBox="1"/>
          <p:nvPr/>
        </p:nvSpPr>
        <p:spPr>
          <a:xfrm>
            <a:off x="5312824" y="747623"/>
            <a:ext cx="1503257"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400" b="1" spc="-150">
                <a:solidFill>
                  <a:srgbClr val="44546A"/>
                </a:solidFill>
                <a:latin typeface="方正宋刻本秀楷简体"/>
                <a:ea typeface="方正宋刻本秀楷简体"/>
                <a:cs typeface="方正宋刻本秀楷简体"/>
                <a:sym typeface="方正宋刻本秀楷简体"/>
              </a:defRPr>
            </a:lvl1pPr>
          </a:lstStyle>
          <a:p>
            <a:r>
              <a:t>目录</a:t>
            </a:r>
          </a:p>
        </p:txBody>
      </p:sp>
      <p:sp>
        <p:nvSpPr>
          <p:cNvPr id="36" name="PA_矩形 26"/>
          <p:cNvSpPr txBox="1"/>
          <p:nvPr/>
        </p:nvSpPr>
        <p:spPr>
          <a:xfrm>
            <a:off x="3940672" y="4777150"/>
            <a:ext cx="1938990"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需求分析规约</a:t>
            </a:r>
            <a:endParaRPr dirty="0"/>
          </a:p>
        </p:txBody>
      </p:sp>
      <p:sp>
        <p:nvSpPr>
          <p:cNvPr id="37" name="PA_矩形 27"/>
          <p:cNvSpPr txBox="1"/>
          <p:nvPr/>
        </p:nvSpPr>
        <p:spPr>
          <a:xfrm>
            <a:off x="2203826" y="4777150"/>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需求规约</a:t>
            </a:r>
            <a:endParaRPr dirty="0"/>
          </a:p>
        </p:txBody>
      </p:sp>
      <p:sp>
        <p:nvSpPr>
          <p:cNvPr id="38" name="PA_矩形 28"/>
          <p:cNvSpPr txBox="1"/>
          <p:nvPr/>
        </p:nvSpPr>
        <p:spPr>
          <a:xfrm>
            <a:off x="272766" y="4777151"/>
            <a:ext cx="151765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项目简介</a:t>
            </a:r>
            <a:endParaRPr dirty="0"/>
          </a:p>
        </p:txBody>
      </p:sp>
      <p:sp>
        <p:nvSpPr>
          <p:cNvPr id="39" name="PA_矩形 29"/>
          <p:cNvSpPr txBox="1"/>
          <p:nvPr/>
        </p:nvSpPr>
        <p:spPr>
          <a:xfrm>
            <a:off x="8371359" y="4777150"/>
            <a:ext cx="1938990"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详细设计规约</a:t>
            </a:r>
            <a:endParaRPr dirty="0"/>
          </a:p>
        </p:txBody>
      </p:sp>
      <p:sp>
        <p:nvSpPr>
          <p:cNvPr id="40" name="PA_矩形 30"/>
          <p:cNvSpPr txBox="1"/>
          <p:nvPr/>
        </p:nvSpPr>
        <p:spPr>
          <a:xfrm>
            <a:off x="6221040" y="4777150"/>
            <a:ext cx="1938990"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概要设计规约</a:t>
            </a:r>
            <a:endParaRPr dirty="0"/>
          </a:p>
        </p:txBody>
      </p:sp>
      <p:sp>
        <p:nvSpPr>
          <p:cNvPr id="41" name="PA_椭圆 8"/>
          <p:cNvSpPr/>
          <p:nvPr/>
        </p:nvSpPr>
        <p:spPr>
          <a:xfrm>
            <a:off x="2384483" y="3521180"/>
            <a:ext cx="962127" cy="963632"/>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44546A"/>
                </a:solidFill>
              </a:defRPr>
            </a:pPr>
            <a:endParaRPr dirty="0"/>
          </a:p>
        </p:txBody>
      </p:sp>
      <p:grpSp>
        <p:nvGrpSpPr>
          <p:cNvPr id="44" name="PA_椭圆 8"/>
          <p:cNvGrpSpPr/>
          <p:nvPr/>
        </p:nvGrpSpPr>
        <p:grpSpPr>
          <a:xfrm>
            <a:off x="4291573" y="3521180"/>
            <a:ext cx="962127" cy="963632"/>
            <a:chOff x="0" y="0"/>
            <a:chExt cx="962126" cy="963630"/>
          </a:xfrm>
        </p:grpSpPr>
        <p:sp>
          <p:nvSpPr>
            <p:cNvPr id="42" name="圆形"/>
            <p:cNvSpPr/>
            <p:nvPr/>
          </p:nvSpPr>
          <p:spPr>
            <a:xfrm>
              <a:off x="-1" y="-1"/>
              <a:ext cx="962128" cy="963632"/>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44546A"/>
                  </a:solidFill>
                </a:defRPr>
              </a:pPr>
              <a:endParaRPr/>
            </a:p>
          </p:txBody>
        </p:sp>
        <p:sp>
          <p:nvSpPr>
            <p:cNvPr id="43" name="文本"/>
            <p:cNvSpPr txBox="1"/>
            <p:nvPr/>
          </p:nvSpPr>
          <p:spPr>
            <a:xfrm>
              <a:off x="140900" y="296394"/>
              <a:ext cx="680325"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44546A"/>
                  </a:solidFill>
                </a:defRPr>
              </a:lvl1pPr>
            </a:lstStyle>
            <a:p>
              <a:r>
                <a:t>   </a:t>
              </a:r>
            </a:p>
          </p:txBody>
        </p:sp>
      </p:grpSp>
      <p:sp>
        <p:nvSpPr>
          <p:cNvPr id="45" name="PA_椭圆 8"/>
          <p:cNvSpPr/>
          <p:nvPr/>
        </p:nvSpPr>
        <p:spPr>
          <a:xfrm>
            <a:off x="6513275" y="3521180"/>
            <a:ext cx="962127" cy="963632"/>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44546A"/>
                </a:solidFill>
              </a:defRPr>
            </a:pPr>
            <a:endParaRPr/>
          </a:p>
        </p:txBody>
      </p:sp>
      <p:sp>
        <p:nvSpPr>
          <p:cNvPr id="46" name="PA_椭圆 8"/>
          <p:cNvSpPr/>
          <p:nvPr/>
        </p:nvSpPr>
        <p:spPr>
          <a:xfrm>
            <a:off x="8734976" y="3521180"/>
            <a:ext cx="962127" cy="963632"/>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44546A"/>
                </a:solidFill>
              </a:defRPr>
            </a:pPr>
            <a:endParaRPr/>
          </a:p>
        </p:txBody>
      </p:sp>
      <p:sp>
        <p:nvSpPr>
          <p:cNvPr id="47" name="PA_文本框 6"/>
          <p:cNvSpPr txBox="1"/>
          <p:nvPr/>
        </p:nvSpPr>
        <p:spPr>
          <a:xfrm>
            <a:off x="641153" y="3660378"/>
            <a:ext cx="789215"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spc="-150">
                <a:solidFill>
                  <a:srgbClr val="44546A"/>
                </a:solidFill>
                <a:latin typeface="时尚中黑简体"/>
                <a:ea typeface="时尚中黑简体"/>
                <a:cs typeface="时尚中黑简体"/>
                <a:sym typeface="时尚中黑简体"/>
              </a:defRPr>
            </a:lvl1pPr>
          </a:lstStyle>
          <a:p>
            <a:r>
              <a:rPr dirty="0"/>
              <a:t>01</a:t>
            </a:r>
          </a:p>
        </p:txBody>
      </p:sp>
      <p:sp>
        <p:nvSpPr>
          <p:cNvPr id="48" name="PA_文本框 6"/>
          <p:cNvSpPr txBox="1"/>
          <p:nvPr/>
        </p:nvSpPr>
        <p:spPr>
          <a:xfrm>
            <a:off x="2470938" y="3684226"/>
            <a:ext cx="789215"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a:solidFill>
                  <a:srgbClr val="44546A"/>
                </a:solidFill>
                <a:latin typeface="时尚中黑简体"/>
                <a:ea typeface="时尚中黑简体"/>
                <a:cs typeface="时尚中黑简体"/>
                <a:sym typeface="时尚中黑简体"/>
              </a:defRPr>
            </a:lvl1pPr>
          </a:lstStyle>
          <a:p>
            <a:r>
              <a:rPr dirty="0"/>
              <a:t>02</a:t>
            </a:r>
          </a:p>
        </p:txBody>
      </p:sp>
      <p:sp>
        <p:nvSpPr>
          <p:cNvPr id="49" name="PA_文本框 6"/>
          <p:cNvSpPr txBox="1"/>
          <p:nvPr/>
        </p:nvSpPr>
        <p:spPr>
          <a:xfrm>
            <a:off x="4378029" y="3664097"/>
            <a:ext cx="789215"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a:solidFill>
                  <a:srgbClr val="44546A"/>
                </a:solidFill>
                <a:latin typeface="时尚中黑简体"/>
                <a:ea typeface="时尚中黑简体"/>
                <a:cs typeface="时尚中黑简体"/>
                <a:sym typeface="时尚中黑简体"/>
              </a:defRPr>
            </a:lvl1pPr>
          </a:lstStyle>
          <a:p>
            <a:r>
              <a:t>03</a:t>
            </a:r>
          </a:p>
        </p:txBody>
      </p:sp>
      <p:sp>
        <p:nvSpPr>
          <p:cNvPr id="50" name="PA_文本框 6"/>
          <p:cNvSpPr txBox="1"/>
          <p:nvPr/>
        </p:nvSpPr>
        <p:spPr>
          <a:xfrm>
            <a:off x="6599729" y="3679829"/>
            <a:ext cx="789215"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a:solidFill>
                  <a:srgbClr val="44546A"/>
                </a:solidFill>
                <a:latin typeface="时尚中黑简体"/>
                <a:ea typeface="时尚中黑简体"/>
                <a:cs typeface="时尚中黑简体"/>
                <a:sym typeface="时尚中黑简体"/>
              </a:defRPr>
            </a:lvl1pPr>
          </a:lstStyle>
          <a:p>
            <a:r>
              <a:t>04</a:t>
            </a:r>
          </a:p>
        </p:txBody>
      </p:sp>
      <p:sp>
        <p:nvSpPr>
          <p:cNvPr id="51" name="PA_文本框 6"/>
          <p:cNvSpPr txBox="1"/>
          <p:nvPr/>
        </p:nvSpPr>
        <p:spPr>
          <a:xfrm>
            <a:off x="8821431" y="3648403"/>
            <a:ext cx="789215"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a:solidFill>
                  <a:srgbClr val="44546A"/>
                </a:solidFill>
                <a:latin typeface="时尚中黑简体"/>
                <a:ea typeface="时尚中黑简体"/>
                <a:cs typeface="时尚中黑简体"/>
                <a:sym typeface="时尚中黑简体"/>
              </a:defRPr>
            </a:lvl1pPr>
          </a:lstStyle>
          <a:p>
            <a:r>
              <a:t>05</a:t>
            </a:r>
          </a:p>
        </p:txBody>
      </p:sp>
      <p:sp>
        <p:nvSpPr>
          <p:cNvPr id="2" name="PA_椭圆 8">
            <a:extLst>
              <a:ext uri="{FF2B5EF4-FFF2-40B4-BE49-F238E27FC236}">
                <a16:creationId xmlns:a16="http://schemas.microsoft.com/office/drawing/2014/main" id="{C3EA250F-9E72-B09F-E3CB-030265AA3DCA}"/>
              </a:ext>
            </a:extLst>
          </p:cNvPr>
          <p:cNvSpPr/>
          <p:nvPr/>
        </p:nvSpPr>
        <p:spPr>
          <a:xfrm>
            <a:off x="10689521" y="3521180"/>
            <a:ext cx="962127" cy="963632"/>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44546A"/>
                </a:solidFill>
              </a:defRPr>
            </a:pPr>
            <a:endParaRPr/>
          </a:p>
        </p:txBody>
      </p:sp>
      <p:sp>
        <p:nvSpPr>
          <p:cNvPr id="3" name="PA_文本框 6">
            <a:extLst>
              <a:ext uri="{FF2B5EF4-FFF2-40B4-BE49-F238E27FC236}">
                <a16:creationId xmlns:a16="http://schemas.microsoft.com/office/drawing/2014/main" id="{CB50BD05-B5CA-651D-7709-97E7CF98270A}"/>
              </a:ext>
            </a:extLst>
          </p:cNvPr>
          <p:cNvSpPr txBox="1"/>
          <p:nvPr/>
        </p:nvSpPr>
        <p:spPr>
          <a:xfrm>
            <a:off x="10775976" y="3648403"/>
            <a:ext cx="789215"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600">
                <a:solidFill>
                  <a:srgbClr val="44546A"/>
                </a:solidFill>
                <a:latin typeface="时尚中黑简体"/>
                <a:ea typeface="时尚中黑简体"/>
                <a:cs typeface="时尚中黑简体"/>
                <a:sym typeface="时尚中黑简体"/>
              </a:defRPr>
            </a:lvl1pPr>
          </a:lstStyle>
          <a:p>
            <a:r>
              <a:rPr dirty="0"/>
              <a:t>0</a:t>
            </a:r>
            <a:r>
              <a:rPr lang="en-US" dirty="0"/>
              <a:t>6</a:t>
            </a:r>
            <a:endParaRPr dirty="0"/>
          </a:p>
        </p:txBody>
      </p:sp>
      <p:sp>
        <p:nvSpPr>
          <p:cNvPr id="4" name="PA_矩形 29">
            <a:extLst>
              <a:ext uri="{FF2B5EF4-FFF2-40B4-BE49-F238E27FC236}">
                <a16:creationId xmlns:a16="http://schemas.microsoft.com/office/drawing/2014/main" id="{B5F40C55-C447-1C38-DC4E-DC0BBDEE9C2C}"/>
              </a:ext>
            </a:extLst>
          </p:cNvPr>
          <p:cNvSpPr txBox="1"/>
          <p:nvPr/>
        </p:nvSpPr>
        <p:spPr>
          <a:xfrm>
            <a:off x="10857307" y="4777150"/>
            <a:ext cx="70788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solidFill>
                  <a:srgbClr val="44546A"/>
                </a:solidFill>
                <a:latin typeface="方正宋刻本秀楷简体"/>
                <a:ea typeface="方正宋刻本秀楷简体"/>
                <a:cs typeface="方正宋刻本秀楷简体"/>
                <a:sym typeface="方正宋刻本秀楷简体"/>
              </a:defRPr>
            </a:lvl1pPr>
          </a:lstStyle>
          <a:p>
            <a:r>
              <a:rPr lang="zh-CN" altLang="en-US" dirty="0"/>
              <a:t>展示</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push dir="u"/>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par>
                          <p:cTn id="8" fill="hold">
                            <p:stCondLst>
                              <p:cond delay="500"/>
                            </p:stCondLst>
                            <p:childTnLst>
                              <p:par>
                                <p:cTn id="9" presetID="9" presetClass="entr" fill="hold" grpId="2" nodeType="afterEffect">
                                  <p:stCondLst>
                                    <p:cond delay="400"/>
                                  </p:stCondLst>
                                  <p:iterate>
                                    <p:tmAbs val="0"/>
                                  </p:iterate>
                                  <p:childTnLst>
                                    <p:set>
                                      <p:cBhvr>
                                        <p:cTn id="10" fill="hold"/>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p:stCondLst>
                              <p:cond delay="1400"/>
                            </p:stCondLst>
                            <p:childTnLst>
                              <p:par>
                                <p:cTn id="13" presetID="9" presetClass="entr" fill="hold" grpId="3" nodeType="afterEffect">
                                  <p:stCondLst>
                                    <p:cond delay="600"/>
                                  </p:stCondLst>
                                  <p:iterate>
                                    <p:tmAbs val="0"/>
                                  </p:iterate>
                                  <p:childTnLst>
                                    <p:set>
                                      <p:cBhvr>
                                        <p:cTn id="14" fill="hold"/>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par>
                          <p:cTn id="16" fill="hold">
                            <p:stCondLst>
                              <p:cond delay="2500"/>
                            </p:stCondLst>
                            <p:childTnLst>
                              <p:par>
                                <p:cTn id="17" presetID="9" presetClass="entr" fill="hold" grpId="4" nodeType="afterEffect">
                                  <p:stCondLst>
                                    <p:cond delay="800"/>
                                  </p:stCondLst>
                                  <p:iterate>
                                    <p:tmAbs val="0"/>
                                  </p:iterate>
                                  <p:childTnLst>
                                    <p:set>
                                      <p:cBhvr>
                                        <p:cTn id="18" fill="hold"/>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3800"/>
                            </p:stCondLst>
                            <p:childTnLst>
                              <p:par>
                                <p:cTn id="21" presetID="9" presetClass="entr" fill="hold" grpId="5" nodeType="afterEffect">
                                  <p:stCondLst>
                                    <p:cond delay="2000"/>
                                  </p:stCondLst>
                                  <p:iterate>
                                    <p:tmAbs val="0"/>
                                  </p:iterate>
                                  <p:childTnLst>
                                    <p:set>
                                      <p:cBhvr>
                                        <p:cTn id="22" fill="hold"/>
                                        <p:tgtEl>
                                          <p:spTgt spid="41"/>
                                        </p:tgtEl>
                                        <p:attrNameLst>
                                          <p:attrName>style.visibility</p:attrName>
                                        </p:attrNameLst>
                                      </p:cBhvr>
                                      <p:to>
                                        <p:strVal val="visible"/>
                                      </p:to>
                                    </p:set>
                                    <p:animEffect transition="in" filter="dissolv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fill="hold" grpId="6" nodeType="clickEffect">
                                  <p:stCondLst>
                                    <p:cond delay="0"/>
                                  </p:stCondLst>
                                  <p:iterate>
                                    <p:tmAbs val="0"/>
                                  </p:iterate>
                                  <p:childTnLst>
                                    <p:set>
                                      <p:cBhvr>
                                        <p:cTn id="27" fill="hold"/>
                                        <p:tgtEl>
                                          <p:spTgt spid="44"/>
                                        </p:tgtEl>
                                        <p:attrNameLst>
                                          <p:attrName>style.visibility</p:attrName>
                                        </p:attrNameLst>
                                      </p:cBhvr>
                                      <p:to>
                                        <p:strVal val="visible"/>
                                      </p:to>
                                    </p:set>
                                    <p:animEffect transition="in" filter="dissolve">
                                      <p:cBhvr>
                                        <p:cTn id="28" dur="500"/>
                                        <p:tgtEl>
                                          <p:spTgt spid="44"/>
                                        </p:tgtEl>
                                      </p:cBhvr>
                                    </p:animEffect>
                                  </p:childTnLst>
                                </p:cTn>
                              </p:par>
                            </p:childTnLst>
                          </p:cTn>
                        </p:par>
                        <p:par>
                          <p:cTn id="29" fill="hold">
                            <p:stCondLst>
                              <p:cond delay="500"/>
                            </p:stCondLst>
                            <p:childTnLst>
                              <p:par>
                                <p:cTn id="30" presetID="9" presetClass="entr" fill="hold" grpId="7" nodeType="afterEffect">
                                  <p:stCondLst>
                                    <p:cond delay="200"/>
                                  </p:stCondLst>
                                  <p:iterate>
                                    <p:tmAbs val="0"/>
                                  </p:iterate>
                                  <p:childTnLst>
                                    <p:set>
                                      <p:cBhvr>
                                        <p:cTn id="31" fill="hold"/>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par>
                          <p:cTn id="33" fill="hold">
                            <p:stCondLst>
                              <p:cond delay="1200"/>
                            </p:stCondLst>
                            <p:childTnLst>
                              <p:par>
                                <p:cTn id="34" presetID="9" presetClass="entr" fill="hold" grpId="8" nodeType="afterEffect">
                                  <p:stCondLst>
                                    <p:cond delay="400"/>
                                  </p:stCondLst>
                                  <p:iterate>
                                    <p:tmAbs val="0"/>
                                  </p:iterate>
                                  <p:childTnLst>
                                    <p:set>
                                      <p:cBhvr>
                                        <p:cTn id="35" fill="hold"/>
                                        <p:tgtEl>
                                          <p:spTgt spid="46"/>
                                        </p:tgtEl>
                                        <p:attrNameLst>
                                          <p:attrName>style.visibility</p:attrName>
                                        </p:attrNameLst>
                                      </p:cBhvr>
                                      <p:to>
                                        <p:strVal val="visible"/>
                                      </p:to>
                                    </p:set>
                                    <p:animEffect transition="in" filter="dissolve">
                                      <p:cBhvr>
                                        <p:cTn id="36" dur="500"/>
                                        <p:tgtEl>
                                          <p:spTgt spid="46"/>
                                        </p:tgtEl>
                                      </p:cBhvr>
                                    </p:animEffect>
                                  </p:childTnLst>
                                </p:cTn>
                              </p:par>
                            </p:childTnLst>
                          </p:cTn>
                        </p:par>
                        <p:par>
                          <p:cTn id="37" fill="hold">
                            <p:stCondLst>
                              <p:cond delay="2100"/>
                            </p:stCondLst>
                            <p:childTnLst>
                              <p:par>
                                <p:cTn id="38" presetID="9" presetClass="entr" fill="hold" grpId="9" nodeType="afterEffect">
                                  <p:stCondLst>
                                    <p:cond delay="1400"/>
                                  </p:stCondLst>
                                  <p:iterate>
                                    <p:tmAbs val="0"/>
                                  </p:iterate>
                                  <p:childTnLst>
                                    <p:set>
                                      <p:cBhvr>
                                        <p:cTn id="39" fill="hold"/>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par>
                          <p:cTn id="41" fill="hold">
                            <p:stCondLst>
                              <p:cond delay="4000"/>
                            </p:stCondLst>
                            <p:childTnLst>
                              <p:par>
                                <p:cTn id="42" presetID="9" presetClass="entr" fill="hold" grpId="10" nodeType="afterEffect">
                                  <p:stCondLst>
                                    <p:cond delay="1600"/>
                                  </p:stCondLst>
                                  <p:iterate>
                                    <p:tmAbs val="0"/>
                                  </p:iterate>
                                  <p:childTnLst>
                                    <p:set>
                                      <p:cBhvr>
                                        <p:cTn id="43" fill="hold"/>
                                        <p:tgtEl>
                                          <p:spTgt spid="37"/>
                                        </p:tgtEl>
                                        <p:attrNameLst>
                                          <p:attrName>style.visibility</p:attrName>
                                        </p:attrNameLst>
                                      </p:cBhvr>
                                      <p:to>
                                        <p:strVal val="visible"/>
                                      </p:to>
                                    </p:set>
                                    <p:animEffect transition="in" filter="dissolve">
                                      <p:cBhvr>
                                        <p:cTn id="44" dur="500"/>
                                        <p:tgtEl>
                                          <p:spTgt spid="37"/>
                                        </p:tgtEl>
                                      </p:cBhvr>
                                    </p:animEffect>
                                  </p:childTnLst>
                                </p:cTn>
                              </p:par>
                            </p:childTnLst>
                          </p:cTn>
                        </p:par>
                        <p:par>
                          <p:cTn id="45" fill="hold">
                            <p:stCondLst>
                              <p:cond delay="6100"/>
                            </p:stCondLst>
                            <p:childTnLst>
                              <p:par>
                                <p:cTn id="46" presetID="9" presetClass="entr" fill="hold" grpId="11" nodeType="afterEffect">
                                  <p:stCondLst>
                                    <p:cond delay="1800"/>
                                  </p:stCondLst>
                                  <p:iterate>
                                    <p:tmAbs val="0"/>
                                  </p:iterate>
                                  <p:childTnLst>
                                    <p:set>
                                      <p:cBhvr>
                                        <p:cTn id="47" fill="hold"/>
                                        <p:tgtEl>
                                          <p:spTgt spid="38"/>
                                        </p:tgtEl>
                                        <p:attrNameLst>
                                          <p:attrName>style.visibility</p:attrName>
                                        </p:attrNameLst>
                                      </p:cBhvr>
                                      <p:to>
                                        <p:strVal val="visible"/>
                                      </p:to>
                                    </p:set>
                                    <p:animEffect transition="in" filter="dissolve">
                                      <p:cBhvr>
                                        <p:cTn id="48" dur="500"/>
                                        <p:tgtEl>
                                          <p:spTgt spid="38"/>
                                        </p:tgtEl>
                                      </p:cBhvr>
                                    </p:animEffect>
                                  </p:childTnLst>
                                </p:cTn>
                              </p:par>
                            </p:childTnLst>
                          </p:cTn>
                        </p:par>
                        <p:par>
                          <p:cTn id="49" fill="hold">
                            <p:stCondLst>
                              <p:cond delay="8400"/>
                            </p:stCondLst>
                            <p:childTnLst>
                              <p:par>
                                <p:cTn id="50" presetID="9" presetClass="entr" fill="hold" grpId="12" nodeType="afterEffect">
                                  <p:stCondLst>
                                    <p:cond delay="2000"/>
                                  </p:stCondLst>
                                  <p:iterate>
                                    <p:tmAbs val="0"/>
                                  </p:iterate>
                                  <p:childTnLst>
                                    <p:set>
                                      <p:cBhvr>
                                        <p:cTn id="51" fill="hold"/>
                                        <p:tgtEl>
                                          <p:spTgt spid="39"/>
                                        </p:tgtEl>
                                        <p:attrNameLst>
                                          <p:attrName>style.visibility</p:attrName>
                                        </p:attrNameLst>
                                      </p:cBhvr>
                                      <p:to>
                                        <p:strVal val="visible"/>
                                      </p:to>
                                    </p:set>
                                    <p:animEffect transition="in" filter="dissolve">
                                      <p:cBhvr>
                                        <p:cTn id="52" dur="500"/>
                                        <p:tgtEl>
                                          <p:spTgt spid="39"/>
                                        </p:tgtEl>
                                      </p:cBhvr>
                                    </p:animEffect>
                                  </p:childTnLst>
                                </p:cTn>
                              </p:par>
                            </p:childTnLst>
                          </p:cTn>
                        </p:par>
                        <p:par>
                          <p:cTn id="53" fill="hold">
                            <p:stCondLst>
                              <p:cond delay="10900"/>
                            </p:stCondLst>
                            <p:childTnLst>
                              <p:par>
                                <p:cTn id="54" presetID="9" presetClass="entr" fill="hold" grpId="13" nodeType="afterEffect">
                                  <p:stCondLst>
                                    <p:cond delay="2200"/>
                                  </p:stCondLst>
                                  <p:iterate>
                                    <p:tmAbs val="0"/>
                                  </p:iterate>
                                  <p:childTnLst>
                                    <p:set>
                                      <p:cBhvr>
                                        <p:cTn id="55" fill="hold"/>
                                        <p:tgtEl>
                                          <p:spTgt spid="40"/>
                                        </p:tgtEl>
                                        <p:attrNameLst>
                                          <p:attrName>style.visibility</p:attrName>
                                        </p:attrNameLst>
                                      </p:cBhvr>
                                      <p:to>
                                        <p:strVal val="visible"/>
                                      </p:to>
                                    </p:set>
                                    <p:animEffect transition="in" filter="dissolve">
                                      <p:cBhvr>
                                        <p:cTn id="56" dur="500"/>
                                        <p:tgtEl>
                                          <p:spTgt spid="40"/>
                                        </p:tgtEl>
                                      </p:cBhvr>
                                    </p:animEffect>
                                  </p:childTnLst>
                                </p:cTn>
                              </p:par>
                            </p:childTnLst>
                          </p:cTn>
                        </p:par>
                        <p:par>
                          <p:cTn id="57" fill="hold">
                            <p:stCondLst>
                              <p:cond delay="13600"/>
                            </p:stCondLst>
                            <p:childTnLst>
                              <p:par>
                                <p:cTn id="58" presetID="9" presetClass="entr" fill="hold" grpId="14" nodeType="afterEffect">
                                  <p:stCondLst>
                                    <p:cond delay="800"/>
                                  </p:stCondLst>
                                  <p:iterate>
                                    <p:tmAbs val="0"/>
                                  </p:iterate>
                                  <p:childTnLst>
                                    <p:set>
                                      <p:cBhvr>
                                        <p:cTn id="59" fill="hold"/>
                                        <p:tgtEl>
                                          <p:spTgt spid="47"/>
                                        </p:tgtEl>
                                        <p:attrNameLst>
                                          <p:attrName>style.visibility</p:attrName>
                                        </p:attrNameLst>
                                      </p:cBhvr>
                                      <p:to>
                                        <p:strVal val="visible"/>
                                      </p:to>
                                    </p:set>
                                    <p:animEffect transition="in" filter="dissolve">
                                      <p:cBhvr>
                                        <p:cTn id="60" dur="500"/>
                                        <p:tgtEl>
                                          <p:spTgt spid="47"/>
                                        </p:tgtEl>
                                      </p:cBhvr>
                                    </p:animEffect>
                                  </p:childTnLst>
                                </p:cTn>
                              </p:par>
                            </p:childTnLst>
                          </p:cTn>
                        </p:par>
                        <p:par>
                          <p:cTn id="61" fill="hold">
                            <p:stCondLst>
                              <p:cond delay="14900"/>
                            </p:stCondLst>
                            <p:childTnLst>
                              <p:par>
                                <p:cTn id="62" presetID="9" presetClass="entr" fill="hold" grpId="15" nodeType="afterEffect">
                                  <p:stCondLst>
                                    <p:cond delay="800"/>
                                  </p:stCondLst>
                                  <p:iterate>
                                    <p:tmAbs val="0"/>
                                  </p:iterate>
                                  <p:childTnLst>
                                    <p:set>
                                      <p:cBhvr>
                                        <p:cTn id="63" fill="hold"/>
                                        <p:tgtEl>
                                          <p:spTgt spid="48"/>
                                        </p:tgtEl>
                                        <p:attrNameLst>
                                          <p:attrName>style.visibility</p:attrName>
                                        </p:attrNameLst>
                                      </p:cBhvr>
                                      <p:to>
                                        <p:strVal val="visible"/>
                                      </p:to>
                                    </p:set>
                                    <p:animEffect transition="in" filter="dissolve">
                                      <p:cBhvr>
                                        <p:cTn id="64" dur="500"/>
                                        <p:tgtEl>
                                          <p:spTgt spid="48"/>
                                        </p:tgtEl>
                                      </p:cBhvr>
                                    </p:animEffect>
                                  </p:childTnLst>
                                </p:cTn>
                              </p:par>
                            </p:childTnLst>
                          </p:cTn>
                        </p:par>
                        <p:par>
                          <p:cTn id="65" fill="hold">
                            <p:stCondLst>
                              <p:cond delay="16200"/>
                            </p:stCondLst>
                            <p:childTnLst>
                              <p:par>
                                <p:cTn id="66" presetID="9" presetClass="entr" fill="hold" grpId="16" nodeType="afterEffect">
                                  <p:stCondLst>
                                    <p:cond delay="800"/>
                                  </p:stCondLst>
                                  <p:iterate>
                                    <p:tmAbs val="0"/>
                                  </p:iterate>
                                  <p:childTnLst>
                                    <p:set>
                                      <p:cBhvr>
                                        <p:cTn id="67" fill="hold"/>
                                        <p:tgtEl>
                                          <p:spTgt spid="49"/>
                                        </p:tgtEl>
                                        <p:attrNameLst>
                                          <p:attrName>style.visibility</p:attrName>
                                        </p:attrNameLst>
                                      </p:cBhvr>
                                      <p:to>
                                        <p:strVal val="visible"/>
                                      </p:to>
                                    </p:set>
                                    <p:animEffect transition="in" filter="dissolve">
                                      <p:cBhvr>
                                        <p:cTn id="68" dur="500"/>
                                        <p:tgtEl>
                                          <p:spTgt spid="49"/>
                                        </p:tgtEl>
                                      </p:cBhvr>
                                    </p:animEffect>
                                  </p:childTnLst>
                                </p:cTn>
                              </p:par>
                            </p:childTnLst>
                          </p:cTn>
                        </p:par>
                        <p:par>
                          <p:cTn id="69" fill="hold">
                            <p:stCondLst>
                              <p:cond delay="17500"/>
                            </p:stCondLst>
                            <p:childTnLst>
                              <p:par>
                                <p:cTn id="70" presetID="9" presetClass="entr" fill="hold" grpId="17" nodeType="afterEffect">
                                  <p:stCondLst>
                                    <p:cond delay="800"/>
                                  </p:stCondLst>
                                  <p:iterate>
                                    <p:tmAbs val="0"/>
                                  </p:iterate>
                                  <p:childTnLst>
                                    <p:set>
                                      <p:cBhvr>
                                        <p:cTn id="71" fill="hold"/>
                                        <p:tgtEl>
                                          <p:spTgt spid="50"/>
                                        </p:tgtEl>
                                        <p:attrNameLst>
                                          <p:attrName>style.visibility</p:attrName>
                                        </p:attrNameLst>
                                      </p:cBhvr>
                                      <p:to>
                                        <p:strVal val="visible"/>
                                      </p:to>
                                    </p:set>
                                    <p:animEffect transition="in" filter="dissolve">
                                      <p:cBhvr>
                                        <p:cTn id="72" dur="500"/>
                                        <p:tgtEl>
                                          <p:spTgt spid="50"/>
                                        </p:tgtEl>
                                      </p:cBhvr>
                                    </p:animEffect>
                                  </p:childTnLst>
                                </p:cTn>
                              </p:par>
                            </p:childTnLst>
                          </p:cTn>
                        </p:par>
                        <p:par>
                          <p:cTn id="73" fill="hold">
                            <p:stCondLst>
                              <p:cond delay="18800"/>
                            </p:stCondLst>
                            <p:childTnLst>
                              <p:par>
                                <p:cTn id="74" presetID="9" presetClass="entr" fill="hold" grpId="18" nodeType="afterEffect">
                                  <p:stCondLst>
                                    <p:cond delay="800"/>
                                  </p:stCondLst>
                                  <p:iterate>
                                    <p:tmAbs val="0"/>
                                  </p:iterate>
                                  <p:childTnLst>
                                    <p:set>
                                      <p:cBhvr>
                                        <p:cTn id="75" fill="hold"/>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par>
                          <p:cTn id="77" fill="hold">
                            <p:stCondLst>
                              <p:cond delay="20100"/>
                            </p:stCondLst>
                            <p:childTnLst>
                              <p:par>
                                <p:cTn id="78" presetID="9" presetClass="entr" fill="hold" grpId="0" nodeType="afterEffect">
                                  <p:stCondLst>
                                    <p:cond delay="400"/>
                                  </p:stCondLst>
                                  <p:iterate>
                                    <p:tmAbs val="0"/>
                                  </p:iterate>
                                  <p:childTnLst>
                                    <p:set>
                                      <p:cBhvr>
                                        <p:cTn id="79" fill="hold"/>
                                        <p:tgtEl>
                                          <p:spTgt spid="2"/>
                                        </p:tgtEl>
                                        <p:attrNameLst>
                                          <p:attrName>style.visibility</p:attrName>
                                        </p:attrNameLst>
                                      </p:cBhvr>
                                      <p:to>
                                        <p:strVal val="visible"/>
                                      </p:to>
                                    </p:set>
                                    <p:animEffect transition="in" filter="dissolve">
                                      <p:cBhvr>
                                        <p:cTn id="80" dur="500"/>
                                        <p:tgtEl>
                                          <p:spTgt spid="2"/>
                                        </p:tgtEl>
                                      </p:cBhvr>
                                    </p:animEffect>
                                  </p:childTnLst>
                                </p:cTn>
                              </p:par>
                            </p:childTnLst>
                          </p:cTn>
                        </p:par>
                        <p:par>
                          <p:cTn id="81" fill="hold">
                            <p:stCondLst>
                              <p:cond delay="21000"/>
                            </p:stCondLst>
                            <p:childTnLst>
                              <p:par>
                                <p:cTn id="82" presetID="9" presetClass="entr" fill="hold" grpId="0" nodeType="afterEffect">
                                  <p:stCondLst>
                                    <p:cond delay="800"/>
                                  </p:stCondLst>
                                  <p:iterate>
                                    <p:tmAbs val="0"/>
                                  </p:iterate>
                                  <p:childTnLst>
                                    <p:set>
                                      <p:cBhvr>
                                        <p:cTn id="83" fill="hold"/>
                                        <p:tgtEl>
                                          <p:spTgt spid="3"/>
                                        </p:tgtEl>
                                        <p:attrNameLst>
                                          <p:attrName>style.visibility</p:attrName>
                                        </p:attrNameLst>
                                      </p:cBhvr>
                                      <p:to>
                                        <p:strVal val="visible"/>
                                      </p:to>
                                    </p:set>
                                    <p:animEffect transition="in" filter="dissolve">
                                      <p:cBhvr>
                                        <p:cTn id="84" dur="500"/>
                                        <p:tgtEl>
                                          <p:spTgt spid="3"/>
                                        </p:tgtEl>
                                      </p:cBhvr>
                                    </p:animEffect>
                                  </p:childTnLst>
                                </p:cTn>
                              </p:par>
                            </p:childTnLst>
                          </p:cTn>
                        </p:par>
                        <p:par>
                          <p:cTn id="85" fill="hold">
                            <p:stCondLst>
                              <p:cond delay="22300"/>
                            </p:stCondLst>
                            <p:childTnLst>
                              <p:par>
                                <p:cTn id="86" presetID="9" presetClass="entr" fill="hold" grpId="0" nodeType="afterEffect">
                                  <p:stCondLst>
                                    <p:cond delay="2000"/>
                                  </p:stCondLst>
                                  <p:iterate>
                                    <p:tmAbs val="0"/>
                                  </p:iterate>
                                  <p:childTnLst>
                                    <p:set>
                                      <p:cBhvr>
                                        <p:cTn id="87" fill="hold"/>
                                        <p:tgtEl>
                                          <p:spTgt spid="4"/>
                                        </p:tgtEl>
                                        <p:attrNameLst>
                                          <p:attrName>style.visibility</p:attrName>
                                        </p:attrNameLst>
                                      </p:cBhvr>
                                      <p:to>
                                        <p:strVal val="visible"/>
                                      </p:to>
                                    </p:set>
                                    <p:animEffect transition="in" filter="dissolve">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advAuto="0"/>
      <p:bldP spid="33" grpId="2" animBg="1" advAuto="0"/>
      <p:bldP spid="34" grpId="3" animBg="1" advAuto="0"/>
      <p:bldP spid="35" grpId="4" animBg="1" advAuto="0"/>
      <p:bldP spid="36" grpId="9" animBg="1" advAuto="0"/>
      <p:bldP spid="37" grpId="10" animBg="1" advAuto="0"/>
      <p:bldP spid="38" grpId="11" animBg="1" advAuto="0"/>
      <p:bldP spid="39" grpId="12" animBg="1" advAuto="0"/>
      <p:bldP spid="40" grpId="13" animBg="1" advAuto="0"/>
      <p:bldP spid="41" grpId="5" animBg="1" advAuto="0"/>
      <p:bldP spid="44" grpId="6" animBg="1" advAuto="0"/>
      <p:bldP spid="45" grpId="7" animBg="1" advAuto="0"/>
      <p:bldP spid="46" grpId="8" animBg="1" advAuto="0"/>
      <p:bldP spid="47" grpId="14" animBg="1" advAuto="0"/>
      <p:bldP spid="48" grpId="15" animBg="1" advAuto="0"/>
      <p:bldP spid="49" grpId="16" animBg="1" advAuto="0"/>
      <p:bldP spid="50" grpId="17" animBg="1" advAuto="0"/>
      <p:bldP spid="51" grpId="18" animBg="1" advAuto="0"/>
      <p:bldP spid="2" grpId="0" animBg="1" advAuto="0"/>
      <p:bldP spid="3" grpId="0" animBg="1" advAuto="0"/>
      <p:bldP spid="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A_文本框 4"/>
          <p:cNvSpPr txBox="1"/>
          <p:nvPr/>
        </p:nvSpPr>
        <p:spPr>
          <a:xfrm>
            <a:off x="4815522" y="571652"/>
            <a:ext cx="2560956"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接口设计和界面设计</a:t>
            </a:r>
            <a:endParaRPr dirty="0"/>
          </a:p>
        </p:txBody>
      </p:sp>
      <p:sp>
        <p:nvSpPr>
          <p:cNvPr id="512" name="PA_直接连接符 50"/>
          <p:cNvSpPr/>
          <p:nvPr/>
        </p:nvSpPr>
        <p:spPr>
          <a:xfrm>
            <a:off x="5422900" y="1128184"/>
            <a:ext cx="1346201" cy="1"/>
          </a:xfrm>
          <a:prstGeom prst="line">
            <a:avLst/>
          </a:prstGeom>
          <a:ln w="6350">
            <a:solidFill>
              <a:srgbClr val="44546A"/>
            </a:solidFill>
            <a:miter/>
          </a:ln>
        </p:spPr>
        <p:txBody>
          <a:bodyPr lIns="45719" rIns="45719"/>
          <a:lstStyle/>
          <a:p>
            <a:endParaRPr/>
          </a:p>
        </p:txBody>
      </p:sp>
      <p:grpSp>
        <p:nvGrpSpPr>
          <p:cNvPr id="2" name="组合 1">
            <a:extLst>
              <a:ext uri="{FF2B5EF4-FFF2-40B4-BE49-F238E27FC236}">
                <a16:creationId xmlns:a16="http://schemas.microsoft.com/office/drawing/2014/main" id="{31CCE46A-83EC-D178-410C-F6C45129F6C1}"/>
              </a:ext>
            </a:extLst>
          </p:cNvPr>
          <p:cNvGrpSpPr/>
          <p:nvPr/>
        </p:nvGrpSpPr>
        <p:grpSpPr>
          <a:xfrm>
            <a:off x="739991" y="892387"/>
            <a:ext cx="3387574" cy="1002456"/>
            <a:chOff x="6762501" y="1679776"/>
            <a:chExt cx="2411081" cy="505286"/>
          </a:xfrm>
        </p:grpSpPr>
        <p:sp>
          <p:nvSpPr>
            <p:cNvPr id="3" name="文本框 6">
              <a:extLst>
                <a:ext uri="{FF2B5EF4-FFF2-40B4-BE49-F238E27FC236}">
                  <a16:creationId xmlns:a16="http://schemas.microsoft.com/office/drawing/2014/main" id="{8E91B356-813D-ABFC-7BA0-3F6DD2BD0322}"/>
                </a:ext>
              </a:extLst>
            </p:cNvPr>
            <p:cNvSpPr txBox="1"/>
            <p:nvPr/>
          </p:nvSpPr>
          <p:spPr>
            <a:xfrm>
              <a:off x="6762501" y="1953750"/>
              <a:ext cx="2411081" cy="23131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http://127.0.0.1:8000</a:t>
              </a:r>
              <a:endParaRPr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7">
              <a:extLst>
                <a:ext uri="{FF2B5EF4-FFF2-40B4-BE49-F238E27FC236}">
                  <a16:creationId xmlns:a16="http://schemas.microsoft.com/office/drawing/2014/main" id="{9149CD4E-C691-0901-8A30-BF136285B954}"/>
                </a:ext>
              </a:extLst>
            </p:cNvPr>
            <p:cNvSpPr txBox="1"/>
            <p:nvPr/>
          </p:nvSpPr>
          <p:spPr>
            <a:xfrm>
              <a:off x="6964403" y="1679776"/>
              <a:ext cx="2007277" cy="1995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接口设计</a:t>
              </a:r>
            </a:p>
          </p:txBody>
        </p:sp>
      </p:grpSp>
      <p:sp>
        <p:nvSpPr>
          <p:cNvPr id="7" name="文本框 7">
            <a:extLst>
              <a:ext uri="{FF2B5EF4-FFF2-40B4-BE49-F238E27FC236}">
                <a16:creationId xmlns:a16="http://schemas.microsoft.com/office/drawing/2014/main" id="{A19B6C2B-0D59-1EBB-7282-1C992B588331}"/>
              </a:ext>
            </a:extLst>
          </p:cNvPr>
          <p:cNvSpPr txBox="1"/>
          <p:nvPr/>
        </p:nvSpPr>
        <p:spPr>
          <a:xfrm>
            <a:off x="8064435" y="892387"/>
            <a:ext cx="2820229" cy="4001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界面设计</a:t>
            </a:r>
          </a:p>
        </p:txBody>
      </p:sp>
      <p:pic>
        <p:nvPicPr>
          <p:cNvPr id="9" name="图片 8">
            <a:extLst>
              <a:ext uri="{FF2B5EF4-FFF2-40B4-BE49-F238E27FC236}">
                <a16:creationId xmlns:a16="http://schemas.microsoft.com/office/drawing/2014/main" id="{B50E6B17-2FA4-8D3E-A638-76ADCCAAFFA8}"/>
              </a:ext>
            </a:extLst>
          </p:cNvPr>
          <p:cNvPicPr>
            <a:picLocks noChangeAspect="1"/>
          </p:cNvPicPr>
          <p:nvPr/>
        </p:nvPicPr>
        <p:blipFill>
          <a:blip r:embed="rId2"/>
          <a:stretch>
            <a:fillRect/>
          </a:stretch>
        </p:blipFill>
        <p:spPr>
          <a:xfrm>
            <a:off x="569056" y="2030616"/>
            <a:ext cx="4853844" cy="4584186"/>
          </a:xfrm>
          <a:prstGeom prst="rect">
            <a:avLst/>
          </a:prstGeom>
        </p:spPr>
      </p:pic>
      <p:pic>
        <p:nvPicPr>
          <p:cNvPr id="5" name="图片 4">
            <a:extLst>
              <a:ext uri="{FF2B5EF4-FFF2-40B4-BE49-F238E27FC236}">
                <a16:creationId xmlns:a16="http://schemas.microsoft.com/office/drawing/2014/main" id="{09BC28E2-64C0-4871-711F-CFA3FF63F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554" y="1442999"/>
            <a:ext cx="2377990" cy="51718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26" nodeType="afterEffect">
                                  <p:stCondLst>
                                    <p:cond delay="600"/>
                                  </p:stCondLst>
                                  <p:iterate>
                                    <p:tmAbs val="0"/>
                                  </p:iterate>
                                  <p:childTnLst>
                                    <p:set>
                                      <p:cBhvr>
                                        <p:cTn id="6" fill="hold"/>
                                        <p:tgtEl>
                                          <p:spTgt spid="510"/>
                                        </p:tgtEl>
                                        <p:attrNameLst>
                                          <p:attrName>style.visibility</p:attrName>
                                        </p:attrNameLst>
                                      </p:cBhvr>
                                      <p:to>
                                        <p:strVal val="visible"/>
                                      </p:to>
                                    </p:set>
                                    <p:animEffect transition="in" filter="dissolve">
                                      <p:cBhvr>
                                        <p:cTn id="7" dur="500"/>
                                        <p:tgtEl>
                                          <p:spTgt spid="510"/>
                                        </p:tgtEl>
                                      </p:cBhvr>
                                    </p:animEffect>
                                  </p:childTnLst>
                                </p:cTn>
                              </p:par>
                            </p:childTnLst>
                          </p:cTn>
                        </p:par>
                        <p:par>
                          <p:cTn id="8" fill="hold">
                            <p:stCondLst>
                              <p:cond delay="1100"/>
                            </p:stCondLst>
                            <p:childTnLst>
                              <p:par>
                                <p:cTn id="9" presetID="9" presetClass="entr" fill="hold" grpId="28" nodeType="afterEffect">
                                  <p:stCondLst>
                                    <p:cond delay="1000"/>
                                  </p:stCondLst>
                                  <p:iterate>
                                    <p:tmAbs val="0"/>
                                  </p:iterate>
                                  <p:childTnLst>
                                    <p:set>
                                      <p:cBhvr>
                                        <p:cTn id="10" fill="hold"/>
                                        <p:tgtEl>
                                          <p:spTgt spid="512"/>
                                        </p:tgtEl>
                                        <p:attrNameLst>
                                          <p:attrName>style.visibility</p:attrName>
                                        </p:attrNameLst>
                                      </p:cBhvr>
                                      <p:to>
                                        <p:strVal val="visible"/>
                                      </p:to>
                                    </p:set>
                                    <p:animEffect transition="in" filter="dissolve">
                                      <p:cBhvr>
                                        <p:cTn id="11" dur="500"/>
                                        <p:tgtEl>
                                          <p:spTgt spid="512"/>
                                        </p:tgtEl>
                                      </p:cBhvr>
                                    </p:animEffect>
                                  </p:childTnLst>
                                </p:cTn>
                              </p:par>
                            </p:childTnLst>
                          </p:cTn>
                        </p:par>
                        <p:par>
                          <p:cTn id="12" fill="hold">
                            <p:stCondLst>
                              <p:cond delay="26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26" animBg="1" advAuto="0"/>
      <p:bldP spid="512" grpId="28"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549" name="PA_文本框 10"/>
          <p:cNvSpPr txBox="1"/>
          <p:nvPr/>
        </p:nvSpPr>
        <p:spPr>
          <a:xfrm>
            <a:off x="6079066" y="2713933"/>
            <a:ext cx="317009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详细设计规约</a:t>
            </a:r>
            <a:endParaRPr dirty="0"/>
          </a:p>
        </p:txBody>
      </p:sp>
      <p:sp>
        <p:nvSpPr>
          <p:cNvPr id="550"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553" name="组合 2"/>
          <p:cNvGrpSpPr/>
          <p:nvPr/>
        </p:nvGrpSpPr>
        <p:grpSpPr>
          <a:xfrm>
            <a:off x="3571726" y="2751664"/>
            <a:ext cx="1356785" cy="1354669"/>
            <a:chOff x="0" y="0"/>
            <a:chExt cx="1356784" cy="1354667"/>
          </a:xfrm>
        </p:grpSpPr>
        <p:sp>
          <p:nvSpPr>
            <p:cNvPr id="551"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552" name="PA_文本框 6"/>
            <p:cNvSpPr txBox="1"/>
            <p:nvPr/>
          </p:nvSpPr>
          <p:spPr>
            <a:xfrm>
              <a:off x="1667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t>05</a:t>
              </a:r>
            </a:p>
          </p:txBody>
        </p:sp>
      </p:grpSp>
      <p:sp>
        <p:nvSpPr>
          <p:cNvPr id="554" name="PA_文本框 11"/>
          <p:cNvSpPr txBox="1"/>
          <p:nvPr/>
        </p:nvSpPr>
        <p:spPr>
          <a:xfrm>
            <a:off x="5532992" y="3639298"/>
            <a:ext cx="442171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just" fontAlgn="base">
              <a:spcBef>
                <a:spcPct val="0"/>
              </a:spcBef>
              <a:spcAft>
                <a:spcPct val="0"/>
              </a:spcAft>
              <a:defRPr/>
            </a:pP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说明一个软件系统结构中各个层次中的每一个程序（每个模块或子程序或类）的设计考虑</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par>
                          <p:cTn id="8" fill="hold">
                            <p:stCondLst>
                              <p:cond delay="500"/>
                            </p:stCondLst>
                            <p:childTnLst>
                              <p:par>
                                <p:cTn id="9" presetID="2" presetClass="entr" presetSubtype="4" fill="hold" grpId="2" nodeType="afterEffect">
                                  <p:stCondLst>
                                    <p:cond delay="250"/>
                                  </p:stCondLst>
                                  <p:iterate>
                                    <p:tmAbs val="0"/>
                                  </p:iterate>
                                  <p:childTnLst>
                                    <p:set>
                                      <p:cBhvr>
                                        <p:cTn id="10" fill="hold"/>
                                        <p:tgtEl>
                                          <p:spTgt spid="553"/>
                                        </p:tgtEl>
                                        <p:attrNameLst>
                                          <p:attrName>style.visibility</p:attrName>
                                        </p:attrNameLst>
                                      </p:cBhvr>
                                      <p:to>
                                        <p:strVal val="visible"/>
                                      </p:to>
                                    </p:set>
                                    <p:anim calcmode="lin" valueType="num">
                                      <p:cBhvr>
                                        <p:cTn id="11" dur="1000" fill="hold"/>
                                        <p:tgtEl>
                                          <p:spTgt spid="553"/>
                                        </p:tgtEl>
                                        <p:attrNameLst>
                                          <p:attrName>ppt_x</p:attrName>
                                        </p:attrNameLst>
                                      </p:cBhvr>
                                      <p:tavLst>
                                        <p:tav tm="0">
                                          <p:val>
                                            <p:strVal val="#ppt_x"/>
                                          </p:val>
                                        </p:tav>
                                        <p:tav tm="100000">
                                          <p:val>
                                            <p:strVal val="#ppt_x"/>
                                          </p:val>
                                        </p:tav>
                                      </p:tavLst>
                                    </p:anim>
                                    <p:anim calcmode="lin" valueType="num">
                                      <p:cBhvr>
                                        <p:cTn id="12" dur="1000" fill="hold"/>
                                        <p:tgtEl>
                                          <p:spTgt spid="553"/>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3" nodeType="afterEffect">
                                  <p:stCondLst>
                                    <p:cond delay="0"/>
                                  </p:stCondLst>
                                  <p:iterate>
                                    <p:tmAbs val="0"/>
                                  </p:iterate>
                                  <p:childTnLst>
                                    <p:set>
                                      <p:cBhvr>
                                        <p:cTn id="15" fill="hold"/>
                                        <p:tgtEl>
                                          <p:spTgt spid="549"/>
                                        </p:tgtEl>
                                        <p:attrNameLst>
                                          <p:attrName>style.visibility</p:attrName>
                                        </p:attrNameLst>
                                      </p:cBhvr>
                                      <p:to>
                                        <p:strVal val="visible"/>
                                      </p:to>
                                    </p:set>
                                    <p:anim calcmode="lin" valueType="num">
                                      <p:cBhvr>
                                        <p:cTn id="16" dur="500" fill="hold"/>
                                        <p:tgtEl>
                                          <p:spTgt spid="549"/>
                                        </p:tgtEl>
                                        <p:attrNameLst>
                                          <p:attrName>ppt_x</p:attrName>
                                        </p:attrNameLst>
                                      </p:cBhvr>
                                      <p:tavLst>
                                        <p:tav tm="0">
                                          <p:val>
                                            <p:strVal val="0-#ppt_w/2"/>
                                          </p:val>
                                        </p:tav>
                                        <p:tav tm="100000">
                                          <p:val>
                                            <p:strVal val="#ppt_x"/>
                                          </p:val>
                                        </p:tav>
                                      </p:tavLst>
                                    </p:anim>
                                    <p:anim calcmode="lin" valueType="num">
                                      <p:cBhvr>
                                        <p:cTn id="17" dur="500" fill="hold"/>
                                        <p:tgtEl>
                                          <p:spTgt spid="549"/>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4" nodeType="afterEffect">
                                  <p:stCondLst>
                                    <p:cond delay="0"/>
                                  </p:stCondLst>
                                  <p:iterate>
                                    <p:tmAbs val="0"/>
                                  </p:iterate>
                                  <p:childTnLst>
                                    <p:set>
                                      <p:cBhvr>
                                        <p:cTn id="20" fill="hold"/>
                                        <p:tgtEl>
                                          <p:spTgt spid="550"/>
                                        </p:tgtEl>
                                        <p:attrNameLst>
                                          <p:attrName>style.visibility</p:attrName>
                                        </p:attrNameLst>
                                      </p:cBhvr>
                                      <p:to>
                                        <p:strVal val="visible"/>
                                      </p:to>
                                    </p:set>
                                    <p:anim calcmode="lin" valueType="num">
                                      <p:cBhvr>
                                        <p:cTn id="21" dur="500" fill="hold"/>
                                        <p:tgtEl>
                                          <p:spTgt spid="550"/>
                                        </p:tgtEl>
                                        <p:attrNameLst>
                                          <p:attrName>ppt_x</p:attrName>
                                        </p:attrNameLst>
                                      </p:cBhvr>
                                      <p:tavLst>
                                        <p:tav tm="0">
                                          <p:val>
                                            <p:strVal val="0-#ppt_w/2"/>
                                          </p:val>
                                        </p:tav>
                                        <p:tav tm="100000">
                                          <p:val>
                                            <p:strVal val="#ppt_x"/>
                                          </p:val>
                                        </p:tav>
                                      </p:tavLst>
                                    </p:anim>
                                    <p:anim calcmode="lin" valueType="num">
                                      <p:cBhvr>
                                        <p:cTn id="22" dur="500" fill="hold"/>
                                        <p:tgtEl>
                                          <p:spTgt spid="550"/>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8" fill="hold" grpId="5" nodeType="afterEffect">
                                  <p:stCondLst>
                                    <p:cond delay="0"/>
                                  </p:stCondLst>
                                  <p:iterate>
                                    <p:tmAbs val="0"/>
                                  </p:iterate>
                                  <p:childTnLst>
                                    <p:set>
                                      <p:cBhvr>
                                        <p:cTn id="25" fill="hold"/>
                                        <p:tgtEl>
                                          <p:spTgt spid="554"/>
                                        </p:tgtEl>
                                        <p:attrNameLst>
                                          <p:attrName>style.visibility</p:attrName>
                                        </p:attrNameLst>
                                      </p:cBhvr>
                                      <p:to>
                                        <p:strVal val="visible"/>
                                      </p:to>
                                    </p:set>
                                    <p:anim calcmode="lin" valueType="num">
                                      <p:cBhvr>
                                        <p:cTn id="26" dur="500" fill="hold"/>
                                        <p:tgtEl>
                                          <p:spTgt spid="554"/>
                                        </p:tgtEl>
                                        <p:attrNameLst>
                                          <p:attrName>ppt_x</p:attrName>
                                        </p:attrNameLst>
                                      </p:cBhvr>
                                      <p:tavLst>
                                        <p:tav tm="0">
                                          <p:val>
                                            <p:strVal val="0-#ppt_w/2"/>
                                          </p:val>
                                        </p:tav>
                                        <p:tav tm="100000">
                                          <p:val>
                                            <p:strVal val="#ppt_x"/>
                                          </p:val>
                                        </p:tav>
                                      </p:tavLst>
                                    </p:anim>
                                    <p:anim calcmode="lin" valueType="num">
                                      <p:cBhvr>
                                        <p:cTn id="27" dur="500" fill="hold"/>
                                        <p:tgtEl>
                                          <p:spTgt spid="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1" animBg="1" advAuto="0"/>
      <p:bldP spid="549" grpId="3" animBg="1" advAuto="0"/>
      <p:bldP spid="550" grpId="4" animBg="1" advAuto="0"/>
      <p:bldP spid="553" grpId="2" animBg="1" advAuto="0"/>
      <p:bldP spid="554"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PA_文本框 4"/>
          <p:cNvSpPr txBox="1"/>
          <p:nvPr/>
        </p:nvSpPr>
        <p:spPr>
          <a:xfrm>
            <a:off x="4971564" y="383116"/>
            <a:ext cx="2246767"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系统软件结构设计</a:t>
            </a:r>
            <a:endParaRPr dirty="0"/>
          </a:p>
        </p:txBody>
      </p:sp>
      <p:pic>
        <p:nvPicPr>
          <p:cNvPr id="2" name="图片 1">
            <a:extLst>
              <a:ext uri="{FF2B5EF4-FFF2-40B4-BE49-F238E27FC236}">
                <a16:creationId xmlns:a16="http://schemas.microsoft.com/office/drawing/2014/main" id="{6538C4DF-E7F0-BF53-05D7-0C5924DC6554}"/>
              </a:ext>
            </a:extLst>
          </p:cNvPr>
          <p:cNvPicPr>
            <a:picLocks noChangeAspect="1"/>
          </p:cNvPicPr>
          <p:nvPr/>
        </p:nvPicPr>
        <p:blipFill rotWithShape="1">
          <a:blip r:embed="rId2"/>
          <a:srcRect l="19" t="-114" r="-19" b="114"/>
          <a:stretch/>
        </p:blipFill>
        <p:spPr>
          <a:xfrm>
            <a:off x="626771" y="842857"/>
            <a:ext cx="10430871" cy="5907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5" nodeType="afterEffect">
                                  <p:stCondLst>
                                    <p:cond delay="600"/>
                                  </p:stCondLst>
                                  <p:iterate>
                                    <p:tmAbs val="0"/>
                                  </p:iterate>
                                  <p:childTnLst>
                                    <p:set>
                                      <p:cBhvr>
                                        <p:cTn id="6" fill="hold"/>
                                        <p:tgtEl>
                                          <p:spTgt spid="581"/>
                                        </p:tgtEl>
                                        <p:attrNameLst>
                                          <p:attrName>style.visibility</p:attrName>
                                        </p:attrNameLst>
                                      </p:cBhvr>
                                      <p:to>
                                        <p:strVal val="visible"/>
                                      </p:to>
                                    </p:set>
                                    <p:animEffect transition="in" filter="dissolve">
                                      <p:cBhvr>
                                        <p:cTn id="7" dur="5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1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PA_文本框 4"/>
          <p:cNvSpPr txBox="1"/>
          <p:nvPr/>
        </p:nvSpPr>
        <p:spPr>
          <a:xfrm>
            <a:off x="4702261" y="383116"/>
            <a:ext cx="2785376"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系统后端软件结构设计</a:t>
            </a:r>
            <a:endParaRPr dirty="0"/>
          </a:p>
        </p:txBody>
      </p:sp>
      <p:pic>
        <p:nvPicPr>
          <p:cNvPr id="2" name="图片 1" descr="}2I`4M9(OHOAEWO%}YI()TQ">
            <a:extLst>
              <a:ext uri="{FF2B5EF4-FFF2-40B4-BE49-F238E27FC236}">
                <a16:creationId xmlns:a16="http://schemas.microsoft.com/office/drawing/2014/main" id="{07D481E6-79A6-48EC-C530-72F5C3101832}"/>
              </a:ext>
            </a:extLst>
          </p:cNvPr>
          <p:cNvPicPr>
            <a:picLocks noChangeAspect="1"/>
          </p:cNvPicPr>
          <p:nvPr/>
        </p:nvPicPr>
        <p:blipFill>
          <a:blip r:embed="rId2"/>
          <a:stretch>
            <a:fillRect/>
          </a:stretch>
        </p:blipFill>
        <p:spPr>
          <a:xfrm>
            <a:off x="2077247" y="842857"/>
            <a:ext cx="8329944" cy="58572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1" nodeType="afterEffect">
                                  <p:stCondLst>
                                    <p:cond delay="2000"/>
                                  </p:stCondLst>
                                  <p:iterate>
                                    <p:tmAbs val="0"/>
                                  </p:iterate>
                                  <p:childTnLst>
                                    <p:set>
                                      <p:cBhvr>
                                        <p:cTn id="6" fill="hold"/>
                                        <p:tgtEl>
                                          <p:spTgt spid="595"/>
                                        </p:tgtEl>
                                        <p:attrNameLst>
                                          <p:attrName>style.visibility</p:attrName>
                                        </p:attrNameLst>
                                      </p:cBhvr>
                                      <p:to>
                                        <p:strVal val="visible"/>
                                      </p:to>
                                    </p:set>
                                    <p:animEffect transition="in" filter="dissolve">
                                      <p:cBhvr>
                                        <p:cTn id="7" dur="500"/>
                                        <p:tgtEl>
                                          <p:spTgt spid="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11"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A_文本框 4"/>
          <p:cNvSpPr txBox="1"/>
          <p:nvPr/>
        </p:nvSpPr>
        <p:spPr>
          <a:xfrm>
            <a:off x="5510170" y="383116"/>
            <a:ext cx="1169549"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模块设计</a:t>
            </a:r>
            <a:endParaRPr dirty="0"/>
          </a:p>
        </p:txBody>
      </p:sp>
      <p:sp>
        <p:nvSpPr>
          <p:cNvPr id="629" name="PA_直接连接符 28"/>
          <p:cNvSpPr/>
          <p:nvPr/>
        </p:nvSpPr>
        <p:spPr>
          <a:xfrm>
            <a:off x="5421843" y="798614"/>
            <a:ext cx="1346201" cy="1"/>
          </a:xfrm>
          <a:prstGeom prst="line">
            <a:avLst/>
          </a:prstGeom>
          <a:ln w="6350">
            <a:solidFill>
              <a:srgbClr val="44546A"/>
            </a:solidFill>
            <a:miter/>
          </a:ln>
        </p:spPr>
        <p:txBody>
          <a:bodyPr lIns="45719" rIns="45719"/>
          <a:lstStyle/>
          <a:p>
            <a:endParaRPr/>
          </a:p>
        </p:txBody>
      </p:sp>
      <p:pic>
        <p:nvPicPr>
          <p:cNvPr id="3" name="图片 2" descr="}0ZQ]@G)`FZF6I~782(RL{2">
            <a:extLst>
              <a:ext uri="{FF2B5EF4-FFF2-40B4-BE49-F238E27FC236}">
                <a16:creationId xmlns:a16="http://schemas.microsoft.com/office/drawing/2014/main" id="{3F876FA9-64DD-889D-35A3-DBCA0B5DF6DB}"/>
              </a:ext>
            </a:extLst>
          </p:cNvPr>
          <p:cNvPicPr>
            <a:picLocks noChangeAspect="1"/>
          </p:cNvPicPr>
          <p:nvPr/>
        </p:nvPicPr>
        <p:blipFill>
          <a:blip r:embed="rId2"/>
          <a:stretch>
            <a:fillRect/>
          </a:stretch>
        </p:blipFill>
        <p:spPr>
          <a:xfrm>
            <a:off x="8475607" y="731504"/>
            <a:ext cx="3289045" cy="5631070"/>
          </a:xfrm>
          <a:prstGeom prst="rect">
            <a:avLst/>
          </a:prstGeom>
        </p:spPr>
      </p:pic>
      <p:sp>
        <p:nvSpPr>
          <p:cNvPr id="4" name="文本框 3">
            <a:extLst>
              <a:ext uri="{FF2B5EF4-FFF2-40B4-BE49-F238E27FC236}">
                <a16:creationId xmlns:a16="http://schemas.microsoft.com/office/drawing/2014/main" id="{4B1F52BE-28BC-27E4-4094-763D1CF30537}"/>
              </a:ext>
            </a:extLst>
          </p:cNvPr>
          <p:cNvSpPr txBox="1"/>
          <p:nvPr/>
        </p:nvSpPr>
        <p:spPr>
          <a:xfrm>
            <a:off x="427348" y="1466894"/>
            <a:ext cx="7767687" cy="43088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等线"/>
              </a:rPr>
              <a:t>举例：微信登录模块</a:t>
            </a:r>
            <a:endParaRPr kumimoji="0" lang="en-US" altLang="zh-CN" sz="1800" b="0" i="0" u="none" strike="noStrike" cap="none" spc="0" normalizeH="0" baseline="0" dirty="0">
              <a:ln>
                <a:noFill/>
              </a:ln>
              <a:solidFill>
                <a:srgbClr val="000000"/>
              </a:solidFill>
              <a:effectLst/>
              <a:uFillTx/>
              <a:latin typeface="+mn-lt"/>
              <a:ea typeface="+mn-ea"/>
              <a:cs typeface="+mn-cs"/>
              <a:sym typeface="等线"/>
            </a:endParaRPr>
          </a:p>
          <a:p>
            <a:pPr marL="0" marR="0" indent="0" algn="l" defTabSz="9144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程序描述：顾客授权登录微信小程序，系统获取顾客的个人信息。</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功能：调用微信小程序内部接口请求到顾客的</a:t>
            </a:r>
            <a:r>
              <a:rPr kumimoji="0" lang="en-US" altLang="zh-CN" sz="1600" b="0" i="0" u="none" strike="noStrike" cap="none" spc="0" normalizeH="0" baseline="0" dirty="0" err="1">
                <a:ln>
                  <a:noFill/>
                </a:ln>
                <a:solidFill>
                  <a:schemeClr val="tx1">
                    <a:lumMod val="50000"/>
                    <a:lumOff val="50000"/>
                  </a:schemeClr>
                </a:solidFill>
                <a:effectLst/>
                <a:uFillTx/>
                <a:latin typeface="+mn-lt"/>
                <a:ea typeface="+mn-ea"/>
                <a:cs typeface="+mn-cs"/>
                <a:sym typeface="等线"/>
              </a:rPr>
              <a:t>openid</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endParaRPr lang="en-US" altLang="zh-CN" sz="1600" dirty="0">
              <a:solidFill>
                <a:schemeClr val="tx1">
                  <a:lumMod val="50000"/>
                  <a:lumOff val="50000"/>
                </a:schemeClr>
              </a:solidFill>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输入项：微信内置的用户个人信息</a:t>
            </a: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用户授权登录到微信小程序后，使用微信内置方法将用户微信账号相关的个人信息发送到小程序。</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endParaRPr lang="en-US" altLang="zh-CN" sz="1600" dirty="0">
              <a:solidFill>
                <a:schemeClr val="tx1">
                  <a:lumMod val="50000"/>
                  <a:lumOff val="50000"/>
                </a:schemeClr>
              </a:solidFill>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输出项：</a:t>
            </a:r>
            <a:r>
              <a:rPr kumimoji="0" lang="en-US" altLang="zh-CN" sz="1600" b="0" i="0" u="none" strike="noStrike" cap="none" spc="0" normalizeH="0" baseline="0" dirty="0" err="1">
                <a:ln>
                  <a:noFill/>
                </a:ln>
                <a:solidFill>
                  <a:schemeClr val="tx1">
                    <a:lumMod val="50000"/>
                    <a:lumOff val="50000"/>
                  </a:schemeClr>
                </a:solidFill>
                <a:effectLst/>
                <a:uFillTx/>
                <a:latin typeface="+mn-lt"/>
                <a:ea typeface="+mn-ea"/>
                <a:cs typeface="+mn-cs"/>
                <a:sym typeface="等线"/>
              </a:rPr>
              <a:t>openid</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(cookie)</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顾客唯一标识。</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endParaRPr lang="en-US" altLang="zh-CN" sz="1600" dirty="0">
              <a:solidFill>
                <a:schemeClr val="tx1">
                  <a:lumMod val="50000"/>
                  <a:lumOff val="50000"/>
                </a:schemeClr>
              </a:solidFill>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流程图在右侧</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endParaRPr lang="en-US" altLang="zh-CN" sz="1600" dirty="0">
              <a:solidFill>
                <a:schemeClr val="tx1">
                  <a:lumMod val="50000"/>
                  <a:lumOff val="50000"/>
                </a:schemeClr>
              </a:solidFill>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限制条件及出错处理：</a:t>
            </a:r>
            <a:endPar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endParaRP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用户需要进行微信授权小程序后方可使用：</a:t>
            </a: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对于需要身份验证的</a:t>
            </a:r>
            <a:r>
              <a:rPr kumimoji="0" lang="en-US" altLang="zh-CN" sz="1600" b="0" i="0" u="none" strike="noStrike" cap="none" spc="0" normalizeH="0" baseline="0" dirty="0" err="1">
                <a:ln>
                  <a:noFill/>
                </a:ln>
                <a:solidFill>
                  <a:schemeClr val="tx1">
                    <a:lumMod val="50000"/>
                    <a:lumOff val="50000"/>
                  </a:schemeClr>
                </a:solidFill>
                <a:effectLst/>
                <a:uFillTx/>
                <a:latin typeface="+mn-lt"/>
                <a:ea typeface="+mn-ea"/>
                <a:cs typeface="+mn-cs"/>
                <a:sym typeface="等线"/>
              </a:rPr>
              <a:t>api</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 </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调用时</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cookie </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缺少参数，代表用户还未登录，返回错误码</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401</a:t>
            </a:r>
          </a:p>
          <a:p>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对于后端内部发生的错误导致</a:t>
            </a:r>
            <a:r>
              <a:rPr kumimoji="0" lang="en-US" altLang="zh-CN" sz="1600" b="0" i="0" u="none" strike="noStrike" cap="none" spc="0" normalizeH="0" baseline="0" dirty="0" err="1">
                <a:ln>
                  <a:noFill/>
                </a:ln>
                <a:solidFill>
                  <a:schemeClr val="tx1">
                    <a:lumMod val="50000"/>
                    <a:lumOff val="50000"/>
                  </a:schemeClr>
                </a:solidFill>
                <a:effectLst/>
                <a:uFillTx/>
                <a:latin typeface="+mn-lt"/>
                <a:ea typeface="+mn-ea"/>
                <a:cs typeface="+mn-cs"/>
                <a:sym typeface="等线"/>
              </a:rPr>
              <a:t>api</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 </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未成功调用，则返回 </a:t>
            </a:r>
            <a:r>
              <a:rPr kumimoji="0" lang="en-US" altLang="zh-CN" sz="1600" b="0" i="0" u="none" strike="noStrike" cap="none" spc="0" normalizeH="0" baseline="0" dirty="0">
                <a:ln>
                  <a:noFill/>
                </a:ln>
                <a:solidFill>
                  <a:schemeClr val="tx1">
                    <a:lumMod val="50000"/>
                    <a:lumOff val="50000"/>
                  </a:schemeClr>
                </a:solidFill>
                <a:effectLst/>
                <a:uFillTx/>
                <a:latin typeface="+mn-lt"/>
                <a:ea typeface="+mn-ea"/>
                <a:cs typeface="+mn-cs"/>
                <a:sym typeface="等线"/>
              </a:rPr>
              <a:t>500 </a:t>
            </a:r>
            <a:r>
              <a:rPr kumimoji="0" lang="zh-CN" altLang="en-US" sz="1600" b="0" i="0" u="none" strike="noStrike" cap="none" spc="0" normalizeH="0" baseline="0" dirty="0">
                <a:ln>
                  <a:noFill/>
                </a:ln>
                <a:solidFill>
                  <a:schemeClr val="tx1">
                    <a:lumMod val="50000"/>
                    <a:lumOff val="50000"/>
                  </a:schemeClr>
                </a:solidFill>
                <a:effectLst/>
                <a:uFillTx/>
                <a:latin typeface="+mn-lt"/>
                <a:ea typeface="+mn-ea"/>
                <a:cs typeface="+mn-cs"/>
                <a:sym typeface="等线"/>
              </a:rPr>
              <a:t>代表后端请求错误。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27"/>
                                        </p:tgtEl>
                                        <p:attrNameLst>
                                          <p:attrName>style.visibility</p:attrName>
                                        </p:attrNameLst>
                                      </p:cBhvr>
                                      <p:to>
                                        <p:strVal val="visible"/>
                                      </p:to>
                                    </p:set>
                                    <p:animEffect transition="in" filter="dissolve">
                                      <p:cBhvr>
                                        <p:cTn id="7" dur="500"/>
                                        <p:tgtEl>
                                          <p:spTgt spid="627"/>
                                        </p:tgtEl>
                                      </p:cBhvr>
                                    </p:animEffect>
                                  </p:childTnLst>
                                </p:cTn>
                              </p:par>
                            </p:childTnLst>
                          </p:cTn>
                        </p:par>
                        <p:par>
                          <p:cTn id="8" fill="hold">
                            <p:stCondLst>
                              <p:cond delay="500"/>
                            </p:stCondLst>
                            <p:childTnLst>
                              <p:par>
                                <p:cTn id="9" presetID="9" presetClass="entr" fill="hold" grpId="3" nodeType="afterEffect">
                                  <p:stCondLst>
                                    <p:cond delay="400"/>
                                  </p:stCondLst>
                                  <p:iterate>
                                    <p:tmAbs val="0"/>
                                  </p:iterate>
                                  <p:childTnLst>
                                    <p:set>
                                      <p:cBhvr>
                                        <p:cTn id="10" fill="hold"/>
                                        <p:tgtEl>
                                          <p:spTgt spid="629"/>
                                        </p:tgtEl>
                                        <p:attrNameLst>
                                          <p:attrName>style.visibility</p:attrName>
                                        </p:attrNameLst>
                                      </p:cBhvr>
                                      <p:to>
                                        <p:strVal val="visible"/>
                                      </p:to>
                                    </p:set>
                                    <p:animEffect transition="in" filter="dissolve">
                                      <p:cBhvr>
                                        <p:cTn id="11" dur="500"/>
                                        <p:tgtEl>
                                          <p:spTgt spid="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1" animBg="1" advAuto="0"/>
      <p:bldP spid="629" grpId="3"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549" name="PA_文本框 10"/>
          <p:cNvSpPr txBox="1"/>
          <p:nvPr/>
        </p:nvSpPr>
        <p:spPr>
          <a:xfrm>
            <a:off x="6079066" y="2713933"/>
            <a:ext cx="214417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成果展示</a:t>
            </a:r>
            <a:endParaRPr dirty="0"/>
          </a:p>
        </p:txBody>
      </p:sp>
      <p:sp>
        <p:nvSpPr>
          <p:cNvPr id="550"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553" name="组合 2"/>
          <p:cNvGrpSpPr/>
          <p:nvPr/>
        </p:nvGrpSpPr>
        <p:grpSpPr>
          <a:xfrm>
            <a:off x="3571726" y="2751664"/>
            <a:ext cx="1356785" cy="1354669"/>
            <a:chOff x="0" y="0"/>
            <a:chExt cx="1356784" cy="1354667"/>
          </a:xfrm>
        </p:grpSpPr>
        <p:sp>
          <p:nvSpPr>
            <p:cNvPr id="551"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552" name="PA_文本框 6"/>
            <p:cNvSpPr txBox="1"/>
            <p:nvPr/>
          </p:nvSpPr>
          <p:spPr>
            <a:xfrm>
              <a:off x="1667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rPr dirty="0"/>
                <a:t>0</a:t>
              </a:r>
              <a:r>
                <a:rPr lang="en-US" dirty="0"/>
                <a:t>6</a:t>
              </a:r>
              <a:endParaRPr dirty="0"/>
            </a:p>
          </p:txBody>
        </p:sp>
      </p:grpSp>
    </p:spTree>
    <p:extLst>
      <p:ext uri="{BB962C8B-B14F-4D97-AF65-F5344CB8AC3E}">
        <p14:creationId xmlns:p14="http://schemas.microsoft.com/office/powerpoint/2010/main" val="4150434949"/>
      </p:ext>
    </p:extLst>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par>
                          <p:cTn id="8" fill="hold">
                            <p:stCondLst>
                              <p:cond delay="500"/>
                            </p:stCondLst>
                            <p:childTnLst>
                              <p:par>
                                <p:cTn id="9" presetID="2" presetClass="entr" presetSubtype="4" fill="hold" grpId="0" nodeType="afterEffect">
                                  <p:stCondLst>
                                    <p:cond delay="250"/>
                                  </p:stCondLst>
                                  <p:iterate>
                                    <p:tmAbs val="0"/>
                                  </p:iterate>
                                  <p:childTnLst>
                                    <p:set>
                                      <p:cBhvr>
                                        <p:cTn id="10" fill="hold"/>
                                        <p:tgtEl>
                                          <p:spTgt spid="553"/>
                                        </p:tgtEl>
                                        <p:attrNameLst>
                                          <p:attrName>style.visibility</p:attrName>
                                        </p:attrNameLst>
                                      </p:cBhvr>
                                      <p:to>
                                        <p:strVal val="visible"/>
                                      </p:to>
                                    </p:set>
                                    <p:anim calcmode="lin" valueType="num">
                                      <p:cBhvr>
                                        <p:cTn id="11" dur="1000" fill="hold"/>
                                        <p:tgtEl>
                                          <p:spTgt spid="553"/>
                                        </p:tgtEl>
                                        <p:attrNameLst>
                                          <p:attrName>ppt_x</p:attrName>
                                        </p:attrNameLst>
                                      </p:cBhvr>
                                      <p:tavLst>
                                        <p:tav tm="0">
                                          <p:val>
                                            <p:strVal val="#ppt_x"/>
                                          </p:val>
                                        </p:tav>
                                        <p:tav tm="100000">
                                          <p:val>
                                            <p:strVal val="#ppt_x"/>
                                          </p:val>
                                        </p:tav>
                                      </p:tavLst>
                                    </p:anim>
                                    <p:anim calcmode="lin" valueType="num">
                                      <p:cBhvr>
                                        <p:cTn id="12" dur="1000" fill="hold"/>
                                        <p:tgtEl>
                                          <p:spTgt spid="553"/>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0" nodeType="afterEffect">
                                  <p:stCondLst>
                                    <p:cond delay="0"/>
                                  </p:stCondLst>
                                  <p:iterate>
                                    <p:tmAbs val="0"/>
                                  </p:iterate>
                                  <p:childTnLst>
                                    <p:set>
                                      <p:cBhvr>
                                        <p:cTn id="15" fill="hold"/>
                                        <p:tgtEl>
                                          <p:spTgt spid="549"/>
                                        </p:tgtEl>
                                        <p:attrNameLst>
                                          <p:attrName>style.visibility</p:attrName>
                                        </p:attrNameLst>
                                      </p:cBhvr>
                                      <p:to>
                                        <p:strVal val="visible"/>
                                      </p:to>
                                    </p:set>
                                    <p:anim calcmode="lin" valueType="num">
                                      <p:cBhvr>
                                        <p:cTn id="16" dur="500" fill="hold"/>
                                        <p:tgtEl>
                                          <p:spTgt spid="549"/>
                                        </p:tgtEl>
                                        <p:attrNameLst>
                                          <p:attrName>ppt_x</p:attrName>
                                        </p:attrNameLst>
                                      </p:cBhvr>
                                      <p:tavLst>
                                        <p:tav tm="0">
                                          <p:val>
                                            <p:strVal val="0-#ppt_w/2"/>
                                          </p:val>
                                        </p:tav>
                                        <p:tav tm="100000">
                                          <p:val>
                                            <p:strVal val="#ppt_x"/>
                                          </p:val>
                                        </p:tav>
                                      </p:tavLst>
                                    </p:anim>
                                    <p:anim calcmode="lin" valueType="num">
                                      <p:cBhvr>
                                        <p:cTn id="17" dur="500" fill="hold"/>
                                        <p:tgtEl>
                                          <p:spTgt spid="549"/>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0" nodeType="afterEffect">
                                  <p:stCondLst>
                                    <p:cond delay="0"/>
                                  </p:stCondLst>
                                  <p:iterate>
                                    <p:tmAbs val="0"/>
                                  </p:iterate>
                                  <p:childTnLst>
                                    <p:set>
                                      <p:cBhvr>
                                        <p:cTn id="20" fill="hold"/>
                                        <p:tgtEl>
                                          <p:spTgt spid="550"/>
                                        </p:tgtEl>
                                        <p:attrNameLst>
                                          <p:attrName>style.visibility</p:attrName>
                                        </p:attrNameLst>
                                      </p:cBhvr>
                                      <p:to>
                                        <p:strVal val="visible"/>
                                      </p:to>
                                    </p:set>
                                    <p:anim calcmode="lin" valueType="num">
                                      <p:cBhvr>
                                        <p:cTn id="21" dur="500" fill="hold"/>
                                        <p:tgtEl>
                                          <p:spTgt spid="550"/>
                                        </p:tgtEl>
                                        <p:attrNameLst>
                                          <p:attrName>ppt_x</p:attrName>
                                        </p:attrNameLst>
                                      </p:cBhvr>
                                      <p:tavLst>
                                        <p:tav tm="0">
                                          <p:val>
                                            <p:strVal val="0-#ppt_w/2"/>
                                          </p:val>
                                        </p:tav>
                                        <p:tav tm="100000">
                                          <p:val>
                                            <p:strVal val="#ppt_x"/>
                                          </p:val>
                                        </p:tav>
                                      </p:tavLst>
                                    </p:anim>
                                    <p:anim calcmode="lin" valueType="num">
                                      <p:cBhvr>
                                        <p:cTn id="22" dur="500" fill="hold"/>
                                        <p:tgtEl>
                                          <p:spTgt spid="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advAuto="0"/>
      <p:bldP spid="549" grpId="0" animBg="1" advAuto="0"/>
      <p:bldP spid="550" grpId="0" animBg="1" advAuto="0"/>
      <p:bldP spid="55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A_矩形 7"/>
          <p:cNvSpPr/>
          <p:nvPr/>
        </p:nvSpPr>
        <p:spPr>
          <a:xfrm>
            <a:off x="-6352" y="2694518"/>
            <a:ext cx="12204703" cy="2510368"/>
          </a:xfrm>
          <a:prstGeom prst="rect">
            <a:avLst/>
          </a:prstGeom>
          <a:solidFill>
            <a:srgbClr val="44546A"/>
          </a:solidFill>
          <a:ln w="12700">
            <a:miter lim="400000"/>
          </a:ln>
        </p:spPr>
        <p:txBody>
          <a:bodyPr lIns="45719" rIns="45719"/>
          <a:lstStyle/>
          <a:p>
            <a:pPr>
              <a:defRPr>
                <a:latin typeface="Calibri"/>
                <a:ea typeface="Calibri"/>
                <a:cs typeface="Calibri"/>
                <a:sym typeface="Calibri"/>
              </a:defRPr>
            </a:pPr>
            <a:endParaRPr/>
          </a:p>
        </p:txBody>
      </p:sp>
      <p:sp>
        <p:nvSpPr>
          <p:cNvPr id="672" name="PA_任意多边形 9"/>
          <p:cNvSpPr/>
          <p:nvPr/>
        </p:nvSpPr>
        <p:spPr>
          <a:xfrm>
            <a:off x="-6351" y="2774951"/>
            <a:ext cx="12204701" cy="2341035"/>
          </a:xfrm>
          <a:custGeom>
            <a:avLst/>
            <a:gdLst/>
            <a:ahLst/>
            <a:cxnLst>
              <a:cxn ang="0">
                <a:pos x="wd2" y="hd2"/>
              </a:cxn>
              <a:cxn ang="5400000">
                <a:pos x="wd2" y="hd2"/>
              </a:cxn>
              <a:cxn ang="10800000">
                <a:pos x="wd2" y="hd2"/>
              </a:cxn>
              <a:cxn ang="16200000">
                <a:pos x="wd2" y="hd2"/>
              </a:cxn>
            </a:cxnLst>
            <a:rect l="0" t="0" r="r" b="b"/>
            <a:pathLst>
              <a:path w="21600" h="21600" extrusionOk="0">
                <a:moveTo>
                  <a:pt x="11820" y="0"/>
                </a:moveTo>
                <a:cubicBezTo>
                  <a:pt x="11572" y="1487"/>
                  <a:pt x="11205" y="2465"/>
                  <a:pt x="10800" y="2465"/>
                </a:cubicBezTo>
                <a:cubicBezTo>
                  <a:pt x="10395" y="2465"/>
                  <a:pt x="10028" y="1487"/>
                  <a:pt x="9780" y="0"/>
                </a:cubicBezTo>
                <a:cubicBezTo>
                  <a:pt x="0" y="0"/>
                  <a:pt x="0" y="0"/>
                  <a:pt x="0" y="0"/>
                </a:cubicBezTo>
                <a:cubicBezTo>
                  <a:pt x="0" y="21600"/>
                  <a:pt x="0" y="21600"/>
                  <a:pt x="0" y="21600"/>
                </a:cubicBezTo>
                <a:cubicBezTo>
                  <a:pt x="21600" y="21600"/>
                  <a:pt x="21600" y="21600"/>
                  <a:pt x="21600" y="21600"/>
                </a:cubicBezTo>
                <a:cubicBezTo>
                  <a:pt x="21600" y="0"/>
                  <a:pt x="21600" y="0"/>
                  <a:pt x="21600" y="0"/>
                </a:cubicBezTo>
                <a:lnTo>
                  <a:pt x="11820" y="0"/>
                </a:lnTo>
                <a:close/>
              </a:path>
            </a:pathLst>
          </a:custGeom>
          <a:solidFill>
            <a:srgbClr val="F2F2F2"/>
          </a:solidFill>
          <a:ln w="12700">
            <a:miter lim="400000"/>
          </a:ln>
        </p:spPr>
        <p:txBody>
          <a:bodyPr lIns="45719" rIns="45719"/>
          <a:lstStyle/>
          <a:p>
            <a:endParaRPr/>
          </a:p>
        </p:txBody>
      </p:sp>
      <p:sp>
        <p:nvSpPr>
          <p:cNvPr id="673" name="PA_椭圆 8"/>
          <p:cNvSpPr/>
          <p:nvPr/>
        </p:nvSpPr>
        <p:spPr>
          <a:xfrm>
            <a:off x="5418666" y="1604796"/>
            <a:ext cx="1354669" cy="1356786"/>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254000" dist="190500" dir="3540000" rotWithShape="0">
              <a:srgbClr val="000000">
                <a:alpha val="25000"/>
              </a:srgbClr>
            </a:outerShdw>
          </a:effectLst>
        </p:spPr>
        <p:txBody>
          <a:bodyPr lIns="45719" rIns="45719" anchor="ctr"/>
          <a:lstStyle/>
          <a:p>
            <a:pPr algn="ctr">
              <a:defRPr>
                <a:solidFill>
                  <a:srgbClr val="C9C9C9"/>
                </a:solidFill>
              </a:defRPr>
            </a:pPr>
            <a:endParaRPr/>
          </a:p>
        </p:txBody>
      </p:sp>
      <p:sp>
        <p:nvSpPr>
          <p:cNvPr id="674" name="PA_文本框 10"/>
          <p:cNvSpPr txBox="1"/>
          <p:nvPr/>
        </p:nvSpPr>
        <p:spPr>
          <a:xfrm>
            <a:off x="1871134" y="3160184"/>
            <a:ext cx="844973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just">
              <a:defRPr sz="4800">
                <a:solidFill>
                  <a:srgbClr val="595959"/>
                </a:solidFill>
                <a:latin typeface="微软雅黑"/>
                <a:ea typeface="微软雅黑"/>
                <a:cs typeface="微软雅黑"/>
                <a:sym typeface="微软雅黑"/>
              </a:defRPr>
            </a:lvl1pPr>
          </a:lstStyle>
          <a:p>
            <a:r>
              <a:rPr lang="zh-CN" altLang="en-US" dirty="0"/>
              <a:t>感谢聆听</a:t>
            </a:r>
            <a:endParaRPr dirty="0"/>
          </a:p>
        </p:txBody>
      </p:sp>
      <p:sp>
        <p:nvSpPr>
          <p:cNvPr id="675" name="PA_圆角矩形 11"/>
          <p:cNvSpPr txBox="1"/>
          <p:nvPr/>
        </p:nvSpPr>
        <p:spPr>
          <a:xfrm>
            <a:off x="1985434" y="4123266"/>
            <a:ext cx="8235951"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just">
              <a:defRPr sz="1300">
                <a:solidFill>
                  <a:srgbClr val="595959"/>
                </a:solidFill>
                <a:latin typeface="微软雅黑"/>
                <a:ea typeface="微软雅黑"/>
                <a:cs typeface="微软雅黑"/>
                <a:sym typeface="微软雅黑"/>
              </a:defRPr>
            </a:lvl1pPr>
          </a:lstStyle>
          <a:p>
            <a:r>
              <a:rPr dirty="0"/>
              <a:t>THANK YOU FOR </a:t>
            </a:r>
            <a:r>
              <a:rPr lang="en-US" altLang="zh-CN" dirty="0"/>
              <a:t>listening</a:t>
            </a:r>
            <a:endParaRPr dirty="0"/>
          </a:p>
        </p:txBody>
      </p:sp>
      <p:sp>
        <p:nvSpPr>
          <p:cNvPr id="688" name="PA_直接连接符 24"/>
          <p:cNvSpPr/>
          <p:nvPr/>
        </p:nvSpPr>
        <p:spPr>
          <a:xfrm>
            <a:off x="1968499" y="4047066"/>
            <a:ext cx="8221135" cy="1"/>
          </a:xfrm>
          <a:prstGeom prst="line">
            <a:avLst/>
          </a:prstGeom>
          <a:ln w="6350">
            <a:solidFill>
              <a:srgbClr val="000000"/>
            </a:solidFill>
            <a:miter/>
          </a:ln>
        </p:spPr>
        <p:txBody>
          <a:bodyPr lIns="45719" rIns="45719"/>
          <a:lstStyle/>
          <a:p>
            <a:endParaRPr/>
          </a:p>
        </p:txBody>
      </p:sp>
      <p:sp>
        <p:nvSpPr>
          <p:cNvPr id="689" name="PA_任意多边形 6"/>
          <p:cNvSpPr/>
          <p:nvPr/>
        </p:nvSpPr>
        <p:spPr>
          <a:xfrm>
            <a:off x="5744633" y="2040468"/>
            <a:ext cx="715434" cy="486834"/>
          </a:xfrm>
          <a:custGeom>
            <a:avLst/>
            <a:gdLst/>
            <a:ahLst/>
            <a:cxnLst>
              <a:cxn ang="0">
                <a:pos x="wd2" y="hd2"/>
              </a:cxn>
              <a:cxn ang="5400000">
                <a:pos x="wd2" y="hd2"/>
              </a:cxn>
              <a:cxn ang="10800000">
                <a:pos x="wd2" y="hd2"/>
              </a:cxn>
              <a:cxn ang="16200000">
                <a:pos x="wd2" y="hd2"/>
              </a:cxn>
            </a:cxnLst>
            <a:rect l="0" t="0" r="r" b="b"/>
            <a:pathLst>
              <a:path w="21600" h="21600" extrusionOk="0">
                <a:moveTo>
                  <a:pt x="20756" y="6331"/>
                </a:moveTo>
                <a:cubicBezTo>
                  <a:pt x="11306" y="124"/>
                  <a:pt x="11306" y="124"/>
                  <a:pt x="11306" y="124"/>
                </a:cubicBezTo>
                <a:cubicBezTo>
                  <a:pt x="11138" y="0"/>
                  <a:pt x="10969" y="0"/>
                  <a:pt x="10800" y="0"/>
                </a:cubicBezTo>
                <a:cubicBezTo>
                  <a:pt x="10547" y="0"/>
                  <a:pt x="10378" y="0"/>
                  <a:pt x="10209" y="124"/>
                </a:cubicBezTo>
                <a:cubicBezTo>
                  <a:pt x="759" y="6331"/>
                  <a:pt x="759" y="6331"/>
                  <a:pt x="759" y="6331"/>
                </a:cubicBezTo>
                <a:cubicBezTo>
                  <a:pt x="253" y="6703"/>
                  <a:pt x="0" y="7324"/>
                  <a:pt x="0" y="8193"/>
                </a:cubicBezTo>
                <a:cubicBezTo>
                  <a:pt x="0" y="8814"/>
                  <a:pt x="253" y="9559"/>
                  <a:pt x="675" y="9807"/>
                </a:cubicBezTo>
                <a:cubicBezTo>
                  <a:pt x="759" y="10055"/>
                  <a:pt x="928" y="10179"/>
                  <a:pt x="1012" y="10303"/>
                </a:cubicBezTo>
                <a:cubicBezTo>
                  <a:pt x="1266" y="10676"/>
                  <a:pt x="1350" y="10800"/>
                  <a:pt x="1350" y="10924"/>
                </a:cubicBezTo>
                <a:cubicBezTo>
                  <a:pt x="1350" y="11172"/>
                  <a:pt x="1266" y="11297"/>
                  <a:pt x="1012" y="11545"/>
                </a:cubicBezTo>
                <a:cubicBezTo>
                  <a:pt x="759" y="11917"/>
                  <a:pt x="337" y="12290"/>
                  <a:pt x="337" y="13159"/>
                </a:cubicBezTo>
                <a:cubicBezTo>
                  <a:pt x="337" y="14152"/>
                  <a:pt x="759" y="14524"/>
                  <a:pt x="1012" y="14897"/>
                </a:cubicBezTo>
                <a:cubicBezTo>
                  <a:pt x="1181" y="15021"/>
                  <a:pt x="1266" y="15145"/>
                  <a:pt x="1350" y="15269"/>
                </a:cubicBezTo>
                <a:cubicBezTo>
                  <a:pt x="928" y="15393"/>
                  <a:pt x="591" y="15890"/>
                  <a:pt x="506" y="16510"/>
                </a:cubicBezTo>
                <a:cubicBezTo>
                  <a:pt x="253" y="19241"/>
                  <a:pt x="253" y="19241"/>
                  <a:pt x="253" y="19241"/>
                </a:cubicBezTo>
                <a:cubicBezTo>
                  <a:pt x="253" y="19614"/>
                  <a:pt x="337" y="19986"/>
                  <a:pt x="506" y="20234"/>
                </a:cubicBezTo>
                <a:cubicBezTo>
                  <a:pt x="675" y="20483"/>
                  <a:pt x="928" y="20731"/>
                  <a:pt x="1181" y="20731"/>
                </a:cubicBezTo>
                <a:cubicBezTo>
                  <a:pt x="2447" y="20731"/>
                  <a:pt x="2447" y="20731"/>
                  <a:pt x="2447" y="20731"/>
                </a:cubicBezTo>
                <a:cubicBezTo>
                  <a:pt x="2700" y="20731"/>
                  <a:pt x="2953" y="20483"/>
                  <a:pt x="3122" y="20234"/>
                </a:cubicBezTo>
                <a:cubicBezTo>
                  <a:pt x="3291" y="19986"/>
                  <a:pt x="3375" y="19614"/>
                  <a:pt x="3375" y="19241"/>
                </a:cubicBezTo>
                <a:cubicBezTo>
                  <a:pt x="3122" y="16510"/>
                  <a:pt x="3122" y="16510"/>
                  <a:pt x="3122" y="16510"/>
                </a:cubicBezTo>
                <a:cubicBezTo>
                  <a:pt x="3037" y="15766"/>
                  <a:pt x="2700" y="15269"/>
                  <a:pt x="2278" y="15269"/>
                </a:cubicBezTo>
                <a:cubicBezTo>
                  <a:pt x="2194" y="14524"/>
                  <a:pt x="1856" y="14152"/>
                  <a:pt x="1603" y="13779"/>
                </a:cubicBezTo>
                <a:cubicBezTo>
                  <a:pt x="1350" y="13531"/>
                  <a:pt x="1266" y="13407"/>
                  <a:pt x="1266" y="13159"/>
                </a:cubicBezTo>
                <a:cubicBezTo>
                  <a:pt x="1266" y="13034"/>
                  <a:pt x="1350" y="12910"/>
                  <a:pt x="1603" y="12662"/>
                </a:cubicBezTo>
                <a:cubicBezTo>
                  <a:pt x="1856" y="12290"/>
                  <a:pt x="2278" y="11793"/>
                  <a:pt x="2278" y="10924"/>
                </a:cubicBezTo>
                <a:cubicBezTo>
                  <a:pt x="2278" y="10924"/>
                  <a:pt x="2278" y="10924"/>
                  <a:pt x="2278" y="10924"/>
                </a:cubicBezTo>
                <a:cubicBezTo>
                  <a:pt x="3881" y="12041"/>
                  <a:pt x="3881" y="12041"/>
                  <a:pt x="3881" y="12041"/>
                </a:cubicBezTo>
                <a:cubicBezTo>
                  <a:pt x="3881" y="12041"/>
                  <a:pt x="3797" y="12166"/>
                  <a:pt x="3797" y="12290"/>
                </a:cubicBezTo>
                <a:cubicBezTo>
                  <a:pt x="3797" y="17503"/>
                  <a:pt x="3797" y="17503"/>
                  <a:pt x="3797" y="17503"/>
                </a:cubicBezTo>
                <a:cubicBezTo>
                  <a:pt x="3797" y="21228"/>
                  <a:pt x="8775" y="21600"/>
                  <a:pt x="10884" y="21600"/>
                </a:cubicBezTo>
                <a:cubicBezTo>
                  <a:pt x="12994" y="21600"/>
                  <a:pt x="17888" y="21228"/>
                  <a:pt x="17888" y="17503"/>
                </a:cubicBezTo>
                <a:cubicBezTo>
                  <a:pt x="17888" y="12166"/>
                  <a:pt x="17888" y="12166"/>
                  <a:pt x="17888" y="12166"/>
                </a:cubicBezTo>
                <a:cubicBezTo>
                  <a:pt x="17888" y="12041"/>
                  <a:pt x="17888" y="11917"/>
                  <a:pt x="17888" y="11917"/>
                </a:cubicBezTo>
                <a:cubicBezTo>
                  <a:pt x="20756" y="9931"/>
                  <a:pt x="20756" y="9931"/>
                  <a:pt x="20756" y="9931"/>
                </a:cubicBezTo>
                <a:cubicBezTo>
                  <a:pt x="21263" y="9683"/>
                  <a:pt x="21600" y="8938"/>
                  <a:pt x="21600" y="8193"/>
                </a:cubicBezTo>
                <a:cubicBezTo>
                  <a:pt x="21600" y="7324"/>
                  <a:pt x="21263" y="6703"/>
                  <a:pt x="20756" y="6331"/>
                </a:cubicBezTo>
                <a:close/>
                <a:moveTo>
                  <a:pt x="1181" y="19366"/>
                </a:moveTo>
                <a:cubicBezTo>
                  <a:pt x="1434" y="16634"/>
                  <a:pt x="1434" y="16634"/>
                  <a:pt x="1434" y="16634"/>
                </a:cubicBezTo>
                <a:cubicBezTo>
                  <a:pt x="2194" y="16634"/>
                  <a:pt x="2194" y="16634"/>
                  <a:pt x="2194" y="16634"/>
                </a:cubicBezTo>
                <a:cubicBezTo>
                  <a:pt x="2447" y="19366"/>
                  <a:pt x="2447" y="19366"/>
                  <a:pt x="2447" y="19366"/>
                </a:cubicBezTo>
                <a:lnTo>
                  <a:pt x="1181" y="19366"/>
                </a:lnTo>
                <a:close/>
                <a:moveTo>
                  <a:pt x="16538" y="15269"/>
                </a:moveTo>
                <a:cubicBezTo>
                  <a:pt x="16284" y="15641"/>
                  <a:pt x="15694" y="16262"/>
                  <a:pt x="14681" y="16634"/>
                </a:cubicBezTo>
                <a:cubicBezTo>
                  <a:pt x="14513" y="16634"/>
                  <a:pt x="14344" y="16759"/>
                  <a:pt x="14175" y="16883"/>
                </a:cubicBezTo>
                <a:cubicBezTo>
                  <a:pt x="13922" y="16883"/>
                  <a:pt x="13753" y="17255"/>
                  <a:pt x="13838" y="17628"/>
                </a:cubicBezTo>
                <a:cubicBezTo>
                  <a:pt x="13838" y="17876"/>
                  <a:pt x="14006" y="18124"/>
                  <a:pt x="14259" y="18124"/>
                </a:cubicBezTo>
                <a:cubicBezTo>
                  <a:pt x="14259" y="18124"/>
                  <a:pt x="14344" y="18124"/>
                  <a:pt x="14344" y="18124"/>
                </a:cubicBezTo>
                <a:cubicBezTo>
                  <a:pt x="14597" y="18000"/>
                  <a:pt x="14766" y="18000"/>
                  <a:pt x="14934" y="17876"/>
                </a:cubicBezTo>
                <a:cubicBezTo>
                  <a:pt x="15609" y="17628"/>
                  <a:pt x="16116" y="17255"/>
                  <a:pt x="16538" y="16883"/>
                </a:cubicBezTo>
                <a:cubicBezTo>
                  <a:pt x="16538" y="17503"/>
                  <a:pt x="16538" y="17503"/>
                  <a:pt x="16538" y="17503"/>
                </a:cubicBezTo>
                <a:cubicBezTo>
                  <a:pt x="16538" y="18621"/>
                  <a:pt x="14006" y="19614"/>
                  <a:pt x="10884" y="19614"/>
                </a:cubicBezTo>
                <a:cubicBezTo>
                  <a:pt x="7762" y="19614"/>
                  <a:pt x="5147" y="18621"/>
                  <a:pt x="5147" y="17503"/>
                </a:cubicBezTo>
                <a:cubicBezTo>
                  <a:pt x="5147" y="16883"/>
                  <a:pt x="5147" y="16883"/>
                  <a:pt x="5147" y="16883"/>
                </a:cubicBezTo>
                <a:cubicBezTo>
                  <a:pt x="6412" y="18000"/>
                  <a:pt x="8691" y="18621"/>
                  <a:pt x="10884" y="18621"/>
                </a:cubicBezTo>
                <a:cubicBezTo>
                  <a:pt x="11391" y="18621"/>
                  <a:pt x="11897" y="18621"/>
                  <a:pt x="12403" y="18497"/>
                </a:cubicBezTo>
                <a:cubicBezTo>
                  <a:pt x="12656" y="18497"/>
                  <a:pt x="12825" y="18248"/>
                  <a:pt x="12825" y="17876"/>
                </a:cubicBezTo>
                <a:cubicBezTo>
                  <a:pt x="12825" y="17503"/>
                  <a:pt x="12572" y="17255"/>
                  <a:pt x="12319" y="17255"/>
                </a:cubicBezTo>
                <a:cubicBezTo>
                  <a:pt x="11897" y="17255"/>
                  <a:pt x="11391" y="17379"/>
                  <a:pt x="10884" y="17379"/>
                </a:cubicBezTo>
                <a:cubicBezTo>
                  <a:pt x="7762" y="17379"/>
                  <a:pt x="5569" y="16138"/>
                  <a:pt x="5147" y="15145"/>
                </a:cubicBezTo>
                <a:cubicBezTo>
                  <a:pt x="5147" y="12910"/>
                  <a:pt x="5147" y="12910"/>
                  <a:pt x="5147" y="12910"/>
                </a:cubicBezTo>
                <a:cubicBezTo>
                  <a:pt x="10209" y="16138"/>
                  <a:pt x="10209" y="16138"/>
                  <a:pt x="10209" y="16138"/>
                </a:cubicBezTo>
                <a:cubicBezTo>
                  <a:pt x="10378" y="16262"/>
                  <a:pt x="10547" y="16386"/>
                  <a:pt x="10800" y="16386"/>
                </a:cubicBezTo>
                <a:cubicBezTo>
                  <a:pt x="10969" y="16386"/>
                  <a:pt x="11138" y="16262"/>
                  <a:pt x="11306" y="16138"/>
                </a:cubicBezTo>
                <a:cubicBezTo>
                  <a:pt x="16538" y="12786"/>
                  <a:pt x="16538" y="12786"/>
                  <a:pt x="16538" y="12786"/>
                </a:cubicBezTo>
                <a:lnTo>
                  <a:pt x="16538" y="15269"/>
                </a:lnTo>
                <a:close/>
                <a:moveTo>
                  <a:pt x="10800" y="14400"/>
                </a:moveTo>
                <a:cubicBezTo>
                  <a:pt x="1350" y="8193"/>
                  <a:pt x="1350" y="8193"/>
                  <a:pt x="1350" y="8193"/>
                </a:cubicBezTo>
                <a:cubicBezTo>
                  <a:pt x="10800" y="1986"/>
                  <a:pt x="10800" y="1986"/>
                  <a:pt x="10800" y="1986"/>
                </a:cubicBezTo>
                <a:cubicBezTo>
                  <a:pt x="20250" y="8193"/>
                  <a:pt x="20250" y="8193"/>
                  <a:pt x="20250" y="8193"/>
                </a:cubicBezTo>
                <a:lnTo>
                  <a:pt x="10800" y="14400"/>
                </a:lnTo>
                <a:close/>
              </a:path>
            </a:pathLst>
          </a:custGeom>
          <a:solidFill>
            <a:srgbClr val="44546A"/>
          </a:solidFill>
          <a:ln w="12700">
            <a:miter lim="400000"/>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71"/>
                                        </p:tgtEl>
                                        <p:attrNameLst>
                                          <p:attrName>style.visibility</p:attrName>
                                        </p:attrNameLst>
                                      </p:cBhvr>
                                      <p:to>
                                        <p:strVal val="visible"/>
                                      </p:to>
                                    </p:set>
                                    <p:animEffect transition="in" filter="dissolve">
                                      <p:cBhvr>
                                        <p:cTn id="7" dur="500"/>
                                        <p:tgtEl>
                                          <p:spTgt spid="671"/>
                                        </p:tgtEl>
                                      </p:cBhvr>
                                    </p:animEffect>
                                  </p:childTnLst>
                                </p:cTn>
                              </p:par>
                            </p:childTnLst>
                          </p:cTn>
                        </p:par>
                        <p:par>
                          <p:cTn id="8" fill="hold">
                            <p:stCondLst>
                              <p:cond delay="500"/>
                            </p:stCondLst>
                            <p:childTnLst>
                              <p:par>
                                <p:cTn id="9" presetID="9" presetClass="entr" fill="hold" grpId="2" nodeType="afterEffect">
                                  <p:stCondLst>
                                    <p:cond delay="200"/>
                                  </p:stCondLst>
                                  <p:iterate>
                                    <p:tmAbs val="0"/>
                                  </p:iterate>
                                  <p:childTnLst>
                                    <p:set>
                                      <p:cBhvr>
                                        <p:cTn id="10" fill="hold"/>
                                        <p:tgtEl>
                                          <p:spTgt spid="672"/>
                                        </p:tgtEl>
                                        <p:attrNameLst>
                                          <p:attrName>style.visibility</p:attrName>
                                        </p:attrNameLst>
                                      </p:cBhvr>
                                      <p:to>
                                        <p:strVal val="visible"/>
                                      </p:to>
                                    </p:set>
                                    <p:animEffect transition="in" filter="dissolve">
                                      <p:cBhvr>
                                        <p:cTn id="11" dur="500"/>
                                        <p:tgtEl>
                                          <p:spTgt spid="672"/>
                                        </p:tgtEl>
                                      </p:cBhvr>
                                    </p:animEffect>
                                  </p:childTnLst>
                                </p:cTn>
                              </p:par>
                            </p:childTnLst>
                          </p:cTn>
                        </p:par>
                        <p:par>
                          <p:cTn id="12" fill="hold">
                            <p:stCondLst>
                              <p:cond delay="1200"/>
                            </p:stCondLst>
                            <p:childTnLst>
                              <p:par>
                                <p:cTn id="13" presetID="9" presetClass="entr" fill="hold" grpId="3" nodeType="afterEffect">
                                  <p:stCondLst>
                                    <p:cond delay="400"/>
                                  </p:stCondLst>
                                  <p:iterate>
                                    <p:tmAbs val="0"/>
                                  </p:iterate>
                                  <p:childTnLst>
                                    <p:set>
                                      <p:cBhvr>
                                        <p:cTn id="14" fill="hold"/>
                                        <p:tgtEl>
                                          <p:spTgt spid="673"/>
                                        </p:tgtEl>
                                        <p:attrNameLst>
                                          <p:attrName>style.visibility</p:attrName>
                                        </p:attrNameLst>
                                      </p:cBhvr>
                                      <p:to>
                                        <p:strVal val="visible"/>
                                      </p:to>
                                    </p:set>
                                    <p:animEffect transition="in" filter="dissolve">
                                      <p:cBhvr>
                                        <p:cTn id="15" dur="500"/>
                                        <p:tgtEl>
                                          <p:spTgt spid="673"/>
                                        </p:tgtEl>
                                      </p:cBhvr>
                                    </p:animEffect>
                                  </p:childTnLst>
                                </p:cTn>
                              </p:par>
                            </p:childTnLst>
                          </p:cTn>
                        </p:par>
                        <p:par>
                          <p:cTn id="16" fill="hold">
                            <p:stCondLst>
                              <p:cond delay="2100"/>
                            </p:stCondLst>
                            <p:childTnLst>
                              <p:par>
                                <p:cTn id="17" presetID="9" presetClass="entr" fill="hold" grpId="4" nodeType="afterEffect">
                                  <p:stCondLst>
                                    <p:cond delay="600"/>
                                  </p:stCondLst>
                                  <p:iterate>
                                    <p:tmAbs val="0"/>
                                  </p:iterate>
                                  <p:childTnLst>
                                    <p:set>
                                      <p:cBhvr>
                                        <p:cTn id="18" fill="hold"/>
                                        <p:tgtEl>
                                          <p:spTgt spid="674"/>
                                        </p:tgtEl>
                                        <p:attrNameLst>
                                          <p:attrName>style.visibility</p:attrName>
                                        </p:attrNameLst>
                                      </p:cBhvr>
                                      <p:to>
                                        <p:strVal val="visible"/>
                                      </p:to>
                                    </p:set>
                                    <p:animEffect transition="in" filter="dissolve">
                                      <p:cBhvr>
                                        <p:cTn id="19" dur="500"/>
                                        <p:tgtEl>
                                          <p:spTgt spid="674"/>
                                        </p:tgtEl>
                                      </p:cBhvr>
                                    </p:animEffect>
                                  </p:childTnLst>
                                </p:cTn>
                              </p:par>
                            </p:childTnLst>
                          </p:cTn>
                        </p:par>
                        <p:par>
                          <p:cTn id="20" fill="hold">
                            <p:stCondLst>
                              <p:cond delay="3200"/>
                            </p:stCondLst>
                            <p:childTnLst>
                              <p:par>
                                <p:cTn id="21" presetID="9" presetClass="entr" fill="hold" grpId="5" nodeType="afterEffect">
                                  <p:stCondLst>
                                    <p:cond delay="800"/>
                                  </p:stCondLst>
                                  <p:iterate>
                                    <p:tmAbs val="0"/>
                                  </p:iterate>
                                  <p:childTnLst>
                                    <p:set>
                                      <p:cBhvr>
                                        <p:cTn id="22" fill="hold"/>
                                        <p:tgtEl>
                                          <p:spTgt spid="675"/>
                                        </p:tgtEl>
                                        <p:attrNameLst>
                                          <p:attrName>style.visibility</p:attrName>
                                        </p:attrNameLst>
                                      </p:cBhvr>
                                      <p:to>
                                        <p:strVal val="visible"/>
                                      </p:to>
                                    </p:set>
                                    <p:animEffect transition="in" filter="dissolve">
                                      <p:cBhvr>
                                        <p:cTn id="23" dur="500"/>
                                        <p:tgtEl>
                                          <p:spTgt spid="675"/>
                                        </p:tgtEl>
                                      </p:cBhvr>
                                    </p:animEffect>
                                  </p:childTnLst>
                                </p:cTn>
                              </p:par>
                            </p:childTnLst>
                          </p:cTn>
                        </p:par>
                        <p:par>
                          <p:cTn id="24" fill="hold">
                            <p:stCondLst>
                              <p:cond delay="4500"/>
                            </p:stCondLst>
                            <p:childTnLst>
                              <p:par>
                                <p:cTn id="25" presetID="9" presetClass="entr" fill="hold" grpId="10" nodeType="afterEffect">
                                  <p:stCondLst>
                                    <p:cond delay="1800"/>
                                  </p:stCondLst>
                                  <p:iterate>
                                    <p:tmAbs val="0"/>
                                  </p:iterate>
                                  <p:childTnLst>
                                    <p:set>
                                      <p:cBhvr>
                                        <p:cTn id="26" fill="hold"/>
                                        <p:tgtEl>
                                          <p:spTgt spid="688"/>
                                        </p:tgtEl>
                                        <p:attrNameLst>
                                          <p:attrName>style.visibility</p:attrName>
                                        </p:attrNameLst>
                                      </p:cBhvr>
                                      <p:to>
                                        <p:strVal val="visible"/>
                                      </p:to>
                                    </p:set>
                                    <p:animEffect transition="in" filter="dissolve">
                                      <p:cBhvr>
                                        <p:cTn id="27" dur="500"/>
                                        <p:tgtEl>
                                          <p:spTgt spid="688"/>
                                        </p:tgtEl>
                                      </p:cBhvr>
                                    </p:animEffect>
                                  </p:childTnLst>
                                </p:cTn>
                              </p:par>
                            </p:childTnLst>
                          </p:cTn>
                        </p:par>
                        <p:par>
                          <p:cTn id="28" fill="hold">
                            <p:stCondLst>
                              <p:cond delay="6800"/>
                            </p:stCondLst>
                            <p:childTnLst>
                              <p:par>
                                <p:cTn id="29" presetID="9" presetClass="entr" fill="hold" grpId="11" nodeType="afterEffect">
                                  <p:stCondLst>
                                    <p:cond delay="2000"/>
                                  </p:stCondLst>
                                  <p:iterate>
                                    <p:tmAbs val="0"/>
                                  </p:iterate>
                                  <p:childTnLst>
                                    <p:set>
                                      <p:cBhvr>
                                        <p:cTn id="30" fill="hold"/>
                                        <p:tgtEl>
                                          <p:spTgt spid="689"/>
                                        </p:tgtEl>
                                        <p:attrNameLst>
                                          <p:attrName>style.visibility</p:attrName>
                                        </p:attrNameLst>
                                      </p:cBhvr>
                                      <p:to>
                                        <p:strVal val="visible"/>
                                      </p:to>
                                    </p:set>
                                    <p:animEffect transition="in" filter="dissolve">
                                      <p:cBhvr>
                                        <p:cTn id="31" dur="5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1" animBg="1" advAuto="0"/>
      <p:bldP spid="672" grpId="2" animBg="1" advAuto="0"/>
      <p:bldP spid="673" grpId="3" animBg="1" advAuto="0"/>
      <p:bldP spid="674" grpId="4" animBg="1" advAuto="0"/>
      <p:bldP spid="675" grpId="5" animBg="1" advAuto="0"/>
      <p:bldP spid="688" grpId="10" animBg="1" advAuto="0"/>
      <p:bldP spid="689" grpId="1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54" name="PA_文本框 10"/>
          <p:cNvSpPr txBox="1"/>
          <p:nvPr/>
        </p:nvSpPr>
        <p:spPr>
          <a:xfrm>
            <a:off x="6079066" y="2713932"/>
            <a:ext cx="214417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项目简介</a:t>
            </a:r>
            <a:endParaRPr dirty="0"/>
          </a:p>
        </p:txBody>
      </p:sp>
      <p:sp>
        <p:nvSpPr>
          <p:cNvPr id="55" name="PA_文本框 11"/>
          <p:cNvSpPr txBox="1"/>
          <p:nvPr/>
        </p:nvSpPr>
        <p:spPr>
          <a:xfrm>
            <a:off x="6079066" y="3514952"/>
            <a:ext cx="1938990" cy="41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ct val="150000"/>
              </a:lnSpc>
              <a:defRPr sz="1600">
                <a:solidFill>
                  <a:srgbClr val="44546A"/>
                </a:solidFill>
                <a:latin typeface="方正宋刻本秀楷简体"/>
                <a:ea typeface="方正宋刻本秀楷简体"/>
                <a:cs typeface="方正宋刻本秀楷简体"/>
                <a:sym typeface="方正宋刻本秀楷简体"/>
              </a:defRPr>
            </a:pP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使用问卷星线上调研</a:t>
            </a:r>
            <a:endParaRPr dirty="0"/>
          </a:p>
        </p:txBody>
      </p:sp>
      <p:sp>
        <p:nvSpPr>
          <p:cNvPr id="56"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59" name="组合 2"/>
          <p:cNvGrpSpPr/>
          <p:nvPr/>
        </p:nvGrpSpPr>
        <p:grpSpPr>
          <a:xfrm>
            <a:off x="3571726" y="2751664"/>
            <a:ext cx="1356785" cy="1354669"/>
            <a:chOff x="0" y="0"/>
            <a:chExt cx="1356784" cy="1354667"/>
          </a:xfrm>
        </p:grpSpPr>
        <p:sp>
          <p:nvSpPr>
            <p:cNvPr id="57"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58" name="PA_文本框 6"/>
            <p:cNvSpPr txBox="1"/>
            <p:nvPr/>
          </p:nvSpPr>
          <p:spPr>
            <a:xfrm>
              <a:off x="2130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t>01</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par>
                          <p:cTn id="8" fill="hold">
                            <p:stCondLst>
                              <p:cond delay="500"/>
                            </p:stCondLst>
                            <p:childTnLst>
                              <p:par>
                                <p:cTn id="9" presetID="2" presetClass="entr" presetSubtype="4" fill="hold" grpId="2" nodeType="afterEffect">
                                  <p:stCondLst>
                                    <p:cond delay="250"/>
                                  </p:stCondLst>
                                  <p:iterate>
                                    <p:tmAbs val="0"/>
                                  </p:iterate>
                                  <p:childTnLst>
                                    <p:set>
                                      <p:cBhvr>
                                        <p:cTn id="10" fill="hold"/>
                                        <p:tgtEl>
                                          <p:spTgt spid="59"/>
                                        </p:tgtEl>
                                        <p:attrNameLst>
                                          <p:attrName>style.visibility</p:attrName>
                                        </p:attrNameLst>
                                      </p:cBhvr>
                                      <p:to>
                                        <p:strVal val="visible"/>
                                      </p:to>
                                    </p:set>
                                    <p:anim calcmode="lin" valueType="num">
                                      <p:cBhvr>
                                        <p:cTn id="11" dur="1000" fill="hold"/>
                                        <p:tgtEl>
                                          <p:spTgt spid="59"/>
                                        </p:tgtEl>
                                        <p:attrNameLst>
                                          <p:attrName>ppt_x</p:attrName>
                                        </p:attrNameLst>
                                      </p:cBhvr>
                                      <p:tavLst>
                                        <p:tav tm="0">
                                          <p:val>
                                            <p:strVal val="#ppt_x"/>
                                          </p:val>
                                        </p:tav>
                                        <p:tav tm="100000">
                                          <p:val>
                                            <p:strVal val="#ppt_x"/>
                                          </p:val>
                                        </p:tav>
                                      </p:tavLst>
                                    </p:anim>
                                    <p:anim calcmode="lin" valueType="num">
                                      <p:cBhvr>
                                        <p:cTn id="12" dur="1000" fill="hold"/>
                                        <p:tgtEl>
                                          <p:spTgt spid="59"/>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3" nodeType="afterEffect">
                                  <p:stCondLst>
                                    <p:cond delay="0"/>
                                  </p:stCondLst>
                                  <p:iterate>
                                    <p:tmAbs val="0"/>
                                  </p:iterate>
                                  <p:childTnLst>
                                    <p:set>
                                      <p:cBhvr>
                                        <p:cTn id="15" fill="hold"/>
                                        <p:tgtEl>
                                          <p:spTgt spid="54"/>
                                        </p:tgtEl>
                                        <p:attrNameLst>
                                          <p:attrName>style.visibility</p:attrName>
                                        </p:attrNameLst>
                                      </p:cBhvr>
                                      <p:to>
                                        <p:strVal val="visible"/>
                                      </p:to>
                                    </p:set>
                                    <p:anim calcmode="lin" valueType="num">
                                      <p:cBhvr>
                                        <p:cTn id="16" dur="500" fill="hold"/>
                                        <p:tgtEl>
                                          <p:spTgt spid="54"/>
                                        </p:tgtEl>
                                        <p:attrNameLst>
                                          <p:attrName>ppt_x</p:attrName>
                                        </p:attrNameLst>
                                      </p:cBhvr>
                                      <p:tavLst>
                                        <p:tav tm="0">
                                          <p:val>
                                            <p:strVal val="0-#ppt_w/2"/>
                                          </p:val>
                                        </p:tav>
                                        <p:tav tm="100000">
                                          <p:val>
                                            <p:strVal val="#ppt_x"/>
                                          </p:val>
                                        </p:tav>
                                      </p:tavLst>
                                    </p:anim>
                                    <p:anim calcmode="lin" valueType="num">
                                      <p:cBhvr>
                                        <p:cTn id="17" dur="500" fill="hold"/>
                                        <p:tgtEl>
                                          <p:spTgt spid="54"/>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4" nodeType="afterEffect">
                                  <p:stCondLst>
                                    <p:cond delay="0"/>
                                  </p:stCondLst>
                                  <p:iterate>
                                    <p:tmAbs val="0"/>
                                  </p:iterate>
                                  <p:childTnLst>
                                    <p:set>
                                      <p:cBhvr>
                                        <p:cTn id="20" fill="hold"/>
                                        <p:tgtEl>
                                          <p:spTgt spid="55"/>
                                        </p:tgtEl>
                                        <p:attrNameLst>
                                          <p:attrName>style.visibility</p:attrName>
                                        </p:attrNameLst>
                                      </p:cBhvr>
                                      <p:to>
                                        <p:strVal val="visible"/>
                                      </p:to>
                                    </p:set>
                                    <p:anim calcmode="lin" valueType="num">
                                      <p:cBhvr>
                                        <p:cTn id="21" dur="500" fill="hold"/>
                                        <p:tgtEl>
                                          <p:spTgt spid="55"/>
                                        </p:tgtEl>
                                        <p:attrNameLst>
                                          <p:attrName>ppt_x</p:attrName>
                                        </p:attrNameLst>
                                      </p:cBhvr>
                                      <p:tavLst>
                                        <p:tav tm="0">
                                          <p:val>
                                            <p:strVal val="0-#ppt_w/2"/>
                                          </p:val>
                                        </p:tav>
                                        <p:tav tm="100000">
                                          <p:val>
                                            <p:strVal val="#ppt_x"/>
                                          </p:val>
                                        </p:tav>
                                      </p:tavLst>
                                    </p:anim>
                                    <p:anim calcmode="lin" valueType="num">
                                      <p:cBhvr>
                                        <p:cTn id="22" dur="500" fill="hold"/>
                                        <p:tgtEl>
                                          <p:spTgt spid="55"/>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8" fill="hold" grpId="5" nodeType="afterEffect">
                                  <p:stCondLst>
                                    <p:cond delay="0"/>
                                  </p:stCondLst>
                                  <p:iterate>
                                    <p:tmAbs val="0"/>
                                  </p:iterate>
                                  <p:childTnLst>
                                    <p:set>
                                      <p:cBhvr>
                                        <p:cTn id="25" fill="hold"/>
                                        <p:tgtEl>
                                          <p:spTgt spid="56"/>
                                        </p:tgtEl>
                                        <p:attrNameLst>
                                          <p:attrName>style.visibility</p:attrName>
                                        </p:attrNameLst>
                                      </p:cBhvr>
                                      <p:to>
                                        <p:strVal val="visible"/>
                                      </p:to>
                                    </p:set>
                                    <p:anim calcmode="lin" valueType="num">
                                      <p:cBhvr>
                                        <p:cTn id="26" dur="500" fill="hold"/>
                                        <p:tgtEl>
                                          <p:spTgt spid="56"/>
                                        </p:tgtEl>
                                        <p:attrNameLst>
                                          <p:attrName>ppt_x</p:attrName>
                                        </p:attrNameLst>
                                      </p:cBhvr>
                                      <p:tavLst>
                                        <p:tav tm="0">
                                          <p:val>
                                            <p:strVal val="0-#ppt_w/2"/>
                                          </p:val>
                                        </p:tav>
                                        <p:tav tm="100000">
                                          <p:val>
                                            <p:strVal val="#ppt_x"/>
                                          </p:val>
                                        </p:tav>
                                      </p:tavLst>
                                    </p:anim>
                                    <p:anim calcmode="lin" valueType="num">
                                      <p:cBhvr>
                                        <p:cTn id="27"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advAuto="0"/>
      <p:bldP spid="54" grpId="3" animBg="1" advAuto="0"/>
      <p:bldP spid="55" grpId="4" animBg="1" advAuto="0"/>
      <p:bldP spid="56" grpId="5" animBg="1" advAuto="0"/>
      <p:bldP spid="59"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A_矩形 33"/>
          <p:cNvSpPr txBox="1"/>
          <p:nvPr/>
        </p:nvSpPr>
        <p:spPr>
          <a:xfrm>
            <a:off x="2266154" y="1380909"/>
            <a:ext cx="746918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lvl="0" algn="just"/>
            <a:r>
              <a:rPr lang="zh-CN" altLang="zh-CN" b="1" kern="100" dirty="0">
                <a:latin typeface="Arial" panose="020B0604020202020204" pitchFamily="34" charset="0"/>
                <a:ea typeface="宋体" panose="02010600030101010101" pitchFamily="2" charset="-122"/>
                <a:cs typeface="宋体" panose="02010600030101010101" pitchFamily="2" charset="-122"/>
              </a:rPr>
              <a:t>项目</a:t>
            </a:r>
            <a:r>
              <a:rPr lang="zh-CN" altLang="en-US" b="1" kern="100" dirty="0">
                <a:latin typeface="Arial" panose="020B0604020202020204" pitchFamily="34" charset="0"/>
                <a:ea typeface="宋体" panose="02010600030101010101" pitchFamily="2" charset="-122"/>
                <a:cs typeface="宋体" panose="02010600030101010101" pitchFamily="2" charset="-122"/>
              </a:rPr>
              <a:t>概况</a:t>
            </a:r>
            <a:r>
              <a:rPr lang="zh-CN" altLang="zh-CN" b="1" kern="100" dirty="0">
                <a:latin typeface="Arial" panose="020B0604020202020204" pitchFamily="34" charset="0"/>
                <a:ea typeface="宋体" panose="02010600030101010101" pitchFamily="2" charset="-122"/>
                <a:cs typeface="宋体" panose="02010600030101010101" pitchFamily="2"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dirty="0"/>
              <a:t>       </a:t>
            </a:r>
            <a:r>
              <a:rPr lang="zh-CN" altLang="zh-CN" dirty="0"/>
              <a:t>该项目是同济内部的校园点单系统，包括用户</a:t>
            </a:r>
            <a:r>
              <a:rPr lang="zh-CN" altLang="en-US" dirty="0"/>
              <a:t>通过微信小程序</a:t>
            </a:r>
            <a:r>
              <a:rPr lang="zh-CN" altLang="zh-CN" dirty="0"/>
              <a:t>线上点单</a:t>
            </a:r>
            <a:r>
              <a:rPr lang="zh-CN" altLang="en-US" dirty="0"/>
              <a:t>，</a:t>
            </a:r>
            <a:r>
              <a:rPr lang="zh-CN" altLang="zh-CN" dirty="0"/>
              <a:t>以及商家</a:t>
            </a:r>
            <a:r>
              <a:rPr lang="en-US" altLang="zh-CN" dirty="0"/>
              <a:t>app</a:t>
            </a:r>
            <a:r>
              <a:rPr lang="zh-CN" altLang="zh-CN" dirty="0"/>
              <a:t>进行管理，后端使用</a:t>
            </a:r>
            <a:r>
              <a:rPr lang="en-US" altLang="zh-CN" dirty="0"/>
              <a:t>python</a:t>
            </a:r>
            <a:r>
              <a:rPr lang="zh-CN" altLang="zh-CN" dirty="0"/>
              <a:t>的</a:t>
            </a:r>
            <a:r>
              <a:rPr lang="en-US" altLang="zh-CN" dirty="0" err="1"/>
              <a:t>FastAPI</a:t>
            </a:r>
            <a:r>
              <a:rPr lang="zh-CN" altLang="zh-CN" dirty="0"/>
              <a:t>框架。该款产品实现了不同类型用户各取所需，且软件操作简便、较为轻量级，适宜推广。</a:t>
            </a:r>
          </a:p>
        </p:txBody>
      </p:sp>
      <p:sp>
        <p:nvSpPr>
          <p:cNvPr id="98" name="PA_文本框 4"/>
          <p:cNvSpPr txBox="1"/>
          <p:nvPr/>
        </p:nvSpPr>
        <p:spPr>
          <a:xfrm>
            <a:off x="5511225" y="583314"/>
            <a:ext cx="1169549"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项目简介</a:t>
            </a:r>
            <a:endParaRPr dirty="0"/>
          </a:p>
        </p:txBody>
      </p:sp>
      <p:sp>
        <p:nvSpPr>
          <p:cNvPr id="100" name="PA_直接连接符 47"/>
          <p:cNvSpPr/>
          <p:nvPr/>
        </p:nvSpPr>
        <p:spPr>
          <a:xfrm>
            <a:off x="5422900" y="1128184"/>
            <a:ext cx="1346201" cy="1"/>
          </a:xfrm>
          <a:prstGeom prst="line">
            <a:avLst/>
          </a:prstGeom>
          <a:ln w="6350">
            <a:solidFill>
              <a:srgbClr val="44546A"/>
            </a:solidFill>
            <a:miter/>
          </a:ln>
        </p:spPr>
        <p:txBody>
          <a:bodyPr lIns="45719" rIns="45719"/>
          <a:lstStyle/>
          <a:p>
            <a:endParaRPr/>
          </a:p>
        </p:txBody>
      </p:sp>
      <p:sp>
        <p:nvSpPr>
          <p:cNvPr id="2" name="文本框 1">
            <a:extLst>
              <a:ext uri="{FF2B5EF4-FFF2-40B4-BE49-F238E27FC236}">
                <a16:creationId xmlns:a16="http://schemas.microsoft.com/office/drawing/2014/main" id="{31E3CC07-D45F-CC61-08BA-71FF796CC40B}"/>
              </a:ext>
            </a:extLst>
          </p:cNvPr>
          <p:cNvSpPr txBox="1"/>
          <p:nvPr/>
        </p:nvSpPr>
        <p:spPr>
          <a:xfrm>
            <a:off x="2266153" y="2741629"/>
            <a:ext cx="7573171"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just"/>
            <a:r>
              <a:rPr lang="zh-CN" altLang="zh-CN" sz="1800" b="1" kern="100" dirty="0">
                <a:effectLst/>
                <a:latin typeface="Arial" panose="020B0604020202020204" pitchFamily="34" charset="0"/>
                <a:ea typeface="宋体" panose="02010600030101010101" pitchFamily="2" charset="-122"/>
                <a:cs typeface="宋体" panose="02010600030101010101" pitchFamily="2" charset="-122"/>
              </a:rPr>
              <a:t>项目分析与设计内容：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r>
              <a:rPr lang="zh-CN" altLang="zh-CN" sz="1800" b="0" kern="100" dirty="0">
                <a:effectLst/>
                <a:ea typeface="宋体" panose="02010600030101010101" pitchFamily="2" charset="-122"/>
                <a:cs typeface="宋体" panose="02010600030101010101" pitchFamily="2" charset="-122"/>
              </a:rPr>
              <a:t>该项目经过严格的需求调研过程，并且在需求调研的基础上完成了需求规约的构建，接着以需求规约为基础进行了用例的三大建模（数据建模，行为建模，功能建模），并且以建模为基础完成需求分析规约的构建。</a:t>
            </a:r>
            <a:endParaRPr lang="zh-CN" altLang="zh-CN" sz="1800" kern="100" dirty="0">
              <a:effectLst/>
              <a:ea typeface="宋体" panose="02010600030101010101" pitchFamily="2" charset="-122"/>
              <a:cs typeface="Times New Roman" panose="02020603050405020304" pitchFamily="18" charset="0"/>
            </a:endParaRPr>
          </a:p>
          <a:p>
            <a:pPr indent="304800" algn="just"/>
            <a:r>
              <a:rPr lang="zh-CN" altLang="zh-CN" sz="1800" b="0" kern="100" dirty="0">
                <a:effectLst/>
                <a:ea typeface="宋体" panose="02010600030101010101" pitchFamily="2" charset="-122"/>
                <a:cs typeface="宋体" panose="02010600030101010101" pitchFamily="2" charset="-122"/>
              </a:rPr>
              <a:t>在完成前两个文档之后</a:t>
            </a:r>
            <a:r>
              <a:rPr lang="zh-CN" altLang="en-US" sz="1800" b="0" kern="100" dirty="0">
                <a:effectLst/>
                <a:ea typeface="宋体" panose="02010600030101010101" pitchFamily="2" charset="-122"/>
                <a:cs typeface="宋体" panose="02010600030101010101" pitchFamily="2" charset="-122"/>
              </a:rPr>
              <a:t>，</a:t>
            </a:r>
            <a:r>
              <a:rPr lang="zh-CN" altLang="zh-CN" sz="1800" b="0" kern="100" dirty="0">
                <a:effectLst/>
                <a:ea typeface="宋体" panose="02010600030101010101" pitchFamily="2" charset="-122"/>
                <a:cs typeface="宋体" panose="02010600030101010101" pitchFamily="2" charset="-122"/>
              </a:rPr>
              <a:t>以</a:t>
            </a:r>
            <a:r>
              <a:rPr lang="zh-CN" altLang="en-US" sz="1800" b="0" kern="100" dirty="0">
                <a:effectLst/>
                <a:ea typeface="宋体" panose="02010600030101010101" pitchFamily="2" charset="-122"/>
                <a:cs typeface="宋体" panose="02010600030101010101" pitchFamily="2" charset="-122"/>
              </a:rPr>
              <a:t>它们</a:t>
            </a:r>
            <a:r>
              <a:rPr lang="zh-CN" altLang="zh-CN" sz="1800" b="0" kern="100" dirty="0">
                <a:effectLst/>
                <a:ea typeface="宋体" panose="02010600030101010101" pitchFamily="2" charset="-122"/>
                <a:cs typeface="宋体" panose="02010600030101010101" pitchFamily="2" charset="-122"/>
              </a:rPr>
              <a:t>为基础完成了概要设计规约，进行了项目的架构设计，以及软件结构设计，完成</a:t>
            </a:r>
            <a:r>
              <a:rPr lang="en-US" altLang="zh-CN" sz="1800" b="0" kern="100" dirty="0" err="1">
                <a:effectLst/>
                <a:ea typeface="宋体" panose="02010600030101010101" pitchFamily="2" charset="-122"/>
                <a:cs typeface="宋体" panose="02010600030101010101" pitchFamily="2" charset="-122"/>
              </a:rPr>
              <a:t>api</a:t>
            </a:r>
            <a:r>
              <a:rPr lang="zh-CN" altLang="zh-CN" sz="1800" b="0" kern="100" dirty="0">
                <a:effectLst/>
                <a:ea typeface="宋体" panose="02010600030101010101" pitchFamily="2" charset="-122"/>
                <a:cs typeface="宋体" panose="02010600030101010101" pitchFamily="2" charset="-122"/>
              </a:rPr>
              <a:t>文档，界面原型设计，</a:t>
            </a:r>
            <a:r>
              <a:rPr lang="en-US" altLang="zh-CN" sz="1800" b="0" kern="100" dirty="0">
                <a:effectLst/>
                <a:ea typeface="宋体" panose="02010600030101010101" pitchFamily="2" charset="-122"/>
                <a:cs typeface="宋体" panose="02010600030101010101" pitchFamily="2" charset="-122"/>
              </a:rPr>
              <a:t>E-R</a:t>
            </a:r>
            <a:r>
              <a:rPr lang="zh-CN" altLang="zh-CN" sz="1800" b="0" kern="100" dirty="0">
                <a:effectLst/>
                <a:ea typeface="宋体" panose="02010600030101010101" pitchFamily="2" charset="-122"/>
                <a:cs typeface="宋体" panose="02010600030101010101" pitchFamily="2" charset="-122"/>
              </a:rPr>
              <a:t>图的导出，以及项目的一些出错处理。</a:t>
            </a:r>
            <a:endParaRPr lang="zh-CN" altLang="zh-CN" sz="1800" kern="100" dirty="0">
              <a:effectLst/>
              <a:ea typeface="宋体" panose="02010600030101010101" pitchFamily="2" charset="-122"/>
              <a:cs typeface="Times New Roman" panose="02020603050405020304" pitchFamily="18" charset="0"/>
            </a:endParaRPr>
          </a:p>
          <a:p>
            <a:pPr indent="304800" algn="just"/>
            <a:r>
              <a:rPr lang="zh-CN" altLang="zh-CN" sz="1800" b="0" kern="100" dirty="0">
                <a:effectLst/>
                <a:ea typeface="宋体" panose="02010600030101010101" pitchFamily="2" charset="-122"/>
                <a:cs typeface="宋体" panose="02010600030101010101" pitchFamily="2" charset="-122"/>
              </a:rPr>
              <a:t>基于前三个文档进一步细化，完成了详细设计规约，对软件结构设计中的模块进行了进一步的划分，对每个模块加以说明。</a:t>
            </a:r>
            <a:endParaRPr lang="zh-CN" altLang="zh-CN" sz="1800" kern="100" dirty="0">
              <a:effectLst/>
              <a:ea typeface="宋体" panose="02010600030101010101" pitchFamily="2" charset="-122"/>
              <a:cs typeface="Times New Roman" panose="02020603050405020304" pitchFamily="18" charset="0"/>
            </a:endParaRPr>
          </a:p>
          <a:p>
            <a:pPr indent="304800" algn="just"/>
            <a:r>
              <a:rPr kumimoji="0" lang="zh-CN" altLang="en-US" sz="1800" b="0" i="0" u="none" strike="noStrike" cap="none" spc="0" normalizeH="0" baseline="0" dirty="0">
                <a:ln>
                  <a:noFill/>
                </a:ln>
                <a:solidFill>
                  <a:srgbClr val="000000"/>
                </a:solidFill>
                <a:effectLst/>
                <a:uFillTx/>
                <a:ea typeface="+mn-ea"/>
                <a:cs typeface="+mn-cs"/>
                <a:sym typeface="等线"/>
              </a:rPr>
              <a:t>这里说明一点，因为</a:t>
            </a:r>
            <a:r>
              <a:rPr lang="zh-CN" altLang="en-US" dirty="0"/>
              <a:t>项目几乎</a:t>
            </a:r>
            <a:r>
              <a:rPr kumimoji="0" lang="zh-CN" altLang="en-US" sz="1800" b="0" i="0" u="none" strike="noStrike" cap="none" spc="0" normalizeH="0" baseline="0" dirty="0">
                <a:ln>
                  <a:noFill/>
                </a:ln>
                <a:solidFill>
                  <a:srgbClr val="000000"/>
                </a:solidFill>
                <a:effectLst/>
                <a:uFillTx/>
                <a:ea typeface="+mn-ea"/>
                <a:cs typeface="+mn-cs"/>
                <a:sym typeface="等线"/>
              </a:rPr>
              <a:t>都是我一人完成，精力实在有限，所以本来计划的商家</a:t>
            </a:r>
            <a:r>
              <a:rPr kumimoji="0" lang="en-US" altLang="zh-CN" sz="1800" b="0" i="0" u="none" strike="noStrike" cap="none" spc="0" normalizeH="0" baseline="0" dirty="0">
                <a:ln>
                  <a:noFill/>
                </a:ln>
                <a:solidFill>
                  <a:srgbClr val="000000"/>
                </a:solidFill>
                <a:effectLst/>
                <a:uFillTx/>
                <a:ea typeface="+mn-ea"/>
                <a:cs typeface="+mn-cs"/>
                <a:sym typeface="等线"/>
              </a:rPr>
              <a:t>app</a:t>
            </a:r>
            <a:r>
              <a:rPr lang="zh-CN" altLang="en-US" dirty="0"/>
              <a:t>端</a:t>
            </a:r>
            <a:r>
              <a:rPr kumimoji="0" lang="zh-CN" altLang="en-US" sz="1800" b="0" i="0" u="none" strike="noStrike" cap="none" spc="0" normalizeH="0" baseline="0" dirty="0">
                <a:ln>
                  <a:noFill/>
                </a:ln>
                <a:solidFill>
                  <a:srgbClr val="000000"/>
                </a:solidFill>
                <a:effectLst/>
                <a:uFillTx/>
                <a:ea typeface="+mn-ea"/>
                <a:cs typeface="+mn-cs"/>
                <a:sym typeface="等线"/>
              </a:rPr>
              <a:t>并没有完成。</a:t>
            </a:r>
          </a:p>
        </p:txBody>
      </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6" nodeType="afterEffect">
                                  <p:stCondLst>
                                    <p:cond delay="800"/>
                                  </p:stCondLst>
                                  <p:iterate>
                                    <p:tmAbs val="0"/>
                                  </p:iterate>
                                  <p:childTnLst>
                                    <p:set>
                                      <p:cBhvr>
                                        <p:cTn id="6" fill="hold"/>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par>
                          <p:cTn id="8" fill="hold">
                            <p:stCondLst>
                              <p:cond delay="1300"/>
                            </p:stCondLst>
                            <p:childTnLst>
                              <p:par>
                                <p:cTn id="9" presetID="9" presetClass="entr" fill="hold" grpId="19" nodeType="afterEffect">
                                  <p:stCondLst>
                                    <p:cond delay="1400"/>
                                  </p:stCondLst>
                                  <p:iterate>
                                    <p:tmAbs val="0"/>
                                  </p:iterate>
                                  <p:childTnLst>
                                    <p:set>
                                      <p:cBhvr>
                                        <p:cTn id="10" fill="hold"/>
                                        <p:tgtEl>
                                          <p:spTgt spid="98"/>
                                        </p:tgtEl>
                                        <p:attrNameLst>
                                          <p:attrName>style.visibility</p:attrName>
                                        </p:attrNameLst>
                                      </p:cBhvr>
                                      <p:to>
                                        <p:strVal val="visible"/>
                                      </p:to>
                                    </p:set>
                                    <p:animEffect transition="in" filter="dissolve">
                                      <p:cBhvr>
                                        <p:cTn id="11" dur="500"/>
                                        <p:tgtEl>
                                          <p:spTgt spid="98"/>
                                        </p:tgtEl>
                                      </p:cBhvr>
                                    </p:animEffect>
                                  </p:childTnLst>
                                </p:cTn>
                              </p:par>
                            </p:childTnLst>
                          </p:cTn>
                        </p:par>
                        <p:par>
                          <p:cTn id="12" fill="hold">
                            <p:stCondLst>
                              <p:cond delay="3200"/>
                            </p:stCondLst>
                            <p:childTnLst>
                              <p:par>
                                <p:cTn id="13" presetID="9" presetClass="entr" fill="hold" grpId="21" nodeType="afterEffect">
                                  <p:stCondLst>
                                    <p:cond delay="1800"/>
                                  </p:stCondLst>
                                  <p:iterate>
                                    <p:tmAbs val="0"/>
                                  </p:iterate>
                                  <p:childTnLst>
                                    <p:set>
                                      <p:cBhvr>
                                        <p:cTn id="14" fill="hold"/>
                                        <p:tgtEl>
                                          <p:spTgt spid="100"/>
                                        </p:tgtEl>
                                        <p:attrNameLst>
                                          <p:attrName>style.visibility</p:attrName>
                                        </p:attrNameLst>
                                      </p:cBhvr>
                                      <p:to>
                                        <p:strVal val="visible"/>
                                      </p:to>
                                    </p:set>
                                    <p:animEffect transition="in" filter="dissolve">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16" animBg="1" advAuto="0"/>
      <p:bldP spid="98" grpId="19" animBg="1" advAuto="0"/>
      <p:bldP spid="100" grpId="2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A_文本框 4"/>
          <p:cNvSpPr txBox="1"/>
          <p:nvPr/>
        </p:nvSpPr>
        <p:spPr>
          <a:xfrm>
            <a:off x="4977129" y="570576"/>
            <a:ext cx="2237741"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需求调研概述</a:t>
            </a:r>
            <a:endParaRPr dirty="0"/>
          </a:p>
        </p:txBody>
      </p:sp>
      <p:sp>
        <p:nvSpPr>
          <p:cNvPr id="63" name="PA_直接连接符 4"/>
          <p:cNvSpPr/>
          <p:nvPr/>
        </p:nvSpPr>
        <p:spPr>
          <a:xfrm>
            <a:off x="5422900" y="1128184"/>
            <a:ext cx="1346201" cy="1"/>
          </a:xfrm>
          <a:prstGeom prst="line">
            <a:avLst/>
          </a:prstGeom>
          <a:ln w="6350">
            <a:solidFill>
              <a:srgbClr val="44546A"/>
            </a:solidFill>
            <a:miter/>
          </a:ln>
        </p:spPr>
        <p:txBody>
          <a:bodyPr lIns="45719" rIns="45719"/>
          <a:lstStyle/>
          <a:p>
            <a:endParaRPr/>
          </a:p>
        </p:txBody>
      </p:sp>
      <p:grpSp>
        <p:nvGrpSpPr>
          <p:cNvPr id="2" name="组合 1">
            <a:extLst>
              <a:ext uri="{FF2B5EF4-FFF2-40B4-BE49-F238E27FC236}">
                <a16:creationId xmlns:a16="http://schemas.microsoft.com/office/drawing/2014/main" id="{DC7B70A0-6761-39B0-EF8A-9A09B64E8D54}"/>
              </a:ext>
            </a:extLst>
          </p:cNvPr>
          <p:cNvGrpSpPr/>
          <p:nvPr/>
        </p:nvGrpSpPr>
        <p:grpSpPr>
          <a:xfrm>
            <a:off x="818089" y="1270295"/>
            <a:ext cx="4794250" cy="5064125"/>
            <a:chOff x="8174005" y="1989138"/>
            <a:chExt cx="2998820" cy="4110870"/>
          </a:xfrm>
          <a:solidFill>
            <a:srgbClr val="376092"/>
          </a:solidFill>
        </p:grpSpPr>
        <p:sp>
          <p:nvSpPr>
            <p:cNvPr id="3" name="矩形 2">
              <a:extLst>
                <a:ext uri="{FF2B5EF4-FFF2-40B4-BE49-F238E27FC236}">
                  <a16:creationId xmlns:a16="http://schemas.microsoft.com/office/drawing/2014/main" id="{56C5DC3D-3A97-7CF6-743D-3665AA052469}"/>
                </a:ext>
              </a:extLst>
            </p:cNvPr>
            <p:cNvSpPr/>
            <p:nvPr/>
          </p:nvSpPr>
          <p:spPr>
            <a:xfrm>
              <a:off x="8174005" y="1989138"/>
              <a:ext cx="2998820" cy="4110870"/>
            </a:xfrm>
            <a:prstGeom prst="rect">
              <a:avLst/>
            </a:prstGeom>
            <a:grpFill/>
            <a:ln w="57150">
              <a:no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 name="椭圆 3">
              <a:extLst>
                <a:ext uri="{FF2B5EF4-FFF2-40B4-BE49-F238E27FC236}">
                  <a16:creationId xmlns:a16="http://schemas.microsoft.com/office/drawing/2014/main" id="{401032F3-2AF0-23C8-57A9-E3CCABD545C4}"/>
                </a:ext>
              </a:extLst>
            </p:cNvPr>
            <p:cNvSpPr/>
            <p:nvPr/>
          </p:nvSpPr>
          <p:spPr>
            <a:xfrm>
              <a:off x="9073691" y="4481150"/>
              <a:ext cx="1199447" cy="825511"/>
            </a:xfrm>
            <a:custGeom>
              <a:avLst/>
              <a:gdLst>
                <a:gd name="T0" fmla="*/ 415 w 431"/>
                <a:gd name="T1" fmla="*/ 0 h 297"/>
                <a:gd name="T2" fmla="*/ 15 w 431"/>
                <a:gd name="T3" fmla="*/ 0 h 297"/>
                <a:gd name="T4" fmla="*/ 0 w 431"/>
                <a:gd name="T5" fmla="*/ 15 h 297"/>
                <a:gd name="T6" fmla="*/ 0 w 431"/>
                <a:gd name="T7" fmla="*/ 282 h 297"/>
                <a:gd name="T8" fmla="*/ 15 w 431"/>
                <a:gd name="T9" fmla="*/ 297 h 297"/>
                <a:gd name="T10" fmla="*/ 415 w 431"/>
                <a:gd name="T11" fmla="*/ 297 h 297"/>
                <a:gd name="T12" fmla="*/ 431 w 431"/>
                <a:gd name="T13" fmla="*/ 282 h 297"/>
                <a:gd name="T14" fmla="*/ 431 w 431"/>
                <a:gd name="T15" fmla="*/ 15 h 297"/>
                <a:gd name="T16" fmla="*/ 415 w 431"/>
                <a:gd name="T17" fmla="*/ 0 h 297"/>
                <a:gd name="T18" fmla="*/ 400 w 431"/>
                <a:gd name="T19" fmla="*/ 266 h 297"/>
                <a:gd name="T20" fmla="*/ 31 w 431"/>
                <a:gd name="T21" fmla="*/ 266 h 297"/>
                <a:gd name="T22" fmla="*/ 31 w 431"/>
                <a:gd name="T23" fmla="*/ 30 h 297"/>
                <a:gd name="T24" fmla="*/ 400 w 431"/>
                <a:gd name="T25" fmla="*/ 30 h 297"/>
                <a:gd name="T26" fmla="*/ 400 w 431"/>
                <a:gd name="T27" fmla="*/ 266 h 297"/>
                <a:gd name="T28" fmla="*/ 415 w 431"/>
                <a:gd name="T29" fmla="*/ 167 h 297"/>
                <a:gd name="T30" fmla="*/ 406 w 431"/>
                <a:gd name="T31" fmla="*/ 158 h 297"/>
                <a:gd name="T32" fmla="*/ 415 w 431"/>
                <a:gd name="T33" fmla="*/ 148 h 297"/>
                <a:gd name="T34" fmla="*/ 425 w 431"/>
                <a:gd name="T35" fmla="*/ 158 h 297"/>
                <a:gd name="T36" fmla="*/ 415 w 431"/>
                <a:gd name="T37" fmla="*/ 167 h 297"/>
                <a:gd name="T38" fmla="*/ 112 w 431"/>
                <a:gd name="T39" fmla="*/ 131 h 297"/>
                <a:gd name="T40" fmla="*/ 116 w 431"/>
                <a:gd name="T41" fmla="*/ 122 h 297"/>
                <a:gd name="T42" fmla="*/ 117 w 431"/>
                <a:gd name="T43" fmla="*/ 122 h 297"/>
                <a:gd name="T44" fmla="*/ 159 w 431"/>
                <a:gd name="T45" fmla="*/ 70 h 297"/>
                <a:gd name="T46" fmla="*/ 200 w 431"/>
                <a:gd name="T47" fmla="*/ 122 h 297"/>
                <a:gd name="T48" fmla="*/ 201 w 431"/>
                <a:gd name="T49" fmla="*/ 121 h 297"/>
                <a:gd name="T50" fmla="*/ 205 w 431"/>
                <a:gd name="T51" fmla="*/ 131 h 297"/>
                <a:gd name="T52" fmla="*/ 198 w 431"/>
                <a:gd name="T53" fmla="*/ 139 h 297"/>
                <a:gd name="T54" fmla="*/ 158 w 431"/>
                <a:gd name="T55" fmla="*/ 179 h 297"/>
                <a:gd name="T56" fmla="*/ 119 w 431"/>
                <a:gd name="T57" fmla="*/ 139 h 297"/>
                <a:gd name="T58" fmla="*/ 119 w 431"/>
                <a:gd name="T59" fmla="*/ 139 h 297"/>
                <a:gd name="T60" fmla="*/ 112 w 431"/>
                <a:gd name="T61" fmla="*/ 131 h 297"/>
                <a:gd name="T62" fmla="*/ 252 w 431"/>
                <a:gd name="T63" fmla="*/ 244 h 297"/>
                <a:gd name="T64" fmla="*/ 64 w 431"/>
                <a:gd name="T65" fmla="*/ 244 h 297"/>
                <a:gd name="T66" fmla="*/ 127 w 431"/>
                <a:gd name="T67" fmla="*/ 186 h 297"/>
                <a:gd name="T68" fmla="*/ 148 w 431"/>
                <a:gd name="T69" fmla="*/ 227 h 297"/>
                <a:gd name="T70" fmla="*/ 152 w 431"/>
                <a:gd name="T71" fmla="*/ 200 h 297"/>
                <a:gd name="T72" fmla="*/ 146 w 431"/>
                <a:gd name="T73" fmla="*/ 196 h 297"/>
                <a:gd name="T74" fmla="*/ 158 w 431"/>
                <a:gd name="T75" fmla="*/ 196 h 297"/>
                <a:gd name="T76" fmla="*/ 170 w 431"/>
                <a:gd name="T77" fmla="*/ 196 h 297"/>
                <a:gd name="T78" fmla="*/ 165 w 431"/>
                <a:gd name="T79" fmla="*/ 200 h 297"/>
                <a:gd name="T80" fmla="*/ 169 w 431"/>
                <a:gd name="T81" fmla="*/ 227 h 297"/>
                <a:gd name="T82" fmla="*/ 190 w 431"/>
                <a:gd name="T83" fmla="*/ 186 h 297"/>
                <a:gd name="T84" fmla="*/ 252 w 431"/>
                <a:gd name="T85" fmla="*/ 244 h 297"/>
                <a:gd name="T86" fmla="*/ 366 w 431"/>
                <a:gd name="T87" fmla="*/ 120 h 297"/>
                <a:gd name="T88" fmla="*/ 304 w 431"/>
                <a:gd name="T89" fmla="*/ 120 h 297"/>
                <a:gd name="T90" fmla="*/ 304 w 431"/>
                <a:gd name="T91" fmla="*/ 57 h 297"/>
                <a:gd name="T92" fmla="*/ 366 w 431"/>
                <a:gd name="T93" fmla="*/ 120 h 297"/>
                <a:gd name="T94" fmla="*/ 225 w 431"/>
                <a:gd name="T95" fmla="*/ 128 h 297"/>
                <a:gd name="T96" fmla="*/ 292 w 431"/>
                <a:gd name="T97" fmla="*/ 59 h 297"/>
                <a:gd name="T98" fmla="*/ 292 w 431"/>
                <a:gd name="T99" fmla="*/ 130 h 297"/>
                <a:gd name="T100" fmla="*/ 362 w 431"/>
                <a:gd name="T101" fmla="*/ 130 h 297"/>
                <a:gd name="T102" fmla="*/ 293 w 431"/>
                <a:gd name="T103" fmla="*/ 196 h 297"/>
                <a:gd name="T104" fmla="*/ 225 w 431"/>
                <a:gd name="T105" fmla="*/ 1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1" h="297">
                  <a:moveTo>
                    <a:pt x="415" y="0"/>
                  </a:moveTo>
                  <a:lnTo>
                    <a:pt x="15" y="0"/>
                  </a:lnTo>
                  <a:cubicBezTo>
                    <a:pt x="7" y="0"/>
                    <a:pt x="0" y="7"/>
                    <a:pt x="0" y="15"/>
                  </a:cubicBezTo>
                  <a:lnTo>
                    <a:pt x="0" y="282"/>
                  </a:lnTo>
                  <a:cubicBezTo>
                    <a:pt x="0" y="290"/>
                    <a:pt x="7" y="297"/>
                    <a:pt x="15" y="297"/>
                  </a:cubicBezTo>
                  <a:lnTo>
                    <a:pt x="415" y="297"/>
                  </a:lnTo>
                  <a:cubicBezTo>
                    <a:pt x="424" y="297"/>
                    <a:pt x="431" y="290"/>
                    <a:pt x="431" y="282"/>
                  </a:cubicBezTo>
                  <a:lnTo>
                    <a:pt x="431" y="15"/>
                  </a:lnTo>
                  <a:cubicBezTo>
                    <a:pt x="431" y="7"/>
                    <a:pt x="424" y="0"/>
                    <a:pt x="415" y="0"/>
                  </a:cubicBezTo>
                  <a:close/>
                  <a:moveTo>
                    <a:pt x="400" y="266"/>
                  </a:moveTo>
                  <a:lnTo>
                    <a:pt x="31" y="266"/>
                  </a:lnTo>
                  <a:lnTo>
                    <a:pt x="31" y="30"/>
                  </a:lnTo>
                  <a:lnTo>
                    <a:pt x="400" y="30"/>
                  </a:lnTo>
                  <a:lnTo>
                    <a:pt x="400" y="266"/>
                  </a:lnTo>
                  <a:close/>
                  <a:moveTo>
                    <a:pt x="415" y="167"/>
                  </a:moveTo>
                  <a:cubicBezTo>
                    <a:pt x="410" y="167"/>
                    <a:pt x="406" y="163"/>
                    <a:pt x="406" y="158"/>
                  </a:cubicBezTo>
                  <a:cubicBezTo>
                    <a:pt x="406" y="153"/>
                    <a:pt x="410" y="148"/>
                    <a:pt x="415" y="148"/>
                  </a:cubicBezTo>
                  <a:cubicBezTo>
                    <a:pt x="421" y="148"/>
                    <a:pt x="425" y="152"/>
                    <a:pt x="425" y="158"/>
                  </a:cubicBezTo>
                  <a:cubicBezTo>
                    <a:pt x="425" y="163"/>
                    <a:pt x="421" y="167"/>
                    <a:pt x="415" y="167"/>
                  </a:cubicBezTo>
                  <a:close/>
                  <a:moveTo>
                    <a:pt x="112" y="131"/>
                  </a:moveTo>
                  <a:cubicBezTo>
                    <a:pt x="111" y="126"/>
                    <a:pt x="113" y="122"/>
                    <a:pt x="116" y="122"/>
                  </a:cubicBezTo>
                  <a:cubicBezTo>
                    <a:pt x="116" y="122"/>
                    <a:pt x="116" y="122"/>
                    <a:pt x="117" y="122"/>
                  </a:cubicBezTo>
                  <a:cubicBezTo>
                    <a:pt x="115" y="87"/>
                    <a:pt x="136" y="70"/>
                    <a:pt x="159" y="70"/>
                  </a:cubicBezTo>
                  <a:cubicBezTo>
                    <a:pt x="182" y="71"/>
                    <a:pt x="199" y="84"/>
                    <a:pt x="200" y="122"/>
                  </a:cubicBezTo>
                  <a:cubicBezTo>
                    <a:pt x="201" y="122"/>
                    <a:pt x="201" y="121"/>
                    <a:pt x="201" y="121"/>
                  </a:cubicBezTo>
                  <a:cubicBezTo>
                    <a:pt x="204" y="122"/>
                    <a:pt x="206" y="126"/>
                    <a:pt x="205" y="131"/>
                  </a:cubicBezTo>
                  <a:cubicBezTo>
                    <a:pt x="204" y="136"/>
                    <a:pt x="201" y="139"/>
                    <a:pt x="198" y="139"/>
                  </a:cubicBezTo>
                  <a:cubicBezTo>
                    <a:pt x="192" y="162"/>
                    <a:pt x="174" y="179"/>
                    <a:pt x="158" y="179"/>
                  </a:cubicBezTo>
                  <a:cubicBezTo>
                    <a:pt x="142" y="179"/>
                    <a:pt x="126" y="162"/>
                    <a:pt x="119" y="139"/>
                  </a:cubicBezTo>
                  <a:cubicBezTo>
                    <a:pt x="119" y="139"/>
                    <a:pt x="119" y="139"/>
                    <a:pt x="119" y="139"/>
                  </a:cubicBezTo>
                  <a:cubicBezTo>
                    <a:pt x="116" y="140"/>
                    <a:pt x="113" y="136"/>
                    <a:pt x="112" y="131"/>
                  </a:cubicBezTo>
                  <a:close/>
                  <a:moveTo>
                    <a:pt x="252" y="244"/>
                  </a:moveTo>
                  <a:lnTo>
                    <a:pt x="64" y="244"/>
                  </a:lnTo>
                  <a:cubicBezTo>
                    <a:pt x="64" y="206"/>
                    <a:pt x="91" y="191"/>
                    <a:pt x="127" y="186"/>
                  </a:cubicBezTo>
                  <a:lnTo>
                    <a:pt x="148" y="227"/>
                  </a:lnTo>
                  <a:lnTo>
                    <a:pt x="152" y="200"/>
                  </a:lnTo>
                  <a:lnTo>
                    <a:pt x="146" y="196"/>
                  </a:lnTo>
                  <a:lnTo>
                    <a:pt x="158" y="196"/>
                  </a:lnTo>
                  <a:lnTo>
                    <a:pt x="170" y="196"/>
                  </a:lnTo>
                  <a:lnTo>
                    <a:pt x="165" y="200"/>
                  </a:lnTo>
                  <a:lnTo>
                    <a:pt x="169" y="227"/>
                  </a:lnTo>
                  <a:lnTo>
                    <a:pt x="190" y="186"/>
                  </a:lnTo>
                  <a:cubicBezTo>
                    <a:pt x="226" y="191"/>
                    <a:pt x="252" y="206"/>
                    <a:pt x="252" y="244"/>
                  </a:cubicBezTo>
                  <a:close/>
                  <a:moveTo>
                    <a:pt x="366" y="120"/>
                  </a:moveTo>
                  <a:lnTo>
                    <a:pt x="304" y="120"/>
                  </a:lnTo>
                  <a:lnTo>
                    <a:pt x="304" y="57"/>
                  </a:lnTo>
                  <a:cubicBezTo>
                    <a:pt x="337" y="60"/>
                    <a:pt x="363" y="87"/>
                    <a:pt x="366" y="120"/>
                  </a:cubicBezTo>
                  <a:close/>
                  <a:moveTo>
                    <a:pt x="225" y="128"/>
                  </a:moveTo>
                  <a:cubicBezTo>
                    <a:pt x="225" y="90"/>
                    <a:pt x="255" y="60"/>
                    <a:pt x="292" y="59"/>
                  </a:cubicBezTo>
                  <a:lnTo>
                    <a:pt x="292" y="130"/>
                  </a:lnTo>
                  <a:lnTo>
                    <a:pt x="362" y="130"/>
                  </a:lnTo>
                  <a:cubicBezTo>
                    <a:pt x="360" y="167"/>
                    <a:pt x="330" y="196"/>
                    <a:pt x="293" y="196"/>
                  </a:cubicBezTo>
                  <a:cubicBezTo>
                    <a:pt x="255" y="196"/>
                    <a:pt x="225" y="165"/>
                    <a:pt x="225" y="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5" name="组合 4">
            <a:extLst>
              <a:ext uri="{FF2B5EF4-FFF2-40B4-BE49-F238E27FC236}">
                <a16:creationId xmlns:a16="http://schemas.microsoft.com/office/drawing/2014/main" id="{576B3F5D-F901-E75D-94C0-6A864FACD118}"/>
              </a:ext>
            </a:extLst>
          </p:cNvPr>
          <p:cNvGrpSpPr/>
          <p:nvPr/>
        </p:nvGrpSpPr>
        <p:grpSpPr>
          <a:xfrm>
            <a:off x="931331" y="1403974"/>
            <a:ext cx="4583644" cy="4493162"/>
            <a:chOff x="6791853" y="1670142"/>
            <a:chExt cx="2455218" cy="3773309"/>
          </a:xfrm>
        </p:grpSpPr>
        <p:sp>
          <p:nvSpPr>
            <p:cNvPr id="6" name="文本框 6">
              <a:extLst>
                <a:ext uri="{FF2B5EF4-FFF2-40B4-BE49-F238E27FC236}">
                  <a16:creationId xmlns:a16="http://schemas.microsoft.com/office/drawing/2014/main" id="{585117AA-0FB8-3C64-37AB-0FE549EC2ADB}"/>
                </a:ext>
              </a:extLst>
            </p:cNvPr>
            <p:cNvSpPr txBox="1"/>
            <p:nvPr/>
          </p:nvSpPr>
          <p:spPr>
            <a:xfrm>
              <a:off x="6791853" y="2266616"/>
              <a:ext cx="2455218" cy="31768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just" fontAlgn="base">
                <a:lnSpc>
                  <a:spcPct val="150000"/>
                </a:lnSpc>
                <a:spcBef>
                  <a:spcPct val="0"/>
                </a:spcBef>
                <a:spcAft>
                  <a:spcPct val="0"/>
                </a:spcAft>
                <a:defRPr/>
              </a:pPr>
              <a:r>
                <a:rPr lang="en-US" altLang="zh-CN" sz="900" kern="0" dirty="0">
                  <a:solidFill>
                    <a:schemeClr val="bg1"/>
                  </a:solidFill>
                  <a:latin typeface="微软雅黑" panose="020B0503020204020204" pitchFamily="34" charset="-122"/>
                  <a:ea typeface="微软雅黑" panose="020B0503020204020204" pitchFamily="34" charset="-122"/>
                  <a:cs typeface="+mn-ea"/>
                  <a:sym typeface="+mn-lt"/>
                </a:rPr>
                <a:t>              </a:t>
              </a:r>
              <a:r>
                <a:rPr lang="zh-CN" kern="0" dirty="0">
                  <a:solidFill>
                    <a:schemeClr val="bg1"/>
                  </a:solidFill>
                  <a:latin typeface="微软雅黑" panose="020B0503020204020204" pitchFamily="34" charset="-122"/>
                  <a:ea typeface="微软雅黑" panose="020B0503020204020204" pitchFamily="34" charset="-122"/>
                  <a:cs typeface="+mn-ea"/>
                  <a:sym typeface="+mn-lt"/>
                </a:rPr>
                <a:t>本次需求调研采用了线上调研，使用问卷星进行提问，经过对回答的分析我们发现：</a:t>
              </a:r>
              <a:endParaRPr lang="en-US" altLang="zh-CN" kern="0" dirty="0">
                <a:solidFill>
                  <a:schemeClr val="bg1"/>
                </a:solidFill>
                <a:latin typeface="微软雅黑" panose="020B0503020204020204" pitchFamily="34" charset="-122"/>
                <a:ea typeface="微软雅黑" panose="020B0503020204020204" pitchFamily="34" charset="-122"/>
                <a:cs typeface="+mn-ea"/>
                <a:sym typeface="+mn-lt"/>
              </a:endParaRPr>
            </a:p>
            <a:p>
              <a:pPr lvl="0" algn="just" fontAlgn="base">
                <a:lnSpc>
                  <a:spcPct val="150000"/>
                </a:lnSpc>
                <a:spcBef>
                  <a:spcPct val="0"/>
                </a:spcBef>
                <a:spcAft>
                  <a:spcPct val="0"/>
                </a:spcAft>
                <a:defRPr/>
              </a:pPr>
              <a:r>
                <a:rPr lang="en-US" altLang="zh-CN" kern="0" dirty="0">
                  <a:solidFill>
                    <a:schemeClr val="bg1"/>
                  </a:solidFill>
                  <a:latin typeface="微软雅黑" panose="020B0503020204020204" pitchFamily="34" charset="-122"/>
                  <a:ea typeface="微软雅黑" panose="020B0503020204020204" pitchFamily="34" charset="-122"/>
                  <a:cs typeface="+mn-ea"/>
                  <a:sym typeface="+mn-lt"/>
                </a:rPr>
                <a:t>       </a:t>
              </a:r>
              <a:r>
                <a:rPr lang="zh-CN" kern="0" dirty="0">
                  <a:solidFill>
                    <a:schemeClr val="bg1"/>
                  </a:solidFill>
                  <a:latin typeface="微软雅黑" panose="020B0503020204020204" pitchFamily="34" charset="-122"/>
                  <a:ea typeface="微软雅黑" panose="020B0503020204020204" pitchFamily="34" charset="-122"/>
                  <a:cs typeface="+mn-ea"/>
                  <a:sym typeface="+mn-lt"/>
                </a:rPr>
                <a:t>中国餐饮业当今的特点之一是在线点餐服务发展迅速，手机支付方式快速兴起，随着互联网普及率的提高，以及互联网应用的深入，网上点餐已经越来越进入大众的视野。再加上当下人们的支付方式都是移动支付，造就了如今纸币的使用越来越少，线上点餐的需求越来越大的情况。</a:t>
              </a:r>
            </a:p>
          </p:txBody>
        </p:sp>
        <p:sp>
          <p:nvSpPr>
            <p:cNvPr id="7" name="文本框 7">
              <a:extLst>
                <a:ext uri="{FF2B5EF4-FFF2-40B4-BE49-F238E27FC236}">
                  <a16:creationId xmlns:a16="http://schemas.microsoft.com/office/drawing/2014/main" id="{98336B00-D802-67E2-D281-C0603D554CAB}"/>
                </a:ext>
              </a:extLst>
            </p:cNvPr>
            <p:cNvSpPr txBox="1"/>
            <p:nvPr/>
          </p:nvSpPr>
          <p:spPr>
            <a:xfrm>
              <a:off x="7109475" y="1670142"/>
              <a:ext cx="1932093" cy="4910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a:defRPr/>
              </a:pPr>
              <a:r>
                <a:rPr lang="zh-CN" altLang="en-US" sz="3200" b="1" kern="0" dirty="0">
                  <a:gradFill>
                    <a:gsLst>
                      <a:gs pos="0">
                        <a:schemeClr val="bg1"/>
                      </a:gs>
                      <a:gs pos="100000">
                        <a:schemeClr val="bg1">
                          <a:lumMod val="95000"/>
                        </a:schemeClr>
                      </a:gs>
                    </a:gsLst>
                    <a:lin ang="5400000" scaled="1"/>
                  </a:gradFill>
                  <a:latin typeface="微软雅黑" panose="020B0503020204020204" pitchFamily="34" charset="-122"/>
                  <a:ea typeface="微软雅黑" panose="020B0503020204020204" pitchFamily="34" charset="-122"/>
                  <a:cs typeface="+mn-ea"/>
                  <a:sym typeface="+mn-lt"/>
                </a:rPr>
                <a:t>问卷星线上调研</a:t>
              </a:r>
            </a:p>
          </p:txBody>
        </p:sp>
      </p:grpSp>
      <p:pic>
        <p:nvPicPr>
          <p:cNvPr id="9" name="图片 8">
            <a:extLst>
              <a:ext uri="{FF2B5EF4-FFF2-40B4-BE49-F238E27FC236}">
                <a16:creationId xmlns:a16="http://schemas.microsoft.com/office/drawing/2014/main" id="{396E6FE0-73C7-F033-5845-F5C9EE08A650}"/>
              </a:ext>
            </a:extLst>
          </p:cNvPr>
          <p:cNvPicPr>
            <a:picLocks noChangeAspect="1"/>
          </p:cNvPicPr>
          <p:nvPr/>
        </p:nvPicPr>
        <p:blipFill>
          <a:blip r:embed="rId2"/>
          <a:stretch>
            <a:fillRect/>
          </a:stretch>
        </p:blipFill>
        <p:spPr>
          <a:xfrm>
            <a:off x="6937436" y="1696361"/>
            <a:ext cx="4521866" cy="4378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1"/>
                                        </p:tgtEl>
                                        <p:attrNameLst>
                                          <p:attrName>style.visibility</p:attrName>
                                        </p:attrNameLst>
                                      </p:cBhvr>
                                      <p:to>
                                        <p:strVal val="visible"/>
                                      </p:to>
                                    </p:set>
                                    <p:animEffect transition="in" filter="dissolve">
                                      <p:cBhvr>
                                        <p:cTn id="7" dur="500"/>
                                        <p:tgtEl>
                                          <p:spTgt spid="61"/>
                                        </p:tgtEl>
                                      </p:cBhvr>
                                    </p:animEffect>
                                  </p:childTnLst>
                                </p:cTn>
                              </p:par>
                            </p:childTnLst>
                          </p:cTn>
                        </p:par>
                        <p:par>
                          <p:cTn id="8" fill="hold">
                            <p:stCondLst>
                              <p:cond delay="500"/>
                            </p:stCondLst>
                            <p:childTnLst>
                              <p:par>
                                <p:cTn id="9" presetID="9" presetClass="entr" fill="hold" grpId="3" nodeType="afterEffect">
                                  <p:stCondLst>
                                    <p:cond delay="400"/>
                                  </p:stCondLst>
                                  <p:iterate>
                                    <p:tmAbs val="0"/>
                                  </p:iterate>
                                  <p:childTnLst>
                                    <p:set>
                                      <p:cBhvr>
                                        <p:cTn id="10" fill="hold"/>
                                        <p:tgtEl>
                                          <p:spTgt spid="63"/>
                                        </p:tgtEl>
                                        <p:attrNameLst>
                                          <p:attrName>style.visibility</p:attrName>
                                        </p:attrNameLst>
                                      </p:cBhvr>
                                      <p:to>
                                        <p:strVal val="visible"/>
                                      </p:to>
                                    </p:set>
                                    <p:animEffect transition="in" filter="dissolve">
                                      <p:cBhvr>
                                        <p:cTn id="11" dur="500"/>
                                        <p:tgtEl>
                                          <p:spTgt spid="63"/>
                                        </p:tgtEl>
                                      </p:cBhvr>
                                    </p:animEffect>
                                  </p:childTnLst>
                                </p:cTn>
                              </p:par>
                            </p:childTnLst>
                          </p:cTn>
                        </p:par>
                        <p:par>
                          <p:cTn id="12" fill="hold">
                            <p:stCondLst>
                              <p:cond delay="14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1" animBg="1" advAuto="0"/>
      <p:bldP spid="63" grpId="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A_椭圆 5"/>
          <p:cNvSpPr/>
          <p:nvPr/>
        </p:nvSpPr>
        <p:spPr>
          <a:xfrm>
            <a:off x="1461626" y="1619089"/>
            <a:ext cx="659276" cy="660987"/>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190500" dist="127000" dir="3540000" rotWithShape="0">
              <a:srgbClr val="000000">
                <a:alpha val="20000"/>
              </a:srgbClr>
            </a:outerShdw>
          </a:effectLst>
        </p:spPr>
        <p:txBody>
          <a:bodyPr lIns="45719" rIns="45719" anchor="ctr"/>
          <a:lstStyle/>
          <a:p>
            <a:pPr>
              <a:lnSpc>
                <a:spcPct val="120000"/>
              </a:lnSpc>
              <a:defRPr sz="1000" b="1">
                <a:solidFill>
                  <a:srgbClr val="44546A"/>
                </a:solidFill>
                <a:latin typeface="微软雅黑"/>
                <a:ea typeface="微软雅黑"/>
                <a:cs typeface="微软雅黑"/>
                <a:sym typeface="微软雅黑"/>
              </a:defRPr>
            </a:pPr>
            <a:endParaRPr/>
          </a:p>
        </p:txBody>
      </p:sp>
      <p:sp>
        <p:nvSpPr>
          <p:cNvPr id="133" name="PA_Line 9"/>
          <p:cNvSpPr/>
          <p:nvPr/>
        </p:nvSpPr>
        <p:spPr>
          <a:xfrm flipV="1">
            <a:off x="1535641" y="2521599"/>
            <a:ext cx="8570384" cy="5741"/>
          </a:xfrm>
          <a:prstGeom prst="line">
            <a:avLst/>
          </a:prstGeom>
          <a:ln w="6350">
            <a:solidFill>
              <a:srgbClr val="44546A"/>
            </a:solidFill>
            <a:miter/>
          </a:ln>
        </p:spPr>
        <p:txBody>
          <a:bodyPr lIns="45719" rIns="45719"/>
          <a:lstStyle/>
          <a:p>
            <a:endParaRPr/>
          </a:p>
        </p:txBody>
      </p:sp>
      <p:sp>
        <p:nvSpPr>
          <p:cNvPr id="134" name="PA_Line 11"/>
          <p:cNvSpPr/>
          <p:nvPr/>
        </p:nvSpPr>
        <p:spPr>
          <a:xfrm>
            <a:off x="1535641" y="3759239"/>
            <a:ext cx="8684684" cy="12163"/>
          </a:xfrm>
          <a:prstGeom prst="line">
            <a:avLst/>
          </a:prstGeom>
          <a:ln w="6350">
            <a:solidFill>
              <a:srgbClr val="44546A"/>
            </a:solidFill>
            <a:miter/>
          </a:ln>
        </p:spPr>
        <p:txBody>
          <a:bodyPr lIns="45719" rIns="45719"/>
          <a:lstStyle/>
          <a:p>
            <a:endParaRPr/>
          </a:p>
        </p:txBody>
      </p:sp>
      <p:sp>
        <p:nvSpPr>
          <p:cNvPr id="135" name="PA_Line 13"/>
          <p:cNvSpPr/>
          <p:nvPr/>
        </p:nvSpPr>
        <p:spPr>
          <a:xfrm flipV="1">
            <a:off x="1535641" y="4986914"/>
            <a:ext cx="8570384" cy="6341"/>
          </a:xfrm>
          <a:prstGeom prst="line">
            <a:avLst/>
          </a:prstGeom>
          <a:ln w="6350">
            <a:solidFill>
              <a:srgbClr val="44546A"/>
            </a:solidFill>
            <a:miter/>
          </a:ln>
        </p:spPr>
        <p:txBody>
          <a:bodyPr lIns="45719" rIns="45719"/>
          <a:lstStyle/>
          <a:p>
            <a:endParaRPr/>
          </a:p>
        </p:txBody>
      </p:sp>
      <p:sp>
        <p:nvSpPr>
          <p:cNvPr id="136" name="PA_Line 15"/>
          <p:cNvSpPr/>
          <p:nvPr/>
        </p:nvSpPr>
        <p:spPr>
          <a:xfrm flipV="1">
            <a:off x="1535641" y="6208766"/>
            <a:ext cx="8684684" cy="20624"/>
          </a:xfrm>
          <a:prstGeom prst="line">
            <a:avLst/>
          </a:prstGeom>
          <a:ln w="6350">
            <a:solidFill>
              <a:srgbClr val="44546A"/>
            </a:solidFill>
            <a:miter/>
          </a:ln>
        </p:spPr>
        <p:txBody>
          <a:bodyPr lIns="45719" rIns="45719"/>
          <a:lstStyle/>
          <a:p>
            <a:endParaRPr/>
          </a:p>
        </p:txBody>
      </p:sp>
      <p:sp>
        <p:nvSpPr>
          <p:cNvPr id="137" name="PA_矩形 16"/>
          <p:cNvSpPr txBox="1"/>
          <p:nvPr/>
        </p:nvSpPr>
        <p:spPr>
          <a:xfrm>
            <a:off x="2356907" y="1653156"/>
            <a:ext cx="7749117" cy="700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fontAlgn="base">
              <a:spcBef>
                <a:spcPct val="0"/>
              </a:spcBef>
              <a:spcAft>
                <a:spcPct val="0"/>
              </a:spcAft>
              <a:defRPr/>
            </a:pPr>
            <a:r>
              <a:rPr lang="zh-CN" altLang="en-US" sz="1400" dirty="0">
                <a:solidFill>
                  <a:srgbClr val="376092"/>
                </a:solidFill>
                <a:latin typeface="微软雅黑" panose="020B0503020204020204" pitchFamily="34" charset="-122"/>
                <a:ea typeface="微软雅黑" panose="020B0503020204020204" pitchFamily="34" charset="-122"/>
                <a:cs typeface="+mn-ea"/>
                <a:sym typeface="+mn-lt"/>
              </a:rPr>
              <a:t>减少商家工作量</a:t>
            </a:r>
            <a:endParaRPr lang="en-US" altLang="zh-CN" sz="1400" dirty="0">
              <a:solidFill>
                <a:srgbClr val="376092"/>
              </a:solidFill>
              <a:latin typeface="微软雅黑" panose="020B0503020204020204" pitchFamily="34" charset="-122"/>
              <a:ea typeface="微软雅黑" panose="020B0503020204020204" pitchFamily="34" charset="-122"/>
              <a:cs typeface="+mn-ea"/>
              <a:sym typeface="+mn-lt"/>
            </a:endParaRPr>
          </a:p>
          <a:p>
            <a:pPr algn="ctr" fontAlgn="base">
              <a:spcBef>
                <a:spcPct val="0"/>
              </a:spcBef>
              <a:spcAft>
                <a:spcPct val="0"/>
              </a:spcAft>
              <a:defRPr/>
            </a:pPr>
            <a:endParaRPr lang="zh-CN" altLang="en-US" sz="1400" dirty="0">
              <a:solidFill>
                <a:srgbClr val="376092"/>
              </a:solidFill>
              <a:latin typeface="微软雅黑" panose="020B0503020204020204" pitchFamily="34" charset="-122"/>
              <a:ea typeface="微软雅黑" panose="020B0503020204020204" pitchFamily="34" charset="-122"/>
              <a:cs typeface="+mn-ea"/>
              <a:sym typeface="+mn-lt"/>
            </a:endParaRPr>
          </a:p>
          <a:p>
            <a:pPr>
              <a:lnSpc>
                <a:spcPct val="120000"/>
              </a:lnSpc>
              <a:defRPr sz="1000">
                <a:solidFill>
                  <a:srgbClr val="808080"/>
                </a:solidFill>
                <a:latin typeface="Arial"/>
                <a:ea typeface="Arial"/>
                <a:cs typeface="Arial"/>
                <a:sym typeface="Arial"/>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通过线上点单可以极大地减少商家的人员支出，不用再有专职的点餐人员</a:t>
            </a:r>
            <a:endParaRPr sz="1600" dirty="0"/>
          </a:p>
        </p:txBody>
      </p:sp>
      <p:sp>
        <p:nvSpPr>
          <p:cNvPr id="138" name="PA_矩形 17"/>
          <p:cNvSpPr txBox="1"/>
          <p:nvPr/>
        </p:nvSpPr>
        <p:spPr>
          <a:xfrm>
            <a:off x="2356909" y="2866006"/>
            <a:ext cx="6615640" cy="700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fontAlgn="base">
              <a:spcBef>
                <a:spcPct val="0"/>
              </a:spcBef>
              <a:spcAft>
                <a:spcPct val="0"/>
              </a:spcAft>
              <a:defRPr/>
            </a:pPr>
            <a:r>
              <a:rPr lang="zh-CN" altLang="en-US" sz="1400" dirty="0">
                <a:solidFill>
                  <a:srgbClr val="376092"/>
                </a:solidFill>
                <a:latin typeface="微软雅黑" panose="020B0503020204020204" pitchFamily="34" charset="-122"/>
                <a:ea typeface="微软雅黑" panose="020B0503020204020204" pitchFamily="34" charset="-122"/>
                <a:cs typeface="+mn-ea"/>
                <a:sym typeface="+mn-lt"/>
              </a:rPr>
              <a:t>                         减少顾客排队点餐时间</a:t>
            </a:r>
            <a:endParaRPr lang="en-US" altLang="zh-CN" sz="1400" dirty="0">
              <a:solidFill>
                <a:srgbClr val="376092"/>
              </a:solidFill>
              <a:latin typeface="微软雅黑" panose="020B0503020204020204" pitchFamily="34" charset="-122"/>
              <a:ea typeface="微软雅黑" panose="020B0503020204020204" pitchFamily="34" charset="-122"/>
              <a:cs typeface="+mn-ea"/>
              <a:sym typeface="+mn-lt"/>
            </a:endParaRPr>
          </a:p>
          <a:p>
            <a:pPr algn="ctr" fontAlgn="base">
              <a:spcBef>
                <a:spcPct val="0"/>
              </a:spcBef>
              <a:spcAft>
                <a:spcPct val="0"/>
              </a:spcAft>
              <a:defRPr/>
            </a:pPr>
            <a:endParaRPr lang="zh-CN" altLang="en-US" sz="1400" dirty="0">
              <a:solidFill>
                <a:srgbClr val="376092"/>
              </a:solidFill>
              <a:latin typeface="微软雅黑" panose="020B0503020204020204" pitchFamily="34" charset="-122"/>
              <a:ea typeface="微软雅黑" panose="020B0503020204020204" pitchFamily="34" charset="-122"/>
              <a:cs typeface="+mn-ea"/>
              <a:sym typeface="+mn-lt"/>
            </a:endParaRPr>
          </a:p>
          <a:p>
            <a:pPr>
              <a:lnSpc>
                <a:spcPct val="120000"/>
              </a:lnSpc>
              <a:defRPr sz="1000">
                <a:solidFill>
                  <a:srgbClr val="808080"/>
                </a:solidFill>
                <a:latin typeface="Arial"/>
                <a:ea typeface="Arial"/>
                <a:cs typeface="Arial"/>
                <a:sym typeface="Arial"/>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通过线上点单可以减少顾客排队点单时间，节省了顾客的时间</a:t>
            </a:r>
            <a:endParaRPr sz="1600" dirty="0"/>
          </a:p>
        </p:txBody>
      </p:sp>
      <p:sp>
        <p:nvSpPr>
          <p:cNvPr id="139" name="PA_矩形 18"/>
          <p:cNvSpPr txBox="1"/>
          <p:nvPr/>
        </p:nvSpPr>
        <p:spPr>
          <a:xfrm>
            <a:off x="2356909" y="4110607"/>
            <a:ext cx="7863416" cy="700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fontAlgn="base">
              <a:spcBef>
                <a:spcPct val="0"/>
              </a:spcBef>
              <a:spcAft>
                <a:spcPct val="0"/>
              </a:spcAft>
              <a:defRPr/>
            </a:pPr>
            <a:r>
              <a:rPr lang="zh-CN" altLang="en-US" sz="1400" dirty="0">
                <a:solidFill>
                  <a:srgbClr val="376092"/>
                </a:solidFill>
                <a:latin typeface="微软雅黑" panose="020B0503020204020204" pitchFamily="34" charset="-122"/>
                <a:ea typeface="微软雅黑" panose="020B0503020204020204" pitchFamily="34" charset="-122"/>
                <a:cs typeface="+mn-ea"/>
                <a:sym typeface="+mn-lt"/>
              </a:rPr>
              <a:t>提高客户黏性</a:t>
            </a:r>
            <a:endParaRPr lang="en-US" altLang="zh-CN" sz="1400" dirty="0">
              <a:solidFill>
                <a:srgbClr val="376092"/>
              </a:solidFill>
              <a:latin typeface="微软雅黑" panose="020B0503020204020204" pitchFamily="34" charset="-122"/>
              <a:ea typeface="微软雅黑" panose="020B0503020204020204" pitchFamily="34" charset="-122"/>
              <a:cs typeface="+mn-ea"/>
              <a:sym typeface="+mn-lt"/>
            </a:endParaRPr>
          </a:p>
          <a:p>
            <a:pPr algn="ctr" fontAlgn="base">
              <a:spcBef>
                <a:spcPct val="0"/>
              </a:spcBef>
              <a:spcAft>
                <a:spcPct val="0"/>
              </a:spcAft>
              <a:defRPr/>
            </a:pPr>
            <a:endParaRPr lang="en-US" altLang="zh-CN" sz="1400" dirty="0">
              <a:solidFill>
                <a:srgbClr val="376092"/>
              </a:solidFill>
              <a:latin typeface="微软雅黑" panose="020B0503020204020204" pitchFamily="34" charset="-122"/>
              <a:ea typeface="微软雅黑" panose="020B0503020204020204" pitchFamily="34" charset="-122"/>
              <a:cs typeface="+mn-ea"/>
              <a:sym typeface="+mn-lt"/>
            </a:endParaRPr>
          </a:p>
          <a:p>
            <a:pPr>
              <a:lnSpc>
                <a:spcPct val="120000"/>
              </a:lnSpc>
              <a:defRPr sz="1000">
                <a:solidFill>
                  <a:srgbClr val="808080"/>
                </a:solidFill>
                <a:latin typeface="Arial"/>
                <a:ea typeface="Arial"/>
                <a:cs typeface="Arial"/>
                <a:sym typeface="Arial"/>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进行线上点餐会给顾客带来极大的方便，从而挺高顾客的消费满意度，以及客户粘性</a:t>
            </a:r>
            <a:endParaRPr sz="1600" dirty="0"/>
          </a:p>
        </p:txBody>
      </p:sp>
      <p:sp>
        <p:nvSpPr>
          <p:cNvPr id="140" name="PA_矩形 19"/>
          <p:cNvSpPr txBox="1"/>
          <p:nvPr/>
        </p:nvSpPr>
        <p:spPr>
          <a:xfrm>
            <a:off x="2356909" y="5346739"/>
            <a:ext cx="7501466" cy="700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fontAlgn="base">
              <a:spcBef>
                <a:spcPct val="0"/>
              </a:spcBef>
              <a:spcAft>
                <a:spcPct val="0"/>
              </a:spcAft>
              <a:defRPr/>
            </a:pPr>
            <a:r>
              <a:rPr lang="zh-CN" altLang="en-US" sz="1400" dirty="0">
                <a:solidFill>
                  <a:srgbClr val="376092"/>
                </a:solidFill>
                <a:latin typeface="微软雅黑" panose="020B0503020204020204" pitchFamily="34" charset="-122"/>
                <a:ea typeface="微软雅黑" panose="020B0503020204020204" pitchFamily="34" charset="-122"/>
                <a:cs typeface="+mn-ea"/>
                <a:sym typeface="+mn-lt"/>
              </a:rPr>
              <a:t>     节约资源</a:t>
            </a:r>
            <a:endParaRPr lang="en-US" altLang="zh-CN" sz="1400" dirty="0">
              <a:solidFill>
                <a:srgbClr val="376092"/>
              </a:solidFill>
              <a:latin typeface="微软雅黑" panose="020B0503020204020204" pitchFamily="34" charset="-122"/>
              <a:ea typeface="微软雅黑" panose="020B0503020204020204" pitchFamily="34" charset="-122"/>
              <a:cs typeface="+mn-ea"/>
              <a:sym typeface="+mn-lt"/>
            </a:endParaRPr>
          </a:p>
          <a:p>
            <a:pPr algn="ctr" fontAlgn="base">
              <a:spcBef>
                <a:spcPct val="0"/>
              </a:spcBef>
              <a:spcAft>
                <a:spcPct val="0"/>
              </a:spcAft>
              <a:defRPr/>
            </a:pPr>
            <a:endParaRPr lang="zh-CN" altLang="en-US" sz="1400" dirty="0">
              <a:solidFill>
                <a:srgbClr val="376092"/>
              </a:solidFill>
              <a:latin typeface="微软雅黑" panose="020B0503020204020204" pitchFamily="34" charset="-122"/>
              <a:ea typeface="微软雅黑" panose="020B0503020204020204" pitchFamily="34" charset="-122"/>
              <a:cs typeface="+mn-ea"/>
              <a:sym typeface="+mn-lt"/>
            </a:endParaRPr>
          </a:p>
          <a:p>
            <a:pPr>
              <a:lnSpc>
                <a:spcPct val="120000"/>
              </a:lnSpc>
              <a:defRPr sz="1000">
                <a:solidFill>
                  <a:srgbClr val="808080"/>
                </a:solidFill>
                <a:latin typeface="Arial"/>
                <a:ea typeface="Arial"/>
                <a:cs typeface="Arial"/>
                <a:sym typeface="Arial"/>
              </a:defRPr>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进行线上点单可以不用打印收营小票，减少了纸资源的浪费</a:t>
            </a:r>
            <a:endParaRPr sz="1600" dirty="0"/>
          </a:p>
        </p:txBody>
      </p:sp>
      <p:sp>
        <p:nvSpPr>
          <p:cNvPr id="142" name="PA_椭圆 5"/>
          <p:cNvSpPr/>
          <p:nvPr/>
        </p:nvSpPr>
        <p:spPr>
          <a:xfrm>
            <a:off x="1458169" y="2851228"/>
            <a:ext cx="659559" cy="661270"/>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190500" dist="127000" dir="3540000" rotWithShape="0">
              <a:srgbClr val="000000">
                <a:alpha val="20000"/>
              </a:srgbClr>
            </a:outerShdw>
          </a:effectLst>
        </p:spPr>
        <p:txBody>
          <a:bodyPr lIns="45719" rIns="45719" anchor="ctr"/>
          <a:lstStyle/>
          <a:p>
            <a:pPr>
              <a:lnSpc>
                <a:spcPct val="120000"/>
              </a:lnSpc>
              <a:defRPr sz="1000" b="1">
                <a:solidFill>
                  <a:srgbClr val="44546A"/>
                </a:solidFill>
                <a:latin typeface="微软雅黑"/>
                <a:ea typeface="微软雅黑"/>
                <a:cs typeface="微软雅黑"/>
                <a:sym typeface="微软雅黑"/>
              </a:defRPr>
            </a:pPr>
            <a:endParaRPr/>
          </a:p>
        </p:txBody>
      </p:sp>
      <p:sp>
        <p:nvSpPr>
          <p:cNvPr id="143" name="PA_椭圆 5"/>
          <p:cNvSpPr/>
          <p:nvPr/>
        </p:nvSpPr>
        <p:spPr>
          <a:xfrm>
            <a:off x="1454994" y="4076091"/>
            <a:ext cx="665909" cy="667633"/>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190500" dist="127000" dir="3540000" rotWithShape="0">
              <a:srgbClr val="000000">
                <a:alpha val="20000"/>
              </a:srgbClr>
            </a:outerShdw>
          </a:effectLst>
        </p:spPr>
        <p:txBody>
          <a:bodyPr lIns="45719" rIns="45719" anchor="ctr"/>
          <a:lstStyle/>
          <a:p>
            <a:pPr>
              <a:lnSpc>
                <a:spcPct val="120000"/>
              </a:lnSpc>
              <a:defRPr sz="1000" b="1">
                <a:solidFill>
                  <a:srgbClr val="44546A"/>
                </a:solidFill>
                <a:latin typeface="微软雅黑"/>
                <a:ea typeface="微软雅黑"/>
                <a:cs typeface="微软雅黑"/>
                <a:sym typeface="微软雅黑"/>
              </a:defRPr>
            </a:pPr>
            <a:endParaRPr/>
          </a:p>
        </p:txBody>
      </p:sp>
      <p:sp>
        <p:nvSpPr>
          <p:cNvPr id="144" name="PA_椭圆 5"/>
          <p:cNvSpPr/>
          <p:nvPr/>
        </p:nvSpPr>
        <p:spPr>
          <a:xfrm>
            <a:off x="1458952" y="5312755"/>
            <a:ext cx="665613" cy="667337"/>
          </a:xfrm>
          <a:prstGeom prst="ellipse">
            <a:avLst/>
          </a:prstGeom>
          <a:gradFill>
            <a:gsLst>
              <a:gs pos="0">
                <a:srgbClr val="BFBFBF"/>
              </a:gs>
              <a:gs pos="50000">
                <a:srgbClr val="F2F2F2"/>
              </a:gs>
              <a:gs pos="100000">
                <a:srgbClr val="FFFFFF"/>
              </a:gs>
            </a:gsLst>
            <a:lin ang="2700000"/>
          </a:gradFill>
          <a:ln w="12700">
            <a:solidFill>
              <a:srgbClr val="DFDFDF"/>
            </a:solidFill>
            <a:miter/>
          </a:ln>
          <a:effectLst>
            <a:outerShdw blurRad="190500" dist="127000" dir="3540000" rotWithShape="0">
              <a:srgbClr val="000000">
                <a:alpha val="20000"/>
              </a:srgbClr>
            </a:outerShdw>
          </a:effectLst>
        </p:spPr>
        <p:txBody>
          <a:bodyPr lIns="45719" rIns="45719" anchor="ctr"/>
          <a:lstStyle/>
          <a:p>
            <a:pPr>
              <a:lnSpc>
                <a:spcPct val="120000"/>
              </a:lnSpc>
              <a:defRPr sz="1000" b="1">
                <a:solidFill>
                  <a:srgbClr val="44546A"/>
                </a:solidFill>
                <a:latin typeface="微软雅黑"/>
                <a:ea typeface="微软雅黑"/>
                <a:cs typeface="微软雅黑"/>
                <a:sym typeface="微软雅黑"/>
              </a:defRPr>
            </a:pPr>
            <a:endParaRPr/>
          </a:p>
        </p:txBody>
      </p:sp>
      <p:grpSp>
        <p:nvGrpSpPr>
          <p:cNvPr id="149" name="PA_组合 24"/>
          <p:cNvGrpSpPr/>
          <p:nvPr/>
        </p:nvGrpSpPr>
        <p:grpSpPr>
          <a:xfrm>
            <a:off x="1702859" y="5541429"/>
            <a:ext cx="177801" cy="230788"/>
            <a:chOff x="0" y="0"/>
            <a:chExt cx="177800" cy="230786"/>
          </a:xfrm>
        </p:grpSpPr>
        <p:sp>
          <p:nvSpPr>
            <p:cNvPr id="145" name="Freeform 25"/>
            <p:cNvSpPr/>
            <p:nvPr/>
          </p:nvSpPr>
          <p:spPr>
            <a:xfrm>
              <a:off x="91016" y="35994"/>
              <a:ext cx="48685" cy="486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3757" y="0"/>
                  </a:lnTo>
                  <a:lnTo>
                    <a:pt x="3757" y="17843"/>
                  </a:lnTo>
                  <a:lnTo>
                    <a:pt x="21600" y="17843"/>
                  </a:lnTo>
                  <a:lnTo>
                    <a:pt x="216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46" name="Freeform 26"/>
            <p:cNvSpPr/>
            <p:nvPr/>
          </p:nvSpPr>
          <p:spPr>
            <a:xfrm>
              <a:off x="0" y="31759"/>
              <a:ext cx="146051" cy="1990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14713" y="0"/>
                  </a:lnTo>
                  <a:lnTo>
                    <a:pt x="21600" y="5055"/>
                  </a:lnTo>
                  <a:lnTo>
                    <a:pt x="21600" y="21600"/>
                  </a:lnTo>
                  <a:close/>
                  <a:moveTo>
                    <a:pt x="1565" y="20451"/>
                  </a:moveTo>
                  <a:lnTo>
                    <a:pt x="20348" y="20451"/>
                  </a:lnTo>
                  <a:lnTo>
                    <a:pt x="20348" y="5285"/>
                  </a:lnTo>
                  <a:lnTo>
                    <a:pt x="14087" y="689"/>
                  </a:lnTo>
                  <a:lnTo>
                    <a:pt x="1565" y="689"/>
                  </a:lnTo>
                  <a:lnTo>
                    <a:pt x="1565" y="20451"/>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47" name="Freeform 27"/>
            <p:cNvSpPr/>
            <p:nvPr/>
          </p:nvSpPr>
          <p:spPr>
            <a:xfrm>
              <a:off x="120650" y="4234"/>
              <a:ext cx="50801" cy="486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4500" y="0"/>
                  </a:lnTo>
                  <a:lnTo>
                    <a:pt x="4500" y="17843"/>
                  </a:lnTo>
                  <a:lnTo>
                    <a:pt x="21600" y="17843"/>
                  </a:lnTo>
                  <a:lnTo>
                    <a:pt x="216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48" name="Freeform 28"/>
            <p:cNvSpPr/>
            <p:nvPr/>
          </p:nvSpPr>
          <p:spPr>
            <a:xfrm>
              <a:off x="31750" y="0"/>
              <a:ext cx="146051" cy="1990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965" y="21600"/>
                  </a:lnTo>
                  <a:lnTo>
                    <a:pt x="15965" y="20681"/>
                  </a:lnTo>
                  <a:lnTo>
                    <a:pt x="20035" y="20681"/>
                  </a:lnTo>
                  <a:lnTo>
                    <a:pt x="20035" y="5515"/>
                  </a:lnTo>
                  <a:lnTo>
                    <a:pt x="13774" y="919"/>
                  </a:lnTo>
                  <a:lnTo>
                    <a:pt x="1252" y="919"/>
                  </a:lnTo>
                  <a:lnTo>
                    <a:pt x="1252" y="3906"/>
                  </a:lnTo>
                  <a:lnTo>
                    <a:pt x="0" y="3906"/>
                  </a:lnTo>
                  <a:lnTo>
                    <a:pt x="0" y="0"/>
                  </a:lnTo>
                  <a:lnTo>
                    <a:pt x="14400" y="0"/>
                  </a:lnTo>
                  <a:lnTo>
                    <a:pt x="21600" y="5055"/>
                  </a:lnTo>
                  <a:lnTo>
                    <a:pt x="216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grpSp>
      <p:grpSp>
        <p:nvGrpSpPr>
          <p:cNvPr id="154" name="PA_组合 29"/>
          <p:cNvGrpSpPr/>
          <p:nvPr/>
        </p:nvGrpSpPr>
        <p:grpSpPr>
          <a:xfrm>
            <a:off x="1673225" y="4317615"/>
            <a:ext cx="237068" cy="218084"/>
            <a:chOff x="0" y="0"/>
            <a:chExt cx="237066" cy="218083"/>
          </a:xfrm>
        </p:grpSpPr>
        <p:sp>
          <p:nvSpPr>
            <p:cNvPr id="150" name="Freeform 30"/>
            <p:cNvSpPr/>
            <p:nvPr/>
          </p:nvSpPr>
          <p:spPr>
            <a:xfrm>
              <a:off x="-1" y="-1"/>
              <a:ext cx="222252" cy="218085"/>
            </a:xfrm>
            <a:custGeom>
              <a:avLst/>
              <a:gdLst/>
              <a:ahLst/>
              <a:cxnLst>
                <a:cxn ang="0">
                  <a:pos x="wd2" y="hd2"/>
                </a:cxn>
                <a:cxn ang="5400000">
                  <a:pos x="wd2" y="hd2"/>
                </a:cxn>
                <a:cxn ang="10800000">
                  <a:pos x="wd2" y="hd2"/>
                </a:cxn>
                <a:cxn ang="16200000">
                  <a:pos x="wd2" y="hd2"/>
                </a:cxn>
              </a:cxnLst>
              <a:rect l="0" t="0" r="r" b="b"/>
              <a:pathLst>
                <a:path w="21600" h="21600" extrusionOk="0">
                  <a:moveTo>
                    <a:pt x="10861" y="21600"/>
                  </a:moveTo>
                  <a:cubicBezTo>
                    <a:pt x="7932" y="21600"/>
                    <a:pt x="5247" y="20495"/>
                    <a:pt x="3295" y="18532"/>
                  </a:cubicBezTo>
                  <a:cubicBezTo>
                    <a:pt x="1220" y="16445"/>
                    <a:pt x="0" y="13745"/>
                    <a:pt x="0" y="10923"/>
                  </a:cubicBezTo>
                  <a:cubicBezTo>
                    <a:pt x="0" y="7977"/>
                    <a:pt x="1098" y="5277"/>
                    <a:pt x="3173" y="3191"/>
                  </a:cubicBezTo>
                  <a:cubicBezTo>
                    <a:pt x="5125" y="1105"/>
                    <a:pt x="7810" y="0"/>
                    <a:pt x="10739" y="0"/>
                  </a:cubicBezTo>
                  <a:cubicBezTo>
                    <a:pt x="10739" y="0"/>
                    <a:pt x="10739" y="0"/>
                    <a:pt x="10861" y="0"/>
                  </a:cubicBezTo>
                  <a:cubicBezTo>
                    <a:pt x="16719" y="0"/>
                    <a:pt x="21478" y="4786"/>
                    <a:pt x="21600" y="10800"/>
                  </a:cubicBezTo>
                  <a:cubicBezTo>
                    <a:pt x="20868" y="10800"/>
                    <a:pt x="20868" y="10800"/>
                    <a:pt x="20868" y="10800"/>
                  </a:cubicBezTo>
                  <a:cubicBezTo>
                    <a:pt x="20746" y="5277"/>
                    <a:pt x="16353" y="736"/>
                    <a:pt x="10861" y="736"/>
                  </a:cubicBezTo>
                  <a:cubicBezTo>
                    <a:pt x="10739" y="736"/>
                    <a:pt x="10739" y="736"/>
                    <a:pt x="10739" y="736"/>
                  </a:cubicBezTo>
                  <a:cubicBezTo>
                    <a:pt x="8054" y="736"/>
                    <a:pt x="5614" y="1841"/>
                    <a:pt x="3661" y="3682"/>
                  </a:cubicBezTo>
                  <a:cubicBezTo>
                    <a:pt x="1831" y="5645"/>
                    <a:pt x="732" y="8223"/>
                    <a:pt x="732" y="10923"/>
                  </a:cubicBezTo>
                  <a:cubicBezTo>
                    <a:pt x="854" y="13623"/>
                    <a:pt x="1831" y="16077"/>
                    <a:pt x="3783" y="18041"/>
                  </a:cubicBezTo>
                  <a:cubicBezTo>
                    <a:pt x="5614" y="19882"/>
                    <a:pt x="8176" y="20864"/>
                    <a:pt x="10861" y="20864"/>
                  </a:cubicBezTo>
                  <a:cubicBezTo>
                    <a:pt x="10861" y="20864"/>
                    <a:pt x="10861" y="20864"/>
                    <a:pt x="10861" y="20864"/>
                  </a:cubicBezTo>
                  <a:cubicBezTo>
                    <a:pt x="14034" y="20864"/>
                    <a:pt x="17085" y="19268"/>
                    <a:pt x="18915" y="16691"/>
                  </a:cubicBezTo>
                  <a:cubicBezTo>
                    <a:pt x="19525" y="17059"/>
                    <a:pt x="19525" y="17059"/>
                    <a:pt x="19525" y="17059"/>
                  </a:cubicBezTo>
                  <a:cubicBezTo>
                    <a:pt x="17573" y="19882"/>
                    <a:pt x="14278" y="21600"/>
                    <a:pt x="10861" y="21600"/>
                  </a:cubicBezTo>
                  <a:cubicBezTo>
                    <a:pt x="10861" y="21600"/>
                    <a:pt x="10861" y="21600"/>
                    <a:pt x="10861" y="21600"/>
                  </a:cubicBez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1" name="Freeform 31"/>
            <p:cNvSpPr/>
            <p:nvPr/>
          </p:nvSpPr>
          <p:spPr>
            <a:xfrm>
              <a:off x="188383" y="82575"/>
              <a:ext cx="48684" cy="423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270" y="21600"/>
                  </a:lnTo>
                  <a:lnTo>
                    <a:pt x="21600" y="0"/>
                  </a:lnTo>
                  <a:lnTo>
                    <a:pt x="0" y="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2" name="Freeform 32"/>
            <p:cNvSpPr/>
            <p:nvPr/>
          </p:nvSpPr>
          <p:spPr>
            <a:xfrm>
              <a:off x="80433" y="57167"/>
              <a:ext cx="59268" cy="508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12644"/>
                    <a:pt x="0" y="12644"/>
                    <a:pt x="0" y="12644"/>
                  </a:cubicBezTo>
                  <a:cubicBezTo>
                    <a:pt x="0" y="5795"/>
                    <a:pt x="4596" y="0"/>
                    <a:pt x="10570" y="0"/>
                  </a:cubicBezTo>
                  <a:cubicBezTo>
                    <a:pt x="16545" y="0"/>
                    <a:pt x="21600" y="5795"/>
                    <a:pt x="21600" y="12644"/>
                  </a:cubicBezTo>
                  <a:cubicBezTo>
                    <a:pt x="21600" y="21073"/>
                    <a:pt x="21600" y="21073"/>
                    <a:pt x="21600" y="21073"/>
                  </a:cubicBezTo>
                  <a:lnTo>
                    <a:pt x="0" y="21600"/>
                  </a:lnTo>
                  <a:close/>
                  <a:moveTo>
                    <a:pt x="10570" y="3161"/>
                  </a:moveTo>
                  <a:cubicBezTo>
                    <a:pt x="6434" y="3688"/>
                    <a:pt x="2757" y="7902"/>
                    <a:pt x="2757" y="12644"/>
                  </a:cubicBezTo>
                  <a:cubicBezTo>
                    <a:pt x="2757" y="18439"/>
                    <a:pt x="2757" y="18439"/>
                    <a:pt x="2757" y="18439"/>
                  </a:cubicBezTo>
                  <a:cubicBezTo>
                    <a:pt x="18843" y="17912"/>
                    <a:pt x="18843" y="17912"/>
                    <a:pt x="18843" y="17912"/>
                  </a:cubicBezTo>
                  <a:cubicBezTo>
                    <a:pt x="18843" y="12644"/>
                    <a:pt x="18843" y="12644"/>
                    <a:pt x="18843" y="12644"/>
                  </a:cubicBezTo>
                  <a:cubicBezTo>
                    <a:pt x="18843" y="7376"/>
                    <a:pt x="15166" y="3161"/>
                    <a:pt x="10570" y="3161"/>
                  </a:cubicBez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3" name="Freeform 33"/>
            <p:cNvSpPr/>
            <p:nvPr/>
          </p:nvSpPr>
          <p:spPr>
            <a:xfrm>
              <a:off x="67733" y="99513"/>
              <a:ext cx="86784" cy="63520"/>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cubicBezTo>
                    <a:pt x="1271" y="21600"/>
                    <a:pt x="1271" y="21600"/>
                    <a:pt x="1271" y="21600"/>
                  </a:cubicBezTo>
                  <a:cubicBezTo>
                    <a:pt x="635" y="21600"/>
                    <a:pt x="0" y="20769"/>
                    <a:pt x="0" y="19938"/>
                  </a:cubicBezTo>
                  <a:cubicBezTo>
                    <a:pt x="0" y="2077"/>
                    <a:pt x="0" y="2077"/>
                    <a:pt x="0" y="2077"/>
                  </a:cubicBezTo>
                  <a:cubicBezTo>
                    <a:pt x="0" y="1246"/>
                    <a:pt x="635" y="415"/>
                    <a:pt x="1271" y="415"/>
                  </a:cubicBezTo>
                  <a:cubicBezTo>
                    <a:pt x="20012" y="0"/>
                    <a:pt x="20012" y="0"/>
                    <a:pt x="20012" y="0"/>
                  </a:cubicBezTo>
                  <a:cubicBezTo>
                    <a:pt x="20965" y="0"/>
                    <a:pt x="21282" y="831"/>
                    <a:pt x="21282" y="2077"/>
                  </a:cubicBezTo>
                  <a:cubicBezTo>
                    <a:pt x="21600" y="19938"/>
                    <a:pt x="21600" y="19938"/>
                    <a:pt x="21600" y="19938"/>
                  </a:cubicBezTo>
                  <a:cubicBezTo>
                    <a:pt x="21600" y="20354"/>
                    <a:pt x="21282" y="20769"/>
                    <a:pt x="20965" y="21185"/>
                  </a:cubicBezTo>
                  <a:cubicBezTo>
                    <a:pt x="20965" y="21185"/>
                    <a:pt x="20647" y="21600"/>
                    <a:pt x="20012" y="21600"/>
                  </a:cubicBezTo>
                  <a:lnTo>
                    <a:pt x="1271" y="21600"/>
                  </a:lnTo>
                  <a:close/>
                  <a:moveTo>
                    <a:pt x="1906" y="2908"/>
                  </a:moveTo>
                  <a:cubicBezTo>
                    <a:pt x="1906" y="19108"/>
                    <a:pt x="1906" y="19108"/>
                    <a:pt x="1906" y="19108"/>
                  </a:cubicBezTo>
                  <a:cubicBezTo>
                    <a:pt x="19694" y="19108"/>
                    <a:pt x="19694" y="19108"/>
                    <a:pt x="19694" y="19108"/>
                  </a:cubicBezTo>
                  <a:cubicBezTo>
                    <a:pt x="19376" y="2492"/>
                    <a:pt x="19376" y="2492"/>
                    <a:pt x="19376" y="2492"/>
                  </a:cubicBezTo>
                  <a:lnTo>
                    <a:pt x="1906" y="2908"/>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grpSp>
      <p:grpSp>
        <p:nvGrpSpPr>
          <p:cNvPr id="160" name="PA_组合 34"/>
          <p:cNvGrpSpPr/>
          <p:nvPr/>
        </p:nvGrpSpPr>
        <p:grpSpPr>
          <a:xfrm>
            <a:off x="1681692" y="1838233"/>
            <a:ext cx="220134" cy="230789"/>
            <a:chOff x="0" y="0"/>
            <a:chExt cx="220133" cy="230788"/>
          </a:xfrm>
        </p:grpSpPr>
        <p:sp>
          <p:nvSpPr>
            <p:cNvPr id="155" name="Freeform 35"/>
            <p:cNvSpPr/>
            <p:nvPr/>
          </p:nvSpPr>
          <p:spPr>
            <a:xfrm>
              <a:off x="31749" y="-1"/>
              <a:ext cx="23285" cy="232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120" y="21600"/>
                    <a:pt x="15120" y="21600"/>
                    <a:pt x="15120" y="21600"/>
                  </a:cubicBezTo>
                  <a:cubicBezTo>
                    <a:pt x="15120" y="11368"/>
                    <a:pt x="15120" y="11368"/>
                    <a:pt x="15120" y="11368"/>
                  </a:cubicBezTo>
                  <a:cubicBezTo>
                    <a:pt x="15120" y="9095"/>
                    <a:pt x="12960" y="6821"/>
                    <a:pt x="10800" y="6821"/>
                  </a:cubicBezTo>
                  <a:cubicBezTo>
                    <a:pt x="7560" y="6821"/>
                    <a:pt x="6480" y="9095"/>
                    <a:pt x="6480" y="11368"/>
                  </a:cubicBezTo>
                  <a:cubicBezTo>
                    <a:pt x="6480" y="21600"/>
                    <a:pt x="6480" y="21600"/>
                    <a:pt x="6480" y="21600"/>
                  </a:cubicBezTo>
                  <a:cubicBezTo>
                    <a:pt x="0" y="21600"/>
                    <a:pt x="0" y="21600"/>
                    <a:pt x="0" y="21600"/>
                  </a:cubicBezTo>
                  <a:cubicBezTo>
                    <a:pt x="0" y="11368"/>
                    <a:pt x="0" y="11368"/>
                    <a:pt x="0" y="11368"/>
                  </a:cubicBezTo>
                  <a:cubicBezTo>
                    <a:pt x="0" y="5684"/>
                    <a:pt x="4320" y="0"/>
                    <a:pt x="10800" y="0"/>
                  </a:cubicBezTo>
                  <a:cubicBezTo>
                    <a:pt x="16200" y="0"/>
                    <a:pt x="21600" y="5684"/>
                    <a:pt x="21600" y="11368"/>
                  </a:cubicBezTo>
                  <a:lnTo>
                    <a:pt x="216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6" name="Freeform 36"/>
            <p:cNvSpPr/>
            <p:nvPr/>
          </p:nvSpPr>
          <p:spPr>
            <a:xfrm>
              <a:off x="165099" y="-1"/>
              <a:ext cx="23285" cy="232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120" y="21600"/>
                    <a:pt x="15120" y="21600"/>
                    <a:pt x="15120" y="21600"/>
                  </a:cubicBezTo>
                  <a:cubicBezTo>
                    <a:pt x="15120" y="11368"/>
                    <a:pt x="15120" y="11368"/>
                    <a:pt x="15120" y="11368"/>
                  </a:cubicBezTo>
                  <a:cubicBezTo>
                    <a:pt x="15120" y="9095"/>
                    <a:pt x="14040" y="6821"/>
                    <a:pt x="10800" y="6821"/>
                  </a:cubicBezTo>
                  <a:cubicBezTo>
                    <a:pt x="8640" y="6821"/>
                    <a:pt x="6480" y="9095"/>
                    <a:pt x="6480" y="11368"/>
                  </a:cubicBezTo>
                  <a:cubicBezTo>
                    <a:pt x="6480" y="21600"/>
                    <a:pt x="6480" y="21600"/>
                    <a:pt x="6480" y="21600"/>
                  </a:cubicBezTo>
                  <a:cubicBezTo>
                    <a:pt x="0" y="21600"/>
                    <a:pt x="0" y="21600"/>
                    <a:pt x="0" y="21600"/>
                  </a:cubicBezTo>
                  <a:cubicBezTo>
                    <a:pt x="0" y="11368"/>
                    <a:pt x="0" y="11368"/>
                    <a:pt x="0" y="11368"/>
                  </a:cubicBezTo>
                  <a:cubicBezTo>
                    <a:pt x="0" y="5684"/>
                    <a:pt x="5400" y="0"/>
                    <a:pt x="10800" y="0"/>
                  </a:cubicBezTo>
                  <a:cubicBezTo>
                    <a:pt x="17280" y="0"/>
                    <a:pt x="21600" y="5684"/>
                    <a:pt x="21600" y="11368"/>
                  </a:cubicBezTo>
                  <a:lnTo>
                    <a:pt x="216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7" name="Freeform 37"/>
            <p:cNvSpPr/>
            <p:nvPr/>
          </p:nvSpPr>
          <p:spPr>
            <a:xfrm>
              <a:off x="0" y="19055"/>
              <a:ext cx="220134" cy="211734"/>
            </a:xfrm>
            <a:custGeom>
              <a:avLst/>
              <a:gdLst/>
              <a:ahLst/>
              <a:cxnLst>
                <a:cxn ang="0">
                  <a:pos x="wd2" y="hd2"/>
                </a:cxn>
                <a:cxn ang="5400000">
                  <a:pos x="wd2" y="hd2"/>
                </a:cxn>
                <a:cxn ang="10800000">
                  <a:pos x="wd2" y="hd2"/>
                </a:cxn>
                <a:cxn ang="16200000">
                  <a:pos x="wd2" y="hd2"/>
                </a:cxn>
              </a:cxnLst>
              <a:rect l="0" t="0" r="r" b="b"/>
              <a:pathLst>
                <a:path w="21600" h="21600" extrusionOk="0">
                  <a:moveTo>
                    <a:pt x="20359" y="21600"/>
                  </a:moveTo>
                  <a:cubicBezTo>
                    <a:pt x="1241" y="21600"/>
                    <a:pt x="1241" y="21600"/>
                    <a:pt x="1241" y="21600"/>
                  </a:cubicBezTo>
                  <a:cubicBezTo>
                    <a:pt x="621" y="21600"/>
                    <a:pt x="0" y="20965"/>
                    <a:pt x="0" y="20329"/>
                  </a:cubicBezTo>
                  <a:cubicBezTo>
                    <a:pt x="0" y="1271"/>
                    <a:pt x="0" y="1271"/>
                    <a:pt x="0" y="1271"/>
                  </a:cubicBezTo>
                  <a:cubicBezTo>
                    <a:pt x="0" y="508"/>
                    <a:pt x="621" y="0"/>
                    <a:pt x="1241" y="0"/>
                  </a:cubicBezTo>
                  <a:cubicBezTo>
                    <a:pt x="3724" y="0"/>
                    <a:pt x="3724" y="0"/>
                    <a:pt x="3724" y="0"/>
                  </a:cubicBezTo>
                  <a:cubicBezTo>
                    <a:pt x="3724" y="1779"/>
                    <a:pt x="3724" y="1779"/>
                    <a:pt x="3724" y="1779"/>
                  </a:cubicBezTo>
                  <a:cubicBezTo>
                    <a:pt x="3724" y="2033"/>
                    <a:pt x="3848" y="2287"/>
                    <a:pt x="4221" y="2287"/>
                  </a:cubicBezTo>
                  <a:cubicBezTo>
                    <a:pt x="4469" y="2287"/>
                    <a:pt x="4717" y="2033"/>
                    <a:pt x="4717" y="1779"/>
                  </a:cubicBezTo>
                  <a:cubicBezTo>
                    <a:pt x="4717" y="0"/>
                    <a:pt x="4717" y="0"/>
                    <a:pt x="4717" y="0"/>
                  </a:cubicBezTo>
                  <a:cubicBezTo>
                    <a:pt x="16883" y="0"/>
                    <a:pt x="16883" y="0"/>
                    <a:pt x="16883" y="0"/>
                  </a:cubicBezTo>
                  <a:cubicBezTo>
                    <a:pt x="16883" y="1779"/>
                    <a:pt x="16883" y="1779"/>
                    <a:pt x="16883" y="1779"/>
                  </a:cubicBezTo>
                  <a:cubicBezTo>
                    <a:pt x="16883" y="2033"/>
                    <a:pt x="17131" y="2287"/>
                    <a:pt x="17379" y="2287"/>
                  </a:cubicBezTo>
                  <a:cubicBezTo>
                    <a:pt x="17752" y="2287"/>
                    <a:pt x="17876" y="2033"/>
                    <a:pt x="17876" y="1779"/>
                  </a:cubicBezTo>
                  <a:cubicBezTo>
                    <a:pt x="17876" y="0"/>
                    <a:pt x="17876" y="0"/>
                    <a:pt x="17876" y="0"/>
                  </a:cubicBezTo>
                  <a:cubicBezTo>
                    <a:pt x="20359" y="0"/>
                    <a:pt x="20359" y="0"/>
                    <a:pt x="20359" y="0"/>
                  </a:cubicBezTo>
                  <a:cubicBezTo>
                    <a:pt x="20979" y="0"/>
                    <a:pt x="21600" y="508"/>
                    <a:pt x="21600" y="1271"/>
                  </a:cubicBezTo>
                  <a:cubicBezTo>
                    <a:pt x="21600" y="20329"/>
                    <a:pt x="21600" y="20329"/>
                    <a:pt x="21600" y="20329"/>
                  </a:cubicBezTo>
                  <a:cubicBezTo>
                    <a:pt x="21600" y="20965"/>
                    <a:pt x="20979" y="21600"/>
                    <a:pt x="20359" y="21600"/>
                  </a:cubicBezTo>
                  <a:close/>
                  <a:moveTo>
                    <a:pt x="1241" y="762"/>
                  </a:moveTo>
                  <a:cubicBezTo>
                    <a:pt x="993" y="762"/>
                    <a:pt x="745" y="1016"/>
                    <a:pt x="745" y="1271"/>
                  </a:cubicBezTo>
                  <a:cubicBezTo>
                    <a:pt x="745" y="20329"/>
                    <a:pt x="745" y="20329"/>
                    <a:pt x="745" y="20329"/>
                  </a:cubicBezTo>
                  <a:cubicBezTo>
                    <a:pt x="745" y="20584"/>
                    <a:pt x="993" y="20838"/>
                    <a:pt x="1241" y="20838"/>
                  </a:cubicBezTo>
                  <a:cubicBezTo>
                    <a:pt x="20359" y="20838"/>
                    <a:pt x="20359" y="20838"/>
                    <a:pt x="20359" y="20838"/>
                  </a:cubicBezTo>
                  <a:cubicBezTo>
                    <a:pt x="20607" y="20838"/>
                    <a:pt x="20855" y="20584"/>
                    <a:pt x="20855" y="20329"/>
                  </a:cubicBezTo>
                  <a:cubicBezTo>
                    <a:pt x="20855" y="1271"/>
                    <a:pt x="20855" y="1271"/>
                    <a:pt x="20855" y="1271"/>
                  </a:cubicBezTo>
                  <a:cubicBezTo>
                    <a:pt x="20855" y="1016"/>
                    <a:pt x="20607" y="762"/>
                    <a:pt x="20359" y="762"/>
                  </a:cubicBezTo>
                  <a:cubicBezTo>
                    <a:pt x="18621" y="762"/>
                    <a:pt x="18621" y="762"/>
                    <a:pt x="18621" y="762"/>
                  </a:cubicBezTo>
                  <a:cubicBezTo>
                    <a:pt x="18621" y="1779"/>
                    <a:pt x="18621" y="1779"/>
                    <a:pt x="18621" y="1779"/>
                  </a:cubicBezTo>
                  <a:cubicBezTo>
                    <a:pt x="18621" y="2414"/>
                    <a:pt x="18124" y="3049"/>
                    <a:pt x="17379" y="3049"/>
                  </a:cubicBezTo>
                  <a:cubicBezTo>
                    <a:pt x="16759" y="3049"/>
                    <a:pt x="16138" y="2414"/>
                    <a:pt x="16138" y="1779"/>
                  </a:cubicBezTo>
                  <a:cubicBezTo>
                    <a:pt x="16138" y="762"/>
                    <a:pt x="16138" y="762"/>
                    <a:pt x="16138" y="762"/>
                  </a:cubicBezTo>
                  <a:cubicBezTo>
                    <a:pt x="5462" y="762"/>
                    <a:pt x="5462" y="762"/>
                    <a:pt x="5462" y="762"/>
                  </a:cubicBezTo>
                  <a:cubicBezTo>
                    <a:pt x="5462" y="1779"/>
                    <a:pt x="5462" y="1779"/>
                    <a:pt x="5462" y="1779"/>
                  </a:cubicBezTo>
                  <a:cubicBezTo>
                    <a:pt x="5462" y="2414"/>
                    <a:pt x="4841" y="3049"/>
                    <a:pt x="4221" y="3049"/>
                  </a:cubicBezTo>
                  <a:cubicBezTo>
                    <a:pt x="3476" y="3049"/>
                    <a:pt x="2979" y="2414"/>
                    <a:pt x="2979" y="1779"/>
                  </a:cubicBezTo>
                  <a:cubicBezTo>
                    <a:pt x="2979" y="762"/>
                    <a:pt x="2979" y="762"/>
                    <a:pt x="2979" y="762"/>
                  </a:cubicBezTo>
                  <a:lnTo>
                    <a:pt x="1241" y="762"/>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8" name="Freeform 38"/>
            <p:cNvSpPr/>
            <p:nvPr/>
          </p:nvSpPr>
          <p:spPr>
            <a:xfrm>
              <a:off x="165099" y="23290"/>
              <a:ext cx="23285" cy="2540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6457"/>
                    <a:pt x="0" y="11314"/>
                  </a:cubicBezTo>
                  <a:cubicBezTo>
                    <a:pt x="0" y="0"/>
                    <a:pt x="0" y="0"/>
                    <a:pt x="0" y="0"/>
                  </a:cubicBezTo>
                  <a:cubicBezTo>
                    <a:pt x="6480" y="0"/>
                    <a:pt x="6480" y="0"/>
                    <a:pt x="6480" y="0"/>
                  </a:cubicBezTo>
                  <a:cubicBezTo>
                    <a:pt x="6480" y="11314"/>
                    <a:pt x="6480" y="11314"/>
                    <a:pt x="6480" y="11314"/>
                  </a:cubicBezTo>
                  <a:cubicBezTo>
                    <a:pt x="6480" y="13371"/>
                    <a:pt x="8640" y="15429"/>
                    <a:pt x="10800" y="15429"/>
                  </a:cubicBezTo>
                  <a:cubicBezTo>
                    <a:pt x="14040" y="15429"/>
                    <a:pt x="15120" y="13371"/>
                    <a:pt x="15120" y="11314"/>
                  </a:cubicBezTo>
                  <a:cubicBezTo>
                    <a:pt x="15120" y="0"/>
                    <a:pt x="15120" y="0"/>
                    <a:pt x="15120" y="0"/>
                  </a:cubicBezTo>
                  <a:cubicBezTo>
                    <a:pt x="21600" y="0"/>
                    <a:pt x="21600" y="0"/>
                    <a:pt x="21600" y="0"/>
                  </a:cubicBezTo>
                  <a:cubicBezTo>
                    <a:pt x="21600" y="11314"/>
                    <a:pt x="21600" y="11314"/>
                    <a:pt x="21600" y="11314"/>
                  </a:cubicBezTo>
                  <a:cubicBezTo>
                    <a:pt x="21600" y="16457"/>
                    <a:pt x="17280" y="21600"/>
                    <a:pt x="10800" y="21600"/>
                  </a:cubicBez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59" name="Rectangle 39"/>
            <p:cNvSpPr/>
            <p:nvPr/>
          </p:nvSpPr>
          <p:spPr>
            <a:xfrm>
              <a:off x="4233" y="65638"/>
              <a:ext cx="211667" cy="12701"/>
            </a:xfrm>
            <a:prstGeom prst="rect">
              <a:avLst/>
            </a:pr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grpSp>
      <p:grpSp>
        <p:nvGrpSpPr>
          <p:cNvPr id="164" name="PA_组合 40"/>
          <p:cNvGrpSpPr/>
          <p:nvPr/>
        </p:nvGrpSpPr>
        <p:grpSpPr>
          <a:xfrm>
            <a:off x="1675348" y="3085337"/>
            <a:ext cx="232834" cy="224437"/>
            <a:chOff x="0" y="0"/>
            <a:chExt cx="232833" cy="224436"/>
          </a:xfrm>
        </p:grpSpPr>
        <p:sp>
          <p:nvSpPr>
            <p:cNvPr id="161" name="Freeform 41"/>
            <p:cNvSpPr/>
            <p:nvPr/>
          </p:nvSpPr>
          <p:spPr>
            <a:xfrm>
              <a:off x="-1" y="0"/>
              <a:ext cx="232834" cy="146096"/>
            </a:xfrm>
            <a:custGeom>
              <a:avLst/>
              <a:gdLst/>
              <a:ahLst/>
              <a:cxnLst>
                <a:cxn ang="0">
                  <a:pos x="wd2" y="hd2"/>
                </a:cxn>
                <a:cxn ang="5400000">
                  <a:pos x="wd2" y="hd2"/>
                </a:cxn>
                <a:cxn ang="10800000">
                  <a:pos x="wd2" y="hd2"/>
                </a:cxn>
                <a:cxn ang="16200000">
                  <a:pos x="wd2" y="hd2"/>
                </a:cxn>
              </a:cxnLst>
              <a:rect l="0" t="0" r="r" b="b"/>
              <a:pathLst>
                <a:path w="21600" h="21600" extrusionOk="0">
                  <a:moveTo>
                    <a:pt x="18232" y="21600"/>
                  </a:moveTo>
                  <a:cubicBezTo>
                    <a:pt x="11961" y="21600"/>
                    <a:pt x="11961" y="21600"/>
                    <a:pt x="11961" y="21600"/>
                  </a:cubicBezTo>
                  <a:cubicBezTo>
                    <a:pt x="11961" y="20685"/>
                    <a:pt x="11961" y="20685"/>
                    <a:pt x="11961" y="20685"/>
                  </a:cubicBezTo>
                  <a:cubicBezTo>
                    <a:pt x="18232" y="20685"/>
                    <a:pt x="18232" y="20685"/>
                    <a:pt x="18232" y="20685"/>
                  </a:cubicBezTo>
                  <a:cubicBezTo>
                    <a:pt x="19742" y="20685"/>
                    <a:pt x="20903" y="18671"/>
                    <a:pt x="20903" y="16292"/>
                  </a:cubicBezTo>
                  <a:cubicBezTo>
                    <a:pt x="20903" y="14095"/>
                    <a:pt x="19742" y="12264"/>
                    <a:pt x="18348" y="12081"/>
                  </a:cubicBezTo>
                  <a:cubicBezTo>
                    <a:pt x="17768" y="12081"/>
                    <a:pt x="17768" y="12081"/>
                    <a:pt x="17768" y="12081"/>
                  </a:cubicBezTo>
                  <a:cubicBezTo>
                    <a:pt x="18000" y="11349"/>
                    <a:pt x="18000" y="11349"/>
                    <a:pt x="18000" y="11349"/>
                  </a:cubicBezTo>
                  <a:cubicBezTo>
                    <a:pt x="18348" y="10251"/>
                    <a:pt x="18465" y="9336"/>
                    <a:pt x="18465" y="8054"/>
                  </a:cubicBezTo>
                  <a:cubicBezTo>
                    <a:pt x="18465" y="4210"/>
                    <a:pt x="16490" y="1098"/>
                    <a:pt x="14052" y="1098"/>
                  </a:cubicBezTo>
                  <a:cubicBezTo>
                    <a:pt x="12542" y="1098"/>
                    <a:pt x="11265" y="2197"/>
                    <a:pt x="10335" y="4027"/>
                  </a:cubicBezTo>
                  <a:cubicBezTo>
                    <a:pt x="10103" y="4393"/>
                    <a:pt x="10103" y="4393"/>
                    <a:pt x="10103" y="4393"/>
                  </a:cubicBezTo>
                  <a:cubicBezTo>
                    <a:pt x="9871" y="4027"/>
                    <a:pt x="9871" y="4027"/>
                    <a:pt x="9871" y="4027"/>
                  </a:cubicBezTo>
                  <a:cubicBezTo>
                    <a:pt x="9406" y="3295"/>
                    <a:pt x="8710" y="2746"/>
                    <a:pt x="8013" y="2746"/>
                  </a:cubicBezTo>
                  <a:cubicBezTo>
                    <a:pt x="6735" y="2746"/>
                    <a:pt x="5574" y="4576"/>
                    <a:pt x="5458" y="6590"/>
                  </a:cubicBezTo>
                  <a:cubicBezTo>
                    <a:pt x="5458" y="7139"/>
                    <a:pt x="5458" y="7139"/>
                    <a:pt x="5458" y="7139"/>
                  </a:cubicBezTo>
                  <a:cubicBezTo>
                    <a:pt x="4994" y="7139"/>
                    <a:pt x="4994" y="7139"/>
                    <a:pt x="4994" y="7139"/>
                  </a:cubicBezTo>
                  <a:cubicBezTo>
                    <a:pt x="2671" y="7139"/>
                    <a:pt x="697" y="10068"/>
                    <a:pt x="697" y="13912"/>
                  </a:cubicBezTo>
                  <a:cubicBezTo>
                    <a:pt x="697" y="17573"/>
                    <a:pt x="2555" y="20502"/>
                    <a:pt x="4877" y="20685"/>
                  </a:cubicBezTo>
                  <a:cubicBezTo>
                    <a:pt x="4877" y="20685"/>
                    <a:pt x="4877" y="20685"/>
                    <a:pt x="4877" y="20685"/>
                  </a:cubicBezTo>
                  <a:cubicBezTo>
                    <a:pt x="9639" y="20685"/>
                    <a:pt x="9639" y="20685"/>
                    <a:pt x="9639" y="20685"/>
                  </a:cubicBezTo>
                  <a:cubicBezTo>
                    <a:pt x="9639" y="21600"/>
                    <a:pt x="9639" y="21600"/>
                    <a:pt x="9639" y="21600"/>
                  </a:cubicBezTo>
                  <a:cubicBezTo>
                    <a:pt x="4413" y="21600"/>
                    <a:pt x="4413" y="21600"/>
                    <a:pt x="4413" y="21600"/>
                  </a:cubicBezTo>
                  <a:cubicBezTo>
                    <a:pt x="1974" y="21234"/>
                    <a:pt x="0" y="17939"/>
                    <a:pt x="0" y="13912"/>
                  </a:cubicBezTo>
                  <a:cubicBezTo>
                    <a:pt x="0" y="9519"/>
                    <a:pt x="2206" y="6224"/>
                    <a:pt x="4877" y="6041"/>
                  </a:cubicBezTo>
                  <a:cubicBezTo>
                    <a:pt x="5110" y="3661"/>
                    <a:pt x="6387" y="1831"/>
                    <a:pt x="8013" y="1831"/>
                  </a:cubicBezTo>
                  <a:cubicBezTo>
                    <a:pt x="8826" y="1831"/>
                    <a:pt x="9523" y="2197"/>
                    <a:pt x="9987" y="2746"/>
                  </a:cubicBezTo>
                  <a:cubicBezTo>
                    <a:pt x="11032" y="915"/>
                    <a:pt x="12426" y="0"/>
                    <a:pt x="14052" y="0"/>
                  </a:cubicBezTo>
                  <a:cubicBezTo>
                    <a:pt x="16839" y="0"/>
                    <a:pt x="19161" y="3661"/>
                    <a:pt x="19161" y="8054"/>
                  </a:cubicBezTo>
                  <a:cubicBezTo>
                    <a:pt x="19161" y="9153"/>
                    <a:pt x="19045" y="10251"/>
                    <a:pt x="18813" y="11166"/>
                  </a:cubicBezTo>
                  <a:cubicBezTo>
                    <a:pt x="20439" y="11532"/>
                    <a:pt x="21600" y="13729"/>
                    <a:pt x="21600" y="16292"/>
                  </a:cubicBezTo>
                  <a:cubicBezTo>
                    <a:pt x="21600" y="19220"/>
                    <a:pt x="20090" y="21600"/>
                    <a:pt x="18232" y="21600"/>
                  </a:cubicBez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62" name="Freeform 42"/>
            <p:cNvSpPr/>
            <p:nvPr/>
          </p:nvSpPr>
          <p:spPr>
            <a:xfrm>
              <a:off x="78316" y="179972"/>
              <a:ext cx="76201" cy="4446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3086"/>
                  </a:lnTo>
                  <a:lnTo>
                    <a:pt x="1200" y="0"/>
                  </a:lnTo>
                  <a:lnTo>
                    <a:pt x="10800" y="16457"/>
                  </a:lnTo>
                  <a:lnTo>
                    <a:pt x="20400" y="0"/>
                  </a:lnTo>
                  <a:lnTo>
                    <a:pt x="21600" y="3086"/>
                  </a:lnTo>
                  <a:lnTo>
                    <a:pt x="10800"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sp>
          <p:nvSpPr>
            <p:cNvPr id="163" name="Rectangle 43"/>
            <p:cNvSpPr/>
            <p:nvPr/>
          </p:nvSpPr>
          <p:spPr>
            <a:xfrm>
              <a:off x="110066" y="74106"/>
              <a:ext cx="12701" cy="141861"/>
            </a:xfrm>
            <a:prstGeom prst="rect">
              <a:avLst/>
            </a:prstGeom>
            <a:solidFill>
              <a:srgbClr val="44546A"/>
            </a:solidFill>
            <a:ln w="12700" cap="flat">
              <a:noFill/>
              <a:miter lim="400000"/>
            </a:ln>
            <a:effectLst/>
          </p:spPr>
          <p:txBody>
            <a:bodyPr wrap="square" lIns="45719" tIns="45719" rIns="45719" bIns="45719" numCol="1" anchor="t">
              <a:noAutofit/>
            </a:bodyPr>
            <a:lstStyle/>
            <a:p>
              <a:pPr>
                <a:defRPr sz="1000">
                  <a:solidFill>
                    <a:srgbClr val="808080"/>
                  </a:solidFill>
                  <a:latin typeface="Arial"/>
                  <a:ea typeface="Arial"/>
                  <a:cs typeface="Arial"/>
                  <a:sym typeface="Arial"/>
                </a:defRPr>
              </a:pPr>
              <a:endParaRPr/>
            </a:p>
          </p:txBody>
        </p:sp>
      </p:grpSp>
      <p:sp>
        <p:nvSpPr>
          <p:cNvPr id="165" name="PA_文本框 4"/>
          <p:cNvSpPr txBox="1"/>
          <p:nvPr/>
        </p:nvSpPr>
        <p:spPr>
          <a:xfrm>
            <a:off x="4703312" y="589054"/>
            <a:ext cx="2785376"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100">
                <a:solidFill>
                  <a:srgbClr val="595959"/>
                </a:solidFill>
                <a:latin typeface="微软雅黑"/>
                <a:ea typeface="微软雅黑"/>
                <a:cs typeface="微软雅黑"/>
                <a:sym typeface="微软雅黑"/>
              </a:defRPr>
            </a:lvl1pPr>
          </a:lstStyle>
          <a:p>
            <a:r>
              <a:rPr lang="zh-CN" altLang="en-US" dirty="0"/>
              <a:t>校园线上点单系统优点</a:t>
            </a:r>
            <a:endParaRPr dirty="0"/>
          </a:p>
        </p:txBody>
      </p:sp>
      <p:sp>
        <p:nvSpPr>
          <p:cNvPr id="167" name="PA_直接连接符 50"/>
          <p:cNvSpPr/>
          <p:nvPr/>
        </p:nvSpPr>
        <p:spPr>
          <a:xfrm>
            <a:off x="5422900" y="1128184"/>
            <a:ext cx="1346201" cy="1"/>
          </a:xfrm>
          <a:prstGeom prst="line">
            <a:avLst/>
          </a:prstGeom>
          <a:ln w="6350">
            <a:solidFill>
              <a:srgbClr val="44546A"/>
            </a:solidFill>
            <a:miter/>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fill="hold" grpId="0" nodeType="afterEffect">
                                  <p:stCondLst>
                                    <p:cond delay="600"/>
                                  </p:stCondLst>
                                  <p:iterate>
                                    <p:tmAbs val="0"/>
                                  </p:iterate>
                                  <p:childTnLst>
                                    <p:set>
                                      <p:cBhvr>
                                        <p:cTn id="10" fill="hold"/>
                                        <p:tgtEl>
                                          <p:spTgt spid="133"/>
                                        </p:tgtEl>
                                        <p:attrNameLst>
                                          <p:attrName>style.visibility</p:attrName>
                                        </p:attrNameLst>
                                      </p:cBhvr>
                                      <p:to>
                                        <p:strVal val="visible"/>
                                      </p:to>
                                    </p:set>
                                    <p:animEffect transition="in" filter="dissolve">
                                      <p:cBhvr>
                                        <p:cTn id="11" dur="500"/>
                                        <p:tgtEl>
                                          <p:spTgt spid="133"/>
                                        </p:tgtEl>
                                      </p:cBhvr>
                                    </p:animEffect>
                                  </p:childTnLst>
                                </p:cTn>
                              </p:par>
                            </p:childTnLst>
                          </p:cTn>
                        </p:par>
                        <p:par>
                          <p:cTn id="12" fill="hold">
                            <p:stCondLst>
                              <p:cond delay="1600"/>
                            </p:stCondLst>
                            <p:childTnLst>
                              <p:par>
                                <p:cTn id="13" presetID="9" presetClass="entr" fill="hold" grpId="0" nodeType="afterEffect">
                                  <p:stCondLst>
                                    <p:cond delay="800"/>
                                  </p:stCondLst>
                                  <p:iterate>
                                    <p:tmAbs val="0"/>
                                  </p:iterate>
                                  <p:childTnLst>
                                    <p:set>
                                      <p:cBhvr>
                                        <p:cTn id="14" fill="hold"/>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par>
                          <p:cTn id="16" fill="hold">
                            <p:stCondLst>
                              <p:cond delay="2900"/>
                            </p:stCondLst>
                            <p:childTnLst>
                              <p:par>
                                <p:cTn id="17" presetID="9" presetClass="entr" fill="hold" grpId="0" nodeType="afterEffect">
                                  <p:stCondLst>
                                    <p:cond delay="1000"/>
                                  </p:stCondLst>
                                  <p:iterate>
                                    <p:tmAbs val="0"/>
                                  </p:iterate>
                                  <p:childTnLst>
                                    <p:set>
                                      <p:cBhvr>
                                        <p:cTn id="18" fill="hold"/>
                                        <p:tgtEl>
                                          <p:spTgt spid="135"/>
                                        </p:tgtEl>
                                        <p:attrNameLst>
                                          <p:attrName>style.visibility</p:attrName>
                                        </p:attrNameLst>
                                      </p:cBhvr>
                                      <p:to>
                                        <p:strVal val="visible"/>
                                      </p:to>
                                    </p:set>
                                    <p:animEffect transition="in" filter="dissolve">
                                      <p:cBhvr>
                                        <p:cTn id="19" dur="500"/>
                                        <p:tgtEl>
                                          <p:spTgt spid="135"/>
                                        </p:tgtEl>
                                      </p:cBhvr>
                                    </p:animEffect>
                                  </p:childTnLst>
                                </p:cTn>
                              </p:par>
                            </p:childTnLst>
                          </p:cTn>
                        </p:par>
                        <p:par>
                          <p:cTn id="20" fill="hold">
                            <p:stCondLst>
                              <p:cond delay="4400"/>
                            </p:stCondLst>
                            <p:childTnLst>
                              <p:par>
                                <p:cTn id="21" presetID="9" presetClass="entr" fill="hold" grpId="0" nodeType="afterEffect">
                                  <p:stCondLst>
                                    <p:cond delay="1200"/>
                                  </p:stCondLst>
                                  <p:iterate>
                                    <p:tmAbs val="0"/>
                                  </p:iterate>
                                  <p:childTnLst>
                                    <p:set>
                                      <p:cBhvr>
                                        <p:cTn id="22" fill="hold"/>
                                        <p:tgtEl>
                                          <p:spTgt spid="136"/>
                                        </p:tgtEl>
                                        <p:attrNameLst>
                                          <p:attrName>style.visibility</p:attrName>
                                        </p:attrNameLst>
                                      </p:cBhvr>
                                      <p:to>
                                        <p:strVal val="visible"/>
                                      </p:to>
                                    </p:set>
                                    <p:animEffect transition="in" filter="dissolve">
                                      <p:cBhvr>
                                        <p:cTn id="23" dur="500"/>
                                        <p:tgtEl>
                                          <p:spTgt spid="136"/>
                                        </p:tgtEl>
                                      </p:cBhvr>
                                    </p:animEffect>
                                  </p:childTnLst>
                                </p:cTn>
                              </p:par>
                            </p:childTnLst>
                          </p:cTn>
                        </p:par>
                        <p:par>
                          <p:cTn id="24" fill="hold">
                            <p:stCondLst>
                              <p:cond delay="6100"/>
                            </p:stCondLst>
                            <p:childTnLst>
                              <p:par>
                                <p:cTn id="25" presetID="9" presetClass="entr" fill="hold" grpId="0" nodeType="afterEffect">
                                  <p:stCondLst>
                                    <p:cond delay="1400"/>
                                  </p:stCondLst>
                                  <p:iterate>
                                    <p:tmAbs val="0"/>
                                  </p:iterate>
                                  <p:childTnLst>
                                    <p:set>
                                      <p:cBhvr>
                                        <p:cTn id="26" fill="hold"/>
                                        <p:tgtEl>
                                          <p:spTgt spid="137"/>
                                        </p:tgtEl>
                                        <p:attrNameLst>
                                          <p:attrName>style.visibility</p:attrName>
                                        </p:attrNameLst>
                                      </p:cBhvr>
                                      <p:to>
                                        <p:strVal val="visible"/>
                                      </p:to>
                                    </p:set>
                                    <p:animEffect transition="in" filter="dissolve">
                                      <p:cBhvr>
                                        <p:cTn id="27" dur="500"/>
                                        <p:tgtEl>
                                          <p:spTgt spid="137"/>
                                        </p:tgtEl>
                                      </p:cBhvr>
                                    </p:animEffect>
                                  </p:childTnLst>
                                </p:cTn>
                              </p:par>
                            </p:childTnLst>
                          </p:cTn>
                        </p:par>
                        <p:par>
                          <p:cTn id="28" fill="hold">
                            <p:stCondLst>
                              <p:cond delay="8000"/>
                            </p:stCondLst>
                            <p:childTnLst>
                              <p:par>
                                <p:cTn id="29" presetID="9" presetClass="entr" fill="hold" grpId="0" nodeType="afterEffect">
                                  <p:stCondLst>
                                    <p:cond delay="1600"/>
                                  </p:stCondLst>
                                  <p:iterate>
                                    <p:tmAbs val="0"/>
                                  </p:iterate>
                                  <p:childTnLst>
                                    <p:set>
                                      <p:cBhvr>
                                        <p:cTn id="30" fill="hold"/>
                                        <p:tgtEl>
                                          <p:spTgt spid="138"/>
                                        </p:tgtEl>
                                        <p:attrNameLst>
                                          <p:attrName>style.visibility</p:attrName>
                                        </p:attrNameLst>
                                      </p:cBhvr>
                                      <p:to>
                                        <p:strVal val="visible"/>
                                      </p:to>
                                    </p:set>
                                    <p:animEffect transition="in" filter="dissolve">
                                      <p:cBhvr>
                                        <p:cTn id="31" dur="500"/>
                                        <p:tgtEl>
                                          <p:spTgt spid="138"/>
                                        </p:tgtEl>
                                      </p:cBhvr>
                                    </p:animEffect>
                                  </p:childTnLst>
                                </p:cTn>
                              </p:par>
                            </p:childTnLst>
                          </p:cTn>
                        </p:par>
                        <p:par>
                          <p:cTn id="32" fill="hold">
                            <p:stCondLst>
                              <p:cond delay="10100"/>
                            </p:stCondLst>
                            <p:childTnLst>
                              <p:par>
                                <p:cTn id="33" presetID="9" presetClass="entr" fill="hold" grpId="0" nodeType="afterEffect">
                                  <p:stCondLst>
                                    <p:cond delay="1800"/>
                                  </p:stCondLst>
                                  <p:iterate>
                                    <p:tmAbs val="0"/>
                                  </p:iterate>
                                  <p:childTnLst>
                                    <p:set>
                                      <p:cBhvr>
                                        <p:cTn id="34" fill="hold"/>
                                        <p:tgtEl>
                                          <p:spTgt spid="139"/>
                                        </p:tgtEl>
                                        <p:attrNameLst>
                                          <p:attrName>style.visibility</p:attrName>
                                        </p:attrNameLst>
                                      </p:cBhvr>
                                      <p:to>
                                        <p:strVal val="visible"/>
                                      </p:to>
                                    </p:set>
                                    <p:animEffect transition="in" filter="dissolve">
                                      <p:cBhvr>
                                        <p:cTn id="35" dur="500"/>
                                        <p:tgtEl>
                                          <p:spTgt spid="139"/>
                                        </p:tgtEl>
                                      </p:cBhvr>
                                    </p:animEffect>
                                  </p:childTnLst>
                                </p:cTn>
                              </p:par>
                            </p:childTnLst>
                          </p:cTn>
                        </p:par>
                        <p:par>
                          <p:cTn id="36" fill="hold">
                            <p:stCondLst>
                              <p:cond delay="12400"/>
                            </p:stCondLst>
                            <p:childTnLst>
                              <p:par>
                                <p:cTn id="37" presetID="9" presetClass="entr" fill="hold" grpId="0" nodeType="afterEffect">
                                  <p:stCondLst>
                                    <p:cond delay="2000"/>
                                  </p:stCondLst>
                                  <p:iterate>
                                    <p:tmAbs val="0"/>
                                  </p:iterate>
                                  <p:childTnLst>
                                    <p:set>
                                      <p:cBhvr>
                                        <p:cTn id="38" fill="hold"/>
                                        <p:tgtEl>
                                          <p:spTgt spid="140"/>
                                        </p:tgtEl>
                                        <p:attrNameLst>
                                          <p:attrName>style.visibility</p:attrName>
                                        </p:attrNameLst>
                                      </p:cBhvr>
                                      <p:to>
                                        <p:strVal val="visible"/>
                                      </p:to>
                                    </p:set>
                                    <p:animEffect transition="in" filter="dissolve">
                                      <p:cBhvr>
                                        <p:cTn id="39" dur="500"/>
                                        <p:tgtEl>
                                          <p:spTgt spid="140"/>
                                        </p:tgtEl>
                                      </p:cBhvr>
                                    </p:animEffect>
                                  </p:childTnLst>
                                </p:cTn>
                              </p:par>
                            </p:childTnLst>
                          </p:cTn>
                        </p:par>
                        <p:par>
                          <p:cTn id="40" fill="hold">
                            <p:stCondLst>
                              <p:cond delay="14900"/>
                            </p:stCondLst>
                            <p:childTnLst>
                              <p:par>
                                <p:cTn id="41" presetID="9" presetClass="entr" fill="hold" grpId="0" nodeType="afterEffect">
                                  <p:stCondLst>
                                    <p:cond delay="200"/>
                                  </p:stCondLst>
                                  <p:iterate>
                                    <p:tmAbs val="0"/>
                                  </p:iterate>
                                  <p:childTnLst>
                                    <p:set>
                                      <p:cBhvr>
                                        <p:cTn id="42" fill="hold"/>
                                        <p:tgtEl>
                                          <p:spTgt spid="142"/>
                                        </p:tgtEl>
                                        <p:attrNameLst>
                                          <p:attrName>style.visibility</p:attrName>
                                        </p:attrNameLst>
                                      </p:cBhvr>
                                      <p:to>
                                        <p:strVal val="visible"/>
                                      </p:to>
                                    </p:set>
                                    <p:animEffect transition="in" filter="dissolve">
                                      <p:cBhvr>
                                        <p:cTn id="43" dur="500"/>
                                        <p:tgtEl>
                                          <p:spTgt spid="142"/>
                                        </p:tgtEl>
                                      </p:cBhvr>
                                    </p:animEffect>
                                  </p:childTnLst>
                                </p:cTn>
                              </p:par>
                            </p:childTnLst>
                          </p:cTn>
                        </p:par>
                        <p:par>
                          <p:cTn id="44" fill="hold">
                            <p:stCondLst>
                              <p:cond delay="15600"/>
                            </p:stCondLst>
                            <p:childTnLst>
                              <p:par>
                                <p:cTn id="45" presetID="9" presetClass="entr" fill="hold" grpId="0" nodeType="afterEffect">
                                  <p:stCondLst>
                                    <p:cond delay="400"/>
                                  </p:stCondLst>
                                  <p:iterate>
                                    <p:tmAbs val="0"/>
                                  </p:iterate>
                                  <p:childTnLst>
                                    <p:set>
                                      <p:cBhvr>
                                        <p:cTn id="46" fill="hold"/>
                                        <p:tgtEl>
                                          <p:spTgt spid="143"/>
                                        </p:tgtEl>
                                        <p:attrNameLst>
                                          <p:attrName>style.visibility</p:attrName>
                                        </p:attrNameLst>
                                      </p:cBhvr>
                                      <p:to>
                                        <p:strVal val="visible"/>
                                      </p:to>
                                    </p:set>
                                    <p:animEffect transition="in" filter="dissolve">
                                      <p:cBhvr>
                                        <p:cTn id="47" dur="500"/>
                                        <p:tgtEl>
                                          <p:spTgt spid="143"/>
                                        </p:tgtEl>
                                      </p:cBhvr>
                                    </p:animEffect>
                                  </p:childTnLst>
                                </p:cTn>
                              </p:par>
                            </p:childTnLst>
                          </p:cTn>
                        </p:par>
                        <p:par>
                          <p:cTn id="48" fill="hold">
                            <p:stCondLst>
                              <p:cond delay="16500"/>
                            </p:stCondLst>
                            <p:childTnLst>
                              <p:par>
                                <p:cTn id="49" presetID="9" presetClass="entr" fill="hold" grpId="0" nodeType="afterEffect">
                                  <p:stCondLst>
                                    <p:cond delay="600"/>
                                  </p:stCondLst>
                                  <p:iterate>
                                    <p:tmAbs val="0"/>
                                  </p:iterate>
                                  <p:childTnLst>
                                    <p:set>
                                      <p:cBhvr>
                                        <p:cTn id="50" fill="hold"/>
                                        <p:tgtEl>
                                          <p:spTgt spid="144"/>
                                        </p:tgtEl>
                                        <p:attrNameLst>
                                          <p:attrName>style.visibility</p:attrName>
                                        </p:attrNameLst>
                                      </p:cBhvr>
                                      <p:to>
                                        <p:strVal val="visible"/>
                                      </p:to>
                                    </p:set>
                                    <p:animEffect transition="in" filter="dissolve">
                                      <p:cBhvr>
                                        <p:cTn id="51" dur="500"/>
                                        <p:tgtEl>
                                          <p:spTgt spid="144"/>
                                        </p:tgtEl>
                                      </p:cBhvr>
                                    </p:animEffect>
                                  </p:childTnLst>
                                </p:cTn>
                              </p:par>
                            </p:childTnLst>
                          </p:cTn>
                        </p:par>
                        <p:par>
                          <p:cTn id="52" fill="hold">
                            <p:stCondLst>
                              <p:cond delay="17600"/>
                            </p:stCondLst>
                            <p:childTnLst>
                              <p:par>
                                <p:cTn id="53" presetID="9" presetClass="entr" fill="hold" grpId="0" nodeType="afterEffect">
                                  <p:stCondLst>
                                    <p:cond delay="800"/>
                                  </p:stCondLst>
                                  <p:iterate>
                                    <p:tmAbs val="0"/>
                                  </p:iterate>
                                  <p:childTnLst>
                                    <p:set>
                                      <p:cBhvr>
                                        <p:cTn id="54" fill="hold"/>
                                        <p:tgtEl>
                                          <p:spTgt spid="149"/>
                                        </p:tgtEl>
                                        <p:attrNameLst>
                                          <p:attrName>style.visibility</p:attrName>
                                        </p:attrNameLst>
                                      </p:cBhvr>
                                      <p:to>
                                        <p:strVal val="visible"/>
                                      </p:to>
                                    </p:set>
                                    <p:animEffect transition="in" filter="dissolve">
                                      <p:cBhvr>
                                        <p:cTn id="55" dur="500"/>
                                        <p:tgtEl>
                                          <p:spTgt spid="149"/>
                                        </p:tgtEl>
                                      </p:cBhvr>
                                    </p:animEffect>
                                  </p:childTnLst>
                                </p:cTn>
                              </p:par>
                            </p:childTnLst>
                          </p:cTn>
                        </p:par>
                        <p:par>
                          <p:cTn id="56" fill="hold">
                            <p:stCondLst>
                              <p:cond delay="18900"/>
                            </p:stCondLst>
                            <p:childTnLst>
                              <p:par>
                                <p:cTn id="57" presetID="9" presetClass="entr" fill="hold" grpId="0" nodeType="afterEffect">
                                  <p:stCondLst>
                                    <p:cond delay="1000"/>
                                  </p:stCondLst>
                                  <p:iterate>
                                    <p:tmAbs val="0"/>
                                  </p:iterate>
                                  <p:childTnLst>
                                    <p:set>
                                      <p:cBhvr>
                                        <p:cTn id="58" fill="hold"/>
                                        <p:tgtEl>
                                          <p:spTgt spid="154"/>
                                        </p:tgtEl>
                                        <p:attrNameLst>
                                          <p:attrName>style.visibility</p:attrName>
                                        </p:attrNameLst>
                                      </p:cBhvr>
                                      <p:to>
                                        <p:strVal val="visible"/>
                                      </p:to>
                                    </p:set>
                                    <p:animEffect transition="in" filter="dissolve">
                                      <p:cBhvr>
                                        <p:cTn id="59" dur="500"/>
                                        <p:tgtEl>
                                          <p:spTgt spid="154"/>
                                        </p:tgtEl>
                                      </p:cBhvr>
                                    </p:animEffect>
                                  </p:childTnLst>
                                </p:cTn>
                              </p:par>
                            </p:childTnLst>
                          </p:cTn>
                        </p:par>
                        <p:par>
                          <p:cTn id="60" fill="hold">
                            <p:stCondLst>
                              <p:cond delay="20400"/>
                            </p:stCondLst>
                            <p:childTnLst>
                              <p:par>
                                <p:cTn id="61" presetID="9" presetClass="entr" fill="hold" grpId="0" nodeType="afterEffect">
                                  <p:stCondLst>
                                    <p:cond delay="1200"/>
                                  </p:stCondLst>
                                  <p:iterate>
                                    <p:tmAbs val="0"/>
                                  </p:iterate>
                                  <p:childTnLst>
                                    <p:set>
                                      <p:cBhvr>
                                        <p:cTn id="62" fill="hold"/>
                                        <p:tgtEl>
                                          <p:spTgt spid="160"/>
                                        </p:tgtEl>
                                        <p:attrNameLst>
                                          <p:attrName>style.visibility</p:attrName>
                                        </p:attrNameLst>
                                      </p:cBhvr>
                                      <p:to>
                                        <p:strVal val="visible"/>
                                      </p:to>
                                    </p:set>
                                    <p:animEffect transition="in" filter="dissolve">
                                      <p:cBhvr>
                                        <p:cTn id="63" dur="500"/>
                                        <p:tgtEl>
                                          <p:spTgt spid="160"/>
                                        </p:tgtEl>
                                      </p:cBhvr>
                                    </p:animEffect>
                                  </p:childTnLst>
                                </p:cTn>
                              </p:par>
                            </p:childTnLst>
                          </p:cTn>
                        </p:par>
                        <p:par>
                          <p:cTn id="64" fill="hold">
                            <p:stCondLst>
                              <p:cond delay="22100"/>
                            </p:stCondLst>
                            <p:childTnLst>
                              <p:par>
                                <p:cTn id="65" presetID="9" presetClass="entr" fill="hold" grpId="0" nodeType="afterEffect">
                                  <p:stCondLst>
                                    <p:cond delay="1400"/>
                                  </p:stCondLst>
                                  <p:iterate>
                                    <p:tmAbs val="0"/>
                                  </p:iterate>
                                  <p:childTnLst>
                                    <p:set>
                                      <p:cBhvr>
                                        <p:cTn id="66" fill="hold"/>
                                        <p:tgtEl>
                                          <p:spTgt spid="164"/>
                                        </p:tgtEl>
                                        <p:attrNameLst>
                                          <p:attrName>style.visibility</p:attrName>
                                        </p:attrNameLst>
                                      </p:cBhvr>
                                      <p:to>
                                        <p:strVal val="visible"/>
                                      </p:to>
                                    </p:set>
                                    <p:animEffect transition="in" filter="dissolve">
                                      <p:cBhvr>
                                        <p:cTn id="67" dur="500"/>
                                        <p:tgtEl>
                                          <p:spTgt spid="164"/>
                                        </p:tgtEl>
                                      </p:cBhvr>
                                    </p:animEffect>
                                  </p:childTnLst>
                                </p:cTn>
                              </p:par>
                            </p:childTnLst>
                          </p:cTn>
                        </p:par>
                        <p:par>
                          <p:cTn id="68" fill="hold">
                            <p:stCondLst>
                              <p:cond delay="24000"/>
                            </p:stCondLst>
                            <p:childTnLst>
                              <p:par>
                                <p:cTn id="69" presetID="9" presetClass="entr" fill="hold" grpId="0" nodeType="afterEffect">
                                  <p:stCondLst>
                                    <p:cond delay="1600"/>
                                  </p:stCondLst>
                                  <p:iterate>
                                    <p:tmAbs val="0"/>
                                  </p:iterate>
                                  <p:childTnLst>
                                    <p:set>
                                      <p:cBhvr>
                                        <p:cTn id="70" fill="hold"/>
                                        <p:tgtEl>
                                          <p:spTgt spid="165"/>
                                        </p:tgtEl>
                                        <p:attrNameLst>
                                          <p:attrName>style.visibility</p:attrName>
                                        </p:attrNameLst>
                                      </p:cBhvr>
                                      <p:to>
                                        <p:strVal val="visible"/>
                                      </p:to>
                                    </p:set>
                                    <p:animEffect transition="in" filter="dissolve">
                                      <p:cBhvr>
                                        <p:cTn id="71" dur="500"/>
                                        <p:tgtEl>
                                          <p:spTgt spid="165"/>
                                        </p:tgtEl>
                                      </p:cBhvr>
                                    </p:animEffect>
                                  </p:childTnLst>
                                </p:cTn>
                              </p:par>
                            </p:childTnLst>
                          </p:cTn>
                        </p:par>
                        <p:par>
                          <p:cTn id="72" fill="hold">
                            <p:stCondLst>
                              <p:cond delay="26100"/>
                            </p:stCondLst>
                            <p:childTnLst>
                              <p:par>
                                <p:cTn id="73" presetID="9" presetClass="entr" fill="hold" grpId="0" nodeType="afterEffect">
                                  <p:stCondLst>
                                    <p:cond delay="2000"/>
                                  </p:stCondLst>
                                  <p:iterate>
                                    <p:tmAbs val="0"/>
                                  </p:iterate>
                                  <p:childTnLst>
                                    <p:set>
                                      <p:cBhvr>
                                        <p:cTn id="74" fill="hold"/>
                                        <p:tgtEl>
                                          <p:spTgt spid="167"/>
                                        </p:tgtEl>
                                        <p:attrNameLst>
                                          <p:attrName>style.visibility</p:attrName>
                                        </p:attrNameLst>
                                      </p:cBhvr>
                                      <p:to>
                                        <p:strVal val="visible"/>
                                      </p:to>
                                    </p:set>
                                    <p:animEffect transition="in" filter="dissolve">
                                      <p:cBhvr>
                                        <p:cTn id="7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advAuto="0"/>
      <p:bldP spid="133" grpId="0" animBg="1" advAuto="0"/>
      <p:bldP spid="134" grpId="0" animBg="1" advAuto="0"/>
      <p:bldP spid="135" grpId="0" animBg="1" advAuto="0"/>
      <p:bldP spid="136" grpId="0" animBg="1" advAuto="0"/>
      <p:bldP spid="137" grpId="0" animBg="1" advAuto="0"/>
      <p:bldP spid="138" grpId="0" animBg="1" advAuto="0"/>
      <p:bldP spid="139" grpId="0" animBg="1" advAuto="0"/>
      <p:bldP spid="140" grpId="0" animBg="1" advAuto="0"/>
      <p:bldP spid="142" grpId="0" animBg="1" advAuto="0"/>
      <p:bldP spid="143" grpId="0" animBg="1" advAuto="0"/>
      <p:bldP spid="144" grpId="0" animBg="1" advAuto="0"/>
      <p:bldP spid="149" grpId="0" animBg="1" advAuto="0"/>
      <p:bldP spid="154" grpId="0" animBg="1" advAuto="0"/>
      <p:bldP spid="160" grpId="0" animBg="1" advAuto="0"/>
      <p:bldP spid="164" grpId="0" animBg="1" advAuto="0"/>
      <p:bldP spid="165" grpId="0" animBg="1" advAuto="0"/>
      <p:bldP spid="16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9"/>
          <p:cNvSpPr/>
          <p:nvPr/>
        </p:nvSpPr>
        <p:spPr>
          <a:xfrm rot="16200000">
            <a:off x="1447880" y="3213019"/>
            <a:ext cx="6858002" cy="431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21600" y="21600"/>
                </a:lnTo>
                <a:lnTo>
                  <a:pt x="21600" y="4022"/>
                </a:lnTo>
                <a:lnTo>
                  <a:pt x="12615" y="4022"/>
                </a:lnTo>
                <a:cubicBezTo>
                  <a:pt x="12175" y="12082"/>
                  <a:pt x="11521" y="17384"/>
                  <a:pt x="10800" y="17384"/>
                </a:cubicBezTo>
                <a:cubicBezTo>
                  <a:pt x="10079" y="17384"/>
                  <a:pt x="9425" y="12082"/>
                  <a:pt x="8985" y="4022"/>
                </a:cubicBezTo>
                <a:cubicBezTo>
                  <a:pt x="5243" y="4022"/>
                  <a:pt x="2306" y="4022"/>
                  <a:pt x="0" y="4022"/>
                </a:cubicBezTo>
                <a:lnTo>
                  <a:pt x="0" y="21600"/>
                </a:lnTo>
                <a:lnTo>
                  <a:pt x="0" y="21600"/>
                </a:lnTo>
                <a:lnTo>
                  <a:pt x="0" y="0"/>
                </a:lnTo>
                <a:close/>
              </a:path>
            </a:pathLst>
          </a:custGeom>
          <a:solidFill>
            <a:srgbClr val="44546A"/>
          </a:solidFill>
          <a:ln w="12700">
            <a:miter lim="400000"/>
          </a:ln>
        </p:spPr>
        <p:txBody>
          <a:bodyPr lIns="45719" rIns="45719"/>
          <a:lstStyle/>
          <a:p>
            <a:endParaRPr/>
          </a:p>
        </p:txBody>
      </p:sp>
      <p:sp>
        <p:nvSpPr>
          <p:cNvPr id="170" name="PA_文本框 10"/>
          <p:cNvSpPr txBox="1"/>
          <p:nvPr/>
        </p:nvSpPr>
        <p:spPr>
          <a:xfrm>
            <a:off x="6079066" y="2713933"/>
            <a:ext cx="214417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solidFill>
                  <a:srgbClr val="44546A"/>
                </a:solidFill>
                <a:latin typeface="方正宋刻本秀楷简体"/>
                <a:ea typeface="方正宋刻本秀楷简体"/>
                <a:cs typeface="方正宋刻本秀楷简体"/>
                <a:sym typeface="方正宋刻本秀楷简体"/>
              </a:defRPr>
            </a:lvl1pPr>
          </a:lstStyle>
          <a:p>
            <a:r>
              <a:rPr lang="zh-CN" altLang="en-US" dirty="0"/>
              <a:t>需求规约</a:t>
            </a:r>
            <a:endParaRPr dirty="0"/>
          </a:p>
        </p:txBody>
      </p:sp>
      <p:sp>
        <p:nvSpPr>
          <p:cNvPr id="171" name="PA_文本框 11"/>
          <p:cNvSpPr txBox="1"/>
          <p:nvPr/>
        </p:nvSpPr>
        <p:spPr>
          <a:xfrm>
            <a:off x="6079066" y="3514952"/>
            <a:ext cx="49032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just" fontAlgn="base">
              <a:spcBef>
                <a:spcPct val="0"/>
              </a:spcBef>
              <a:spcAft>
                <a:spcPct val="0"/>
              </a:spcAft>
              <a:defRPr/>
            </a:pPr>
            <a:r>
              <a:rPr lang="zh-CN" altLang="en-US" sz="1600" dirty="0">
                <a:solidFill>
                  <a:sysClr val="window" lastClr="FFFFFF">
                    <a:lumMod val="50000"/>
                  </a:sysClr>
                </a:solidFill>
                <a:latin typeface="微软雅黑" panose="020B0503020204020204" pitchFamily="34" charset="-122"/>
                <a:ea typeface="微软雅黑" panose="020B0503020204020204" pitchFamily="34" charset="-122"/>
                <a:cs typeface="+mn-ea"/>
                <a:sym typeface="+mn-lt"/>
              </a:rPr>
              <a:t>需求规约明确了系统对外的接口，系统的功能以及非功能性需求，绘制了详细的总用例图，也制定了详细的用例规约。</a:t>
            </a:r>
          </a:p>
        </p:txBody>
      </p:sp>
      <p:sp>
        <p:nvSpPr>
          <p:cNvPr id="172" name="PA_直接连接符 12"/>
          <p:cNvSpPr/>
          <p:nvPr/>
        </p:nvSpPr>
        <p:spPr>
          <a:xfrm>
            <a:off x="6079066" y="3468385"/>
            <a:ext cx="2660652" cy="1"/>
          </a:xfrm>
          <a:prstGeom prst="line">
            <a:avLst/>
          </a:prstGeom>
          <a:ln w="6350">
            <a:solidFill>
              <a:srgbClr val="808080"/>
            </a:solidFill>
            <a:miter/>
          </a:ln>
        </p:spPr>
        <p:txBody>
          <a:bodyPr lIns="45719" rIns="45719"/>
          <a:lstStyle/>
          <a:p>
            <a:endParaRPr/>
          </a:p>
        </p:txBody>
      </p:sp>
      <p:grpSp>
        <p:nvGrpSpPr>
          <p:cNvPr id="175" name="组合 2"/>
          <p:cNvGrpSpPr/>
          <p:nvPr/>
        </p:nvGrpSpPr>
        <p:grpSpPr>
          <a:xfrm>
            <a:off x="3571726" y="2751664"/>
            <a:ext cx="1356785" cy="1354669"/>
            <a:chOff x="0" y="0"/>
            <a:chExt cx="1356784" cy="1354667"/>
          </a:xfrm>
        </p:grpSpPr>
        <p:sp>
          <p:nvSpPr>
            <p:cNvPr id="173" name="PA_椭圆 8"/>
            <p:cNvSpPr/>
            <p:nvPr/>
          </p:nvSpPr>
          <p:spPr>
            <a:xfrm rot="16200000">
              <a:off x="1057" y="-1059"/>
              <a:ext cx="1354669" cy="1356785"/>
            </a:xfrm>
            <a:prstGeom prst="ellipse">
              <a:avLst/>
            </a:prstGeom>
            <a:gradFill flip="none" rotWithShape="1">
              <a:gsLst>
                <a:gs pos="0">
                  <a:srgbClr val="BFBFBF"/>
                </a:gs>
                <a:gs pos="50000">
                  <a:srgbClr val="F2F2F2"/>
                </a:gs>
                <a:gs pos="100000">
                  <a:srgbClr val="FFFFFF"/>
                </a:gs>
              </a:gsLst>
              <a:lin ang="2700000" scaled="0"/>
            </a:gradFill>
            <a:ln w="12700" cap="flat">
              <a:solidFill>
                <a:srgbClr val="DFDFDF"/>
              </a:solidFill>
              <a:prstDash val="solid"/>
              <a:miter lim="800000"/>
            </a:ln>
            <a:effectLst>
              <a:outerShdw blurRad="254000" dist="190500" dir="3540000" rotWithShape="0">
                <a:srgbClr val="000000">
                  <a:alpha val="25000"/>
                </a:srgbClr>
              </a:outerShdw>
            </a:effectLst>
          </p:spPr>
          <p:txBody>
            <a:bodyPr wrap="square" lIns="45719" tIns="45719" rIns="45719" bIns="45719" numCol="1" anchor="ctr">
              <a:noAutofit/>
            </a:bodyPr>
            <a:lstStyle/>
            <a:p>
              <a:pPr algn="ctr">
                <a:defRPr>
                  <a:solidFill>
                    <a:srgbClr val="C9C9C9"/>
                  </a:solidFill>
                </a:defRPr>
              </a:pPr>
              <a:endParaRPr/>
            </a:p>
          </p:txBody>
        </p:sp>
        <p:sp>
          <p:nvSpPr>
            <p:cNvPr id="174" name="PA_文本框 6"/>
            <p:cNvSpPr txBox="1"/>
            <p:nvPr/>
          </p:nvSpPr>
          <p:spPr>
            <a:xfrm>
              <a:off x="213020" y="174180"/>
              <a:ext cx="1056826"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6000" spc="-150">
                  <a:solidFill>
                    <a:srgbClr val="44546A"/>
                  </a:solidFill>
                  <a:latin typeface="时尚中黑简体"/>
                  <a:ea typeface="时尚中黑简体"/>
                  <a:cs typeface="时尚中黑简体"/>
                  <a:sym typeface="时尚中黑简体"/>
                </a:defRPr>
              </a:lvl1pPr>
            </a:lstStyle>
            <a:p>
              <a:r>
                <a:t>02</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doors dir="vert"/>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169"/>
                                        </p:tgtEl>
                                        <p:attrNameLst>
                                          <p:attrName>style.visibility</p:attrName>
                                        </p:attrNameLst>
                                      </p:cBhvr>
                                      <p:to>
                                        <p:strVal val="visible"/>
                                      </p:to>
                                    </p:set>
                                    <p:animEffect transition="in" filter="wipe(down)">
                                      <p:cBhvr>
                                        <p:cTn id="7" dur="500"/>
                                        <p:tgtEl>
                                          <p:spTgt spid="169"/>
                                        </p:tgtEl>
                                      </p:cBhvr>
                                    </p:animEffect>
                                  </p:childTnLst>
                                </p:cTn>
                              </p:par>
                            </p:childTnLst>
                          </p:cTn>
                        </p:par>
                        <p:par>
                          <p:cTn id="8" fill="hold">
                            <p:stCondLst>
                              <p:cond delay="500"/>
                            </p:stCondLst>
                            <p:childTnLst>
                              <p:par>
                                <p:cTn id="9" presetID="2" presetClass="entr" presetSubtype="4" fill="hold" grpId="2" nodeType="afterEffect">
                                  <p:stCondLst>
                                    <p:cond delay="250"/>
                                  </p:stCondLst>
                                  <p:iterate>
                                    <p:tmAbs val="0"/>
                                  </p:iterate>
                                  <p:childTnLst>
                                    <p:set>
                                      <p:cBhvr>
                                        <p:cTn id="10" fill="hold"/>
                                        <p:tgtEl>
                                          <p:spTgt spid="175"/>
                                        </p:tgtEl>
                                        <p:attrNameLst>
                                          <p:attrName>style.visibility</p:attrName>
                                        </p:attrNameLst>
                                      </p:cBhvr>
                                      <p:to>
                                        <p:strVal val="visible"/>
                                      </p:to>
                                    </p:set>
                                    <p:anim calcmode="lin" valueType="num">
                                      <p:cBhvr>
                                        <p:cTn id="11" dur="1000" fill="hold"/>
                                        <p:tgtEl>
                                          <p:spTgt spid="175"/>
                                        </p:tgtEl>
                                        <p:attrNameLst>
                                          <p:attrName>ppt_x</p:attrName>
                                        </p:attrNameLst>
                                      </p:cBhvr>
                                      <p:tavLst>
                                        <p:tav tm="0">
                                          <p:val>
                                            <p:strVal val="#ppt_x"/>
                                          </p:val>
                                        </p:tav>
                                        <p:tav tm="100000">
                                          <p:val>
                                            <p:strVal val="#ppt_x"/>
                                          </p:val>
                                        </p:tav>
                                      </p:tavLst>
                                    </p:anim>
                                    <p:anim calcmode="lin" valueType="num">
                                      <p:cBhvr>
                                        <p:cTn id="12" dur="1000" fill="hold"/>
                                        <p:tgtEl>
                                          <p:spTgt spid="175"/>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8" fill="hold" grpId="3" nodeType="afterEffect">
                                  <p:stCondLst>
                                    <p:cond delay="0"/>
                                  </p:stCondLst>
                                  <p:iterate>
                                    <p:tmAbs val="0"/>
                                  </p:iterate>
                                  <p:childTnLst>
                                    <p:set>
                                      <p:cBhvr>
                                        <p:cTn id="15" fill="hold"/>
                                        <p:tgtEl>
                                          <p:spTgt spid="170"/>
                                        </p:tgtEl>
                                        <p:attrNameLst>
                                          <p:attrName>style.visibility</p:attrName>
                                        </p:attrNameLst>
                                      </p:cBhvr>
                                      <p:to>
                                        <p:strVal val="visible"/>
                                      </p:to>
                                    </p:set>
                                    <p:anim calcmode="lin" valueType="num">
                                      <p:cBhvr>
                                        <p:cTn id="16" dur="500" fill="hold"/>
                                        <p:tgtEl>
                                          <p:spTgt spid="170"/>
                                        </p:tgtEl>
                                        <p:attrNameLst>
                                          <p:attrName>ppt_x</p:attrName>
                                        </p:attrNameLst>
                                      </p:cBhvr>
                                      <p:tavLst>
                                        <p:tav tm="0">
                                          <p:val>
                                            <p:strVal val="0-#ppt_w/2"/>
                                          </p:val>
                                        </p:tav>
                                        <p:tav tm="100000">
                                          <p:val>
                                            <p:strVal val="#ppt_x"/>
                                          </p:val>
                                        </p:tav>
                                      </p:tavLst>
                                    </p:anim>
                                    <p:anim calcmode="lin" valueType="num">
                                      <p:cBhvr>
                                        <p:cTn id="17" dur="500" fill="hold"/>
                                        <p:tgtEl>
                                          <p:spTgt spid="170"/>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8" fill="hold" grpId="4" nodeType="afterEffect">
                                  <p:stCondLst>
                                    <p:cond delay="0"/>
                                  </p:stCondLst>
                                  <p:iterate>
                                    <p:tmAbs val="0"/>
                                  </p:iterate>
                                  <p:childTnLst>
                                    <p:set>
                                      <p:cBhvr>
                                        <p:cTn id="20" fill="hold"/>
                                        <p:tgtEl>
                                          <p:spTgt spid="171"/>
                                        </p:tgtEl>
                                        <p:attrNameLst>
                                          <p:attrName>style.visibility</p:attrName>
                                        </p:attrNameLst>
                                      </p:cBhvr>
                                      <p:to>
                                        <p:strVal val="visible"/>
                                      </p:to>
                                    </p:set>
                                    <p:anim calcmode="lin" valueType="num">
                                      <p:cBhvr>
                                        <p:cTn id="21" dur="500" fill="hold"/>
                                        <p:tgtEl>
                                          <p:spTgt spid="171"/>
                                        </p:tgtEl>
                                        <p:attrNameLst>
                                          <p:attrName>ppt_x</p:attrName>
                                        </p:attrNameLst>
                                      </p:cBhvr>
                                      <p:tavLst>
                                        <p:tav tm="0">
                                          <p:val>
                                            <p:strVal val="0-#ppt_w/2"/>
                                          </p:val>
                                        </p:tav>
                                        <p:tav tm="100000">
                                          <p:val>
                                            <p:strVal val="#ppt_x"/>
                                          </p:val>
                                        </p:tav>
                                      </p:tavLst>
                                    </p:anim>
                                    <p:anim calcmode="lin" valueType="num">
                                      <p:cBhvr>
                                        <p:cTn id="22" dur="500" fill="hold"/>
                                        <p:tgtEl>
                                          <p:spTgt spid="171"/>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8" fill="hold" grpId="5" nodeType="afterEffect">
                                  <p:stCondLst>
                                    <p:cond delay="0"/>
                                  </p:stCondLst>
                                  <p:iterate>
                                    <p:tmAbs val="0"/>
                                  </p:iterate>
                                  <p:childTnLst>
                                    <p:set>
                                      <p:cBhvr>
                                        <p:cTn id="25" fill="hold"/>
                                        <p:tgtEl>
                                          <p:spTgt spid="172"/>
                                        </p:tgtEl>
                                        <p:attrNameLst>
                                          <p:attrName>style.visibility</p:attrName>
                                        </p:attrNameLst>
                                      </p:cBhvr>
                                      <p:to>
                                        <p:strVal val="visible"/>
                                      </p:to>
                                    </p:set>
                                    <p:anim calcmode="lin" valueType="num">
                                      <p:cBhvr>
                                        <p:cTn id="26" dur="500" fill="hold"/>
                                        <p:tgtEl>
                                          <p:spTgt spid="172"/>
                                        </p:tgtEl>
                                        <p:attrNameLst>
                                          <p:attrName>ppt_x</p:attrName>
                                        </p:attrNameLst>
                                      </p:cBhvr>
                                      <p:tavLst>
                                        <p:tav tm="0">
                                          <p:val>
                                            <p:strVal val="0-#ppt_w/2"/>
                                          </p:val>
                                        </p:tav>
                                        <p:tav tm="100000">
                                          <p:val>
                                            <p:strVal val="#ppt_x"/>
                                          </p:val>
                                        </p:tav>
                                      </p:tavLst>
                                    </p:anim>
                                    <p:anim calcmode="lin" valueType="num">
                                      <p:cBhvr>
                                        <p:cTn id="27" dur="500" fill="hold"/>
                                        <p:tgtEl>
                                          <p:spTgt spid="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1" animBg="1" advAuto="0"/>
      <p:bldP spid="170" grpId="3" animBg="1" advAuto="0"/>
      <p:bldP spid="171" grpId="4" animBg="1" advAuto="0"/>
      <p:bldP spid="172" grpId="5" animBg="1" advAuto="0"/>
      <p:bldP spid="175"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CE602D4-6140-1741-A75A-B407E73E150C}"/>
              </a:ext>
            </a:extLst>
          </p:cNvPr>
          <p:cNvGrpSpPr/>
          <p:nvPr/>
        </p:nvGrpSpPr>
        <p:grpSpPr>
          <a:xfrm>
            <a:off x="600873" y="2487698"/>
            <a:ext cx="2856230" cy="1664594"/>
            <a:chOff x="6818242" y="1725490"/>
            <a:chExt cx="2942166" cy="1110604"/>
          </a:xfrm>
        </p:grpSpPr>
        <p:sp>
          <p:nvSpPr>
            <p:cNvPr id="3" name="文本框 6">
              <a:extLst>
                <a:ext uri="{FF2B5EF4-FFF2-40B4-BE49-F238E27FC236}">
                  <a16:creationId xmlns:a16="http://schemas.microsoft.com/office/drawing/2014/main" id="{F78D4804-288A-3166-0535-079CF30980EA}"/>
                </a:ext>
              </a:extLst>
            </p:cNvPr>
            <p:cNvSpPr txBox="1"/>
            <p:nvPr/>
          </p:nvSpPr>
          <p:spPr>
            <a:xfrm>
              <a:off x="6818242" y="2047223"/>
              <a:ext cx="2942166" cy="7888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在需求规约中着重设计主要的功能性需求，列出系统需要的用例</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9</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个，并对每一个都进行了详细的描述，右侧是总用例图以及主要用例的列举。</a:t>
              </a:r>
            </a:p>
          </p:txBody>
        </p:sp>
        <p:sp>
          <p:nvSpPr>
            <p:cNvPr id="4" name="文本框 7">
              <a:extLst>
                <a:ext uri="{FF2B5EF4-FFF2-40B4-BE49-F238E27FC236}">
                  <a16:creationId xmlns:a16="http://schemas.microsoft.com/office/drawing/2014/main" id="{85B8A3C9-2BB1-0F24-B44D-7EC63D98D6C7}"/>
                </a:ext>
              </a:extLst>
            </p:cNvPr>
            <p:cNvSpPr txBox="1"/>
            <p:nvPr/>
          </p:nvSpPr>
          <p:spPr>
            <a:xfrm>
              <a:off x="6818243" y="1725490"/>
              <a:ext cx="2361312" cy="2669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主要功能性需求：</a:t>
              </a:r>
            </a:p>
          </p:txBody>
        </p:sp>
      </p:grpSp>
      <p:grpSp>
        <p:nvGrpSpPr>
          <p:cNvPr id="5" name="组合 4">
            <a:extLst>
              <a:ext uri="{FF2B5EF4-FFF2-40B4-BE49-F238E27FC236}">
                <a16:creationId xmlns:a16="http://schemas.microsoft.com/office/drawing/2014/main" id="{5531F6DC-3AD6-094E-FAB3-BAF6A309A7C2}"/>
              </a:ext>
            </a:extLst>
          </p:cNvPr>
          <p:cNvGrpSpPr/>
          <p:nvPr/>
        </p:nvGrpSpPr>
        <p:grpSpPr>
          <a:xfrm>
            <a:off x="600873" y="4484642"/>
            <a:ext cx="3184848" cy="2026622"/>
            <a:chOff x="6818242" y="1725490"/>
            <a:chExt cx="2942166" cy="1597214"/>
          </a:xfrm>
        </p:grpSpPr>
        <p:sp>
          <p:nvSpPr>
            <p:cNvPr id="6" name="文本框 6">
              <a:extLst>
                <a:ext uri="{FF2B5EF4-FFF2-40B4-BE49-F238E27FC236}">
                  <a16:creationId xmlns:a16="http://schemas.microsoft.com/office/drawing/2014/main" id="{AA7F9B9D-D540-A277-A724-CE29D35CC6EC}"/>
                </a:ext>
              </a:extLst>
            </p:cNvPr>
            <p:cNvSpPr txBox="1"/>
            <p:nvPr/>
          </p:nvSpPr>
          <p:spPr>
            <a:xfrm>
              <a:off x="6818242" y="2047223"/>
              <a:ext cx="2942166" cy="12754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在需求规约中也设计了非功能性需求模块，对性能需求，界面需求，安全性，可靠性等多方面的非功能性需求进行了规定。除此之外还有其他需求模块对软件的兼容性和可维护性进行了一些规定。</a:t>
              </a:r>
            </a:p>
          </p:txBody>
        </p:sp>
        <p:sp>
          <p:nvSpPr>
            <p:cNvPr id="7" name="文本框 7">
              <a:extLst>
                <a:ext uri="{FF2B5EF4-FFF2-40B4-BE49-F238E27FC236}">
                  <a16:creationId xmlns:a16="http://schemas.microsoft.com/office/drawing/2014/main" id="{98CEA2D7-8C87-AC4B-D2EA-2E44FE557B24}"/>
                </a:ext>
              </a:extLst>
            </p:cNvPr>
            <p:cNvSpPr txBox="1"/>
            <p:nvPr/>
          </p:nvSpPr>
          <p:spPr>
            <a:xfrm>
              <a:off x="6818243" y="1725490"/>
              <a:ext cx="1813380" cy="3153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非功能性需求：</a:t>
              </a:r>
            </a:p>
          </p:txBody>
        </p:sp>
      </p:grpSp>
      <p:pic>
        <p:nvPicPr>
          <p:cNvPr id="8" name="图片 7">
            <a:extLst>
              <a:ext uri="{FF2B5EF4-FFF2-40B4-BE49-F238E27FC236}">
                <a16:creationId xmlns:a16="http://schemas.microsoft.com/office/drawing/2014/main" id="{8F5F9AFA-85D6-98FF-469C-C29F1282BFA1}"/>
              </a:ext>
            </a:extLst>
          </p:cNvPr>
          <p:cNvPicPr>
            <a:picLocks noChangeAspect="1"/>
          </p:cNvPicPr>
          <p:nvPr/>
        </p:nvPicPr>
        <p:blipFill rotWithShape="1">
          <a:blip r:embed="rId2"/>
          <a:srcRect l="-1682" t="-3956" b="1"/>
          <a:stretch/>
        </p:blipFill>
        <p:spPr>
          <a:xfrm>
            <a:off x="4007883" y="1643014"/>
            <a:ext cx="3184849" cy="4228504"/>
          </a:xfrm>
          <a:prstGeom prst="rect">
            <a:avLst/>
          </a:prstGeom>
        </p:spPr>
      </p:pic>
      <p:pic>
        <p:nvPicPr>
          <p:cNvPr id="9" name="图片 2">
            <a:extLst>
              <a:ext uri="{FF2B5EF4-FFF2-40B4-BE49-F238E27FC236}">
                <a16:creationId xmlns:a16="http://schemas.microsoft.com/office/drawing/2014/main" id="{7C432C6D-00B3-ECB5-6013-2794AE74DB80}"/>
              </a:ext>
            </a:extLst>
          </p:cNvPr>
          <p:cNvPicPr>
            <a:picLocks noChangeAspect="1"/>
          </p:cNvPicPr>
          <p:nvPr/>
        </p:nvPicPr>
        <p:blipFill>
          <a:blip r:embed="rId3"/>
          <a:stretch>
            <a:fillRect/>
          </a:stretch>
        </p:blipFill>
        <p:spPr>
          <a:xfrm>
            <a:off x="7414895" y="1455467"/>
            <a:ext cx="4777105" cy="5288233"/>
          </a:xfrm>
          <a:prstGeom prst="rect">
            <a:avLst/>
          </a:prstGeom>
        </p:spPr>
      </p:pic>
      <p:sp>
        <p:nvSpPr>
          <p:cNvPr id="10" name="文本框 9">
            <a:extLst>
              <a:ext uri="{FF2B5EF4-FFF2-40B4-BE49-F238E27FC236}">
                <a16:creationId xmlns:a16="http://schemas.microsoft.com/office/drawing/2014/main" id="{AF0835D8-A2D9-F194-4FE4-2EE02D0B9453}"/>
              </a:ext>
            </a:extLst>
          </p:cNvPr>
          <p:cNvSpPr txBox="1"/>
          <p:nvPr/>
        </p:nvSpPr>
        <p:spPr>
          <a:xfrm>
            <a:off x="8247704" y="1086137"/>
            <a:ext cx="23155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n-lt"/>
                <a:ea typeface="+mn-ea"/>
                <a:cs typeface="+mn-cs"/>
                <a:sym typeface="等线"/>
              </a:rPr>
              <a:t>总用例图：</a:t>
            </a:r>
            <a:endParaRPr kumimoji="0" lang="en-US" altLang="zh-CN" sz="1800" b="0" i="0" u="none" strike="noStrike" cap="none" spc="0" normalizeH="0" baseline="0" dirty="0">
              <a:ln>
                <a:noFill/>
              </a:ln>
              <a:solidFill>
                <a:srgbClr val="000000"/>
              </a:solidFill>
              <a:effectLst/>
              <a:uFillTx/>
              <a:latin typeface="+mn-lt"/>
              <a:ea typeface="+mn-ea"/>
              <a:cs typeface="+mn-cs"/>
              <a:sym typeface="等线"/>
            </a:endParaRPr>
          </a:p>
        </p:txBody>
      </p:sp>
      <p:grpSp>
        <p:nvGrpSpPr>
          <p:cNvPr id="12" name="组合 11">
            <a:extLst>
              <a:ext uri="{FF2B5EF4-FFF2-40B4-BE49-F238E27FC236}">
                <a16:creationId xmlns:a16="http://schemas.microsoft.com/office/drawing/2014/main" id="{72D4997D-A4ED-5FA1-DF80-CEBB5D7B8A06}"/>
              </a:ext>
            </a:extLst>
          </p:cNvPr>
          <p:cNvGrpSpPr/>
          <p:nvPr/>
        </p:nvGrpSpPr>
        <p:grpSpPr>
          <a:xfrm>
            <a:off x="534473" y="892391"/>
            <a:ext cx="3184848" cy="1228577"/>
            <a:chOff x="6818242" y="1725490"/>
            <a:chExt cx="3374362" cy="819697"/>
          </a:xfrm>
        </p:grpSpPr>
        <p:sp>
          <p:nvSpPr>
            <p:cNvPr id="13" name="文本框 6">
              <a:extLst>
                <a:ext uri="{FF2B5EF4-FFF2-40B4-BE49-F238E27FC236}">
                  <a16:creationId xmlns:a16="http://schemas.microsoft.com/office/drawing/2014/main" id="{6F4B30AD-B8F7-33BF-9A72-F99A3F015FB4}"/>
                </a:ext>
              </a:extLst>
            </p:cNvPr>
            <p:cNvSpPr txBox="1"/>
            <p:nvPr/>
          </p:nvSpPr>
          <p:spPr>
            <a:xfrm>
              <a:off x="6818242" y="2047223"/>
              <a:ext cx="3374362" cy="4979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0"/>
                </a:lnSpc>
              </a:pPr>
              <a:r>
                <a:rPr lang="zh-CN" altLang="en-US" sz="1600" dirty="0">
                  <a:solidFill>
                    <a:schemeClr val="bg1">
                      <a:lumMod val="50000"/>
                    </a:schemeClr>
                  </a:solidFill>
                  <a:latin typeface="宋体" panose="02010600030101010101" pitchFamily="2" charset="-122"/>
                  <a:ea typeface="宋体" panose="02010600030101010101" pitchFamily="2" charset="-122"/>
                  <a:cs typeface="+mn-ea"/>
                  <a:sym typeface="+mn-lt"/>
                </a:rPr>
                <a:t>主要是系统在顾客端和微信小程序的接口，比如</a:t>
              </a:r>
              <a:r>
                <a:rPr lang="en-US" altLang="zh-CN" sz="1600" dirty="0" err="1">
                  <a:solidFill>
                    <a:schemeClr val="bg1">
                      <a:lumMod val="50000"/>
                    </a:schemeClr>
                  </a:solidFill>
                  <a:latin typeface="宋体" panose="02010600030101010101" pitchFamily="2" charset="-122"/>
                  <a:ea typeface="宋体" panose="02010600030101010101" pitchFamily="2" charset="-122"/>
                  <a:cs typeface="+mn-ea"/>
                  <a:sym typeface="+mn-lt"/>
                </a:rPr>
                <a:t>wx.switchTab</a:t>
              </a:r>
              <a:r>
                <a:rPr lang="zh-CN" altLang="en-US" sz="1600" dirty="0">
                  <a:solidFill>
                    <a:schemeClr val="bg1">
                      <a:lumMod val="50000"/>
                    </a:schemeClr>
                  </a:solidFill>
                  <a:latin typeface="宋体" panose="02010600030101010101" pitchFamily="2" charset="-122"/>
                  <a:ea typeface="宋体" panose="02010600030101010101" pitchFamily="2" charset="-122"/>
                  <a:cs typeface="+mn-ea"/>
                  <a:sym typeface="+mn-lt"/>
                </a:rPr>
                <a:t>，</a:t>
              </a:r>
              <a:r>
                <a:rPr lang="en-US" altLang="zh-CN" sz="1600" dirty="0" err="1">
                  <a:solidFill>
                    <a:schemeClr val="bg1">
                      <a:lumMod val="50000"/>
                    </a:schemeClr>
                  </a:solidFill>
                  <a:latin typeface="宋体" panose="02010600030101010101" pitchFamily="2" charset="-122"/>
                  <a:ea typeface="宋体" panose="02010600030101010101" pitchFamily="2" charset="-122"/>
                  <a:cs typeface="+mn-ea"/>
                  <a:sym typeface="+mn-lt"/>
                </a:rPr>
                <a:t>wx.getAppAuthorizeSetting</a:t>
              </a:r>
              <a:r>
                <a:rPr lang="zh-CN" altLang="en-US" sz="1600" dirty="0">
                  <a:solidFill>
                    <a:schemeClr val="bg1">
                      <a:lumMod val="50000"/>
                    </a:schemeClr>
                  </a:solidFill>
                  <a:latin typeface="宋体" panose="02010600030101010101" pitchFamily="2" charset="-122"/>
                  <a:ea typeface="宋体" panose="02010600030101010101" pitchFamily="2" charset="-122"/>
                  <a:cs typeface="+mn-ea"/>
                  <a:sym typeface="+mn-lt"/>
                </a:rPr>
                <a:t>等</a:t>
              </a:r>
              <a:endPar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7">
              <a:extLst>
                <a:ext uri="{FF2B5EF4-FFF2-40B4-BE49-F238E27FC236}">
                  <a16:creationId xmlns:a16="http://schemas.microsoft.com/office/drawing/2014/main" id="{DFE4C6AA-C6CA-A41B-5B02-DECC19A49B96}"/>
                </a:ext>
              </a:extLst>
            </p:cNvPr>
            <p:cNvSpPr txBox="1"/>
            <p:nvPr/>
          </p:nvSpPr>
          <p:spPr>
            <a:xfrm>
              <a:off x="6818243" y="1725490"/>
              <a:ext cx="2361312" cy="2669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系统对外接口：</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8BD1392-A649-DB5E-6252-37FFDB4EBFFE}"/>
              </a:ext>
            </a:extLst>
          </p:cNvPr>
          <p:cNvGrpSpPr/>
          <p:nvPr/>
        </p:nvGrpSpPr>
        <p:grpSpPr>
          <a:xfrm>
            <a:off x="1180694" y="1275080"/>
            <a:ext cx="2935605" cy="4359830"/>
            <a:chOff x="6454877" y="1723798"/>
            <a:chExt cx="7103432" cy="3764252"/>
          </a:xfrm>
        </p:grpSpPr>
        <p:sp>
          <p:nvSpPr>
            <p:cNvPr id="3" name="文本框 6">
              <a:extLst>
                <a:ext uri="{FF2B5EF4-FFF2-40B4-BE49-F238E27FC236}">
                  <a16:creationId xmlns:a16="http://schemas.microsoft.com/office/drawing/2014/main" id="{32B31822-73F3-65F6-F821-6A713BE797F1}"/>
                </a:ext>
              </a:extLst>
            </p:cNvPr>
            <p:cNvSpPr txBox="1"/>
            <p:nvPr/>
          </p:nvSpPr>
          <p:spPr>
            <a:xfrm>
              <a:off x="6454877" y="2257075"/>
              <a:ext cx="7103432" cy="32309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因为用例较多，此处就选取一个用例进行展示。</a:t>
              </a:r>
            </a:p>
            <a:p>
              <a:pPr algn="just">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每一个用例都包括该用例的用例图，用例的名称、对象以及用例的详细说明，除此之外还为每个用例添加了前置条件以及后置条件。详细用例规约中也会有该用例基本的操作流程以及可选操作流程，为之后的用例建模打下基础。</a:t>
              </a:r>
            </a:p>
          </p:txBody>
        </p:sp>
        <p:sp>
          <p:nvSpPr>
            <p:cNvPr id="4" name="文本框 7">
              <a:extLst>
                <a:ext uri="{FF2B5EF4-FFF2-40B4-BE49-F238E27FC236}">
                  <a16:creationId xmlns:a16="http://schemas.microsoft.com/office/drawing/2014/main" id="{E62D02CA-0EB2-5CB5-E535-D0904B9CC72A}"/>
                </a:ext>
              </a:extLst>
            </p:cNvPr>
            <p:cNvSpPr txBox="1"/>
            <p:nvPr/>
          </p:nvSpPr>
          <p:spPr>
            <a:xfrm>
              <a:off x="6635635" y="1723798"/>
              <a:ext cx="4341492" cy="5332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2000" b="1" kern="0" dirty="0">
                  <a:solidFill>
                    <a:srgbClr val="376092"/>
                  </a:solidFill>
                  <a:latin typeface="微软雅黑" panose="020B0503020204020204" pitchFamily="34" charset="-122"/>
                  <a:ea typeface="微软雅黑" panose="020B0503020204020204" pitchFamily="34" charset="-122"/>
                  <a:cs typeface="+mn-ea"/>
                  <a:sym typeface="+mn-lt"/>
                </a:rPr>
                <a:t>详细用例规约</a:t>
              </a:r>
            </a:p>
          </p:txBody>
        </p:sp>
      </p:grpSp>
      <p:pic>
        <p:nvPicPr>
          <p:cNvPr id="6" name="图片 5">
            <a:extLst>
              <a:ext uri="{FF2B5EF4-FFF2-40B4-BE49-F238E27FC236}">
                <a16:creationId xmlns:a16="http://schemas.microsoft.com/office/drawing/2014/main" id="{BA8B1A8C-4B5D-1AF8-A3DA-F89D300124AF}"/>
              </a:ext>
            </a:extLst>
          </p:cNvPr>
          <p:cNvPicPr>
            <a:picLocks noChangeAspect="1"/>
          </p:cNvPicPr>
          <p:nvPr/>
        </p:nvPicPr>
        <p:blipFill>
          <a:blip r:embed="rId2"/>
          <a:stretch>
            <a:fillRect/>
          </a:stretch>
        </p:blipFill>
        <p:spPr>
          <a:xfrm>
            <a:off x="5183013" y="481436"/>
            <a:ext cx="6276476" cy="5728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556</TotalTime>
  <Words>1670</Words>
  <Application>Microsoft Office PowerPoint</Application>
  <PresentationFormat>宽屏</PresentationFormat>
  <Paragraphs>109</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方正宋刻本秀楷简体</vt:lpstr>
      <vt:lpstr>时尚中黑简体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吴 浩泽</cp:lastModifiedBy>
  <cp:revision>6</cp:revision>
  <dcterms:modified xsi:type="dcterms:W3CDTF">2022-12-18T18:30:16Z</dcterms:modified>
</cp:coreProperties>
</file>