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449" r:id="rId2"/>
    <p:sldId id="1271" r:id="rId3"/>
    <p:sldId id="1266" r:id="rId4"/>
    <p:sldId id="994" r:id="rId5"/>
    <p:sldId id="1272" r:id="rId6"/>
    <p:sldId id="1273" r:id="rId7"/>
    <p:sldId id="1274" r:id="rId8"/>
    <p:sldId id="1275" r:id="rId9"/>
    <p:sldId id="1276" r:id="rId10"/>
    <p:sldId id="1277" r:id="rId11"/>
    <p:sldId id="1278" r:id="rId12"/>
    <p:sldId id="1279" r:id="rId13"/>
    <p:sldId id="1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VS2019 + Linux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编译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截图（不允许手写、不允许手写拍照）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7.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有转换构造函数、有类型转换函数、友元方式实现复数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017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8.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有转换构造函数、有类型转换函数、成员方式实现复数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31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9.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有转换构造函数、有类型转换函数、成员方式实现复数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、另有</a:t>
            </a:r>
            <a:r>
              <a:rPr lang="en-US" altLang="zh-CN" sz="1600" b="1" dirty="0" err="1">
                <a:solidFill>
                  <a:srgbClr val="000000"/>
                </a:solidFill>
                <a:latin typeface="+mn-ea"/>
              </a:rPr>
              <a:t>double+Complex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zh-CN" altLang="en-US" sz="1600" b="1" dirty="0">
                <a:latin typeface="+mn-ea"/>
              </a:rPr>
              <a:t>仅讨论语句</a:t>
            </a:r>
            <a:r>
              <a:rPr lang="en-US" altLang="zh-CN" sz="1600" b="1" dirty="0">
                <a:latin typeface="+mn-ea"/>
              </a:rPr>
              <a:t>c3 = 2.5 + c1</a:t>
            </a:r>
            <a:r>
              <a:rPr lang="zh-CN" altLang="en-US" sz="1600" b="1" dirty="0">
                <a:latin typeface="+mn-ea"/>
              </a:rPr>
              <a:t>，回答下列问题</a:t>
            </a:r>
          </a:p>
          <a:p>
            <a:pPr lvl="0"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>
                <a:latin typeface="+mn-ea"/>
              </a:rPr>
              <a:t>、为什么</a:t>
            </a:r>
            <a:r>
              <a:rPr lang="zh-CN" altLang="en-US" sz="1600" b="1" dirty="0">
                <a:latin typeface="+mn-ea"/>
              </a:rPr>
              <a:t>编译不错？</a:t>
            </a:r>
          </a:p>
          <a:p>
            <a:pPr lvl="0" algn="l"/>
            <a:endParaRPr lang="zh-CN" altLang="en-US" sz="1600" b="1" dirty="0"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、运行结果是多少？</a:t>
            </a:r>
          </a:p>
          <a:p>
            <a:pPr lvl="0" algn="l"/>
            <a:endParaRPr lang="zh-CN" altLang="en-US" sz="1600" b="1" dirty="0"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、为什么和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的结果不同？</a:t>
            </a:r>
          </a:p>
          <a:p>
            <a:pPr lvl="0" algn="l"/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7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10.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单独讨论有类型转换的情况下，</a:t>
            </a:r>
            <a:r>
              <a:rPr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重载的输出结果与期望值不同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zh-CN" altLang="en-US" sz="1600" b="1" dirty="0">
                <a:latin typeface="+mn-ea"/>
              </a:rPr>
              <a:t>目前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函数中第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个输出语句与期望值不同，原因是：</a:t>
            </a:r>
            <a:r>
              <a:rPr lang="en-US" altLang="zh-CN" sz="1600" b="1" dirty="0">
                <a:latin typeface="+mn-ea"/>
              </a:rPr>
              <a:t>_____________________________</a:t>
            </a:r>
          </a:p>
          <a:p>
            <a:pPr lvl="0" algn="l"/>
            <a:endParaRPr lang="en-US" altLang="zh-CN" sz="1600" b="1" dirty="0">
              <a:latin typeface="+mn-ea"/>
            </a:endParaRPr>
          </a:p>
          <a:p>
            <a:pPr lvl="0" algn="l"/>
            <a:r>
              <a:rPr lang="zh-CN" altLang="en-US" sz="1600" b="1" dirty="0">
                <a:latin typeface="+mn-ea"/>
              </a:rPr>
              <a:t>仅允许改动两行，使程序输出与期望值相同：</a:t>
            </a:r>
          </a:p>
          <a:p>
            <a:pPr lvl="0" algn="l"/>
            <a:r>
              <a:rPr lang="zh-CN" altLang="en-US" sz="1600" b="1" dirty="0">
                <a:latin typeface="+mn-ea"/>
              </a:rPr>
              <a:t>改动第</a:t>
            </a:r>
            <a:r>
              <a:rPr lang="en-US" altLang="zh-CN" sz="1600" b="1" dirty="0">
                <a:latin typeface="+mn-ea"/>
              </a:rPr>
              <a:t>__________</a:t>
            </a:r>
            <a:r>
              <a:rPr lang="zh-CN" altLang="en-US" sz="1600" b="1" dirty="0">
                <a:latin typeface="+mn-ea"/>
              </a:rPr>
              <a:t>行，原内容：</a:t>
            </a:r>
            <a:r>
              <a:rPr lang="en-US" altLang="zh-CN" sz="1600" b="1" dirty="0">
                <a:latin typeface="+mn-ea"/>
              </a:rPr>
              <a:t>______________________________________</a:t>
            </a:r>
          </a:p>
          <a:p>
            <a:pPr lvl="0" algn="l"/>
            <a:r>
              <a:rPr lang="en-US" altLang="zh-CN" sz="1600" b="1" dirty="0">
                <a:latin typeface="+mn-ea"/>
              </a:rPr>
              <a:t>                    </a:t>
            </a:r>
            <a:r>
              <a:rPr lang="zh-CN" altLang="en-US" sz="1600" b="1" dirty="0">
                <a:latin typeface="+mn-ea"/>
              </a:rPr>
              <a:t>新内容：</a:t>
            </a:r>
            <a:r>
              <a:rPr lang="en-US" altLang="zh-CN" sz="1600" b="1" dirty="0">
                <a:latin typeface="+mn-ea"/>
              </a:rPr>
              <a:t>______________________________________</a:t>
            </a:r>
          </a:p>
          <a:p>
            <a:pPr lvl="0" algn="l"/>
            <a:r>
              <a:rPr lang="zh-CN" altLang="en-US" sz="1600" b="1" dirty="0">
                <a:latin typeface="+mn-ea"/>
              </a:rPr>
              <a:t>改动第</a:t>
            </a:r>
            <a:r>
              <a:rPr lang="en-US" altLang="zh-CN" sz="1600" b="1" dirty="0">
                <a:latin typeface="+mn-ea"/>
              </a:rPr>
              <a:t>__________</a:t>
            </a:r>
            <a:r>
              <a:rPr lang="zh-CN" altLang="en-US" sz="1600" b="1" dirty="0">
                <a:latin typeface="+mn-ea"/>
              </a:rPr>
              <a:t>行，原内容：</a:t>
            </a:r>
            <a:r>
              <a:rPr lang="en-US" altLang="zh-CN" sz="1600" b="1" dirty="0">
                <a:latin typeface="+mn-ea"/>
              </a:rPr>
              <a:t>______________________________________</a:t>
            </a:r>
          </a:p>
          <a:p>
            <a:pPr lvl="0" algn="l"/>
            <a:r>
              <a:rPr lang="en-US" altLang="zh-CN" sz="1600" b="1" dirty="0">
                <a:latin typeface="+mn-ea"/>
              </a:rPr>
              <a:t>                    </a:t>
            </a:r>
            <a:r>
              <a:rPr lang="zh-CN" altLang="en-US" sz="1600" b="1" dirty="0">
                <a:latin typeface="+mn-ea"/>
              </a:rPr>
              <a:t>新内容：</a:t>
            </a:r>
            <a:r>
              <a:rPr lang="en-US" altLang="zh-CN" sz="1600" b="1" dirty="0">
                <a:latin typeface="+mn-ea"/>
              </a:rPr>
              <a:t>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5039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填写要求：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、依次用</a:t>
            </a:r>
            <a:r>
              <a:rPr lang="en-US" altLang="zh-CN" sz="1600" b="1" dirty="0">
                <a:latin typeface="+mn-ea"/>
              </a:rPr>
              <a:t>VS2019/Linux</a:t>
            </a:r>
            <a:r>
              <a:rPr lang="zh-CN" altLang="en-US" sz="1600" b="1" dirty="0">
                <a:latin typeface="+mn-ea"/>
              </a:rPr>
              <a:t>编译指定的源程序文件</a:t>
            </a:r>
          </a:p>
          <a:p>
            <a:pPr algn="l"/>
            <a:r>
              <a:rPr lang="zh-CN" altLang="en-US" sz="1600" b="1" dirty="0">
                <a:latin typeface="+mn-ea"/>
              </a:rPr>
              <a:t>   如果编译正确，则对应位置填写运行结果并给出得到此结果的原因解释</a:t>
            </a:r>
          </a:p>
          <a:p>
            <a:pPr algn="l"/>
            <a:r>
              <a:rPr lang="zh-CN" altLang="en-US" sz="1600" b="1" dirty="0">
                <a:latin typeface="+mn-ea"/>
              </a:rPr>
              <a:t>   如果编译错误，则对应位置填写该行的编译错误提示及错误原因分析</a:t>
            </a: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、如果编译器报多个错误，填写源程序文件对应行的错误提示即可，示例如下，将红色框截图即可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函数中某一句错误，则将该句及下面的打印语句全部注释掉，继续观察其余正确语句的运行结果（示例见上图）</a:t>
            </a: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、用蓝色加粗字体填写</a:t>
            </a: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、不需要填写的部分可以删除（例如：某句正确，则错误部分不填，或填写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即可）</a:t>
            </a: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7669F3-BE78-419E-A53D-22C399E6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1" y="2167145"/>
            <a:ext cx="4895238" cy="3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B37F5E-E0C9-4EEB-B946-B096643880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48733" y="4188373"/>
            <a:ext cx="318198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F30231-3094-4303-BA02-3405FB099F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48733" y="5107446"/>
            <a:ext cx="252412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右箭头 11">
            <a:extLst>
              <a:ext uri="{FF2B5EF4-FFF2-40B4-BE49-F238E27FC236}">
                <a16:creationId xmlns:a16="http://schemas.microsoft.com/office/drawing/2014/main" id="{6DDD1F94-A4D7-4191-A7D4-1A3457391EFD}"/>
              </a:ext>
            </a:extLst>
          </p:cNvPr>
          <p:cNvSpPr/>
          <p:nvPr/>
        </p:nvSpPr>
        <p:spPr>
          <a:xfrm rot="5400000">
            <a:off x="9201045" y="4776041"/>
            <a:ext cx="504825" cy="200025"/>
          </a:xfrm>
          <a:prstGeom prst="right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7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无转换构造函数、无类型转换函数、友元方式实现复数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★ </a:t>
            </a:r>
            <a:r>
              <a:rPr lang="zh-CN" altLang="en-US" sz="1200" b="1" dirty="0">
                <a:latin typeface="+mn-ea"/>
              </a:rPr>
              <a:t>每个输出的不匹配项可删除（例：若本项编译正确，则编译错误的几行内容直接删除即可）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★ </a:t>
            </a:r>
            <a:r>
              <a:rPr lang="zh-CN" altLang="en-US" sz="1200" b="1" dirty="0">
                <a:latin typeface="+mn-ea"/>
              </a:rPr>
              <a:t>分析正确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错误原因时，仿课件</a:t>
            </a:r>
            <a:r>
              <a:rPr lang="en-US" altLang="zh-CN" sz="1200" b="1" dirty="0">
                <a:latin typeface="+mn-ea"/>
              </a:rPr>
              <a:t>P.45~46</a:t>
            </a:r>
            <a:r>
              <a:rPr lang="zh-CN" altLang="en-US" sz="1200" b="1" dirty="0">
                <a:latin typeface="+mn-ea"/>
              </a:rPr>
              <a:t>的样式，需要将正确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错误原因交待清楚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★ </a:t>
            </a:r>
            <a:r>
              <a:rPr lang="zh-CN" altLang="en-US" sz="1200" b="1" dirty="0">
                <a:latin typeface="+mn-ea"/>
              </a:rPr>
              <a:t>后续页面要求相同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6F0286-E2D9-4E47-ACF1-738B7E5C80FB}"/>
              </a:ext>
            </a:extLst>
          </p:cNvPr>
          <p:cNvSpPr/>
          <p:nvPr/>
        </p:nvSpPr>
        <p:spPr bwMode="auto">
          <a:xfrm>
            <a:off x="8058570" y="4169175"/>
            <a:ext cx="2952329" cy="15121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编译错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、无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double+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复数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的重载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、无 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复数转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double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的类型转换函数，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也无法理解为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double+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、无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rPr>
              <a:t>double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  <a:ea typeface="宋体"/>
              </a:rPr>
              <a:t>转复数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 的转换构造函数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及 复数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复数 的重载，也无法理解为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复数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+</a:t>
            </a:r>
            <a:endParaRPr kumimoji="1" lang="zh-CN" altLang="en-US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0779B1-A765-44BC-A77B-D8725614DD86}"/>
              </a:ext>
            </a:extLst>
          </p:cNvPr>
          <p:cNvSpPr/>
          <p:nvPr/>
        </p:nvSpPr>
        <p:spPr bwMode="auto">
          <a:xfrm>
            <a:off x="8058571" y="5681344"/>
            <a:ext cx="2952329" cy="10140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2.5 + c1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因为没有定义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double+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</a:rPr>
              <a:t>复数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的重载，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因此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c1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被转换为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double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/>
              </a:rPr>
              <a:t>隐式调用类型转换函数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double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相加，得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5.5</a:t>
            </a:r>
            <a:endParaRPr kumimoji="1" lang="zh-CN" altLang="en-US" sz="1200" b="1" dirty="0">
              <a:solidFill>
                <a:srgbClr val="000000"/>
              </a:solidFill>
              <a:latin typeface="宋体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3117E8-9950-4D2C-8A81-1F51A28DFA35}"/>
              </a:ext>
            </a:extLst>
          </p:cNvPr>
          <p:cNvCxnSpPr/>
          <p:nvPr/>
        </p:nvCxnSpPr>
        <p:spPr bwMode="auto">
          <a:xfrm>
            <a:off x="6120511" y="6372225"/>
            <a:ext cx="19380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896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无转换构造函数、无类型转换函数、成员方式实现复数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38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无转换构造函数、有类型转换函数、友元方式实现复数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36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4.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无转换构造函数、有类型转换函数、成员方式实现复数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658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5.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有转换构造函数、无类型转换函数、友元方式实现复数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72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§14.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6.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有转换构造函数、无类型转换函数、成员方式实现复数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8C6DB2-AAE3-4EC1-A430-02BBA01E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VS2019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920923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2253</Words>
  <Application>Microsoft Office PowerPoint</Application>
  <PresentationFormat>宽屏</PresentationFormat>
  <Paragraphs>232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Larry</cp:lastModifiedBy>
  <cp:revision>229</cp:revision>
  <dcterms:created xsi:type="dcterms:W3CDTF">2020-08-13T13:39:53Z</dcterms:created>
  <dcterms:modified xsi:type="dcterms:W3CDTF">2021-04-17T07:29:43Z</dcterms:modified>
</cp:coreProperties>
</file>