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1" r:id="rId3"/>
    <p:sldId id="283" r:id="rId4"/>
    <p:sldId id="286" r:id="rId5"/>
    <p:sldId id="258" r:id="rId6"/>
    <p:sldId id="285" r:id="rId7"/>
    <p:sldId id="284" r:id="rId8"/>
    <p:sldId id="280" r:id="rId9"/>
    <p:sldId id="271" r:id="rId10"/>
    <p:sldId id="278" r:id="rId11"/>
    <p:sldId id="281" r:id="rId12"/>
    <p:sldId id="28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3"/>
    <p:restoredTop sz="94712"/>
  </p:normalViewPr>
  <p:slideViewPr>
    <p:cSldViewPr snapToGrid="0" snapToObjects="1">
      <p:cViewPr>
        <p:scale>
          <a:sx n="120" d="100"/>
          <a:sy n="120" d="100"/>
        </p:scale>
        <p:origin x="1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2"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B2E27AD-4828-4DE2-9913-BB47CE2A6DD9}"/>
    <pc:docChg chg="modSld">
      <pc:chgData name="" userId="" providerId="" clId="Web-{DB2E27AD-4828-4DE2-9913-BB47CE2A6DD9}" dt="2018-08-30T21:42:34.715" v="15" actId="20577"/>
      <pc:docMkLst>
        <pc:docMk/>
      </pc:docMkLst>
      <pc:sldChg chg="modSp">
        <pc:chgData name="" userId="" providerId="" clId="Web-{DB2E27AD-4828-4DE2-9913-BB47CE2A6DD9}" dt="2018-08-30T21:42:34.715" v="14" actId="20577"/>
        <pc:sldMkLst>
          <pc:docMk/>
          <pc:sldMk cId="1997877611" sldId="267"/>
        </pc:sldMkLst>
        <pc:spChg chg="mod">
          <ac:chgData name="" userId="" providerId="" clId="Web-{DB2E27AD-4828-4DE2-9913-BB47CE2A6DD9}" dt="2018-08-30T21:42:34.715" v="14" actId="20577"/>
          <ac:spMkLst>
            <pc:docMk/>
            <pc:sldMk cId="1997877611" sldId="26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2B20F-D95F-D046-9C4A-B7CA9CE420B3}" type="datetimeFigureOut">
              <a:rPr lang="en-US" smtClean="0"/>
              <a:t>9/13/18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939F4-3BB4-124A-BB87-73ED4774DAB4}" type="slidenum">
              <a:rPr lang="en-US" smtClean="0"/>
              <a:t>‹#›</a:t>
            </a:fld>
            <a:endParaRPr lang="en-US"/>
          </a:p>
        </p:txBody>
      </p:sp>
    </p:spTree>
    <p:extLst>
      <p:ext uri="{BB962C8B-B14F-4D97-AF65-F5344CB8AC3E}">
        <p14:creationId xmlns:p14="http://schemas.microsoft.com/office/powerpoint/2010/main" val="1336617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5939F4-3BB4-124A-BB87-73ED4774DAB4}" type="slidenum">
              <a:rPr lang="en-US" smtClean="0"/>
              <a:t>9</a:t>
            </a:fld>
            <a:endParaRPr lang="en-US"/>
          </a:p>
        </p:txBody>
      </p:sp>
    </p:spTree>
    <p:extLst>
      <p:ext uri="{BB962C8B-B14F-4D97-AF65-F5344CB8AC3E}">
        <p14:creationId xmlns:p14="http://schemas.microsoft.com/office/powerpoint/2010/main" val="1606670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0278B6-3D7C-AA45-9ACF-865C6E6C89F6}"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794A-2227-634A-82B3-7C020693C862}" type="slidenum">
              <a:rPr lang="en-US" smtClean="0"/>
              <a:t>‹#›</a:t>
            </a:fld>
            <a:endParaRPr lang="en-US"/>
          </a:p>
        </p:txBody>
      </p:sp>
    </p:spTree>
    <p:extLst>
      <p:ext uri="{BB962C8B-B14F-4D97-AF65-F5344CB8AC3E}">
        <p14:creationId xmlns:p14="http://schemas.microsoft.com/office/powerpoint/2010/main" val="4153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0278B6-3D7C-AA45-9ACF-865C6E6C89F6}"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794A-2227-634A-82B3-7C020693C862}" type="slidenum">
              <a:rPr lang="en-US" smtClean="0"/>
              <a:t>‹#›</a:t>
            </a:fld>
            <a:endParaRPr lang="en-US"/>
          </a:p>
        </p:txBody>
      </p:sp>
    </p:spTree>
    <p:extLst>
      <p:ext uri="{BB962C8B-B14F-4D97-AF65-F5344CB8AC3E}">
        <p14:creationId xmlns:p14="http://schemas.microsoft.com/office/powerpoint/2010/main" val="561292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0278B6-3D7C-AA45-9ACF-865C6E6C89F6}"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794A-2227-634A-82B3-7C020693C862}" type="slidenum">
              <a:rPr lang="en-US" smtClean="0"/>
              <a:t>‹#›</a:t>
            </a:fld>
            <a:endParaRPr lang="en-US"/>
          </a:p>
        </p:txBody>
      </p:sp>
    </p:spTree>
    <p:extLst>
      <p:ext uri="{BB962C8B-B14F-4D97-AF65-F5344CB8AC3E}">
        <p14:creationId xmlns:p14="http://schemas.microsoft.com/office/powerpoint/2010/main" val="1892180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0278B6-3D7C-AA45-9ACF-865C6E6C89F6}"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794A-2227-634A-82B3-7C020693C862}" type="slidenum">
              <a:rPr lang="en-US" smtClean="0"/>
              <a:t>‹#›</a:t>
            </a:fld>
            <a:endParaRPr lang="en-US"/>
          </a:p>
        </p:txBody>
      </p:sp>
    </p:spTree>
    <p:extLst>
      <p:ext uri="{BB962C8B-B14F-4D97-AF65-F5344CB8AC3E}">
        <p14:creationId xmlns:p14="http://schemas.microsoft.com/office/powerpoint/2010/main" val="22956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0278B6-3D7C-AA45-9ACF-865C6E6C89F6}"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9C794A-2227-634A-82B3-7C020693C862}" type="slidenum">
              <a:rPr lang="en-US" smtClean="0"/>
              <a:t>‹#›</a:t>
            </a:fld>
            <a:endParaRPr lang="en-US"/>
          </a:p>
        </p:txBody>
      </p:sp>
    </p:spTree>
    <p:extLst>
      <p:ext uri="{BB962C8B-B14F-4D97-AF65-F5344CB8AC3E}">
        <p14:creationId xmlns:p14="http://schemas.microsoft.com/office/powerpoint/2010/main" val="149392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0278B6-3D7C-AA45-9ACF-865C6E6C89F6}" type="datetimeFigureOut">
              <a:rPr lang="en-US" smtClean="0"/>
              <a:t>9/13/18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C794A-2227-634A-82B3-7C020693C862}" type="slidenum">
              <a:rPr lang="en-US" smtClean="0"/>
              <a:t>‹#›</a:t>
            </a:fld>
            <a:endParaRPr lang="en-US"/>
          </a:p>
        </p:txBody>
      </p:sp>
    </p:spTree>
    <p:extLst>
      <p:ext uri="{BB962C8B-B14F-4D97-AF65-F5344CB8AC3E}">
        <p14:creationId xmlns:p14="http://schemas.microsoft.com/office/powerpoint/2010/main" val="213042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0278B6-3D7C-AA45-9ACF-865C6E6C89F6}" type="datetimeFigureOut">
              <a:rPr lang="en-US" smtClean="0"/>
              <a:t>9/13/18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9C794A-2227-634A-82B3-7C020693C862}" type="slidenum">
              <a:rPr lang="en-US" smtClean="0"/>
              <a:t>‹#›</a:t>
            </a:fld>
            <a:endParaRPr lang="en-US"/>
          </a:p>
        </p:txBody>
      </p:sp>
    </p:spTree>
    <p:extLst>
      <p:ext uri="{BB962C8B-B14F-4D97-AF65-F5344CB8AC3E}">
        <p14:creationId xmlns:p14="http://schemas.microsoft.com/office/powerpoint/2010/main" val="107898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0278B6-3D7C-AA45-9ACF-865C6E6C89F6}" type="datetimeFigureOut">
              <a:rPr lang="en-US" smtClean="0"/>
              <a:t>9/13/18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9C794A-2227-634A-82B3-7C020693C862}" type="slidenum">
              <a:rPr lang="en-US" smtClean="0"/>
              <a:t>‹#›</a:t>
            </a:fld>
            <a:endParaRPr lang="en-US"/>
          </a:p>
        </p:txBody>
      </p:sp>
    </p:spTree>
    <p:extLst>
      <p:ext uri="{BB962C8B-B14F-4D97-AF65-F5344CB8AC3E}">
        <p14:creationId xmlns:p14="http://schemas.microsoft.com/office/powerpoint/2010/main" val="116672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278B6-3D7C-AA45-9ACF-865C6E6C89F6}" type="datetimeFigureOut">
              <a:rPr lang="en-US" smtClean="0"/>
              <a:t>9/13/18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9C794A-2227-634A-82B3-7C020693C862}" type="slidenum">
              <a:rPr lang="en-US" smtClean="0"/>
              <a:t>‹#›</a:t>
            </a:fld>
            <a:endParaRPr lang="en-US"/>
          </a:p>
        </p:txBody>
      </p:sp>
    </p:spTree>
    <p:extLst>
      <p:ext uri="{BB962C8B-B14F-4D97-AF65-F5344CB8AC3E}">
        <p14:creationId xmlns:p14="http://schemas.microsoft.com/office/powerpoint/2010/main" val="52303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0278B6-3D7C-AA45-9ACF-865C6E6C89F6}" type="datetimeFigureOut">
              <a:rPr lang="en-US" smtClean="0"/>
              <a:t>9/13/18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C794A-2227-634A-82B3-7C020693C862}" type="slidenum">
              <a:rPr lang="en-US" smtClean="0"/>
              <a:t>‹#›</a:t>
            </a:fld>
            <a:endParaRPr lang="en-US"/>
          </a:p>
        </p:txBody>
      </p:sp>
    </p:spTree>
    <p:extLst>
      <p:ext uri="{BB962C8B-B14F-4D97-AF65-F5344CB8AC3E}">
        <p14:creationId xmlns:p14="http://schemas.microsoft.com/office/powerpoint/2010/main" val="104760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0278B6-3D7C-AA45-9ACF-865C6E6C89F6}" type="datetimeFigureOut">
              <a:rPr lang="en-US" smtClean="0"/>
              <a:t>9/13/18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9C794A-2227-634A-82B3-7C020693C862}" type="slidenum">
              <a:rPr lang="en-US" smtClean="0"/>
              <a:t>‹#›</a:t>
            </a:fld>
            <a:endParaRPr lang="en-US"/>
          </a:p>
        </p:txBody>
      </p:sp>
    </p:spTree>
    <p:extLst>
      <p:ext uri="{BB962C8B-B14F-4D97-AF65-F5344CB8AC3E}">
        <p14:creationId xmlns:p14="http://schemas.microsoft.com/office/powerpoint/2010/main" val="19927837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278B6-3D7C-AA45-9ACF-865C6E6C89F6}" type="datetimeFigureOut">
              <a:rPr lang="en-US" smtClean="0"/>
              <a:t>9/13/18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C794A-2227-634A-82B3-7C020693C862}" type="slidenum">
              <a:rPr lang="en-US" smtClean="0"/>
              <a:t>‹#›</a:t>
            </a:fld>
            <a:endParaRPr lang="en-US"/>
          </a:p>
        </p:txBody>
      </p:sp>
    </p:spTree>
    <p:extLst>
      <p:ext uri="{BB962C8B-B14F-4D97-AF65-F5344CB8AC3E}">
        <p14:creationId xmlns:p14="http://schemas.microsoft.com/office/powerpoint/2010/main" val="940029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Biological Databases</a:t>
            </a:r>
            <a:br>
              <a:rPr lang="en-US" b="1" dirty="0" smtClean="0"/>
            </a:br>
            <a:r>
              <a:rPr lang="en-US" b="1" dirty="0" smtClean="0"/>
              <a:t>and SQL</a:t>
            </a:r>
            <a:endParaRPr lang="en-US" b="1" dirty="0"/>
          </a:p>
        </p:txBody>
      </p:sp>
      <p:sp>
        <p:nvSpPr>
          <p:cNvPr id="3" name="Subtitle 2"/>
          <p:cNvSpPr>
            <a:spLocks noGrp="1"/>
          </p:cNvSpPr>
          <p:nvPr>
            <p:ph type="subTitle" idx="1"/>
          </p:nvPr>
        </p:nvSpPr>
        <p:spPr/>
        <p:txBody>
          <a:bodyPr/>
          <a:lstStyle/>
          <a:p>
            <a:r>
              <a:rPr lang="en-US" dirty="0" err="1"/>
              <a:t>BioE</a:t>
            </a:r>
            <a:r>
              <a:rPr lang="en-US" dirty="0"/>
              <a:t> 131/231</a:t>
            </a:r>
          </a:p>
          <a:p>
            <a:r>
              <a:rPr lang="en-US" dirty="0"/>
              <a:t>Fall 2018</a:t>
            </a:r>
          </a:p>
        </p:txBody>
      </p:sp>
    </p:spTree>
    <p:extLst>
      <p:ext uri="{BB962C8B-B14F-4D97-AF65-F5344CB8AC3E}">
        <p14:creationId xmlns:p14="http://schemas.microsoft.com/office/powerpoint/2010/main" val="1944121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8789487" cy="6858000"/>
          </a:xfrm>
          <a:prstGeom prst="rect">
            <a:avLst/>
          </a:prstGeom>
        </p:spPr>
      </p:pic>
      <p:cxnSp>
        <p:nvCxnSpPr>
          <p:cNvPr id="5" name="Straight Arrow Connector 4"/>
          <p:cNvCxnSpPr/>
          <p:nvPr/>
        </p:nvCxnSpPr>
        <p:spPr>
          <a:xfrm flipH="1">
            <a:off x="6397255" y="850716"/>
            <a:ext cx="577703" cy="223283"/>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7081281" y="512736"/>
            <a:ext cx="364697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Create a table named ’genes’</a:t>
            </a:r>
          </a:p>
          <a:p>
            <a:endParaRPr lang="en-US" dirty="0"/>
          </a:p>
          <a:p>
            <a:r>
              <a:rPr lang="en-US" dirty="0" smtClean="0"/>
              <a:t>INT </a:t>
            </a:r>
            <a:r>
              <a:rPr lang="mr-IN" dirty="0" smtClean="0"/>
              <a:t>–</a:t>
            </a:r>
            <a:r>
              <a:rPr lang="en-US" dirty="0" smtClean="0"/>
              <a:t> signed integer, 64 bits</a:t>
            </a:r>
          </a:p>
          <a:p>
            <a:r>
              <a:rPr lang="en-US" dirty="0" smtClean="0"/>
              <a:t>TEXT </a:t>
            </a:r>
            <a:r>
              <a:rPr lang="mr-IN" dirty="0" smtClean="0"/>
              <a:t>–</a:t>
            </a:r>
            <a:r>
              <a:rPr lang="en-US" dirty="0" smtClean="0"/>
              <a:t> string, unlimited length</a:t>
            </a:r>
          </a:p>
          <a:p>
            <a:r>
              <a:rPr lang="en-US" dirty="0" smtClean="0"/>
              <a:t>VARCHAR(</a:t>
            </a:r>
            <a:r>
              <a:rPr lang="en-US" i="1" dirty="0" smtClean="0"/>
              <a:t>n</a:t>
            </a:r>
            <a:r>
              <a:rPr lang="en-US" dirty="0" smtClean="0"/>
              <a:t>) </a:t>
            </a:r>
            <a:r>
              <a:rPr lang="mr-IN" dirty="0" smtClean="0"/>
              <a:t>–</a:t>
            </a:r>
            <a:r>
              <a:rPr lang="en-US" dirty="0" smtClean="0"/>
              <a:t> string, max length </a:t>
            </a:r>
            <a:r>
              <a:rPr lang="en-US" i="1" dirty="0" smtClean="0"/>
              <a:t>n</a:t>
            </a:r>
          </a:p>
          <a:p>
            <a:r>
              <a:rPr lang="en-US" dirty="0" smtClean="0"/>
              <a:t>REAL </a:t>
            </a:r>
            <a:r>
              <a:rPr lang="mr-IN" dirty="0" smtClean="0"/>
              <a:t>–</a:t>
            </a:r>
            <a:r>
              <a:rPr lang="en-US" dirty="0" smtClean="0"/>
              <a:t> floating point, 64 bits</a:t>
            </a:r>
            <a:br>
              <a:rPr lang="en-US" dirty="0" smtClean="0"/>
            </a:br>
            <a:r>
              <a:rPr lang="en-US" dirty="0" smtClean="0"/>
              <a:t>BLOB </a:t>
            </a:r>
            <a:r>
              <a:rPr lang="mr-IN" dirty="0" smtClean="0"/>
              <a:t>–</a:t>
            </a:r>
            <a:r>
              <a:rPr lang="en-US" dirty="0" smtClean="0"/>
              <a:t> </a:t>
            </a:r>
            <a:r>
              <a:rPr lang="en-US" u="sng" dirty="0" smtClean="0"/>
              <a:t>b</a:t>
            </a:r>
            <a:r>
              <a:rPr lang="en-US" dirty="0" smtClean="0"/>
              <a:t>inary </a:t>
            </a:r>
            <a:r>
              <a:rPr lang="en-US" u="sng" dirty="0" smtClean="0"/>
              <a:t>l</a:t>
            </a:r>
            <a:r>
              <a:rPr lang="en-US" dirty="0" smtClean="0"/>
              <a:t>arge </a:t>
            </a:r>
            <a:r>
              <a:rPr lang="en-US" u="sng" dirty="0" smtClean="0"/>
              <a:t>ob</a:t>
            </a:r>
            <a:r>
              <a:rPr lang="en-US" dirty="0" smtClean="0"/>
              <a:t>ject</a:t>
            </a:r>
            <a:endParaRPr lang="en-US" dirty="0"/>
          </a:p>
        </p:txBody>
      </p:sp>
      <p:cxnSp>
        <p:nvCxnSpPr>
          <p:cNvPr id="7" name="Straight Arrow Connector 6"/>
          <p:cNvCxnSpPr/>
          <p:nvPr/>
        </p:nvCxnSpPr>
        <p:spPr>
          <a:xfrm flipH="1">
            <a:off x="5585639" y="3498414"/>
            <a:ext cx="634408" cy="3353"/>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6397255" y="2759750"/>
            <a:ext cx="364697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Insert a new row into ‘</a:t>
            </a:r>
            <a:r>
              <a:rPr lang="en-US" dirty="0" smtClean="0"/>
              <a:t>genes’ </a:t>
            </a:r>
            <a:r>
              <a:rPr lang="en-US" dirty="0" smtClean="0"/>
              <a:t>specifying these fields (we could, for example, specify only a name and description if we didn’t yet know the chromosome, start, end, or strand)</a:t>
            </a:r>
            <a:endParaRPr lang="en-US" dirty="0"/>
          </a:p>
        </p:txBody>
      </p:sp>
      <p:sp>
        <p:nvSpPr>
          <p:cNvPr id="10" name="TextBox 9"/>
          <p:cNvSpPr txBox="1"/>
          <p:nvPr/>
        </p:nvSpPr>
        <p:spPr>
          <a:xfrm>
            <a:off x="6686106" y="4729766"/>
            <a:ext cx="364697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These are the values of the new row we’re inserting, in the same order that </a:t>
            </a:r>
            <a:r>
              <a:rPr lang="en-US" smtClean="0"/>
              <a:t>we specified above.</a:t>
            </a:r>
            <a:endParaRPr lang="en-US" dirty="0"/>
          </a:p>
        </p:txBody>
      </p:sp>
      <p:cxnSp>
        <p:nvCxnSpPr>
          <p:cNvPr id="11" name="Straight Arrow Connector 10"/>
          <p:cNvCxnSpPr/>
          <p:nvPr/>
        </p:nvCxnSpPr>
        <p:spPr>
          <a:xfrm flipH="1" flipV="1">
            <a:off x="5762847" y="5011590"/>
            <a:ext cx="765544" cy="179841"/>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387939" y="4083435"/>
            <a:ext cx="221521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Don’t </a:t>
            </a:r>
            <a:r>
              <a:rPr lang="en-US" smtClean="0"/>
              <a:t>forget to</a:t>
            </a:r>
            <a:br>
              <a:rPr lang="en-US" smtClean="0"/>
            </a:br>
            <a:r>
              <a:rPr lang="en-US" smtClean="0"/>
              <a:t>commit </a:t>
            </a:r>
            <a:r>
              <a:rPr lang="en-US" dirty="0" smtClean="0"/>
              <a:t>your changes</a:t>
            </a:r>
            <a:endParaRPr lang="en-US" dirty="0"/>
          </a:p>
        </p:txBody>
      </p:sp>
      <p:cxnSp>
        <p:nvCxnSpPr>
          <p:cNvPr id="14" name="Straight Arrow Connector 13"/>
          <p:cNvCxnSpPr/>
          <p:nvPr/>
        </p:nvCxnSpPr>
        <p:spPr>
          <a:xfrm>
            <a:off x="1486785" y="4831640"/>
            <a:ext cx="8762" cy="719582"/>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8380227" y="5862413"/>
            <a:ext cx="298597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Now we can search our table for rows matching ‘BRCA1’ which are returned </a:t>
            </a:r>
            <a:r>
              <a:rPr lang="en-US" smtClean="0"/>
              <a:t>as tuples</a:t>
            </a:r>
            <a:endParaRPr lang="en-US" dirty="0"/>
          </a:p>
        </p:txBody>
      </p:sp>
      <p:cxnSp>
        <p:nvCxnSpPr>
          <p:cNvPr id="17" name="Straight Arrow Connector 16"/>
          <p:cNvCxnSpPr/>
          <p:nvPr/>
        </p:nvCxnSpPr>
        <p:spPr>
          <a:xfrm flipH="1">
            <a:off x="7517219" y="6169628"/>
            <a:ext cx="744279" cy="15674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1079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Accessing </a:t>
            </a:r>
            <a:r>
              <a:rPr lang="en-US" b="1" dirty="0" err="1" smtClean="0"/>
              <a:t>Entrez</a:t>
            </a:r>
            <a:r>
              <a:rPr lang="en-US" b="1" dirty="0" smtClean="0"/>
              <a:t> using </a:t>
            </a:r>
            <a:r>
              <a:rPr lang="en-US" b="1" dirty="0" err="1" smtClean="0"/>
              <a:t>BioPython</a:t>
            </a:r>
            <a:endParaRPr lang="en-US" b="1"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err="1" smtClean="0"/>
              <a:t>BioPython</a:t>
            </a:r>
            <a:r>
              <a:rPr lang="en-US" sz="2000" dirty="0" smtClean="0"/>
              <a:t> includes a tool for fetching data (like </a:t>
            </a:r>
            <a:r>
              <a:rPr lang="en-US" sz="2000" dirty="0" err="1" smtClean="0"/>
              <a:t>GenBank</a:t>
            </a:r>
            <a:r>
              <a:rPr lang="en-US" sz="2000" dirty="0" smtClean="0"/>
              <a:t> files or PubMed records) from </a:t>
            </a:r>
            <a:r>
              <a:rPr lang="en-US" sz="2000" dirty="0" err="1" smtClean="0"/>
              <a:t>Entrez</a:t>
            </a:r>
            <a:r>
              <a:rPr lang="en-US" sz="2000" dirty="0" smtClean="0"/>
              <a:t>, NCBI’s data repository.</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Import the module with:</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latin typeface="Courier New" charset="0"/>
                <a:ea typeface="Courier New" charset="0"/>
                <a:cs typeface="Courier New" charset="0"/>
              </a:rPr>
              <a:t/>
            </a:r>
            <a:br>
              <a:rPr lang="en-US" sz="2000" dirty="0">
                <a:latin typeface="Courier New" charset="0"/>
                <a:ea typeface="Courier New" charset="0"/>
                <a:cs typeface="Courier New" charset="0"/>
              </a:rPr>
            </a:br>
            <a:r>
              <a:rPr lang="en-US" sz="1600" dirty="0" smtClean="0">
                <a:latin typeface="Courier New" charset="0"/>
                <a:ea typeface="Courier New" charset="0"/>
                <a:cs typeface="Courier New" charset="0"/>
              </a:rPr>
              <a:t>from </a:t>
            </a:r>
            <a:r>
              <a:rPr lang="en-US" sz="1600" dirty="0">
                <a:latin typeface="Courier New" charset="0"/>
                <a:ea typeface="Courier New" charset="0"/>
                <a:cs typeface="Courier New" charset="0"/>
              </a:rPr>
              <a:t>Bio import </a:t>
            </a:r>
            <a:r>
              <a:rPr lang="en-US" sz="1600" dirty="0" err="1" smtClean="0">
                <a:latin typeface="Courier New" charset="0"/>
                <a:ea typeface="Courier New" charset="0"/>
                <a:cs typeface="Courier New" charset="0"/>
              </a:rPr>
              <a:t>Entrez</a:t>
            </a:r>
            <a:endParaRPr lang="en-US" sz="1600" dirty="0" smtClean="0">
              <a:latin typeface="Courier New" charset="0"/>
              <a:ea typeface="Courier New" charset="0"/>
              <a:cs typeface="Courier New"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1600" dirty="0">
              <a:latin typeface="Courier New" charset="0"/>
              <a:ea typeface="Courier New" charset="0"/>
              <a:cs typeface="Courier New" charset="0"/>
            </a:endParaRPr>
          </a:p>
          <a:p>
            <a:pPr marL="0" lvl="0" indent="0">
              <a:lnSpc>
                <a:spcPct val="100000"/>
              </a:lnSpc>
              <a:spcBef>
                <a:spcPts val="0"/>
              </a:spcBef>
              <a:buNone/>
              <a:defRPr/>
            </a:pPr>
            <a:r>
              <a:rPr lang="en-US" sz="2000" dirty="0">
                <a:solidFill>
                  <a:prstClr val="black"/>
                </a:solidFill>
              </a:rPr>
              <a:t>Search one of the databases (</a:t>
            </a:r>
            <a:r>
              <a:rPr lang="en-US" sz="2000" dirty="0" err="1">
                <a:solidFill>
                  <a:prstClr val="black"/>
                </a:solidFill>
              </a:rPr>
              <a:t>db</a:t>
            </a:r>
            <a:r>
              <a:rPr lang="en-US" sz="2000" dirty="0">
                <a:solidFill>
                  <a:prstClr val="black"/>
                </a:solidFill>
              </a:rPr>
              <a:t>) for a given term, sorted as </a:t>
            </a:r>
            <a:r>
              <a:rPr lang="en-US" sz="2000" dirty="0" smtClean="0">
                <a:solidFill>
                  <a:prstClr val="black"/>
                </a:solidFill>
              </a:rPr>
              <a:t>specified:</a:t>
            </a:r>
            <a:br>
              <a:rPr lang="en-US" sz="2000" dirty="0" smtClean="0">
                <a:solidFill>
                  <a:prstClr val="black"/>
                </a:solidFill>
              </a:rPr>
            </a:br>
            <a:endParaRPr lang="en-US" sz="1200" dirty="0" smtClean="0">
              <a:latin typeface="Courier New" charset="0"/>
              <a:ea typeface="Courier New" charset="0"/>
              <a:cs typeface="Courier New" charset="0"/>
            </a:endParaRPr>
          </a:p>
          <a:p>
            <a:pPr marL="0" indent="0">
              <a:lnSpc>
                <a:spcPct val="100000"/>
              </a:lnSpc>
              <a:spcBef>
                <a:spcPts val="0"/>
              </a:spcBef>
              <a:buNone/>
            </a:pPr>
            <a:r>
              <a:rPr lang="en-US" sz="1400" dirty="0" err="1" smtClean="0">
                <a:latin typeface="Courier New" charset="0"/>
                <a:ea typeface="Courier New" charset="0"/>
                <a:cs typeface="Courier New" charset="0"/>
              </a:rPr>
              <a:t>Entrez.esearch</a:t>
            </a:r>
            <a:r>
              <a:rPr lang="en-US" sz="1400" dirty="0" smtClean="0">
                <a:latin typeface="Courier New" charset="0"/>
                <a:ea typeface="Courier New" charset="0"/>
                <a:cs typeface="Courier New" charset="0"/>
              </a:rPr>
              <a:t>(</a:t>
            </a:r>
            <a:r>
              <a:rPr lang="en-US" sz="1400" dirty="0" err="1" smtClean="0">
                <a:latin typeface="Courier New" charset="0"/>
                <a:ea typeface="Courier New" charset="0"/>
                <a:cs typeface="Courier New" charset="0"/>
              </a:rPr>
              <a:t>db</a:t>
            </a:r>
            <a:r>
              <a:rPr lang="en-US" sz="1400" dirty="0" smtClean="0">
                <a:latin typeface="Courier New" charset="0"/>
                <a:ea typeface="Courier New" charset="0"/>
                <a:cs typeface="Courier New" charset="0"/>
              </a:rPr>
              <a:t>, term, sort)</a:t>
            </a:r>
            <a:br>
              <a:rPr lang="en-US" sz="1400" dirty="0" smtClean="0">
                <a:latin typeface="Courier New" charset="0"/>
                <a:ea typeface="Courier New" charset="0"/>
                <a:cs typeface="Courier New" charset="0"/>
              </a:rPr>
            </a:br>
            <a:r>
              <a:rPr lang="en-US" sz="2000" dirty="0" smtClean="0">
                <a:solidFill>
                  <a:prstClr val="black"/>
                </a:solidFill>
              </a:rPr>
              <a:t/>
            </a:r>
            <a:br>
              <a:rPr lang="en-US" sz="2000" dirty="0" smtClean="0">
                <a:solidFill>
                  <a:prstClr val="black"/>
                </a:solidFill>
              </a:rPr>
            </a:br>
            <a:r>
              <a:rPr lang="en-US" sz="2000" dirty="0" smtClean="0">
                <a:solidFill>
                  <a:prstClr val="black"/>
                </a:solidFill>
              </a:rPr>
              <a:t>Fetch </a:t>
            </a:r>
            <a:r>
              <a:rPr lang="en-US" sz="2000" dirty="0">
                <a:solidFill>
                  <a:prstClr val="black"/>
                </a:solidFill>
              </a:rPr>
              <a:t>one or more records from a given </a:t>
            </a:r>
            <a:r>
              <a:rPr lang="en-US" sz="2000" dirty="0" smtClean="0">
                <a:solidFill>
                  <a:prstClr val="black"/>
                </a:solidFill>
              </a:rPr>
              <a:t>database and return </a:t>
            </a:r>
            <a:r>
              <a:rPr lang="en-US" sz="2000" dirty="0">
                <a:solidFill>
                  <a:prstClr val="black"/>
                </a:solidFill>
              </a:rPr>
              <a:t>in a given </a:t>
            </a:r>
            <a:r>
              <a:rPr lang="en-US" sz="2000" dirty="0" smtClean="0">
                <a:solidFill>
                  <a:prstClr val="black"/>
                </a:solidFill>
              </a:rPr>
              <a:t>format:</a:t>
            </a:r>
            <a:endParaRPr lang="en-US" sz="2000" dirty="0">
              <a:latin typeface="Courier New" charset="0"/>
              <a:ea typeface="Courier New" charset="0"/>
              <a:cs typeface="Courier New" charset="0"/>
            </a:endParaRPr>
          </a:p>
          <a:p>
            <a:pPr marL="0" lvl="0" indent="0">
              <a:lnSpc>
                <a:spcPct val="100000"/>
              </a:lnSpc>
              <a:spcBef>
                <a:spcPts val="0"/>
              </a:spcBef>
              <a:buNone/>
            </a:pPr>
            <a:endParaRPr lang="en-US" sz="1400" dirty="0" smtClean="0">
              <a:latin typeface="Courier New" charset="0"/>
              <a:ea typeface="Courier New" charset="0"/>
              <a:cs typeface="Courier New" charset="0"/>
            </a:endParaRPr>
          </a:p>
          <a:p>
            <a:pPr marL="0" lvl="0" indent="0">
              <a:lnSpc>
                <a:spcPct val="100000"/>
              </a:lnSpc>
              <a:spcBef>
                <a:spcPts val="0"/>
              </a:spcBef>
              <a:buNone/>
            </a:pPr>
            <a:r>
              <a:rPr lang="en-US" sz="1400" dirty="0" err="1" smtClean="0">
                <a:latin typeface="Courier New" charset="0"/>
                <a:ea typeface="Courier New" charset="0"/>
                <a:cs typeface="Courier New" charset="0"/>
              </a:rPr>
              <a:t>Entrez.efetch</a:t>
            </a:r>
            <a:r>
              <a:rPr lang="en-US" sz="1400" dirty="0" smtClean="0">
                <a:latin typeface="Courier New" charset="0"/>
                <a:ea typeface="Courier New" charset="0"/>
                <a:cs typeface="Courier New" charset="0"/>
              </a:rPr>
              <a:t>(</a:t>
            </a:r>
            <a:r>
              <a:rPr lang="en-US" sz="1400" dirty="0" err="1" smtClean="0">
                <a:latin typeface="Courier New" charset="0"/>
                <a:ea typeface="Courier New" charset="0"/>
                <a:cs typeface="Courier New" charset="0"/>
              </a:rPr>
              <a:t>db</a:t>
            </a:r>
            <a:r>
              <a:rPr lang="en-US" sz="1400" dirty="0" smtClean="0">
                <a:latin typeface="Courier New" charset="0"/>
                <a:ea typeface="Courier New" charset="0"/>
                <a:cs typeface="Courier New" charset="0"/>
              </a:rPr>
              <a:t>, id, </a:t>
            </a:r>
            <a:r>
              <a:rPr lang="en-US" sz="1400" dirty="0" err="1" smtClean="0">
                <a:latin typeface="Courier New" charset="0"/>
                <a:ea typeface="Courier New" charset="0"/>
                <a:cs typeface="Courier New" charset="0"/>
              </a:rPr>
              <a:t>rettype</a:t>
            </a:r>
            <a:r>
              <a:rPr lang="en-US" sz="1400" dirty="0" smtClean="0">
                <a:latin typeface="Courier New" charset="0"/>
                <a:ea typeface="Courier New" charset="0"/>
                <a:cs typeface="Courier New" charset="0"/>
              </a:rPr>
              <a:t>, </a:t>
            </a:r>
            <a:r>
              <a:rPr lang="en-US" sz="1400" dirty="0" err="1" smtClean="0">
                <a:latin typeface="Courier New" charset="0"/>
                <a:ea typeface="Courier New" charset="0"/>
                <a:cs typeface="Courier New" charset="0"/>
              </a:rPr>
              <a:t>retmode</a:t>
            </a:r>
            <a:r>
              <a:rPr lang="en-US" sz="1400" dirty="0" smtClean="0">
                <a:latin typeface="Courier New" charset="0"/>
                <a:ea typeface="Courier New" charset="0"/>
                <a:cs typeface="Courier New" charset="0"/>
              </a:rPr>
              <a:t>)</a:t>
            </a:r>
            <a:endParaRPr lang="en-US" sz="1400" dirty="0">
              <a:latin typeface="Courier New" charset="0"/>
              <a:ea typeface="Courier New" charset="0"/>
              <a:cs typeface="Courier New" charset="0"/>
            </a:endParaRPr>
          </a:p>
        </p:txBody>
      </p:sp>
    </p:spTree>
    <p:extLst>
      <p:ext uri="{BB962C8B-B14F-4D97-AF65-F5344CB8AC3E}">
        <p14:creationId xmlns:p14="http://schemas.microsoft.com/office/powerpoint/2010/main" val="138226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srcRect l="742" t="1035" r="31845" b="-1035"/>
          <a:stretch/>
        </p:blipFill>
        <p:spPr>
          <a:xfrm>
            <a:off x="161259" y="37627"/>
            <a:ext cx="8218968" cy="4923026"/>
          </a:xfrm>
          <a:prstGeom prst="rect">
            <a:avLst/>
          </a:prstGeom>
        </p:spPr>
      </p:pic>
      <p:cxnSp>
        <p:nvCxnSpPr>
          <p:cNvPr id="5" name="Straight Arrow Connector 4"/>
          <p:cNvCxnSpPr/>
          <p:nvPr/>
        </p:nvCxnSpPr>
        <p:spPr>
          <a:xfrm flipH="1">
            <a:off x="6397255" y="808074"/>
            <a:ext cx="1779182" cy="88376"/>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8335085" y="129964"/>
            <a:ext cx="3646970"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err="1" smtClean="0"/>
              <a:t>db</a:t>
            </a:r>
            <a:r>
              <a:rPr lang="en-US" dirty="0" smtClean="0"/>
              <a:t> can be anything on </a:t>
            </a:r>
            <a:r>
              <a:rPr lang="en-US" dirty="0" err="1" smtClean="0"/>
              <a:t>Entrez</a:t>
            </a:r>
            <a:r>
              <a:rPr lang="en-US" dirty="0" smtClean="0"/>
              <a:t>: nucleotide, gene, protein, genome</a:t>
            </a:r>
            <a:br>
              <a:rPr lang="en-US" dirty="0" smtClean="0"/>
            </a:br>
            <a:r>
              <a:rPr lang="en-US" dirty="0" smtClean="0"/>
              <a:t/>
            </a:r>
            <a:br>
              <a:rPr lang="en-US" dirty="0" smtClean="0"/>
            </a:br>
            <a:r>
              <a:rPr lang="en-US" b="1" dirty="0" smtClean="0"/>
              <a:t>term</a:t>
            </a:r>
            <a:r>
              <a:rPr lang="en-US" dirty="0" smtClean="0"/>
              <a:t> follows the same format for searching </a:t>
            </a:r>
            <a:r>
              <a:rPr lang="en-US" dirty="0" err="1" smtClean="0"/>
              <a:t>Entrez</a:t>
            </a:r>
            <a:r>
              <a:rPr lang="en-US" dirty="0" smtClean="0"/>
              <a:t> in your browser</a:t>
            </a:r>
          </a:p>
          <a:p>
            <a:endParaRPr lang="en-US" dirty="0"/>
          </a:p>
          <a:p>
            <a:r>
              <a:rPr lang="en-US" b="1" dirty="0" smtClean="0"/>
              <a:t>sort</a:t>
            </a:r>
            <a:r>
              <a:rPr lang="en-US" dirty="0" smtClean="0"/>
              <a:t> by relevance is a good idea</a:t>
            </a:r>
          </a:p>
          <a:p>
            <a:endParaRPr lang="en-US" b="1" dirty="0"/>
          </a:p>
          <a:p>
            <a:r>
              <a:rPr lang="en-US" b="1" dirty="0" err="1" smtClean="0"/>
              <a:t>idtype</a:t>
            </a:r>
            <a:r>
              <a:rPr lang="en-US" dirty="0" smtClean="0"/>
              <a:t> controls what types of record IDs are returned, ’</a:t>
            </a:r>
            <a:r>
              <a:rPr lang="en-US" dirty="0" err="1" smtClean="0"/>
              <a:t>acc</a:t>
            </a:r>
            <a:r>
              <a:rPr lang="en-US" dirty="0" smtClean="0"/>
              <a:t>’ means accession number</a:t>
            </a:r>
            <a:endParaRPr lang="en-US" b="1" dirty="0"/>
          </a:p>
        </p:txBody>
      </p:sp>
      <p:sp>
        <p:nvSpPr>
          <p:cNvPr id="10" name="TextBox 9"/>
          <p:cNvSpPr txBox="1"/>
          <p:nvPr/>
        </p:nvSpPr>
        <p:spPr>
          <a:xfrm>
            <a:off x="7882268" y="3631311"/>
            <a:ext cx="364697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Once we have some IDs returned from our search, we can iterate over them and tell </a:t>
            </a:r>
            <a:r>
              <a:rPr lang="en-US" dirty="0" err="1" smtClean="0"/>
              <a:t>Entrez</a:t>
            </a:r>
            <a:r>
              <a:rPr lang="en-US" dirty="0" smtClean="0"/>
              <a:t> to send us back a bunch of FASTA sequences.</a:t>
            </a:r>
            <a:endParaRPr lang="en-US" dirty="0"/>
          </a:p>
        </p:txBody>
      </p:sp>
      <p:cxnSp>
        <p:nvCxnSpPr>
          <p:cNvPr id="11" name="Straight Arrow Connector 10"/>
          <p:cNvCxnSpPr/>
          <p:nvPr/>
        </p:nvCxnSpPr>
        <p:spPr>
          <a:xfrm flipH="1" flipV="1">
            <a:off x="6904074" y="2135917"/>
            <a:ext cx="1197935" cy="1394092"/>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2578246" y="4960653"/>
            <a:ext cx="530402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Here are the records simply printed to the screen.</a:t>
            </a:r>
            <a:br>
              <a:rPr lang="en-US" dirty="0" smtClean="0"/>
            </a:br>
            <a:r>
              <a:rPr lang="en-US" dirty="0" smtClean="0"/>
              <a:t/>
            </a:r>
            <a:br>
              <a:rPr lang="en-US" dirty="0" smtClean="0"/>
            </a:br>
            <a:r>
              <a:rPr lang="en-US" b="1" dirty="0" smtClean="0"/>
              <a:t>(1) How can we use </a:t>
            </a:r>
            <a:r>
              <a:rPr lang="en-US" b="1" dirty="0" err="1" smtClean="0"/>
              <a:t>BioPython</a:t>
            </a:r>
            <a:r>
              <a:rPr lang="en-US" b="1" dirty="0" smtClean="0"/>
              <a:t> to parse these FASTA sequences for us?</a:t>
            </a:r>
          </a:p>
          <a:p>
            <a:endParaRPr lang="en-US" dirty="0"/>
          </a:p>
          <a:p>
            <a:r>
              <a:rPr lang="en-US" b="1" dirty="0" smtClean="0"/>
              <a:t>(2) How can we import them into an SQLite database?</a:t>
            </a:r>
            <a:endParaRPr lang="en-US" b="1" dirty="0"/>
          </a:p>
        </p:txBody>
      </p:sp>
      <p:cxnSp>
        <p:nvCxnSpPr>
          <p:cNvPr id="14" name="Straight Arrow Connector 13"/>
          <p:cNvCxnSpPr/>
          <p:nvPr/>
        </p:nvCxnSpPr>
        <p:spPr>
          <a:xfrm flipH="1" flipV="1">
            <a:off x="1860699" y="4960654"/>
            <a:ext cx="542259" cy="791560"/>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4340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Ok, now get started</a:t>
            </a:r>
            <a:r>
              <a:rPr lang="mr-IN" b="1" dirty="0"/>
              <a:t>…</a:t>
            </a:r>
            <a:endParaRPr lang="en-US" b="1" dirty="0"/>
          </a:p>
        </p:txBody>
      </p:sp>
      <p:sp>
        <p:nvSpPr>
          <p:cNvPr id="3" name="Content Placeholder 2"/>
          <p:cNvSpPr>
            <a:spLocks noGrp="1"/>
          </p:cNvSpPr>
          <p:nvPr>
            <p:ph idx="1"/>
          </p:nvPr>
        </p:nvSpPr>
        <p:spPr/>
        <p:txBody>
          <a:bodyPr vert="horz" lIns="91440" tIns="45720" rIns="91440" bIns="45720" rtlCol="0" anchor="t">
            <a:normAutofit/>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a:t>Download the Lab </a:t>
            </a:r>
            <a:r>
              <a:rPr lang="en-US" dirty="0" smtClean="0"/>
              <a:t>4 </a:t>
            </a:r>
            <a:r>
              <a:rPr lang="en-US" dirty="0"/>
              <a:t>PDF from </a:t>
            </a:r>
            <a:r>
              <a:rPr lang="en-US" dirty="0" err="1"/>
              <a:t>bCourses</a:t>
            </a:r>
            <a:r>
              <a:rPr lang="en-US" dirty="0"/>
              <a:t> and go through it together with your lab partner</a:t>
            </a:r>
          </a:p>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You’ll have to query some databases in your web browser and using </a:t>
            </a:r>
            <a:r>
              <a:rPr lang="en-US" dirty="0" err="1" smtClean="0"/>
              <a:t>BioPython</a:t>
            </a:r>
            <a:r>
              <a:rPr lang="en-US" dirty="0" smtClean="0"/>
              <a:t>. Keep track of all your results in an </a:t>
            </a:r>
            <a:r>
              <a:rPr lang="en-US" dirty="0" err="1" smtClean="0"/>
              <a:t>iPython</a:t>
            </a:r>
            <a:r>
              <a:rPr lang="en-US" dirty="0" smtClean="0"/>
              <a:t> notebook.</a:t>
            </a:r>
          </a:p>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Once you’ve curated the requested data, design a database to store it in that makes sense to you, then INSERT your data into it.</a:t>
            </a:r>
            <a:endParaRPr lang="en-US" dirty="0"/>
          </a:p>
          <a:p>
            <a:pPr>
              <a:lnSpc>
                <a:spcPct val="100000"/>
              </a:lnSpc>
              <a:spcBef>
                <a:spcPts val="0"/>
              </a:spcBef>
              <a:buFont typeface="Arial" charset="0"/>
              <a:buChar char="•"/>
              <a:defRPr/>
            </a:pPr>
            <a:r>
              <a:rPr lang="en-US" dirty="0" smtClean="0"/>
              <a:t>Turn in your </a:t>
            </a:r>
            <a:r>
              <a:rPr lang="en-US" dirty="0" err="1" smtClean="0"/>
              <a:t>iPython</a:t>
            </a:r>
            <a:r>
              <a:rPr lang="en-US" dirty="0" smtClean="0"/>
              <a:t> notebook and your SQLite database file when you’re finished.</a:t>
            </a:r>
            <a:endParaRPr lang="en-US" dirty="0"/>
          </a:p>
        </p:txBody>
      </p:sp>
    </p:spTree>
    <p:extLst>
      <p:ext uri="{BB962C8B-B14F-4D97-AF65-F5344CB8AC3E}">
        <p14:creationId xmlns:p14="http://schemas.microsoft.com/office/powerpoint/2010/main" val="199787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 for today</a:t>
            </a:r>
          </a:p>
        </p:txBody>
      </p:sp>
      <p:sp>
        <p:nvSpPr>
          <p:cNvPr id="3" name="Content Placeholder 2"/>
          <p:cNvSpPr>
            <a:spLocks noGrp="1"/>
          </p:cNvSpPr>
          <p:nvPr>
            <p:ph idx="1"/>
          </p:nvPr>
        </p:nvSpPr>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t>Overview of remote biological databases:</a:t>
            </a:r>
            <a:br>
              <a:rPr lang="en-US" dirty="0" smtClean="0"/>
            </a:br>
            <a:r>
              <a:rPr lang="en-US" dirty="0" err="1" smtClean="0"/>
              <a:t>Entrez</a:t>
            </a:r>
            <a:r>
              <a:rPr lang="en-US" dirty="0" smtClean="0"/>
              <a:t>, UCSC, </a:t>
            </a:r>
            <a:r>
              <a:rPr lang="en-US" dirty="0" err="1" smtClean="0"/>
              <a:t>Pfam</a:t>
            </a:r>
            <a:r>
              <a:rPr lang="en-US" dirty="0" smtClean="0"/>
              <a:t>, KEGG, </a:t>
            </a:r>
            <a:r>
              <a:rPr lang="en-US" dirty="0" err="1" smtClean="0"/>
              <a:t>Reactome</a:t>
            </a: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t>Storing data locally in SQLite</a:t>
            </a: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t>Using </a:t>
            </a:r>
            <a:r>
              <a:rPr lang="en-US" dirty="0" err="1" smtClean="0"/>
              <a:t>BioPython</a:t>
            </a:r>
            <a:r>
              <a:rPr lang="en-US" dirty="0" smtClean="0"/>
              <a:t> to query </a:t>
            </a:r>
            <a:r>
              <a:rPr lang="en-US" dirty="0" err="1" smtClean="0"/>
              <a:t>Entrez</a:t>
            </a: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t>Design a database, grab some data, and store it in your database</a:t>
            </a:r>
            <a:endParaRPr lang="en-US" dirty="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a:t>Done!</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a:p>
        </p:txBody>
      </p:sp>
    </p:spTree>
    <p:extLst>
      <p:ext uri="{BB962C8B-B14F-4D97-AF65-F5344CB8AC3E}">
        <p14:creationId xmlns:p14="http://schemas.microsoft.com/office/powerpoint/2010/main" val="151613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Online biological databases</a:t>
            </a:r>
            <a:endParaRPr lang="en-US" b="1" dirty="0"/>
          </a:p>
        </p:txBody>
      </p:sp>
      <p:sp>
        <p:nvSpPr>
          <p:cNvPr id="3" name="Content Placeholder 2"/>
          <p:cNvSpPr>
            <a:spLocks noGrp="1"/>
          </p:cNvSpPr>
          <p:nvPr>
            <p:ph idx="1"/>
          </p:nvPr>
        </p:nvSpPr>
        <p:spPr/>
        <p:txBody>
          <a:bodyPr>
            <a:normAutofit fontScale="85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Bioinformatics is largely concerned with finding the right data in online databases, reformatting it to suit your purposes, analyzing it, and plotting the results.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There are </a:t>
            </a:r>
            <a:r>
              <a:rPr lang="en-US" b="1" dirty="0" smtClean="0"/>
              <a:t>tons</a:t>
            </a:r>
            <a:r>
              <a:rPr lang="en-US" dirty="0" smtClean="0"/>
              <a:t> of databases out there, not all of which contain information of equal quality.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R="0" lvl="0" defTabSz="914400" eaLnBrk="1" fontAlgn="auto" latinLnBrk="0" hangingPunct="1">
              <a:lnSpc>
                <a:spcPct val="100000"/>
              </a:lnSpc>
              <a:spcBef>
                <a:spcPts val="0"/>
              </a:spcBef>
              <a:spcAft>
                <a:spcPts val="0"/>
              </a:spcAft>
              <a:buClrTx/>
              <a:buSzTx/>
              <a:buFont typeface="Arial" charset="0"/>
              <a:buChar char="•"/>
              <a:tabLst/>
              <a:defRPr/>
            </a:pPr>
            <a:r>
              <a:rPr lang="en-US" b="1" dirty="0" smtClean="0"/>
              <a:t>UCSC</a:t>
            </a:r>
            <a:r>
              <a:rPr lang="en-US" dirty="0" smtClean="0"/>
              <a:t> curates gene annotations of most sequenced mammalian genomes.</a:t>
            </a:r>
          </a:p>
          <a:p>
            <a:pPr marR="0" lvl="0" defTabSz="914400" eaLnBrk="1" fontAlgn="auto" latinLnBrk="0" hangingPunct="1">
              <a:lnSpc>
                <a:spcPct val="100000"/>
              </a:lnSpc>
              <a:spcBef>
                <a:spcPts val="0"/>
              </a:spcBef>
              <a:spcAft>
                <a:spcPts val="0"/>
              </a:spcAft>
              <a:buClrTx/>
              <a:buSzTx/>
              <a:buFont typeface="Arial" charset="0"/>
              <a:buChar char="•"/>
              <a:tabLst/>
              <a:defRPr/>
            </a:pPr>
            <a:r>
              <a:rPr lang="en-US" b="1" dirty="0" smtClean="0"/>
              <a:t>KEGG</a:t>
            </a:r>
            <a:r>
              <a:rPr lang="en-US" dirty="0" smtClean="0"/>
              <a:t> curates gene annotations and pathway information for nearly all sequenced prokaryotic genomes.</a:t>
            </a:r>
          </a:p>
          <a:p>
            <a:pPr marR="0" lvl="0" defTabSz="914400" eaLnBrk="1" fontAlgn="auto" latinLnBrk="0" hangingPunct="1">
              <a:lnSpc>
                <a:spcPct val="100000"/>
              </a:lnSpc>
              <a:spcBef>
                <a:spcPts val="0"/>
              </a:spcBef>
              <a:spcAft>
                <a:spcPts val="0"/>
              </a:spcAft>
              <a:buClrTx/>
              <a:buSzTx/>
              <a:buFont typeface="Arial" charset="0"/>
              <a:buChar char="•"/>
              <a:tabLst/>
              <a:defRPr/>
            </a:pPr>
            <a:r>
              <a:rPr lang="en-US" b="1" dirty="0" err="1" smtClean="0"/>
              <a:t>Pfam</a:t>
            </a:r>
            <a:r>
              <a:rPr lang="en-US" dirty="0" smtClean="0"/>
              <a:t> focuses on protein domains across all life.</a:t>
            </a:r>
          </a:p>
          <a:p>
            <a:pPr marR="0" lvl="0" defTabSz="914400" eaLnBrk="1" fontAlgn="auto" latinLnBrk="0" hangingPunct="1">
              <a:lnSpc>
                <a:spcPct val="100000"/>
              </a:lnSpc>
              <a:spcBef>
                <a:spcPts val="0"/>
              </a:spcBef>
              <a:spcAft>
                <a:spcPts val="0"/>
              </a:spcAft>
              <a:buClrTx/>
              <a:buSzTx/>
              <a:buFont typeface="Arial" charset="0"/>
              <a:buChar char="•"/>
              <a:tabLst/>
              <a:defRPr/>
            </a:pPr>
            <a:r>
              <a:rPr lang="en-US" b="1" dirty="0" err="1" smtClean="0"/>
              <a:t>Reactome</a:t>
            </a:r>
            <a:r>
              <a:rPr lang="en-US" dirty="0" smtClean="0"/>
              <a:t> focuses on pathways and gene interactions across all life.</a:t>
            </a:r>
          </a:p>
          <a:p>
            <a:pPr marR="0" lvl="0" defTabSz="914400" eaLnBrk="1" fontAlgn="auto" latinLnBrk="0" hangingPunct="1">
              <a:lnSpc>
                <a:spcPct val="100000"/>
              </a:lnSpc>
              <a:spcBef>
                <a:spcPts val="0"/>
              </a:spcBef>
              <a:spcAft>
                <a:spcPts val="0"/>
              </a:spcAft>
              <a:buClrTx/>
              <a:buSzTx/>
              <a:buFont typeface="Arial" charset="0"/>
              <a:buChar char="•"/>
              <a:tabLst/>
              <a:defRPr/>
            </a:pPr>
            <a:r>
              <a:rPr lang="en-US" b="1" dirty="0" err="1" smtClean="0"/>
              <a:t>Entrez</a:t>
            </a:r>
            <a:r>
              <a:rPr lang="en-US" dirty="0" smtClean="0"/>
              <a:t> lets you query largely </a:t>
            </a:r>
            <a:r>
              <a:rPr lang="en-US" dirty="0" err="1" smtClean="0"/>
              <a:t>uncurated</a:t>
            </a:r>
            <a:r>
              <a:rPr lang="en-US" dirty="0" smtClean="0"/>
              <a:t> databases of </a:t>
            </a:r>
            <a:r>
              <a:rPr lang="en-US" smtClean="0"/>
              <a:t>sequences uploaded by </a:t>
            </a:r>
            <a:r>
              <a:rPr lang="en-US" dirty="0" smtClean="0"/>
              <a:t>pretty much anyone.</a:t>
            </a:r>
            <a:endParaRPr lang="en-US" b="1" dirty="0"/>
          </a:p>
        </p:txBody>
      </p:sp>
    </p:spTree>
    <p:extLst>
      <p:ext uri="{BB962C8B-B14F-4D97-AF65-F5344CB8AC3E}">
        <p14:creationId xmlns:p14="http://schemas.microsoft.com/office/powerpoint/2010/main" val="576903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Online biological databases</a:t>
            </a:r>
            <a:endParaRPr lang="en-US" b="1"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t>Mostly, online biology databases are like Google. The better your search query is, the better your results will be, and it might take a few tries to get the query right. You will explore various databases in today’s lab.</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p>
          <a:p>
            <a:pPr marL="0" marR="0" lvl="0" indent="0" defTabSz="914400" eaLnBrk="1" fontAlgn="auto" latinLnBrk="0" hangingPunct="1">
              <a:lnSpc>
                <a:spcPct val="100000"/>
              </a:lnSpc>
              <a:spcBef>
                <a:spcPts val="0"/>
              </a:spcBef>
              <a:spcAft>
                <a:spcPts val="0"/>
              </a:spcAft>
              <a:buClrTx/>
              <a:buSzTx/>
              <a:buFontTx/>
              <a:buNone/>
              <a:tabLst/>
              <a:defRPr/>
            </a:pPr>
            <a:r>
              <a:rPr lang="en-US" sz="1800" b="1" dirty="0" smtClean="0"/>
              <a:t>LMGTFY </a:t>
            </a:r>
            <a:r>
              <a:rPr lang="en-US" sz="1800" dirty="0" smtClean="0"/>
              <a:t>(let me Google that for you)</a:t>
            </a:r>
            <a:r>
              <a:rPr lang="en-US" sz="1800" b="1" dirty="0" smtClean="0"/>
              <a:t> </a:t>
            </a:r>
            <a:r>
              <a:rPr lang="en-US" sz="1800" b="1" dirty="0" smtClean="0">
                <a:sym typeface="Wingdings"/>
              </a:rPr>
              <a:t> </a:t>
            </a:r>
            <a:r>
              <a:rPr lang="en-US" sz="1800" b="1" dirty="0" smtClean="0">
                <a:sym typeface="Wingdings"/>
              </a:rPr>
              <a:t>LMBTFY</a:t>
            </a:r>
            <a:r>
              <a:rPr lang="en-US" sz="1800" dirty="0" smtClean="0">
                <a:sym typeface="Wingdings"/>
              </a:rPr>
              <a:t> (let me BLAST that for you)</a:t>
            </a:r>
            <a:endParaRPr lang="en-US" sz="1800" b="1" dirty="0"/>
          </a:p>
        </p:txBody>
      </p:sp>
      <p:pic>
        <p:nvPicPr>
          <p:cNvPr id="4" name="Picture 3"/>
          <p:cNvPicPr>
            <a:picLocks noChangeAspect="1"/>
          </p:cNvPicPr>
          <p:nvPr/>
        </p:nvPicPr>
        <p:blipFill>
          <a:blip r:embed="rId2"/>
          <a:stretch>
            <a:fillRect/>
          </a:stretch>
        </p:blipFill>
        <p:spPr>
          <a:xfrm>
            <a:off x="338173" y="3191245"/>
            <a:ext cx="5532351" cy="3545958"/>
          </a:xfrm>
          <a:prstGeom prst="rect">
            <a:avLst/>
          </a:prstGeom>
        </p:spPr>
      </p:pic>
      <p:pic>
        <p:nvPicPr>
          <p:cNvPr id="5" name="Picture 4"/>
          <p:cNvPicPr>
            <a:picLocks noChangeAspect="1"/>
          </p:cNvPicPr>
          <p:nvPr/>
        </p:nvPicPr>
        <p:blipFill>
          <a:blip r:embed="rId3"/>
          <a:stretch>
            <a:fillRect/>
          </a:stretch>
        </p:blipFill>
        <p:spPr>
          <a:xfrm>
            <a:off x="6209117" y="3150229"/>
            <a:ext cx="5706746" cy="3452037"/>
          </a:xfrm>
          <a:prstGeom prst="rect">
            <a:avLst/>
          </a:prstGeom>
        </p:spPr>
      </p:pic>
      <p:cxnSp>
        <p:nvCxnSpPr>
          <p:cNvPr id="6" name="Straight Arrow Connector 5"/>
          <p:cNvCxnSpPr/>
          <p:nvPr/>
        </p:nvCxnSpPr>
        <p:spPr>
          <a:xfrm>
            <a:off x="5400097" y="4876247"/>
            <a:ext cx="639724" cy="7061"/>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4061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953" y="-18416"/>
            <a:ext cx="10515600" cy="1325563"/>
          </a:xfrm>
        </p:spPr>
        <p:txBody>
          <a:bodyPr/>
          <a:lstStyle/>
          <a:p>
            <a:pPr algn="ctr"/>
            <a:r>
              <a:rPr lang="en-US" b="1" dirty="0" smtClean="0"/>
              <a:t>Structured Query Language (SQL)</a:t>
            </a:r>
            <a:endParaRPr lang="en-US" b="1" dirty="0"/>
          </a:p>
        </p:txBody>
      </p:sp>
      <p:sp>
        <p:nvSpPr>
          <p:cNvPr id="4" name="Content Placeholder 3"/>
          <p:cNvSpPr txBox="1">
            <a:spLocks noGrp="1"/>
          </p:cNvSpPr>
          <p:nvPr>
            <p:ph idx="1"/>
          </p:nvPr>
        </p:nvSpPr>
        <p:spPr>
          <a:xfrm>
            <a:off x="107506" y="1247613"/>
            <a:ext cx="12084494" cy="163121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smtClean="0"/>
              <a:t>SQL is a widely-used language for creating, updating, and accessing </a:t>
            </a:r>
            <a:r>
              <a:rPr lang="en-US" sz="2000" dirty="0" smtClean="0"/>
              <a:t>relational databases</a:t>
            </a:r>
            <a:r>
              <a:rPr lang="en-US" sz="2000" dirty="0" smtClean="0"/>
              <a:t>. In SQL, a </a:t>
            </a:r>
            <a:r>
              <a:rPr lang="en-US" sz="2000" b="1" dirty="0" smtClean="0"/>
              <a:t>database</a:t>
            </a:r>
            <a:r>
              <a:rPr lang="en-US" sz="2000" b="1" i="1" dirty="0" smtClean="0"/>
              <a:t> </a:t>
            </a:r>
            <a:r>
              <a:rPr lang="en-US" sz="2000" dirty="0" smtClean="0"/>
              <a:t>is generally just a collection of </a:t>
            </a:r>
            <a:r>
              <a:rPr lang="en-US" sz="2000" b="1" dirty="0" smtClean="0"/>
              <a:t>tables</a:t>
            </a:r>
            <a:r>
              <a:rPr lang="en-US" sz="2000" dirty="0" smtClean="0"/>
              <a:t>. A </a:t>
            </a:r>
            <a:r>
              <a:rPr lang="en-US" sz="2000" b="1" dirty="0" smtClean="0"/>
              <a:t>table</a:t>
            </a:r>
            <a:r>
              <a:rPr lang="en-US" sz="2000" dirty="0" smtClean="0"/>
              <a:t> is a collection of </a:t>
            </a:r>
            <a:r>
              <a:rPr lang="en-US" sz="2000" b="1" dirty="0" smtClean="0"/>
              <a:t>rows</a:t>
            </a:r>
            <a:r>
              <a:rPr lang="en-US" sz="2000" dirty="0" smtClean="0"/>
              <a:t>. Each </a:t>
            </a:r>
            <a:r>
              <a:rPr lang="en-US" sz="2000" b="1" dirty="0" smtClean="0"/>
              <a:t>row</a:t>
            </a:r>
            <a:r>
              <a:rPr lang="en-US" sz="2000" dirty="0" smtClean="0"/>
              <a:t> is a collection of </a:t>
            </a:r>
            <a:r>
              <a:rPr lang="en-US" sz="2000" b="1" dirty="0" smtClean="0"/>
              <a:t>fields.</a:t>
            </a:r>
            <a:r>
              <a:rPr lang="en-US" sz="2000" dirty="0" smtClean="0"/>
              <a:t/>
            </a:r>
            <a:br>
              <a:rPr lang="en-US" sz="2000" dirty="0" smtClean="0"/>
            </a:br>
            <a:r>
              <a:rPr lang="en-US" sz="2000" dirty="0" smtClean="0"/>
              <a:t/>
            </a:r>
            <a:br>
              <a:rPr lang="en-US" sz="2000" dirty="0" smtClean="0"/>
            </a:br>
            <a:r>
              <a:rPr lang="en-US" sz="2000" dirty="0" smtClean="0"/>
              <a:t>Related information about a single </a:t>
            </a:r>
            <a:r>
              <a:rPr lang="en-US" sz="2000" dirty="0" smtClean="0"/>
              <a:t>entity (in this case, a gene or a group of genes) </a:t>
            </a:r>
            <a:r>
              <a:rPr lang="en-US" sz="2000" dirty="0" smtClean="0"/>
              <a:t>can be stored across multiple tables if there is some piece of information that connects them, like a name or ID number.</a:t>
            </a:r>
            <a:endParaRPr lang="en-US" sz="2000" dirty="0"/>
          </a:p>
        </p:txBody>
      </p:sp>
      <p:sp>
        <p:nvSpPr>
          <p:cNvPr id="5" name="TextBox 4"/>
          <p:cNvSpPr txBox="1"/>
          <p:nvPr/>
        </p:nvSpPr>
        <p:spPr>
          <a:xfrm>
            <a:off x="5006163" y="3661000"/>
            <a:ext cx="217967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Database: </a:t>
            </a:r>
            <a:r>
              <a:rPr lang="en-US" sz="1400" dirty="0" err="1" smtClean="0"/>
              <a:t>human_genome</a:t>
            </a:r>
            <a:endParaRPr lang="en-US" sz="1400" dirty="0"/>
          </a:p>
        </p:txBody>
      </p:sp>
      <p:cxnSp>
        <p:nvCxnSpPr>
          <p:cNvPr id="6" name="Straight Arrow Connector 5"/>
          <p:cNvCxnSpPr/>
          <p:nvPr/>
        </p:nvCxnSpPr>
        <p:spPr>
          <a:xfrm flipH="1">
            <a:off x="4706386" y="4033311"/>
            <a:ext cx="299777" cy="53103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535849302"/>
              </p:ext>
            </p:extLst>
          </p:nvPr>
        </p:nvGraphicFramePr>
        <p:xfrm>
          <a:off x="107508" y="4993955"/>
          <a:ext cx="4730307" cy="1219200"/>
        </p:xfrm>
        <a:graphic>
          <a:graphicData uri="http://schemas.openxmlformats.org/drawingml/2006/table">
            <a:tbl>
              <a:tblPr firstRow="1" bandRow="1">
                <a:tableStyleId>{5C22544A-7EE6-4342-B048-85BDC9FD1C3A}</a:tableStyleId>
              </a:tblPr>
              <a:tblGrid>
                <a:gridCol w="392169"/>
                <a:gridCol w="808619"/>
                <a:gridCol w="1311276"/>
                <a:gridCol w="1398695"/>
                <a:gridCol w="819548"/>
              </a:tblGrid>
              <a:tr h="304800">
                <a:tc>
                  <a:txBody>
                    <a:bodyPr/>
                    <a:lstStyle/>
                    <a:p>
                      <a:pPr algn="ctr"/>
                      <a:r>
                        <a:rPr lang="en-US" sz="1400" dirty="0" smtClean="0"/>
                        <a:t>id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description</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coordinates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strand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dirty="0" smtClean="0"/>
                        <a:t>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BRCA1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Breast</a:t>
                      </a:r>
                      <a:r>
                        <a:rPr lang="en-US" sz="1400" baseline="0" dirty="0" smtClean="0"/>
                        <a:t> cancer 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chr17</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gridSpan="5">
                  <a:txBody>
                    <a:bodyPr/>
                    <a:lstStyle/>
                    <a:p>
                      <a:pPr algn="ctr"/>
                      <a:r>
                        <a:rPr lang="en-US" sz="1400" dirty="0" smtClean="0"/>
                        <a: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dirty="0"/>
                    </a:p>
                  </a:txBody>
                  <a:tcPr anchor="ctr"/>
                </a:tc>
                <a:tc hMerge="1">
                  <a:txBody>
                    <a:bodyPr/>
                    <a:lstStyle/>
                    <a:p>
                      <a:pPr algn="ctr"/>
                      <a:endParaRPr lang="en-US" sz="1400" dirty="0"/>
                    </a:p>
                  </a:txBody>
                  <a:tcPr anchor="ctr"/>
                </a:tc>
                <a:tc hMerge="1">
                  <a:txBody>
                    <a:bodyPr/>
                    <a:lstStyle/>
                    <a:p>
                      <a:pPr algn="ctr"/>
                      <a:endParaRPr lang="en-US" sz="1400" dirty="0"/>
                    </a:p>
                  </a:txBody>
                  <a:tcPr anchor="ctr"/>
                </a:tc>
                <a:tc hMerge="1">
                  <a:txBody>
                    <a:bodyPr/>
                    <a:lstStyle/>
                    <a:p>
                      <a:pPr algn="ctr"/>
                      <a:endParaRPr lang="en-US" sz="1400" dirty="0"/>
                    </a:p>
                  </a:txBody>
                  <a:tcPr anchor="ctr"/>
                </a:tc>
              </a:tr>
              <a:tr h="304800">
                <a:tc>
                  <a:txBody>
                    <a:bodyPr/>
                    <a:lstStyle/>
                    <a:p>
                      <a:pPr algn="ctr"/>
                      <a:r>
                        <a:rPr lang="en-US" sz="1400" dirty="0" smtClean="0"/>
                        <a:t>45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err="1" smtClean="0"/>
                        <a:t>RORy</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Th17 regulator</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chr1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107507" y="4646526"/>
            <a:ext cx="471830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Table:</a:t>
            </a:r>
            <a:r>
              <a:rPr lang="en-US" sz="1400" dirty="0" smtClean="0"/>
              <a:t> genes</a:t>
            </a:r>
            <a:endParaRPr lang="en-US" sz="1400" dirty="0"/>
          </a:p>
        </p:txBody>
      </p:sp>
      <p:graphicFrame>
        <p:nvGraphicFramePr>
          <p:cNvPr id="14" name="Table 13"/>
          <p:cNvGraphicFramePr>
            <a:graphicFrameLocks noGrp="1"/>
          </p:cNvGraphicFramePr>
          <p:nvPr>
            <p:extLst>
              <p:ext uri="{D42A27DB-BD31-4B8C-83A1-F6EECF244321}">
                <p14:modId xmlns:p14="http://schemas.microsoft.com/office/powerpoint/2010/main" val="598082087"/>
              </p:ext>
            </p:extLst>
          </p:nvPr>
        </p:nvGraphicFramePr>
        <p:xfrm>
          <a:off x="4948866" y="4993955"/>
          <a:ext cx="2281272" cy="1524000"/>
        </p:xfrm>
        <a:graphic>
          <a:graphicData uri="http://schemas.openxmlformats.org/drawingml/2006/table">
            <a:tbl>
              <a:tblPr firstRow="1" bandRow="1">
                <a:tableStyleId>{5C22544A-7EE6-4342-B048-85BDC9FD1C3A}</a:tableStyleId>
              </a:tblPr>
              <a:tblGrid>
                <a:gridCol w="1101061"/>
                <a:gridCol w="1180211"/>
              </a:tblGrid>
              <a:tr h="304800">
                <a:tc>
                  <a:txBody>
                    <a:bodyPr/>
                    <a:lstStyle/>
                    <a:p>
                      <a:pPr algn="ctr"/>
                      <a:r>
                        <a:rPr lang="en-US" sz="1400" dirty="0" err="1" smtClean="0"/>
                        <a:t>group_id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err="1" smtClean="0"/>
                        <a:t>gene_id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dirty="0" smtClean="0"/>
                        <a:t>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dirty="0" smtClean="0"/>
                        <a:t>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19</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dirty="0" smtClean="0"/>
                        <a:t>2</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dirty="0" smtClean="0"/>
                        <a:t>2</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45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 name="TextBox 14"/>
          <p:cNvSpPr txBox="1"/>
          <p:nvPr/>
        </p:nvSpPr>
        <p:spPr>
          <a:xfrm>
            <a:off x="4959496" y="4646526"/>
            <a:ext cx="2249376"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Table:</a:t>
            </a:r>
            <a:r>
              <a:rPr lang="en-US" sz="1400" dirty="0" smtClean="0"/>
              <a:t> </a:t>
            </a:r>
            <a:r>
              <a:rPr lang="en-US" sz="1400" dirty="0" err="1" smtClean="0"/>
              <a:t>genes_in_groups</a:t>
            </a:r>
            <a:endParaRPr lang="en-US" sz="1400" dirty="0"/>
          </a:p>
        </p:txBody>
      </p:sp>
      <p:cxnSp>
        <p:nvCxnSpPr>
          <p:cNvPr id="16" name="Straight Arrow Connector 15"/>
          <p:cNvCxnSpPr/>
          <p:nvPr/>
        </p:nvCxnSpPr>
        <p:spPr>
          <a:xfrm flipH="1">
            <a:off x="6078279" y="4076591"/>
            <a:ext cx="5905" cy="429753"/>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219504" y="4033311"/>
            <a:ext cx="276449" cy="53103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83164220"/>
              </p:ext>
            </p:extLst>
          </p:nvPr>
        </p:nvGraphicFramePr>
        <p:xfrm>
          <a:off x="7347093" y="4993955"/>
          <a:ext cx="4718303" cy="914400"/>
        </p:xfrm>
        <a:graphic>
          <a:graphicData uri="http://schemas.openxmlformats.org/drawingml/2006/table">
            <a:tbl>
              <a:tblPr firstRow="1" bandRow="1">
                <a:tableStyleId>{5C22544A-7EE6-4342-B048-85BDC9FD1C3A}</a:tableStyleId>
              </a:tblPr>
              <a:tblGrid>
                <a:gridCol w="404042"/>
                <a:gridCol w="1851347"/>
                <a:gridCol w="2462914"/>
              </a:tblGrid>
              <a:tr h="304800">
                <a:tc>
                  <a:txBody>
                    <a:bodyPr/>
                    <a:lstStyle/>
                    <a:p>
                      <a:pPr algn="ctr"/>
                      <a:r>
                        <a:rPr lang="en-US" sz="1400" dirty="0" smtClean="0"/>
                        <a:t>id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description</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dirty="0" smtClean="0"/>
                        <a:t>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Tumor Suppressors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Genes</a:t>
                      </a:r>
                      <a:r>
                        <a:rPr lang="en-US" sz="1400" baseline="0" dirty="0" smtClean="0"/>
                        <a:t> involved in oncogenesis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dirty="0" smtClean="0"/>
                        <a:t>2</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Transcription</a:t>
                      </a:r>
                      <a:r>
                        <a:rPr lang="en-US" sz="1400" baseline="0" dirty="0" smtClean="0"/>
                        <a:t> Factors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Regulators of gene expression</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0" name="TextBox 19"/>
          <p:cNvSpPr txBox="1"/>
          <p:nvPr/>
        </p:nvSpPr>
        <p:spPr>
          <a:xfrm>
            <a:off x="7347093" y="4646526"/>
            <a:ext cx="471830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Table:</a:t>
            </a:r>
            <a:r>
              <a:rPr lang="en-US" sz="1400" dirty="0" smtClean="0"/>
              <a:t> groups</a:t>
            </a:r>
            <a:endParaRPr lang="en-US" sz="1400" dirty="0"/>
          </a:p>
        </p:txBody>
      </p:sp>
      <p:sp>
        <p:nvSpPr>
          <p:cNvPr id="26" name="TextBox 25"/>
          <p:cNvSpPr txBox="1"/>
          <p:nvPr/>
        </p:nvSpPr>
        <p:spPr>
          <a:xfrm>
            <a:off x="156190" y="3860013"/>
            <a:ext cx="4201735"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t>Rows</a:t>
            </a:r>
            <a:r>
              <a:rPr lang="en-US" dirty="0" smtClean="0"/>
              <a:t> in the ‘genes’ </a:t>
            </a:r>
            <a:r>
              <a:rPr lang="en-US" b="1" dirty="0" smtClean="0"/>
              <a:t>table</a:t>
            </a:r>
            <a:r>
              <a:rPr lang="en-US" dirty="0" smtClean="0"/>
              <a:t> </a:t>
            </a:r>
            <a:r>
              <a:rPr lang="en-US" smtClean="0"/>
              <a:t>contain </a:t>
            </a:r>
            <a:r>
              <a:rPr lang="en-US" smtClean="0"/>
              <a:t>information (</a:t>
            </a:r>
            <a:r>
              <a:rPr lang="en-US" b="1" smtClean="0"/>
              <a:t>fields)</a:t>
            </a:r>
            <a:r>
              <a:rPr lang="en-US" smtClean="0"/>
              <a:t> </a:t>
            </a:r>
            <a:r>
              <a:rPr lang="en-US" smtClean="0"/>
              <a:t>about individual genes</a:t>
            </a:r>
            <a:endParaRPr lang="en-US" dirty="0"/>
          </a:p>
        </p:txBody>
      </p:sp>
      <p:sp>
        <p:nvSpPr>
          <p:cNvPr id="30" name="TextBox 29"/>
          <p:cNvSpPr txBox="1"/>
          <p:nvPr/>
        </p:nvSpPr>
        <p:spPr>
          <a:xfrm>
            <a:off x="8173877" y="6042134"/>
            <a:ext cx="364697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t>Rows</a:t>
            </a:r>
            <a:r>
              <a:rPr lang="en-US" dirty="0" smtClean="0"/>
              <a:t> in </a:t>
            </a:r>
            <a:r>
              <a:rPr lang="en-US" smtClean="0"/>
              <a:t>the ‘groups’ </a:t>
            </a:r>
            <a:r>
              <a:rPr lang="en-US" b="1" dirty="0" smtClean="0"/>
              <a:t>table</a:t>
            </a:r>
            <a:r>
              <a:rPr lang="en-US" dirty="0" smtClean="0"/>
              <a:t> contain information </a:t>
            </a:r>
            <a:r>
              <a:rPr lang="en-US" smtClean="0"/>
              <a:t>about groups of genes</a:t>
            </a:r>
            <a:endParaRPr lang="en-US" dirty="0"/>
          </a:p>
        </p:txBody>
      </p:sp>
      <p:sp>
        <p:nvSpPr>
          <p:cNvPr id="32" name="TextBox 31"/>
          <p:cNvSpPr txBox="1"/>
          <p:nvPr/>
        </p:nvSpPr>
        <p:spPr>
          <a:xfrm>
            <a:off x="7973876" y="2961012"/>
            <a:ext cx="4046971"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t>Rows</a:t>
            </a:r>
            <a:r>
              <a:rPr lang="en-US" dirty="0" smtClean="0"/>
              <a:t> in the ‘</a:t>
            </a:r>
            <a:r>
              <a:rPr lang="en-US" dirty="0" err="1" smtClean="0"/>
              <a:t>genes_in_groups</a:t>
            </a:r>
            <a:r>
              <a:rPr lang="en-US" dirty="0" smtClean="0"/>
              <a:t>’ </a:t>
            </a:r>
            <a:r>
              <a:rPr lang="en-US" b="1" dirty="0" smtClean="0"/>
              <a:t>table</a:t>
            </a:r>
            <a:r>
              <a:rPr lang="en-US" dirty="0" smtClean="0"/>
              <a:t> serve only to link entries in the ‘genes’ table to entries in the ‘groups’ table. Groups can contain many genes, and genes can appear in many groups.</a:t>
            </a:r>
            <a:endParaRPr lang="en-US" dirty="0"/>
          </a:p>
        </p:txBody>
      </p:sp>
    </p:spTree>
    <p:extLst>
      <p:ext uri="{BB962C8B-B14F-4D97-AF65-F5344CB8AC3E}">
        <p14:creationId xmlns:p14="http://schemas.microsoft.com/office/powerpoint/2010/main" val="1509510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953" y="-18416"/>
            <a:ext cx="10515600" cy="1325563"/>
          </a:xfrm>
        </p:spPr>
        <p:txBody>
          <a:bodyPr/>
          <a:lstStyle/>
          <a:p>
            <a:pPr algn="ctr"/>
            <a:r>
              <a:rPr lang="en-US" b="1" dirty="0" smtClean="0"/>
              <a:t>Relationships between tables</a:t>
            </a:r>
            <a:endParaRPr lang="en-US" b="1" dirty="0"/>
          </a:p>
        </p:txBody>
      </p:sp>
      <p:pic>
        <p:nvPicPr>
          <p:cNvPr id="3" name="Picture 2"/>
          <p:cNvPicPr>
            <a:picLocks noChangeAspect="1"/>
          </p:cNvPicPr>
          <p:nvPr/>
        </p:nvPicPr>
        <p:blipFill>
          <a:blip r:embed="rId2"/>
          <a:stretch>
            <a:fillRect/>
          </a:stretch>
        </p:blipFill>
        <p:spPr>
          <a:xfrm>
            <a:off x="5359252" y="1389651"/>
            <a:ext cx="5067300" cy="1270000"/>
          </a:xfrm>
          <a:prstGeom prst="rect">
            <a:avLst/>
          </a:prstGeom>
        </p:spPr>
      </p:pic>
      <p:pic>
        <p:nvPicPr>
          <p:cNvPr id="4" name="Picture 3"/>
          <p:cNvPicPr>
            <a:picLocks noChangeAspect="1"/>
          </p:cNvPicPr>
          <p:nvPr/>
        </p:nvPicPr>
        <p:blipFill>
          <a:blip r:embed="rId3"/>
          <a:stretch>
            <a:fillRect/>
          </a:stretch>
        </p:blipFill>
        <p:spPr>
          <a:xfrm>
            <a:off x="5371952" y="2775098"/>
            <a:ext cx="5054600" cy="1041400"/>
          </a:xfrm>
          <a:prstGeom prst="rect">
            <a:avLst/>
          </a:prstGeom>
        </p:spPr>
      </p:pic>
      <p:pic>
        <p:nvPicPr>
          <p:cNvPr id="7" name="Picture 6"/>
          <p:cNvPicPr>
            <a:picLocks noChangeAspect="1"/>
          </p:cNvPicPr>
          <p:nvPr/>
        </p:nvPicPr>
        <p:blipFill>
          <a:blip r:embed="rId4"/>
          <a:stretch>
            <a:fillRect/>
          </a:stretch>
        </p:blipFill>
        <p:spPr>
          <a:xfrm>
            <a:off x="5429102" y="4541713"/>
            <a:ext cx="4940300" cy="1117600"/>
          </a:xfrm>
          <a:prstGeom prst="rect">
            <a:avLst/>
          </a:prstGeom>
        </p:spPr>
      </p:pic>
      <p:sp>
        <p:nvSpPr>
          <p:cNvPr id="9" name="TextBox 8"/>
          <p:cNvSpPr txBox="1"/>
          <p:nvPr/>
        </p:nvSpPr>
        <p:spPr>
          <a:xfrm>
            <a:off x="467833" y="1562986"/>
            <a:ext cx="4380614" cy="923330"/>
          </a:xfrm>
          <a:prstGeom prst="rect">
            <a:avLst/>
          </a:prstGeom>
          <a:noFill/>
        </p:spPr>
        <p:txBody>
          <a:bodyPr wrap="square" rtlCol="0">
            <a:spAutoFit/>
          </a:bodyPr>
          <a:lstStyle/>
          <a:p>
            <a:r>
              <a:rPr lang="en-US" dirty="0" smtClean="0"/>
              <a:t>A </a:t>
            </a:r>
            <a:r>
              <a:rPr lang="en-US" b="1" dirty="0" smtClean="0"/>
              <a:t>one-to-one</a:t>
            </a:r>
            <a:r>
              <a:rPr lang="en-US" dirty="0" smtClean="0"/>
              <a:t> relationship is used to link a single row in one table to a single row in a </a:t>
            </a:r>
            <a:r>
              <a:rPr lang="en-US" smtClean="0"/>
              <a:t>second table.</a:t>
            </a:r>
            <a:endParaRPr lang="en-US"/>
          </a:p>
        </p:txBody>
      </p:sp>
      <p:sp>
        <p:nvSpPr>
          <p:cNvPr id="23" name="TextBox 22"/>
          <p:cNvSpPr txBox="1"/>
          <p:nvPr/>
        </p:nvSpPr>
        <p:spPr>
          <a:xfrm>
            <a:off x="467833" y="2893168"/>
            <a:ext cx="4380614" cy="923330"/>
          </a:xfrm>
          <a:prstGeom prst="rect">
            <a:avLst/>
          </a:prstGeom>
          <a:noFill/>
        </p:spPr>
        <p:txBody>
          <a:bodyPr wrap="square" rtlCol="0">
            <a:spAutoFit/>
          </a:bodyPr>
          <a:lstStyle/>
          <a:p>
            <a:r>
              <a:rPr lang="en-US" dirty="0" smtClean="0"/>
              <a:t>A </a:t>
            </a:r>
            <a:r>
              <a:rPr lang="en-US" b="1" dirty="0" smtClean="0"/>
              <a:t>one-to-many </a:t>
            </a:r>
            <a:r>
              <a:rPr lang="en-US" dirty="0" smtClean="0"/>
              <a:t>relationship is used to link a single row in one table to multiple rows in a second table.</a:t>
            </a:r>
            <a:endParaRPr lang="en-US" dirty="0"/>
          </a:p>
        </p:txBody>
      </p:sp>
      <p:sp>
        <p:nvSpPr>
          <p:cNvPr id="24" name="TextBox 23"/>
          <p:cNvSpPr txBox="1"/>
          <p:nvPr/>
        </p:nvSpPr>
        <p:spPr>
          <a:xfrm>
            <a:off x="467833" y="4223350"/>
            <a:ext cx="4380614" cy="1754326"/>
          </a:xfrm>
          <a:prstGeom prst="rect">
            <a:avLst/>
          </a:prstGeom>
          <a:noFill/>
        </p:spPr>
        <p:txBody>
          <a:bodyPr wrap="square" rtlCol="0">
            <a:spAutoFit/>
          </a:bodyPr>
          <a:lstStyle/>
          <a:p>
            <a:r>
              <a:rPr lang="en-US" dirty="0" smtClean="0"/>
              <a:t>A </a:t>
            </a:r>
            <a:r>
              <a:rPr lang="en-US" b="1" dirty="0" smtClean="0"/>
              <a:t>many-to-many </a:t>
            </a:r>
            <a:r>
              <a:rPr lang="en-US" dirty="0" smtClean="0"/>
              <a:t>relationship is a bidirectional one-to-many relationship. A single row in the first table is linked to multiple rows in the second table, and a single row in the second table is also linked to multiple rows in the first table.</a:t>
            </a:r>
            <a:endParaRPr lang="en-US" dirty="0"/>
          </a:p>
        </p:txBody>
      </p:sp>
    </p:spTree>
    <p:extLst>
      <p:ext uri="{BB962C8B-B14F-4D97-AF65-F5344CB8AC3E}">
        <p14:creationId xmlns:p14="http://schemas.microsoft.com/office/powerpoint/2010/main" val="28575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953" y="-18416"/>
            <a:ext cx="10515600" cy="1325563"/>
          </a:xfrm>
        </p:spPr>
        <p:txBody>
          <a:bodyPr/>
          <a:lstStyle/>
          <a:p>
            <a:pPr algn="ctr"/>
            <a:r>
              <a:rPr lang="en-US" b="1" dirty="0" smtClean="0"/>
              <a:t>Our example is a many-to-many relationship</a:t>
            </a:r>
            <a:endParaRPr lang="en-US" b="1" dirty="0"/>
          </a:p>
        </p:txBody>
      </p:sp>
      <p:sp>
        <p:nvSpPr>
          <p:cNvPr id="5" name="TextBox 4"/>
          <p:cNvSpPr txBox="1"/>
          <p:nvPr/>
        </p:nvSpPr>
        <p:spPr>
          <a:xfrm>
            <a:off x="5006163" y="1307147"/>
            <a:ext cx="217967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Database: </a:t>
            </a:r>
            <a:r>
              <a:rPr lang="en-US" sz="1400" dirty="0" err="1" smtClean="0"/>
              <a:t>human_genome</a:t>
            </a:r>
            <a:endParaRPr lang="en-US" sz="1400" dirty="0"/>
          </a:p>
        </p:txBody>
      </p:sp>
      <p:cxnSp>
        <p:nvCxnSpPr>
          <p:cNvPr id="6" name="Straight Arrow Connector 5"/>
          <p:cNvCxnSpPr/>
          <p:nvPr/>
        </p:nvCxnSpPr>
        <p:spPr>
          <a:xfrm flipH="1">
            <a:off x="4706386" y="1679458"/>
            <a:ext cx="299777" cy="53103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77619517"/>
              </p:ext>
            </p:extLst>
          </p:nvPr>
        </p:nvGraphicFramePr>
        <p:xfrm>
          <a:off x="107508" y="2640102"/>
          <a:ext cx="4730307" cy="1219200"/>
        </p:xfrm>
        <a:graphic>
          <a:graphicData uri="http://schemas.openxmlformats.org/drawingml/2006/table">
            <a:tbl>
              <a:tblPr firstRow="1" bandRow="1">
                <a:tableStyleId>{5C22544A-7EE6-4342-B048-85BDC9FD1C3A}</a:tableStyleId>
              </a:tblPr>
              <a:tblGrid>
                <a:gridCol w="392169"/>
                <a:gridCol w="808619"/>
                <a:gridCol w="1311276"/>
                <a:gridCol w="1398695"/>
                <a:gridCol w="819548"/>
              </a:tblGrid>
              <a:tr h="304800">
                <a:tc>
                  <a:txBody>
                    <a:bodyPr/>
                    <a:lstStyle/>
                    <a:p>
                      <a:pPr algn="ctr"/>
                      <a:r>
                        <a:rPr lang="en-US" sz="1400" dirty="0" smtClean="0"/>
                        <a:t>id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description</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coordinates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strand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dirty="0" smtClean="0"/>
                        <a:t>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BRCA1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Breast</a:t>
                      </a:r>
                      <a:r>
                        <a:rPr lang="en-US" sz="1400" baseline="0" dirty="0" smtClean="0"/>
                        <a:t> cancer 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chr17</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gridSpan="5">
                  <a:txBody>
                    <a:bodyPr/>
                    <a:lstStyle/>
                    <a:p>
                      <a:pPr algn="ctr"/>
                      <a:r>
                        <a:rPr lang="en-US" sz="1400" dirty="0" smtClean="0"/>
                        <a: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400" dirty="0"/>
                    </a:p>
                  </a:txBody>
                  <a:tcPr anchor="ctr"/>
                </a:tc>
                <a:tc hMerge="1">
                  <a:txBody>
                    <a:bodyPr/>
                    <a:lstStyle/>
                    <a:p>
                      <a:pPr algn="ctr"/>
                      <a:endParaRPr lang="en-US" sz="1400" dirty="0"/>
                    </a:p>
                  </a:txBody>
                  <a:tcPr anchor="ctr"/>
                </a:tc>
                <a:tc hMerge="1">
                  <a:txBody>
                    <a:bodyPr/>
                    <a:lstStyle/>
                    <a:p>
                      <a:pPr algn="ctr"/>
                      <a:endParaRPr lang="en-US" sz="1400" dirty="0"/>
                    </a:p>
                  </a:txBody>
                  <a:tcPr anchor="ctr"/>
                </a:tc>
                <a:tc hMerge="1">
                  <a:txBody>
                    <a:bodyPr/>
                    <a:lstStyle/>
                    <a:p>
                      <a:pPr algn="ctr"/>
                      <a:endParaRPr lang="en-US" sz="1400" dirty="0"/>
                    </a:p>
                  </a:txBody>
                  <a:tcPr anchor="ctr"/>
                </a:tc>
              </a:tr>
              <a:tr h="304800">
                <a:tc>
                  <a:txBody>
                    <a:bodyPr/>
                    <a:lstStyle/>
                    <a:p>
                      <a:pPr algn="ctr"/>
                      <a:r>
                        <a:rPr lang="en-US" sz="1400" dirty="0" smtClean="0"/>
                        <a:t>45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err="1" smtClean="0"/>
                        <a:t>RORy</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Th17 regulator</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chr1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107507" y="2292673"/>
            <a:ext cx="471830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Table:</a:t>
            </a:r>
            <a:r>
              <a:rPr lang="en-US" sz="1400" dirty="0" smtClean="0"/>
              <a:t> genes</a:t>
            </a:r>
            <a:endParaRPr lang="en-US" sz="1400" dirty="0"/>
          </a:p>
        </p:txBody>
      </p:sp>
      <p:graphicFrame>
        <p:nvGraphicFramePr>
          <p:cNvPr id="14" name="Table 13"/>
          <p:cNvGraphicFramePr>
            <a:graphicFrameLocks noGrp="1"/>
          </p:cNvGraphicFramePr>
          <p:nvPr>
            <p:extLst>
              <p:ext uri="{D42A27DB-BD31-4B8C-83A1-F6EECF244321}">
                <p14:modId xmlns:p14="http://schemas.microsoft.com/office/powerpoint/2010/main" val="1028648490"/>
              </p:ext>
            </p:extLst>
          </p:nvPr>
        </p:nvGraphicFramePr>
        <p:xfrm>
          <a:off x="4948866" y="2640102"/>
          <a:ext cx="2281272" cy="1524000"/>
        </p:xfrm>
        <a:graphic>
          <a:graphicData uri="http://schemas.openxmlformats.org/drawingml/2006/table">
            <a:tbl>
              <a:tblPr firstRow="1" bandRow="1">
                <a:tableStyleId>{5C22544A-7EE6-4342-B048-85BDC9FD1C3A}</a:tableStyleId>
              </a:tblPr>
              <a:tblGrid>
                <a:gridCol w="1101061"/>
                <a:gridCol w="1180211"/>
              </a:tblGrid>
              <a:tr h="304800">
                <a:tc>
                  <a:txBody>
                    <a:bodyPr/>
                    <a:lstStyle/>
                    <a:p>
                      <a:pPr algn="ctr"/>
                      <a:r>
                        <a:rPr lang="en-US" sz="1400" dirty="0" err="1" smtClean="0"/>
                        <a:t>group_id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err="1" smtClean="0"/>
                        <a:t>gene_id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dirty="0" smtClean="0"/>
                        <a:t>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dirty="0" smtClean="0"/>
                        <a:t>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19</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dirty="0" smtClean="0"/>
                        <a:t>2</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dirty="0" smtClean="0"/>
                        <a:t>2</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45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 name="TextBox 14"/>
          <p:cNvSpPr txBox="1"/>
          <p:nvPr/>
        </p:nvSpPr>
        <p:spPr>
          <a:xfrm>
            <a:off x="4959496" y="2292673"/>
            <a:ext cx="2249376"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Table:</a:t>
            </a:r>
            <a:r>
              <a:rPr lang="en-US" sz="1400" dirty="0" smtClean="0"/>
              <a:t> </a:t>
            </a:r>
            <a:r>
              <a:rPr lang="en-US" sz="1400" dirty="0" err="1" smtClean="0"/>
              <a:t>genes_in_groups</a:t>
            </a:r>
            <a:endParaRPr lang="en-US" sz="1400" dirty="0"/>
          </a:p>
        </p:txBody>
      </p:sp>
      <p:cxnSp>
        <p:nvCxnSpPr>
          <p:cNvPr id="16" name="Straight Arrow Connector 15"/>
          <p:cNvCxnSpPr/>
          <p:nvPr/>
        </p:nvCxnSpPr>
        <p:spPr>
          <a:xfrm flipH="1">
            <a:off x="6078279" y="1722738"/>
            <a:ext cx="5905" cy="429753"/>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219504" y="1679458"/>
            <a:ext cx="276449" cy="53103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251813080"/>
              </p:ext>
            </p:extLst>
          </p:nvPr>
        </p:nvGraphicFramePr>
        <p:xfrm>
          <a:off x="7347093" y="2640102"/>
          <a:ext cx="4718303" cy="914400"/>
        </p:xfrm>
        <a:graphic>
          <a:graphicData uri="http://schemas.openxmlformats.org/drawingml/2006/table">
            <a:tbl>
              <a:tblPr firstRow="1" bandRow="1">
                <a:tableStyleId>{5C22544A-7EE6-4342-B048-85BDC9FD1C3A}</a:tableStyleId>
              </a:tblPr>
              <a:tblGrid>
                <a:gridCol w="404042"/>
                <a:gridCol w="1851347"/>
                <a:gridCol w="2462914"/>
              </a:tblGrid>
              <a:tr h="304800">
                <a:tc>
                  <a:txBody>
                    <a:bodyPr/>
                    <a:lstStyle/>
                    <a:p>
                      <a:pPr algn="ctr"/>
                      <a:r>
                        <a:rPr lang="en-US" sz="1400" dirty="0" smtClean="0"/>
                        <a:t>id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description</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dirty="0" smtClean="0"/>
                        <a:t>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Tumor Suppressors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Genes</a:t>
                      </a:r>
                      <a:r>
                        <a:rPr lang="en-US" sz="1400" baseline="0" dirty="0" smtClean="0"/>
                        <a:t> involved in oncogenesis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ctr"/>
                      <a:r>
                        <a:rPr lang="en-US" sz="1400" dirty="0" smtClean="0"/>
                        <a:t>2</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Transcription</a:t>
                      </a:r>
                      <a:r>
                        <a:rPr lang="en-US" sz="1400" baseline="0" dirty="0" smtClean="0"/>
                        <a:t> Factors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smtClean="0"/>
                        <a:t>Regulators of gene expression</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0" name="TextBox 19"/>
          <p:cNvSpPr txBox="1"/>
          <p:nvPr/>
        </p:nvSpPr>
        <p:spPr>
          <a:xfrm>
            <a:off x="7347093" y="2292673"/>
            <a:ext cx="471830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b="1" dirty="0" smtClean="0"/>
              <a:t>Table:</a:t>
            </a:r>
            <a:r>
              <a:rPr lang="en-US" sz="1400" dirty="0" smtClean="0"/>
              <a:t> groups</a:t>
            </a:r>
            <a:endParaRPr lang="en-US" sz="1400" dirty="0"/>
          </a:p>
        </p:txBody>
      </p:sp>
      <p:sp>
        <p:nvSpPr>
          <p:cNvPr id="30" name="TextBox 29"/>
          <p:cNvSpPr txBox="1"/>
          <p:nvPr/>
        </p:nvSpPr>
        <p:spPr>
          <a:xfrm>
            <a:off x="107507" y="4023722"/>
            <a:ext cx="3915343"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The </a:t>
            </a:r>
            <a:r>
              <a:rPr lang="en-US" b="1" dirty="0" smtClean="0"/>
              <a:t>id</a:t>
            </a:r>
            <a:r>
              <a:rPr lang="en-US" dirty="0" smtClean="0"/>
              <a:t> field </a:t>
            </a:r>
            <a:r>
              <a:rPr lang="en-US" dirty="0" smtClean="0"/>
              <a:t>in the ’genes’ and ‘groups’ tables is a </a:t>
            </a:r>
            <a:r>
              <a:rPr lang="en-US" b="1" dirty="0" smtClean="0"/>
              <a:t>primary key</a:t>
            </a:r>
            <a:r>
              <a:rPr lang="en-US" dirty="0" smtClean="0"/>
              <a:t>. Each row is guaranteed to have a unique primary key, generally because they are incremented by one as rows are added.</a:t>
            </a:r>
            <a:endParaRPr lang="en-US" dirty="0"/>
          </a:p>
        </p:txBody>
      </p:sp>
      <p:sp>
        <p:nvSpPr>
          <p:cNvPr id="21" name="TextBox 20"/>
          <p:cNvSpPr txBox="1"/>
          <p:nvPr/>
        </p:nvSpPr>
        <p:spPr>
          <a:xfrm>
            <a:off x="4157329" y="4342895"/>
            <a:ext cx="4104168"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The ‘</a:t>
            </a:r>
            <a:r>
              <a:rPr lang="en-US" dirty="0" err="1" smtClean="0"/>
              <a:t>genes_in_groups</a:t>
            </a:r>
            <a:r>
              <a:rPr lang="en-US" dirty="0" smtClean="0"/>
              <a:t>’ table is called an </a:t>
            </a:r>
            <a:r>
              <a:rPr lang="en-US" b="1" dirty="0" smtClean="0"/>
              <a:t>associative table</a:t>
            </a:r>
            <a:r>
              <a:rPr lang="en-US" dirty="0" smtClean="0"/>
              <a:t>. Its only purpose is to describe the relationship between rows in ‘genes’ and ’groups’.</a:t>
            </a:r>
          </a:p>
          <a:p>
            <a:endParaRPr lang="en-US" dirty="0"/>
          </a:p>
          <a:p>
            <a:r>
              <a:rPr lang="en-US" dirty="0" smtClean="0"/>
              <a:t>A gene can appear in multiple groups, and a group contains multiple genes. This is called a </a:t>
            </a:r>
            <a:r>
              <a:rPr lang="en-US" b="1" dirty="0" smtClean="0"/>
              <a:t>many-to-many</a:t>
            </a:r>
            <a:r>
              <a:rPr lang="en-US" dirty="0" smtClean="0"/>
              <a:t> relationship.</a:t>
            </a:r>
            <a:endParaRPr lang="en-US" dirty="0"/>
          </a:p>
        </p:txBody>
      </p:sp>
      <p:sp>
        <p:nvSpPr>
          <p:cNvPr id="22" name="TextBox 21"/>
          <p:cNvSpPr txBox="1"/>
          <p:nvPr/>
        </p:nvSpPr>
        <p:spPr>
          <a:xfrm>
            <a:off x="8393815" y="3718922"/>
            <a:ext cx="3671582"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If we query ‘</a:t>
            </a:r>
            <a:r>
              <a:rPr lang="en-US" dirty="0" err="1" smtClean="0"/>
              <a:t>genes_in_groups</a:t>
            </a:r>
            <a:r>
              <a:rPr lang="en-US" dirty="0" smtClean="0"/>
              <a:t>’ for all rows with a given </a:t>
            </a:r>
            <a:r>
              <a:rPr lang="en-US" dirty="0" err="1" smtClean="0"/>
              <a:t>group_id</a:t>
            </a:r>
            <a:r>
              <a:rPr lang="en-US" dirty="0" smtClean="0"/>
              <a:t> number, </a:t>
            </a:r>
            <a:r>
              <a:rPr lang="en-US" b="1" dirty="0" smtClean="0"/>
              <a:t>what will the results be?</a:t>
            </a:r>
          </a:p>
          <a:p>
            <a:endParaRPr lang="en-US" dirty="0"/>
          </a:p>
          <a:p>
            <a:r>
              <a:rPr lang="en-US" b="1" dirty="0" smtClean="0"/>
              <a:t>How can we use those results to get a list of genes in a particular group?</a:t>
            </a:r>
            <a:endParaRPr lang="en-US" b="1" dirty="0"/>
          </a:p>
        </p:txBody>
      </p:sp>
    </p:spTree>
    <p:extLst>
      <p:ext uri="{BB962C8B-B14F-4D97-AF65-F5344CB8AC3E}">
        <p14:creationId xmlns:p14="http://schemas.microsoft.com/office/powerpoint/2010/main" val="167258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SQL implementation details</a:t>
            </a:r>
            <a:endParaRPr lang="en-US" b="1" dirty="0"/>
          </a:p>
        </p:txBody>
      </p:sp>
      <p:sp>
        <p:nvSpPr>
          <p:cNvPr id="3" name="Content Placeholder 2"/>
          <p:cNvSpPr>
            <a:spLocks noGrp="1"/>
          </p:cNvSpPr>
          <p:nvPr>
            <p:ph idx="1"/>
          </p:nvPr>
        </p:nvSpPr>
        <p:spPr/>
        <p:txBody>
          <a:bodyPr/>
          <a:lstStyle/>
          <a:p>
            <a:r>
              <a:rPr lang="en-US" dirty="0" smtClean="0"/>
              <a:t>SQL commands are generally single lines beginning with a single command, like CREATE, UPDATE, or SELECT.</a:t>
            </a:r>
          </a:p>
          <a:p>
            <a:r>
              <a:rPr lang="en-US" dirty="0" smtClean="0"/>
              <a:t>They are sent to an SQL server, which can be running locally on your machine (e.g., Postgres), handled by Python (e.g., SQLite), or on some remote server (e.g., UCSC’s public MySQL server).</a:t>
            </a:r>
          </a:p>
          <a:p>
            <a:r>
              <a:rPr lang="en-US" dirty="0" smtClean="0"/>
              <a:t>After making changes to a database, they are committed to the database and written to </a:t>
            </a:r>
            <a:r>
              <a:rPr lang="en-US" dirty="0" smtClean="0"/>
              <a:t>disk</a:t>
            </a:r>
            <a:r>
              <a:rPr lang="en-US" dirty="0" smtClean="0"/>
              <a:t>. Some implementations of SQL keep the data in a single file, while some spread the data across multiple files (or even multiple machines for speed and redundancy).</a:t>
            </a:r>
            <a:endParaRPr lang="en-US" dirty="0"/>
          </a:p>
        </p:txBody>
      </p:sp>
    </p:spTree>
    <p:extLst>
      <p:ext uri="{BB962C8B-B14F-4D97-AF65-F5344CB8AC3E}">
        <p14:creationId xmlns:p14="http://schemas.microsoft.com/office/powerpoint/2010/main" val="147228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0095"/>
            <a:ext cx="10515600" cy="1325563"/>
          </a:xfrm>
        </p:spPr>
        <p:txBody>
          <a:bodyPr/>
          <a:lstStyle/>
          <a:p>
            <a:pPr algn="ctr"/>
            <a:r>
              <a:rPr lang="en-US" b="1" dirty="0" smtClean="0"/>
              <a:t>Basic SQL command cheat sheet</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5411783"/>
              </p:ext>
            </p:extLst>
          </p:nvPr>
        </p:nvGraphicFramePr>
        <p:xfrm>
          <a:off x="179905" y="1385658"/>
          <a:ext cx="11832189" cy="5308600"/>
        </p:xfrm>
        <a:graphic>
          <a:graphicData uri="http://schemas.openxmlformats.org/drawingml/2006/table">
            <a:tbl>
              <a:tblPr firstRow="1" bandRow="1">
                <a:tableStyleId>{5C22544A-7EE6-4342-B048-85BDC9FD1C3A}</a:tableStyleId>
              </a:tblPr>
              <a:tblGrid>
                <a:gridCol w="2111053">
                  <a:extLst>
                    <a:ext uri="{9D8B030D-6E8A-4147-A177-3AD203B41FA5}">
                      <a16:colId xmlns="" xmlns:a16="http://schemas.microsoft.com/office/drawing/2014/main" val="20000"/>
                    </a:ext>
                  </a:extLst>
                </a:gridCol>
                <a:gridCol w="9721136">
                  <a:extLst>
                    <a:ext uri="{9D8B030D-6E8A-4147-A177-3AD203B41FA5}">
                      <a16:colId xmlns="" xmlns:a16="http://schemas.microsoft.com/office/drawing/2014/main" val="20001"/>
                    </a:ext>
                  </a:extLst>
                </a:gridCol>
              </a:tblGrid>
              <a:tr h="370840">
                <a:tc>
                  <a:txBody>
                    <a:bodyPr/>
                    <a:lstStyle/>
                    <a:p>
                      <a:r>
                        <a:rPr lang="en-US" sz="1600" dirty="0" smtClean="0"/>
                        <a:t>Command</a:t>
                      </a:r>
                      <a:endParaRPr lang="en-US" sz="1600" dirty="0"/>
                    </a:p>
                  </a:txBody>
                  <a:tcPr/>
                </a:tc>
                <a:tc>
                  <a:txBody>
                    <a:bodyPr/>
                    <a:lstStyle/>
                    <a:p>
                      <a:r>
                        <a:rPr lang="en-US" sz="1600" dirty="0" smtClean="0"/>
                        <a:t>What it do</a:t>
                      </a:r>
                      <a:endParaRPr lang="en-US" sz="1600" dirty="0"/>
                    </a:p>
                  </a:txBody>
                  <a:tcPr/>
                </a:tc>
                <a:extLst>
                  <a:ext uri="{0D108BD9-81ED-4DB2-BD59-A6C34878D82A}">
                    <a16:rowId xmlns="" xmlns:a16="http://schemas.microsoft.com/office/drawing/2014/main" val="10000"/>
                  </a:ext>
                </a:extLst>
              </a:tr>
              <a:tr h="370840">
                <a:tc>
                  <a:txBody>
                    <a:bodyPr/>
                    <a:lstStyle/>
                    <a:p>
                      <a:r>
                        <a:rPr lang="en-US" sz="1600" dirty="0" smtClean="0"/>
                        <a:t>CREATE TABLE</a:t>
                      </a:r>
                      <a:endParaRPr lang="en-US" sz="1600" dirty="0"/>
                    </a:p>
                  </a:txBody>
                  <a:tcPr/>
                </a:tc>
                <a:tc>
                  <a:txBody>
                    <a:bodyPr/>
                    <a:lstStyle/>
                    <a:p>
                      <a:r>
                        <a:rPr lang="en-US" sz="1600" dirty="0" smtClean="0"/>
                        <a:t>Creates</a:t>
                      </a:r>
                      <a:r>
                        <a:rPr lang="en-US" sz="1600" baseline="0" dirty="0" smtClean="0"/>
                        <a:t> a new, empty table in the current database</a:t>
                      </a:r>
                      <a:br>
                        <a:rPr lang="en-US" sz="1600" baseline="0" dirty="0" smtClean="0"/>
                      </a:br>
                      <a:r>
                        <a:rPr lang="en-US" sz="1600" baseline="0" dirty="0" smtClean="0"/>
                        <a:t/>
                      </a:r>
                      <a:br>
                        <a:rPr lang="en-US" sz="1600" baseline="0" dirty="0" smtClean="0"/>
                      </a:br>
                      <a:r>
                        <a:rPr lang="en-US" sz="1200" i="0" baseline="0" dirty="0" smtClean="0">
                          <a:latin typeface="Courier New" charset="0"/>
                          <a:ea typeface="Courier New" charset="0"/>
                          <a:cs typeface="Courier New" charset="0"/>
                        </a:rPr>
                        <a:t>CREATE TABLE genes (id </a:t>
                      </a:r>
                      <a:r>
                        <a:rPr lang="en-US" sz="1200" i="0" baseline="0" dirty="0" smtClean="0">
                          <a:latin typeface="Courier New" charset="0"/>
                          <a:ea typeface="Courier New" charset="0"/>
                          <a:cs typeface="Courier New" charset="0"/>
                        </a:rPr>
                        <a:t>INT PRIMARY KEY ASC, </a:t>
                      </a:r>
                      <a:r>
                        <a:rPr lang="en-US" sz="1200" i="0" baseline="0" dirty="0" smtClean="0">
                          <a:latin typeface="Courier New" charset="0"/>
                          <a:ea typeface="Courier New" charset="0"/>
                          <a:cs typeface="Courier New" charset="0"/>
                        </a:rPr>
                        <a:t>name TEXT, description TEXT, chromosome TEXT, start INT, end INT, strand VARCHAR(1));</a:t>
                      </a:r>
                      <a:endParaRPr lang="en-US" sz="1200" dirty="0">
                        <a:latin typeface="Courier New" charset="0"/>
                        <a:ea typeface="Courier New" charset="0"/>
                        <a:cs typeface="Courier New" charset="0"/>
                      </a:endParaRPr>
                    </a:p>
                  </a:txBody>
                  <a:tcPr/>
                </a:tc>
                <a:extLst>
                  <a:ext uri="{0D108BD9-81ED-4DB2-BD59-A6C34878D82A}">
                    <a16:rowId xmlns="" xmlns:a16="http://schemas.microsoft.com/office/drawing/2014/main" val="10001"/>
                  </a:ext>
                </a:extLst>
              </a:tr>
              <a:tr h="370840">
                <a:tc>
                  <a:txBody>
                    <a:bodyPr/>
                    <a:lstStyle/>
                    <a:p>
                      <a:r>
                        <a:rPr lang="en-US" sz="1600" dirty="0" smtClean="0"/>
                        <a:t>INSERT</a:t>
                      </a:r>
                      <a:endParaRPr lang="en-US" sz="1600" dirty="0"/>
                    </a:p>
                  </a:txBody>
                  <a:tcPr/>
                </a:tc>
                <a:tc>
                  <a:txBody>
                    <a:bodyPr/>
                    <a:lstStyle/>
                    <a:p>
                      <a:r>
                        <a:rPr lang="en-US" sz="1600" dirty="0" smtClean="0"/>
                        <a:t>Adds one or more ne</a:t>
                      </a:r>
                      <a:r>
                        <a:rPr lang="en-US" sz="1600" baseline="0" dirty="0" smtClean="0"/>
                        <a:t>w rows to a table</a:t>
                      </a:r>
                      <a:br>
                        <a:rPr lang="en-US" sz="1600" baseline="0" dirty="0" smtClean="0"/>
                      </a:br>
                      <a:r>
                        <a:rPr lang="en-US" sz="1600" baseline="0" dirty="0" smtClean="0"/>
                        <a:t/>
                      </a:r>
                      <a:br>
                        <a:rPr lang="en-US" sz="1600" baseline="0" dirty="0" smtClean="0"/>
                      </a:br>
                      <a:r>
                        <a:rPr lang="en-US" sz="1200" i="0" baseline="0" dirty="0" smtClean="0">
                          <a:latin typeface="Courier New" charset="0"/>
                          <a:ea typeface="Courier New" charset="0"/>
                          <a:cs typeface="Courier New" charset="0"/>
                        </a:rPr>
                        <a:t>INSERT INTO genes </a:t>
                      </a:r>
                      <a:r>
                        <a:rPr lang="en-US" sz="1200" i="0" baseline="0" dirty="0" smtClean="0">
                          <a:latin typeface="Courier New" charset="0"/>
                          <a:ea typeface="Courier New" charset="0"/>
                          <a:cs typeface="Courier New" charset="0"/>
                        </a:rPr>
                        <a:t>(name</a:t>
                      </a:r>
                      <a:r>
                        <a:rPr lang="en-US" sz="1200" i="0" baseline="0" dirty="0" smtClean="0">
                          <a:latin typeface="Courier New" charset="0"/>
                          <a:ea typeface="Courier New" charset="0"/>
                          <a:cs typeface="Courier New" charset="0"/>
                        </a:rPr>
                        <a:t>, description, chromosome, start, end, strand) VALUES </a:t>
                      </a:r>
                      <a:r>
                        <a:rPr lang="en-US" sz="1200" i="0" baseline="0" dirty="0" smtClean="0">
                          <a:latin typeface="Courier New" charset="0"/>
                          <a:ea typeface="Courier New" charset="0"/>
                          <a:cs typeface="Courier New" charset="0"/>
                        </a:rPr>
                        <a:t>('BRCA1</a:t>
                      </a:r>
                      <a:r>
                        <a:rPr lang="en-US" sz="1200" i="0" baseline="0" dirty="0" smtClean="0">
                          <a:latin typeface="Courier New" charset="0"/>
                          <a:ea typeface="Courier New" charset="0"/>
                          <a:cs typeface="Courier New" charset="0"/>
                        </a:rPr>
                        <a:t>', 'Breast Cancer 1', 'chr17', 43044295, 43170245, '-');</a:t>
                      </a:r>
                      <a:endParaRPr lang="en-US" sz="1200" dirty="0">
                        <a:latin typeface="Courier New" charset="0"/>
                        <a:ea typeface="Courier New" charset="0"/>
                        <a:cs typeface="Courier New" charset="0"/>
                      </a:endParaRPr>
                    </a:p>
                  </a:txBody>
                  <a:tcPr/>
                </a:tc>
              </a:tr>
              <a:tr h="370840">
                <a:tc>
                  <a:txBody>
                    <a:bodyPr/>
                    <a:lstStyle/>
                    <a:p>
                      <a:r>
                        <a:rPr lang="en-US" sz="1600" dirty="0" smtClean="0"/>
                        <a:t>SELECT</a:t>
                      </a:r>
                      <a:endParaRPr lang="en-US" sz="1600" dirty="0"/>
                    </a:p>
                  </a:txBody>
                  <a:tcPr/>
                </a:tc>
                <a:tc>
                  <a:txBody>
                    <a:bodyPr/>
                    <a:lstStyle/>
                    <a:p>
                      <a:r>
                        <a:rPr lang="en-US" sz="1600" dirty="0" smtClean="0"/>
                        <a:t>Retrieves data from one or more rows in a table</a:t>
                      </a:r>
                      <a:br>
                        <a:rPr lang="en-US" sz="1600" dirty="0" smtClean="0"/>
                      </a:br>
                      <a:r>
                        <a:rPr lang="en-US" sz="1600" dirty="0" smtClean="0"/>
                        <a:t/>
                      </a:r>
                      <a:br>
                        <a:rPr lang="en-US" sz="1600" dirty="0" smtClean="0"/>
                      </a:br>
                      <a:r>
                        <a:rPr lang="en-US" sz="1200" dirty="0" smtClean="0">
                          <a:latin typeface="Courier New" charset="0"/>
                          <a:ea typeface="Courier New" charset="0"/>
                          <a:cs typeface="Courier New" charset="0"/>
                        </a:rPr>
                        <a:t>SELECT * FROM genes</a:t>
                      </a:r>
                      <a:r>
                        <a:rPr lang="en-US" sz="1200" baseline="0" dirty="0" smtClean="0">
                          <a:latin typeface="Courier New" charset="0"/>
                          <a:ea typeface="Courier New" charset="0"/>
                          <a:cs typeface="Courier New" charset="0"/>
                        </a:rPr>
                        <a:t> WHERE name </a:t>
                      </a:r>
                      <a:r>
                        <a:rPr lang="en-US" sz="1200" baseline="0" dirty="0" smtClean="0">
                          <a:latin typeface="Courier New" charset="0"/>
                          <a:ea typeface="Courier New" charset="0"/>
                          <a:cs typeface="Courier New" charset="0"/>
                        </a:rPr>
                        <a:t>= </a:t>
                      </a:r>
                      <a:r>
                        <a:rPr lang="en-US" sz="1200" i="0" baseline="0" dirty="0" smtClean="0">
                          <a:latin typeface="Courier New" charset="0"/>
                          <a:ea typeface="Courier New" charset="0"/>
                          <a:cs typeface="Courier New" charset="0"/>
                        </a:rPr>
                        <a:t>'</a:t>
                      </a:r>
                      <a:r>
                        <a:rPr lang="en-US" sz="1200" baseline="0" dirty="0" smtClean="0">
                          <a:latin typeface="Courier New" charset="0"/>
                          <a:ea typeface="Courier New" charset="0"/>
                          <a:cs typeface="Courier New" charset="0"/>
                        </a:rPr>
                        <a:t>BRCA1</a:t>
                      </a:r>
                      <a:r>
                        <a:rPr lang="en-US" sz="1200" i="0" baseline="0" dirty="0" smtClean="0">
                          <a:latin typeface="Courier New" charset="0"/>
                          <a:ea typeface="Courier New" charset="0"/>
                          <a:cs typeface="Courier New" charset="0"/>
                        </a:rPr>
                        <a:t>'</a:t>
                      </a:r>
                      <a:r>
                        <a:rPr lang="en-US" sz="1200" baseline="0" dirty="0" smtClean="0">
                          <a:latin typeface="Courier New" charset="0"/>
                          <a:ea typeface="Courier New" charset="0"/>
                          <a:cs typeface="Courier New" charset="0"/>
                        </a:rPr>
                        <a:t>;</a:t>
                      </a:r>
                      <a:endParaRPr lang="en-US" sz="1600" dirty="0">
                        <a:latin typeface="Courier New" charset="0"/>
                        <a:ea typeface="Courier New" charset="0"/>
                        <a:cs typeface="Courier New" charset="0"/>
                      </a:endParaRPr>
                    </a:p>
                  </a:txBody>
                  <a:tcPr/>
                </a:tc>
              </a:tr>
              <a:tr h="370840">
                <a:tc>
                  <a:txBody>
                    <a:bodyPr/>
                    <a:lstStyle/>
                    <a:p>
                      <a:r>
                        <a:rPr lang="en-US" sz="1600" dirty="0" smtClean="0"/>
                        <a:t>UPDATE</a:t>
                      </a:r>
                      <a:endParaRPr lang="en-US" sz="1600" dirty="0"/>
                    </a:p>
                  </a:txBody>
                  <a:tcPr/>
                </a:tc>
                <a:tc>
                  <a:txBody>
                    <a:bodyPr/>
                    <a:lstStyle/>
                    <a:p>
                      <a:r>
                        <a:rPr lang="en-US" sz="1600" dirty="0" smtClean="0"/>
                        <a:t>Modifies the contents</a:t>
                      </a:r>
                      <a:r>
                        <a:rPr lang="en-US" sz="1600" baseline="0" dirty="0" smtClean="0"/>
                        <a:t> of one or more rows in a table</a:t>
                      </a:r>
                      <a:br>
                        <a:rPr lang="en-US" sz="1600" baseline="0" dirty="0" smtClean="0"/>
                      </a:br>
                      <a:r>
                        <a:rPr lang="en-US" sz="1600" baseline="0" dirty="0" smtClean="0"/>
                        <a:t/>
                      </a:r>
                      <a:br>
                        <a:rPr lang="en-US" sz="1600" baseline="0" dirty="0" smtClean="0"/>
                      </a:br>
                      <a:r>
                        <a:rPr lang="en-US" sz="1200" baseline="0" dirty="0" smtClean="0">
                          <a:latin typeface="Courier New" charset="0"/>
                          <a:ea typeface="Courier New" charset="0"/>
                          <a:cs typeface="Courier New" charset="0"/>
                        </a:rPr>
                        <a:t>UPDATE genes SET description = </a:t>
                      </a:r>
                      <a:r>
                        <a:rPr lang="en-US" sz="1200" i="0" baseline="0" dirty="0" smtClean="0">
                          <a:latin typeface="Courier New" charset="0"/>
                          <a:ea typeface="Courier New" charset="0"/>
                          <a:cs typeface="Courier New" charset="0"/>
                        </a:rPr>
                        <a:t>'Breast Cancer 1, a human tumor </a:t>
                      </a:r>
                      <a:r>
                        <a:rPr lang="en-US" sz="1200" i="0" baseline="0" dirty="0" smtClean="0">
                          <a:latin typeface="Courier New" charset="0"/>
                          <a:ea typeface="Courier New" charset="0"/>
                          <a:cs typeface="Courier New" charset="0"/>
                        </a:rPr>
                        <a:t>suppressor </a:t>
                      </a:r>
                      <a:r>
                        <a:rPr lang="en-US" sz="1200" i="0" baseline="0" dirty="0" smtClean="0">
                          <a:latin typeface="Courier New" charset="0"/>
                          <a:ea typeface="Courier New" charset="0"/>
                          <a:cs typeface="Courier New" charset="0"/>
                        </a:rPr>
                        <a:t>gene' WHERE name = 'BRCA1’;</a:t>
                      </a:r>
                      <a:endParaRPr lang="en-US" sz="1200" dirty="0">
                        <a:latin typeface="Courier New" charset="0"/>
                        <a:ea typeface="Courier New" charset="0"/>
                        <a:cs typeface="Courier New"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DELETE FROM</a:t>
                      </a:r>
                    </a:p>
                  </a:txBody>
                  <a:tcPr/>
                </a:tc>
                <a:tc>
                  <a:txBody>
                    <a:bodyPr/>
                    <a:lstStyle/>
                    <a:p>
                      <a:r>
                        <a:rPr lang="en-US" sz="1600" dirty="0" smtClean="0"/>
                        <a:t>Deletes some data inside</a:t>
                      </a:r>
                      <a:r>
                        <a:rPr lang="en-US" sz="1600" baseline="0" dirty="0" smtClean="0"/>
                        <a:t> a table, but not the entire table</a:t>
                      </a:r>
                      <a:br>
                        <a:rPr lang="en-US" sz="1600" baseline="0" dirty="0" smtClean="0"/>
                      </a:br>
                      <a:r>
                        <a:rPr lang="en-US" sz="1600" baseline="0" dirty="0" smtClean="0"/>
                        <a:t/>
                      </a:r>
                      <a:br>
                        <a:rPr lang="en-US" sz="1600" baseline="0" dirty="0" smtClean="0"/>
                      </a:br>
                      <a:r>
                        <a:rPr lang="en-US" sz="1200" i="0" baseline="0" dirty="0" smtClean="0">
                          <a:latin typeface="Courier New" charset="0"/>
                          <a:ea typeface="Courier New" charset="0"/>
                          <a:cs typeface="Courier New" charset="0"/>
                        </a:rPr>
                        <a:t>DELETE FROM genes WHERE name = 'BRCA1';</a:t>
                      </a:r>
                      <a:endParaRPr lang="en-US" sz="1200" dirty="0">
                        <a:latin typeface="Courier New" charset="0"/>
                        <a:ea typeface="Courier New" charset="0"/>
                        <a:cs typeface="Courier New"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DROP TABLE</a:t>
                      </a:r>
                    </a:p>
                  </a:txBody>
                  <a:tcPr/>
                </a:tc>
                <a:tc>
                  <a:txBody>
                    <a:bodyPr/>
                    <a:lstStyle/>
                    <a:p>
                      <a:r>
                        <a:rPr lang="en-US" sz="1600" dirty="0" smtClean="0"/>
                        <a:t>Deletes an entire </a:t>
                      </a:r>
                      <a:r>
                        <a:rPr lang="en-US" sz="1600" dirty="0" smtClean="0"/>
                        <a:t>table (https://</a:t>
                      </a:r>
                      <a:r>
                        <a:rPr lang="en-US" sz="1600" dirty="0" err="1" smtClean="0"/>
                        <a:t>xkcd.com</a:t>
                      </a:r>
                      <a:r>
                        <a:rPr lang="en-US" sz="1600" dirty="0" smtClean="0"/>
                        <a:t>/327/)</a:t>
                      </a:r>
                      <a:r>
                        <a:rPr lang="en-US" sz="1600" dirty="0" smtClean="0"/>
                        <a:t/>
                      </a:r>
                      <a:br>
                        <a:rPr lang="en-US" sz="1600" dirty="0" smtClean="0"/>
                      </a:br>
                      <a:r>
                        <a:rPr lang="en-US" sz="1600" dirty="0" smtClean="0"/>
                        <a:t/>
                      </a:r>
                      <a:br>
                        <a:rPr lang="en-US" sz="1600" dirty="0" smtClean="0"/>
                      </a:br>
                      <a:r>
                        <a:rPr lang="en-US" sz="1200" i="0" dirty="0" smtClean="0">
                          <a:latin typeface="Courier New" charset="0"/>
                          <a:ea typeface="Courier New" charset="0"/>
                          <a:cs typeface="Courier New" charset="0"/>
                        </a:rPr>
                        <a:t>DROP TABLE genes;</a:t>
                      </a:r>
                      <a:endParaRPr lang="en-US" sz="1600" dirty="0">
                        <a:latin typeface="Courier New" charset="0"/>
                        <a:ea typeface="Courier New" charset="0"/>
                        <a:cs typeface="Courier New" charset="0"/>
                      </a:endParaRPr>
                    </a:p>
                  </a:txBody>
                  <a:tcPr/>
                </a:tc>
              </a:tr>
            </a:tbl>
          </a:graphicData>
        </a:graphic>
      </p:graphicFrame>
    </p:spTree>
    <p:extLst>
      <p:ext uri="{BB962C8B-B14F-4D97-AF65-F5344CB8AC3E}">
        <p14:creationId xmlns:p14="http://schemas.microsoft.com/office/powerpoint/2010/main" val="1487389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3114</TotalTime>
  <Words>1127</Words>
  <Application>Microsoft Macintosh PowerPoint</Application>
  <PresentationFormat>Widescreen</PresentationFormat>
  <Paragraphs>172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Calibri Light</vt:lpstr>
      <vt:lpstr>Courier New</vt:lpstr>
      <vt:lpstr>Mangal</vt:lpstr>
      <vt:lpstr>Wingdings</vt:lpstr>
      <vt:lpstr>Arial</vt:lpstr>
      <vt:lpstr>Office Theme</vt:lpstr>
      <vt:lpstr>Biological Databases and SQL</vt:lpstr>
      <vt:lpstr>Agenda for today</vt:lpstr>
      <vt:lpstr>Online biological databases</vt:lpstr>
      <vt:lpstr>Online biological databases</vt:lpstr>
      <vt:lpstr>Structured Query Language (SQL)</vt:lpstr>
      <vt:lpstr>Relationships between tables</vt:lpstr>
      <vt:lpstr>Our example is a many-to-many relationship</vt:lpstr>
      <vt:lpstr>SQL implementation details</vt:lpstr>
      <vt:lpstr>Basic SQL command cheat sheet</vt:lpstr>
      <vt:lpstr>PowerPoint Presentation</vt:lpstr>
      <vt:lpstr>Accessing Entrez using BioPython</vt:lpstr>
      <vt:lpstr>PowerPoint Presentation</vt:lpstr>
      <vt:lpstr>Ok, now get started…</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Keeping a computational notebook</dc:title>
  <dc:creator>Andrew Sczesnak</dc:creator>
  <cp:lastModifiedBy>Andrew Sczesnak</cp:lastModifiedBy>
  <cp:revision>117</cp:revision>
  <dcterms:created xsi:type="dcterms:W3CDTF">2018-08-15T20:39:59Z</dcterms:created>
  <dcterms:modified xsi:type="dcterms:W3CDTF">2018-09-13T19:08:58Z</dcterms:modified>
</cp:coreProperties>
</file>