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83" r:id="rId4"/>
    <p:sldId id="287" r:id="rId5"/>
    <p:sldId id="288" r:id="rId6"/>
    <p:sldId id="289" r:id="rId7"/>
    <p:sldId id="29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/>
    <p:restoredTop sz="94712"/>
  </p:normalViewPr>
  <p:slideViewPr>
    <p:cSldViewPr snapToGrid="0" snapToObjects="1">
      <p:cViewPr>
        <p:scale>
          <a:sx n="120" d="100"/>
          <a:sy n="120" d="100"/>
        </p:scale>
        <p:origin x="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2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B2E27AD-4828-4DE2-9913-BB47CE2A6DD9}"/>
    <pc:docChg chg="modSld">
      <pc:chgData name="" userId="" providerId="" clId="Web-{DB2E27AD-4828-4DE2-9913-BB47CE2A6DD9}" dt="2018-08-30T21:42:34.715" v="15" actId="20577"/>
      <pc:docMkLst>
        <pc:docMk/>
      </pc:docMkLst>
      <pc:sldChg chg="modSp">
        <pc:chgData name="" userId="" providerId="" clId="Web-{DB2E27AD-4828-4DE2-9913-BB47CE2A6DD9}" dt="2018-08-30T21:42:34.715" v="14" actId="20577"/>
        <pc:sldMkLst>
          <pc:docMk/>
          <pc:sldMk cId="1997877611" sldId="267"/>
        </pc:sldMkLst>
        <pc:spChg chg="mod">
          <ac:chgData name="" userId="" providerId="" clId="Web-{DB2E27AD-4828-4DE2-9913-BB47CE2A6DD9}" dt="2018-08-30T21:42:34.715" v="14" actId="20577"/>
          <ac:spMkLst>
            <pc:docMk/>
            <pc:sldMk cId="1997877611" sldId="26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B20F-D95F-D046-9C4A-B7CA9CE420B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939F4-3BB4-124A-BB87-73ED4774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0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8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B6-3D7C-AA45-9ACF-865C6E6C89F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RNAfold</a:t>
            </a:r>
            <a:r>
              <a:rPr lang="en-US" b="1" dirty="0" smtClean="0"/>
              <a:t> and </a:t>
            </a:r>
            <a:r>
              <a:rPr lang="en-US" b="1" dirty="0" err="1" smtClean="0"/>
              <a:t>Subprocess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BioE</a:t>
            </a:r>
            <a:r>
              <a:rPr lang="en-US" dirty="0"/>
              <a:t> 131/231</a:t>
            </a:r>
          </a:p>
          <a:p>
            <a:r>
              <a:rPr lang="en-US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194412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Launching external programs with </a:t>
            </a:r>
            <a:r>
              <a:rPr lang="en-US" dirty="0" err="1" smtClean="0"/>
              <a:t>subprocess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 smtClean="0"/>
              <a:t>RNAfold</a:t>
            </a:r>
            <a:r>
              <a:rPr lang="en-US" dirty="0" smtClean="0"/>
              <a:t>: predicting nucleic acid secondary structure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Grab some sequences from </a:t>
            </a:r>
            <a:r>
              <a:rPr lang="en-US" dirty="0" err="1" smtClean="0"/>
              <a:t>Entrez</a:t>
            </a:r>
            <a:r>
              <a:rPr lang="en-US" dirty="0" smtClean="0"/>
              <a:t>, build a function to launch </a:t>
            </a:r>
            <a:r>
              <a:rPr lang="en-US" dirty="0" err="1" smtClean="0"/>
              <a:t>RNAfold</a:t>
            </a:r>
            <a:r>
              <a:rPr lang="en-US" dirty="0" smtClean="0"/>
              <a:t>, then fold your sequences</a:t>
            </a: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Done!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3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existing tools saves you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Often, there is a program that someone’s written that will perform some complex analysis that you need to do. Rather than reinvent the wheel, it’s easier to simply run someone else’s program.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Recall that we used MUSCLE to generate a multiple alignment and </a:t>
            </a:r>
            <a:r>
              <a:rPr lang="en-US" sz="2400" dirty="0" err="1" smtClean="0"/>
              <a:t>FastTree</a:t>
            </a:r>
            <a:r>
              <a:rPr lang="en-US" sz="2400" dirty="0" smtClean="0"/>
              <a:t> to turn that into a phylogenetic tree in a previous lab. There, we dropped into a terminal and ran those commands manually. But what if we wanted to generate hundreds of alignments? It would take forever to do them manually.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Instead, we could have written a function to call MUSCLE from within Python, which will be demonstrated in the next few slides.</a:t>
            </a: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90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Python’s </a:t>
            </a:r>
            <a:r>
              <a:rPr lang="en-US" b="1" dirty="0" err="1" smtClean="0"/>
              <a:t>subprocess</a:t>
            </a:r>
            <a:r>
              <a:rPr lang="en-US" b="1" dirty="0" smtClean="0"/>
              <a:t>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The </a:t>
            </a:r>
            <a:r>
              <a:rPr lang="en-US" sz="2400" dirty="0" err="1" smtClean="0"/>
              <a:t>subprocess</a:t>
            </a:r>
            <a:r>
              <a:rPr lang="en-US" sz="2400" dirty="0" smtClean="0"/>
              <a:t> module lets you launch a program from within Python and get the results back for further manipulation.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Import the module with</a:t>
            </a:r>
            <a:r>
              <a:rPr lang="en-US" sz="2400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subprocess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In Python 3, the most common use-case has been consolidated into a single command: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proc =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subprocess.run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, input,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           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stdout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subprocess.PIPE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stderr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subprocess.PIPE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               check=True)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This will run the command given by ‘</a:t>
            </a:r>
            <a:r>
              <a:rPr lang="en-US" sz="2400" dirty="0" err="1" smtClean="0"/>
              <a:t>args</a:t>
            </a:r>
            <a:r>
              <a:rPr lang="en-US" sz="2400" dirty="0" smtClean="0"/>
              <a:t>’ passing ‘input’ on </a:t>
            </a:r>
            <a:r>
              <a:rPr lang="en-US" sz="2400" dirty="0" err="1" smtClean="0"/>
              <a:t>stdin</a:t>
            </a:r>
            <a:r>
              <a:rPr lang="en-US" sz="2400" dirty="0" smtClean="0"/>
              <a:t> and capturing the output from </a:t>
            </a:r>
            <a:r>
              <a:rPr lang="en-US" sz="2400" dirty="0" err="1" smtClean="0"/>
              <a:t>stderr</a:t>
            </a:r>
            <a:r>
              <a:rPr lang="en-US" sz="2400" dirty="0" smtClean="0"/>
              <a:t> and </a:t>
            </a:r>
            <a:r>
              <a:rPr lang="en-US" sz="2400" dirty="0" err="1" smtClean="0"/>
              <a:t>stdout</a:t>
            </a:r>
            <a:r>
              <a:rPr lang="en-US" sz="2400" dirty="0" smtClean="0"/>
              <a:t>. If the program fails (i.e., returns a non-zero exit code) an exception will be raised.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649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35240" cy="6858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3604437" y="1265274"/>
            <a:ext cx="1616149" cy="510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48174" y="395784"/>
            <a:ext cx="558209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command we want to run, and all its parameters, appear as the first positional argument. Break the command apart at the spaces and turn it into a list, e.g., ‘muscle -</a:t>
            </a:r>
            <a:r>
              <a:rPr lang="en-US" dirty="0" err="1" smtClean="0"/>
              <a:t>diags</a:t>
            </a:r>
            <a:r>
              <a:rPr lang="en-US" dirty="0" smtClean="0"/>
              <a:t>’ becomes [‘muscle’, ‘-</a:t>
            </a:r>
            <a:r>
              <a:rPr lang="en-US" dirty="0" err="1" smtClean="0"/>
              <a:t>diags</a:t>
            </a:r>
            <a:r>
              <a:rPr lang="en-US" dirty="0" smtClean="0"/>
              <a:t>’]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26101" y="5153681"/>
            <a:ext cx="4667693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Recall that</a:t>
            </a:r>
            <a:r>
              <a:rPr lang="mr-IN" sz="1400" b="1" dirty="0" smtClean="0"/>
              <a:t>…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b="1" dirty="0" smtClean="0"/>
          </a:p>
          <a:p>
            <a:r>
              <a:rPr lang="en-US" sz="1400" dirty="0" smtClean="0"/>
              <a:t>On Linux terminals there are three “streams” of data: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b="1" dirty="0" err="1" smtClean="0"/>
              <a:t>stdin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standard input, everything you type</a:t>
            </a:r>
          </a:p>
          <a:p>
            <a:r>
              <a:rPr lang="en-US" sz="1400" b="1" dirty="0" err="1" smtClean="0"/>
              <a:t>stdout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output from programs you run</a:t>
            </a:r>
          </a:p>
          <a:p>
            <a:r>
              <a:rPr lang="en-US" sz="1400" b="1" dirty="0" err="1" smtClean="0"/>
              <a:t>stderr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status messages and errors from programs you run</a:t>
            </a:r>
            <a:endParaRPr lang="en-US" sz="1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859621" y="2101409"/>
            <a:ext cx="1786267" cy="450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73479" y="1802813"/>
            <a:ext cx="558209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Our sample input FASTA file is encoded using bytes() and passed as input to muscle. We then tell </a:t>
            </a:r>
            <a:r>
              <a:rPr lang="en-US" dirty="0" err="1" smtClean="0"/>
              <a:t>subprocess</a:t>
            </a:r>
            <a:r>
              <a:rPr lang="en-US" dirty="0" smtClean="0"/>
              <a:t> to capture output from </a:t>
            </a:r>
            <a:r>
              <a:rPr lang="en-US" dirty="0" err="1" smtClean="0"/>
              <a:t>stdout</a:t>
            </a:r>
            <a:r>
              <a:rPr lang="en-US" dirty="0" smtClean="0"/>
              <a:t> and </a:t>
            </a:r>
            <a:r>
              <a:rPr lang="en-US" dirty="0" err="1" smtClean="0"/>
              <a:t>stderr</a:t>
            </a:r>
            <a:r>
              <a:rPr lang="en-US" dirty="0" smtClean="0"/>
              <a:t> by piping it back to us here in Python.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657060" y="3328554"/>
            <a:ext cx="988829" cy="5845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73479" y="3217196"/>
            <a:ext cx="5582095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And finally we just print the two output data streams to the screen, making sure we .decode() the resulting bytes objects back into strings before we do.</a:t>
            </a:r>
          </a:p>
          <a:p>
            <a:endParaRPr lang="en-US" dirty="0"/>
          </a:p>
          <a:p>
            <a:r>
              <a:rPr lang="en-US" b="1" dirty="0" smtClean="0"/>
              <a:t>If this were part of a pipeline, we could use </a:t>
            </a:r>
            <a:r>
              <a:rPr lang="en-US" b="1" dirty="0" err="1" smtClean="0"/>
              <a:t>Bio.SeqIO</a:t>
            </a:r>
            <a:r>
              <a:rPr lang="en-US" b="1" dirty="0" smtClean="0"/>
              <a:t> to parse the aligned FASTA from </a:t>
            </a:r>
            <a:r>
              <a:rPr lang="en-US" b="1" dirty="0" err="1" smtClean="0"/>
              <a:t>stdout</a:t>
            </a:r>
            <a:r>
              <a:rPr lang="en-US" b="1" dirty="0" smtClean="0"/>
              <a:t> and continue 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079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RNAfold</a:t>
            </a:r>
            <a:r>
              <a:rPr lang="en-US" b="1" dirty="0" smtClean="0"/>
              <a:t> predicts secondary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878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In class, you’ve learned that single-stranded RNA can fold to adopt interesting secondary structures which can allow them to perform different functions.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For today’s lab, you’ll need to familiarize yourself with the </a:t>
            </a:r>
            <a:r>
              <a:rPr lang="en-US" sz="2200" dirty="0" err="1" smtClean="0"/>
              <a:t>RNAfold</a:t>
            </a:r>
            <a:r>
              <a:rPr lang="en-US" sz="2200" dirty="0" smtClean="0"/>
              <a:t> command. This turns a nucleic acid sequence into a folded structure represented by </a:t>
            </a:r>
            <a:r>
              <a:rPr lang="en-US" sz="2200" dirty="0" err="1" smtClean="0"/>
              <a:t>paratheses</a:t>
            </a:r>
            <a:r>
              <a:rPr lang="en-US" sz="2200" dirty="0" smtClean="0"/>
              <a:t> and dots. The </a:t>
            </a:r>
            <a:r>
              <a:rPr lang="en-US" sz="2200" dirty="0" err="1" smtClean="0"/>
              <a:t>RNAplot</a:t>
            </a:r>
            <a:r>
              <a:rPr lang="en-US" sz="2200" dirty="0" smtClean="0"/>
              <a:t> command turns a folded structure in text format into a graphical representation.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dirty="0" smtClean="0"/>
              <a:t>NOTE:</a:t>
            </a:r>
            <a:r>
              <a:rPr lang="en-US" sz="2000" dirty="0" smtClean="0"/>
              <a:t> </a:t>
            </a:r>
            <a:r>
              <a:rPr lang="en-US" sz="2000" dirty="0" err="1" smtClean="0"/>
              <a:t>RNAfold</a:t>
            </a:r>
            <a:r>
              <a:rPr lang="en-US" sz="2000" dirty="0" smtClean="0"/>
              <a:t> produces a plot by default. Running </a:t>
            </a:r>
            <a:r>
              <a:rPr lang="en-US" sz="2000" dirty="0" err="1" smtClean="0"/>
              <a:t>RNAplot</a:t>
            </a:r>
            <a:r>
              <a:rPr lang="en-US" sz="2000" dirty="0" smtClean="0"/>
              <a:t> is superfluous in most cases.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22744" y="5263118"/>
            <a:ext cx="1679944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GGGCGACCCUGAUGAGCUUGAGUUUAGCUCGUCACUGUCCAGGUUCAAUCAGGCGAAACGGUGAAAGCCGUAGGUUGCCC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2122" y="5540116"/>
            <a:ext cx="178627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sz="1200" dirty="0" smtClean="0"/>
              <a:t>((((((((.(((((((((.......))))))))).((.((.(((...))).))))..(((((....))))).))))))))</a:t>
            </a:r>
            <a:endParaRPr lang="mr-IN" sz="1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77895" y="5779048"/>
            <a:ext cx="13060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09362" y="5757781"/>
            <a:ext cx="13060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87232" y="5342248"/>
            <a:ext cx="9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RNAfold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72834" y="5342248"/>
            <a:ext cx="9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RNAplot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592" y="4588036"/>
            <a:ext cx="2346617" cy="224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8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Running </a:t>
            </a:r>
            <a:r>
              <a:rPr lang="en-US" b="1" dirty="0" err="1" smtClean="0"/>
              <a:t>RNAfold</a:t>
            </a:r>
            <a:r>
              <a:rPr lang="en-US" b="1" dirty="0" smtClean="0"/>
              <a:t>/plot from the command line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5" y="1956390"/>
            <a:ext cx="7144955" cy="426749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6124353" y="2083981"/>
            <a:ext cx="1913861" cy="20201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12643" y="1956390"/>
            <a:ext cx="36576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Here’s the command we want to run using </a:t>
            </a:r>
            <a:r>
              <a:rPr lang="en-US" dirty="0" err="1" smtClean="0"/>
              <a:t>subprocess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56815" y="2767414"/>
            <a:ext cx="1298627" cy="2286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96197" y="2722741"/>
            <a:ext cx="4159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is our </a:t>
            </a:r>
            <a:r>
              <a:rPr lang="en-US" b="1" dirty="0" err="1" smtClean="0"/>
              <a:t>stdin</a:t>
            </a:r>
            <a:r>
              <a:rPr lang="en-US" dirty="0" smtClean="0"/>
              <a:t>, the nucleic acid sequence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975498" y="3477428"/>
            <a:ext cx="1796903" cy="6790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61891" y="3212093"/>
            <a:ext cx="41591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is the piece of </a:t>
            </a:r>
            <a:r>
              <a:rPr lang="en-US" b="1" dirty="0" err="1" smtClean="0"/>
              <a:t>stdout</a:t>
            </a:r>
            <a:r>
              <a:rPr lang="en-US" b="1" dirty="0" smtClean="0"/>
              <a:t> </a:t>
            </a:r>
            <a:r>
              <a:rPr lang="en-US" dirty="0" smtClean="0"/>
              <a:t>that we want to keep—the folded structure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078597" y="4348892"/>
            <a:ext cx="1796903" cy="6790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64990" y="4083557"/>
            <a:ext cx="41591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Don’t forget to end your </a:t>
            </a:r>
            <a:r>
              <a:rPr lang="en-US" b="1" dirty="0" err="1" smtClean="0"/>
              <a:t>stdin</a:t>
            </a:r>
            <a:r>
              <a:rPr lang="en-US" dirty="0" smtClean="0"/>
              <a:t> with an @ symbol to tell </a:t>
            </a:r>
            <a:r>
              <a:rPr lang="en-US" dirty="0" err="1" smtClean="0"/>
              <a:t>RNAfold</a:t>
            </a:r>
            <a:r>
              <a:rPr lang="en-US" dirty="0" smtClean="0"/>
              <a:t> to quit. 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24353" y="5311789"/>
            <a:ext cx="1796903" cy="6790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89480" y="5014555"/>
            <a:ext cx="415910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RNAplot</a:t>
            </a:r>
            <a:r>
              <a:rPr lang="en-US" dirty="0" smtClean="0"/>
              <a:t> expects the nucleic acid sequence </a:t>
            </a:r>
            <a:r>
              <a:rPr lang="en-US" b="1" dirty="0" smtClean="0"/>
              <a:t>and</a:t>
            </a:r>
            <a:r>
              <a:rPr lang="en-US" dirty="0" smtClean="0"/>
              <a:t> folded structure as input, and produces the output as a file called “</a:t>
            </a:r>
            <a:r>
              <a:rPr lang="en-US" dirty="0" err="1" smtClean="0"/>
              <a:t>rna.ps</a:t>
            </a:r>
            <a:r>
              <a:rPr lang="en-US" dirty="0" smtClean="0"/>
              <a:t>” in your current directory. </a:t>
            </a:r>
            <a:r>
              <a:rPr lang="en-US" dirty="0" err="1" smtClean="0"/>
              <a:t>RNAfold</a:t>
            </a:r>
            <a:r>
              <a:rPr lang="en-US" dirty="0" smtClean="0"/>
              <a:t> does this too by default!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3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Ok, now get started</a:t>
            </a:r>
            <a:r>
              <a:rPr lang="mr-IN" b="1" dirty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Download the Lab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/>
              <a:t>PDF from </a:t>
            </a:r>
            <a:r>
              <a:rPr lang="en-US" dirty="0" err="1"/>
              <a:t>bCourses</a:t>
            </a:r>
            <a:r>
              <a:rPr lang="en-US" dirty="0"/>
              <a:t> and go through it together with your lab </a:t>
            </a:r>
            <a:r>
              <a:rPr lang="en-US" dirty="0" smtClean="0"/>
              <a:t>partner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You will design a routine that runs </a:t>
            </a:r>
            <a:r>
              <a:rPr lang="en-US" dirty="0" err="1" smtClean="0"/>
              <a:t>RNAfold</a:t>
            </a:r>
            <a:r>
              <a:rPr lang="en-US" dirty="0" smtClean="0"/>
              <a:t> and </a:t>
            </a:r>
            <a:r>
              <a:rPr lang="en-US" dirty="0" err="1" smtClean="0"/>
              <a:t>RNAplot</a:t>
            </a:r>
            <a:r>
              <a:rPr lang="en-US" dirty="0" smtClean="0"/>
              <a:t> from within Python. It should take as input a nucleic acid sequence and produce a nice folded picture as output.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Using this routine, you will fold some sequences that you pull from a publication and compare your structures to those provided.</a:t>
            </a:r>
          </a:p>
        </p:txBody>
      </p:sp>
    </p:spTree>
    <p:extLst>
      <p:ext uri="{BB962C8B-B14F-4D97-AF65-F5344CB8AC3E}">
        <p14:creationId xmlns:p14="http://schemas.microsoft.com/office/powerpoint/2010/main" val="199787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13257</TotalTime>
  <Words>653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Courier New</vt:lpstr>
      <vt:lpstr>Mangal</vt:lpstr>
      <vt:lpstr>Arial</vt:lpstr>
      <vt:lpstr>Office Theme</vt:lpstr>
      <vt:lpstr>RNAfold and Subprocess </vt:lpstr>
      <vt:lpstr>Agenda for today</vt:lpstr>
      <vt:lpstr>Using existing tools saves you time</vt:lpstr>
      <vt:lpstr>Python’s subprocess module</vt:lpstr>
      <vt:lpstr>PowerPoint Presentation</vt:lpstr>
      <vt:lpstr>RNAfold predicts secondary structure</vt:lpstr>
      <vt:lpstr>Running RNAfold/plot from the command line</vt:lpstr>
      <vt:lpstr>Ok, now get started…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a computational notebook</dc:title>
  <dc:creator>Andrew Sczesnak</dc:creator>
  <cp:lastModifiedBy>Andrew Sczesnak</cp:lastModifiedBy>
  <cp:revision>143</cp:revision>
  <dcterms:created xsi:type="dcterms:W3CDTF">2018-08-15T20:39:59Z</dcterms:created>
  <dcterms:modified xsi:type="dcterms:W3CDTF">2018-09-20T20:13:51Z</dcterms:modified>
</cp:coreProperties>
</file>