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4" r:id="rId3"/>
    <p:sldId id="265" r:id="rId4"/>
    <p:sldId id="320" r:id="rId5"/>
    <p:sldId id="328" r:id="rId6"/>
    <p:sldId id="267" r:id="rId7"/>
    <p:sldId id="300" r:id="rId8"/>
    <p:sldId id="268" r:id="rId9"/>
    <p:sldId id="260" r:id="rId10"/>
    <p:sldId id="310" r:id="rId11"/>
    <p:sldId id="269" r:id="rId12"/>
    <p:sldId id="261" r:id="rId13"/>
    <p:sldId id="273" r:id="rId14"/>
    <p:sldId id="321" r:id="rId15"/>
    <p:sldId id="330" r:id="rId16"/>
    <p:sldId id="331" r:id="rId17"/>
    <p:sldId id="332" r:id="rId18"/>
    <p:sldId id="329" r:id="rId19"/>
    <p:sldId id="322" r:id="rId20"/>
    <p:sldId id="266" r:id="rId21"/>
    <p:sldId id="314" r:id="rId22"/>
    <p:sldId id="316" r:id="rId23"/>
    <p:sldId id="315" r:id="rId24"/>
    <p:sldId id="317" r:id="rId25"/>
    <p:sldId id="308" r:id="rId26"/>
    <p:sldId id="318" r:id="rId27"/>
    <p:sldId id="323" r:id="rId28"/>
    <p:sldId id="324" r:id="rId29"/>
    <p:sldId id="309" r:id="rId30"/>
    <p:sldId id="305" r:id="rId31"/>
    <p:sldId id="325" r:id="rId32"/>
    <p:sldId id="32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3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X-X章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908721"/>
            <a:ext cx="10972800" cy="738957"/>
          </a:xfrm>
        </p:spPr>
        <p:txBody>
          <a:bodyPr/>
          <a:lstStyle>
            <a:lvl1pPr algn="just">
              <a:defRPr kumimoji="0" lang="zh-TW" altLang="en-US" sz="3200" b="1" u="none" kern="1200" baseline="0" dirty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47678"/>
            <a:ext cx="10972800" cy="4525963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7200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圖片 8" descr="g_pa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  <p:sp>
        <p:nvSpPr>
          <p:cNvPr id="11" name="文字版面配置區 4">
            <a:hlinkClick r:id="rId5" action="ppaction://hlinksldjump"/>
          </p:cNvPr>
          <p:cNvSpPr txBox="1">
            <a:spLocks/>
          </p:cNvSpPr>
          <p:nvPr userDrawn="1"/>
        </p:nvSpPr>
        <p:spPr>
          <a:xfrm>
            <a:off x="11233248" y="1052736"/>
            <a:ext cx="1007435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747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623392" y="908720"/>
            <a:ext cx="11055019" cy="639762"/>
          </a:xfrm>
        </p:spPr>
        <p:txBody>
          <a:bodyPr anchor="b"/>
          <a:lstStyle>
            <a:lvl1pPr marL="0" indent="0">
              <a:buNone/>
              <a:defRPr kumimoji="0" lang="zh-TW" altLang="en-US" sz="2800" b="1" u="none" kern="1200" baseline="0" noProof="0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2016/3/10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616848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 descr="g_pa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版面配置區 4"/>
          <p:cNvSpPr>
            <a:spLocks noGrp="1"/>
          </p:cNvSpPr>
          <p:nvPr>
            <p:ph type="body" sz="quarter" idx="17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hatelove/archive/2012/03/01/introducing-chrome-web-developer-tool.aspx" TargetMode="External"/><Relationship Id="rId2" Type="http://schemas.openxmlformats.org/officeDocument/2006/relationships/hyperlink" Target="http://emn178.pixnet.net/blog/post/94152426-%E7%B6%B2%E9%A0%81%E9%96%8B%E7%99%BC%E4%BA%BA%E5%93%A1%E5%B7%A5%E5%85%B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w3schools.com/jsref/jsref_obj_global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smtClean="0"/>
              <a:t>JavaScript – </a:t>
            </a:r>
            <a:r>
              <a:rPr lang="zh-TW" altLang="en-US" sz="6000" dirty="0" smtClean="0"/>
              <a:t>函數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6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  <a:solidFill>
            <a:srgbClr val="92D050"/>
          </a:solidFill>
        </p:spPr>
        <p:txBody>
          <a:bodyPr/>
          <a:lstStyle/>
          <a:p>
            <a:r>
              <a:rPr lang="zh-TW" altLang="en-US" dirty="0" smtClean="0"/>
              <a:t>練習一</a:t>
            </a:r>
            <a:r>
              <a:rPr lang="zh-TW" altLang="en-US" dirty="0"/>
              <a:t> </a:t>
            </a:r>
            <a:r>
              <a:rPr lang="zh-TW" altLang="en-US" dirty="0" smtClean="0"/>
              <a:t>我的第一個</a:t>
            </a:r>
            <a:r>
              <a:rPr lang="en-US" altLang="zh-TW" dirty="0" smtClean="0"/>
              <a:t>JS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請寫一段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當網頁被叫起時，跳出一個對話方塊，讓使用者輸入姓名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當使用者輸入完成按下</a:t>
            </a:r>
            <a:r>
              <a:rPr lang="en-US" altLang="zh-TW" dirty="0" smtClean="0"/>
              <a:t>[OK]</a:t>
            </a:r>
            <a:r>
              <a:rPr lang="zh-TW" altLang="en-US" dirty="0" smtClean="0"/>
              <a:t>後，在網頁上顯示</a:t>
            </a:r>
            <a:r>
              <a:rPr lang="en-US" altLang="zh-TW" dirty="0" smtClean="0"/>
              <a:t>Hello xxx</a:t>
            </a:r>
            <a:r>
              <a:rPr lang="zh-TW" altLang="en-US" dirty="0" smtClean="0"/>
              <a:t>歡迎光臨的字串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604524"/>
            <a:ext cx="3419475" cy="1609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50" y="3875986"/>
            <a:ext cx="3171825" cy="106680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344997" y="4194928"/>
            <a:ext cx="471341" cy="374713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37145" y="5879067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Function_pratice1.html</a:t>
            </a:r>
          </a:p>
        </p:txBody>
      </p:sp>
    </p:spTree>
    <p:extLst>
      <p:ext uri="{BB962C8B-B14F-4D97-AF65-F5344CB8AC3E}">
        <p14:creationId xmlns:p14="http://schemas.microsoft.com/office/powerpoint/2010/main" val="7668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1" y="452718"/>
            <a:ext cx="9404723" cy="999010"/>
          </a:xfrm>
          <a:noFill/>
        </p:spPr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函數的傳回值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2" y="1570182"/>
            <a:ext cx="8946541" cy="46782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函數可以傳回函數的執行結果，只需傳入不同參數值，就可以產生不同執行結果的傳回</a:t>
            </a:r>
            <a:r>
              <a:rPr lang="zh-TW" altLang="en-US" sz="2400" dirty="0" smtClean="0"/>
              <a:t>值，如下</a:t>
            </a:r>
            <a:r>
              <a:rPr lang="zh-TW" altLang="en-US" sz="2400" dirty="0"/>
              <a:t>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function </a:t>
            </a:r>
            <a:r>
              <a:rPr lang="en-US" altLang="zh-TW" sz="2000" dirty="0" err="1">
                <a:solidFill>
                  <a:srgbClr val="FF0000"/>
                </a:solidFill>
              </a:rPr>
              <a:t>sumToN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intNumber</a:t>
            </a:r>
            <a:r>
              <a:rPr lang="en-US" altLang="zh-TW" sz="2000" dirty="0">
                <a:solidFill>
                  <a:srgbClr val="FF0000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</a:t>
            </a:r>
            <a:r>
              <a:rPr lang="en-US" altLang="zh-TW" sz="2000" dirty="0" err="1">
                <a:solidFill>
                  <a:srgbClr val="FF0000"/>
                </a:solidFill>
              </a:rPr>
              <a:t>var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intSum</a:t>
            </a:r>
            <a:r>
              <a:rPr lang="en-US" altLang="zh-TW" sz="2000" dirty="0">
                <a:solidFill>
                  <a:srgbClr val="FF0000"/>
                </a:solidFill>
              </a:rPr>
              <a:t> = 0;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for(</a:t>
            </a:r>
            <a:r>
              <a:rPr lang="en-US" altLang="zh-TW" sz="2000" dirty="0" err="1">
                <a:solidFill>
                  <a:srgbClr val="FF0000"/>
                </a:solidFill>
              </a:rPr>
              <a:t>var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=1;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&lt;=</a:t>
            </a:r>
            <a:r>
              <a:rPr lang="en-US" altLang="zh-TW" sz="2000" dirty="0" err="1">
                <a:solidFill>
                  <a:srgbClr val="FF0000"/>
                </a:solidFill>
              </a:rPr>
              <a:t>intnumber</a:t>
            </a:r>
            <a:r>
              <a:rPr lang="en-US" altLang="zh-TW" sz="2000" dirty="0">
                <a:solidFill>
                  <a:srgbClr val="FF0000"/>
                </a:solidFill>
              </a:rPr>
              <a:t>;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</a:t>
            </a:r>
            <a:r>
              <a:rPr lang="en-US" altLang="zh-TW" sz="2000" dirty="0" err="1">
                <a:solidFill>
                  <a:srgbClr val="FF0000"/>
                </a:solidFill>
              </a:rPr>
              <a:t>intSum</a:t>
            </a:r>
            <a:r>
              <a:rPr lang="en-US" altLang="zh-TW" sz="2000" dirty="0">
                <a:solidFill>
                  <a:srgbClr val="FF0000"/>
                </a:solidFill>
              </a:rPr>
              <a:t> +=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return </a:t>
            </a:r>
            <a:r>
              <a:rPr lang="en-US" altLang="zh-TW" sz="2000" dirty="0" err="1">
                <a:solidFill>
                  <a:srgbClr val="FF0000"/>
                </a:solidFill>
              </a:rPr>
              <a:t>intSum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sz="2400" dirty="0" err="1"/>
              <a:t>sumToN</a:t>
            </a:r>
            <a:r>
              <a:rPr lang="en-US" altLang="zh-TW" sz="2400" dirty="0"/>
              <a:t>()</a:t>
            </a:r>
            <a:r>
              <a:rPr lang="zh-TW" altLang="en-US" sz="2400" dirty="0"/>
              <a:t>函數計算</a:t>
            </a:r>
            <a:r>
              <a:rPr lang="en-US" altLang="zh-TW" sz="2400" dirty="0"/>
              <a:t>1</a:t>
            </a:r>
            <a:r>
              <a:rPr lang="zh-TW" altLang="en-US" sz="2400" dirty="0"/>
              <a:t>加到傳入參數</a:t>
            </a:r>
            <a:r>
              <a:rPr lang="en-US" altLang="zh-TW" sz="2400" dirty="0" err="1"/>
              <a:t>intNumber</a:t>
            </a:r>
            <a:r>
              <a:rPr lang="zh-TW" altLang="en-US" sz="2400" dirty="0"/>
              <a:t>的總和，在使用</a:t>
            </a:r>
            <a:r>
              <a:rPr lang="en-US" altLang="zh-TW" sz="2400" dirty="0"/>
              <a:t>for</a:t>
            </a:r>
            <a:r>
              <a:rPr lang="zh-TW" altLang="en-US" sz="2400" dirty="0"/>
              <a:t>迴圈計算總和後，使用</a:t>
            </a:r>
            <a:r>
              <a:rPr lang="en-US" altLang="zh-TW" sz="2400" dirty="0"/>
              <a:t>return</a:t>
            </a:r>
            <a:r>
              <a:rPr lang="zh-TW" altLang="en-US" sz="2400" dirty="0"/>
              <a:t>關鍵字傳回函數的執行結果。函數有傳回值，在呼叫時通常是使用指定敘述來取得傳回值，如下所示：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intSum</a:t>
            </a:r>
            <a:r>
              <a:rPr lang="en-US" altLang="zh-TW" sz="2000" dirty="0">
                <a:solidFill>
                  <a:srgbClr val="FF0000"/>
                </a:solidFill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</a:rPr>
              <a:t>sumToN</a:t>
            </a:r>
            <a:r>
              <a:rPr lang="en-US" altLang="zh-TW" sz="2000" dirty="0">
                <a:solidFill>
                  <a:srgbClr val="FF0000"/>
                </a:solidFill>
              </a:rPr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34048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函數的傳回值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674087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當我們希望從函數傳回資料時，可以使用</a:t>
            </a:r>
            <a:r>
              <a:rPr lang="en-US" altLang="zh-TW" dirty="0" smtClean="0"/>
              <a:t>return </a:t>
            </a:r>
            <a:r>
              <a:rPr lang="zh-TW" altLang="en-US" dirty="0" smtClean="0"/>
              <a:t>關鍵字：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062" y="2291768"/>
            <a:ext cx="600986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22174"/>
          <a:stretch/>
        </p:blipFill>
        <p:spPr bwMode="auto">
          <a:xfrm>
            <a:off x="3976470" y="5169062"/>
            <a:ext cx="5774266" cy="140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3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函數的變數範圍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668" y="1426933"/>
            <a:ext cx="8946541" cy="4195481"/>
          </a:xfrm>
        </p:spPr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變數範圍會影響程式碼的變數存取，在</a:t>
            </a:r>
            <a:r>
              <a:rPr lang="en-US" altLang="zh-TW" dirty="0"/>
              <a:t>JavaScript</a:t>
            </a:r>
            <a:r>
              <a:rPr lang="zh-TW" altLang="en-US" dirty="0"/>
              <a:t>擁有兩種變數範圍，如下所示：</a:t>
            </a:r>
          </a:p>
          <a:p>
            <a:pPr lvl="1"/>
            <a:r>
              <a:rPr lang="zh-TW" altLang="en-US" dirty="0"/>
              <a:t>區域變數（</a:t>
            </a:r>
            <a:r>
              <a:rPr lang="en-US" altLang="zh-TW" dirty="0"/>
              <a:t>Local Variables</a:t>
            </a:r>
            <a:r>
              <a:rPr lang="zh-TW" altLang="en-US" dirty="0"/>
              <a:t>）：在函數內宣告的變數，變數只能在函數程式區塊之中使用，函數之外的程式碼並無法存取此變數。</a:t>
            </a:r>
          </a:p>
          <a:p>
            <a:pPr lvl="1"/>
            <a:r>
              <a:rPr lang="zh-TW" altLang="en-US" dirty="0"/>
              <a:t>全域變數（</a:t>
            </a:r>
            <a:r>
              <a:rPr lang="en-US" altLang="zh-TW" dirty="0"/>
              <a:t>Global Variables</a:t>
            </a:r>
            <a:r>
              <a:rPr lang="zh-TW" altLang="en-US" dirty="0"/>
              <a:t>）：如果變數是在函數外宣告，整個</a:t>
            </a:r>
            <a:r>
              <a:rPr lang="en-US" altLang="zh-TW" dirty="0"/>
              <a:t>JavaScript</a:t>
            </a:r>
            <a:r>
              <a:rPr lang="zh-TW" altLang="en-US" dirty="0"/>
              <a:t>程式檔的函數和程式碼都可以存取此變數。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629" y="5308377"/>
            <a:ext cx="1903403" cy="110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5443" y="3690997"/>
            <a:ext cx="4192496" cy="30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6877" y="3524673"/>
            <a:ext cx="1903403" cy="110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1932" y="3524672"/>
            <a:ext cx="1903403" cy="110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向下箭號 10"/>
          <p:cNvSpPr/>
          <p:nvPr/>
        </p:nvSpPr>
        <p:spPr>
          <a:xfrm rot="-5400000">
            <a:off x="8054302" y="3918292"/>
            <a:ext cx="255410" cy="354422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9439617" y="4859159"/>
            <a:ext cx="260564" cy="287875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5426"/>
          </a:xfrm>
          <a:solidFill>
            <a:srgbClr val="92D050"/>
          </a:solidFill>
        </p:spPr>
        <p:txBody>
          <a:bodyPr/>
          <a:lstStyle/>
          <a:p>
            <a:r>
              <a:rPr lang="zh-TW" altLang="en-US" dirty="0" smtClean="0"/>
              <a:t>練習二 函數的傳遞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8993" y="1853248"/>
            <a:ext cx="5297488" cy="4195481"/>
          </a:xfrm>
        </p:spPr>
        <p:txBody>
          <a:bodyPr/>
          <a:lstStyle/>
          <a:p>
            <a:r>
              <a:rPr lang="zh-TW" altLang="en-US" dirty="0" smtClean="0"/>
              <a:t>請建立一個如圖的表格</a:t>
            </a:r>
            <a:endParaRPr lang="en-US" altLang="zh-TW" dirty="0" smtClean="0"/>
          </a:p>
          <a:p>
            <a:r>
              <a:rPr lang="zh-TW" altLang="en-US" dirty="0" smtClean="0"/>
              <a:t>在網頁開啟時，會跳出視窗讓使用者輸入匯率</a:t>
            </a:r>
            <a:endParaRPr lang="en-US" altLang="zh-TW" dirty="0" smtClean="0"/>
          </a:p>
          <a:p>
            <a:r>
              <a:rPr lang="zh-TW" altLang="en-US" dirty="0" smtClean="0"/>
              <a:t>請設計兩個函式功能如下 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當使用者輸入匯率後，會自動算出換算匯率後的數值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判斷換算後的數值，當大於等於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，則會顯示紅色，的文字，若小於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則文字的顏色會變成綠色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51" y="1368144"/>
            <a:ext cx="3426267" cy="4680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12854" y="6246152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Function</a:t>
            </a:r>
            <a:r>
              <a:rPr lang="zh-TW" altLang="en-US" dirty="0" smtClean="0"/>
              <a:t>_pratice</a:t>
            </a:r>
            <a:r>
              <a:rPr lang="en-US" altLang="zh-TW" dirty="0" smtClean="0"/>
              <a:t>2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70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4-1-5 JavaScript</a:t>
            </a:r>
            <a:r>
              <a:rPr lang="zh-TW" altLang="en-US"/>
              <a:t>函數的傳值或傳址參數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函數的傳入參數擁有兩種參數傳遞方式，如下表所示：</a:t>
            </a:r>
          </a:p>
          <a:p>
            <a:endParaRPr lang="en-US" altLang="zh-TW"/>
          </a:p>
        </p:txBody>
      </p:sp>
      <p:graphicFrame>
        <p:nvGraphicFramePr>
          <p:cNvPr id="20487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57638"/>
              </p:ext>
            </p:extLst>
          </p:nvPr>
        </p:nvGraphicFramePr>
        <p:xfrm>
          <a:off x="2046288" y="3114676"/>
          <a:ext cx="8235950" cy="2068513"/>
        </p:xfrm>
        <a:graphic>
          <a:graphicData uri="http://schemas.openxmlformats.org/drawingml/2006/table">
            <a:tbl>
              <a:tblPr/>
              <a:tblGrid>
                <a:gridCol w="1200150"/>
                <a:gridCol w="7035800"/>
              </a:tblGrid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傳遞方式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傳值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將變數值傳入函數，函數會另外配置記憶體空間來儲存參數值，所以不會變更原變數值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65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傳址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將變數實際儲存的記憶體位址傳入，如果在函數中變更參數值，也會同時變動原變數值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3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4-1-6 JavaScript</a:t>
            </a:r>
            <a:r>
              <a:rPr lang="zh-TW" altLang="en-US"/>
              <a:t>函數的參數陣列</a:t>
            </a:r>
            <a:r>
              <a:rPr lang="en-US" altLang="zh-TW"/>
              <a:t>-</a:t>
            </a:r>
            <a:r>
              <a:rPr lang="zh-TW" altLang="en-US"/>
              <a:t>說明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/>
              <a:t>JavaScript</a:t>
            </a:r>
            <a:r>
              <a:rPr lang="zh-TW" altLang="en-US" sz="2400"/>
              <a:t>函數都擁有一個「參數陣列」（</a:t>
            </a:r>
            <a:r>
              <a:rPr lang="en-US" altLang="zh-TW" sz="2400"/>
              <a:t>Arguments Array</a:t>
            </a:r>
            <a:r>
              <a:rPr lang="zh-TW" altLang="en-US" sz="2400"/>
              <a:t>）物件，叫做</a:t>
            </a:r>
            <a:r>
              <a:rPr lang="en-US" altLang="zh-TW" sz="2400"/>
              <a:t>arguments</a:t>
            </a:r>
            <a:r>
              <a:rPr lang="zh-TW" altLang="en-US" sz="2400"/>
              <a:t>物件，當呼叫函數傳入參數時，函數就算沒有指明參數名稱，一樣可以使用參數陣列的物件取得參數個數和個別參數值，例如：函數</a:t>
            </a:r>
            <a:r>
              <a:rPr lang="en-US" altLang="zh-TW" sz="2400"/>
              <a:t>sumInt()</a:t>
            </a:r>
            <a:r>
              <a:rPr lang="zh-TW" altLang="en-US" sz="2400"/>
              <a:t>沒有任何參數，如下所示：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function sumInt()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 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函數</a:t>
            </a:r>
            <a:r>
              <a:rPr lang="en-US" altLang="zh-TW" sz="2400"/>
              <a:t>sumInt()</a:t>
            </a:r>
            <a:r>
              <a:rPr lang="zh-TW" altLang="en-US" sz="2400"/>
              <a:t>雖然沒有任何參數，不過我們還是可以在呼叫時傳遞參數，如下所示：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sumInt(100,45,567,234);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187889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4-1-6 JavaScript</a:t>
            </a:r>
            <a:r>
              <a:rPr lang="zh-TW" altLang="en-US"/>
              <a:t>函數的參數陣列</a:t>
            </a:r>
            <a:r>
              <a:rPr lang="en-US" altLang="zh-TW"/>
              <a:t>-</a:t>
            </a:r>
            <a:r>
              <a:rPr lang="zh-TW" altLang="en-US"/>
              <a:t>取出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400"/>
              <a:t>在函數中可以使用</a:t>
            </a:r>
            <a:r>
              <a:rPr lang="en-US" altLang="zh-TW" sz="2400"/>
              <a:t>arguments</a:t>
            </a:r>
            <a:r>
              <a:rPr lang="zh-TW" altLang="en-US" sz="2400"/>
              <a:t>物件的</a:t>
            </a:r>
            <a:r>
              <a:rPr lang="en-US" altLang="zh-TW" sz="2400"/>
              <a:t>length</a:t>
            </a:r>
            <a:r>
              <a:rPr lang="zh-TW" altLang="en-US" sz="2400"/>
              <a:t>屬性取得傳遞多少個參數，如下所示：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sumInt.arguments.length;</a:t>
            </a:r>
          </a:p>
          <a:p>
            <a:pPr>
              <a:lnSpc>
                <a:spcPct val="80000"/>
              </a:lnSpc>
            </a:pPr>
            <a:r>
              <a:rPr lang="zh-TW" altLang="en-US" sz="2400"/>
              <a:t>程式碼使用函數名稱（可有可無）的</a:t>
            </a:r>
            <a:r>
              <a:rPr lang="en-US" altLang="zh-TW" sz="2400"/>
              <a:t>arguments</a:t>
            </a:r>
            <a:r>
              <a:rPr lang="zh-TW" altLang="en-US" sz="2400"/>
              <a:t>物件取得參數個數，然後使用陣列索引取得傳入函數的個別參數，如下所示：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sumInt.arguments[0];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sumInt.arguments[1];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sumInt.arguments[2];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sumInt.arguments[3];</a:t>
            </a:r>
          </a:p>
          <a:p>
            <a:pPr>
              <a:lnSpc>
                <a:spcPct val="80000"/>
              </a:lnSpc>
            </a:pPr>
            <a:r>
              <a:rPr lang="zh-TW" altLang="en-US" sz="2400"/>
              <a:t>程式碼依序取得函數傳入的參數值，陣列索引是以</a:t>
            </a:r>
            <a:r>
              <a:rPr lang="en-US" altLang="zh-TW" sz="2400"/>
              <a:t>0</a:t>
            </a:r>
            <a:r>
              <a:rPr lang="zh-TW" altLang="en-US" sz="2400"/>
              <a:t>開始，以上述函數呼叫為例，取得的參數值依序為</a:t>
            </a:r>
            <a:r>
              <a:rPr lang="en-US" altLang="zh-TW" sz="2400"/>
              <a:t>100</a:t>
            </a:r>
            <a:r>
              <a:rPr lang="zh-TW" altLang="en-US" sz="2400"/>
              <a:t>、</a:t>
            </a:r>
            <a:r>
              <a:rPr lang="en-US" altLang="zh-TW" sz="2400"/>
              <a:t>45</a:t>
            </a:r>
            <a:r>
              <a:rPr lang="zh-TW" altLang="en-US" sz="2400"/>
              <a:t>、</a:t>
            </a:r>
            <a:r>
              <a:rPr lang="en-US" altLang="zh-TW" sz="2400"/>
              <a:t>567</a:t>
            </a:r>
            <a:r>
              <a:rPr lang="zh-TW" altLang="en-US" sz="2400"/>
              <a:t>和</a:t>
            </a:r>
            <a:r>
              <a:rPr lang="en-US" altLang="zh-TW" sz="2400"/>
              <a:t>234</a:t>
            </a:r>
            <a:r>
              <a:rPr lang="zh-TW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063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JavaScript</a:t>
            </a:r>
            <a:r>
              <a:rPr lang="zh-TW" altLang="en-US" b="1" dirty="0"/>
              <a:t>的內建函數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63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的內建函數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資料轉換類型</a:t>
            </a:r>
            <a:r>
              <a:rPr lang="en-US" altLang="zh-TW" dirty="0" err="1" smtClean="0"/>
              <a:t>parseInt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parseFloat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資料型態函數：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typeof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判斷函數：</a:t>
            </a:r>
            <a:r>
              <a:rPr lang="en-US" altLang="zh-TW" dirty="0"/>
              <a:t> </a:t>
            </a:r>
            <a:r>
              <a:rPr lang="en-US" altLang="zh-TW" dirty="0" err="1"/>
              <a:t>isFinite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isNan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URL</a:t>
            </a:r>
            <a:r>
              <a:rPr lang="zh-TW" altLang="en-US" dirty="0" smtClean="0"/>
              <a:t>編碼函數：</a:t>
            </a:r>
            <a:r>
              <a:rPr lang="en-US" altLang="zh-TW" dirty="0" err="1"/>
              <a:t>encodeURI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decodeURI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 err="1"/>
              <a:t>encodeURIComponent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decodeURIComponent</a:t>
            </a:r>
            <a:r>
              <a:rPr lang="en-US" altLang="zh-TW" dirty="0"/>
              <a:t>()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u="sng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5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-JavaScript</a:t>
            </a:r>
            <a:r>
              <a:rPr lang="zh-TW" altLang="en-US" dirty="0" smtClean="0"/>
              <a:t>如何除錯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1" y="1853247"/>
            <a:ext cx="4943474" cy="41954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我們在執行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的時候，最麻煩的是在除錯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因此在開發時，要</a:t>
            </a:r>
            <a:r>
              <a:rPr lang="zh-TW" altLang="en-US" dirty="0"/>
              <a:t>善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F12</a:t>
            </a:r>
            <a:r>
              <a:rPr lang="zh-TW" altLang="en-US" dirty="0" smtClean="0"/>
              <a:t>這一個鍵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每個瀏覽器幾乎都是用這個鈕</a:t>
            </a:r>
            <a:r>
              <a:rPr lang="en-US" altLang="zh-TW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透過 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畫面，即可看出程式碼是否有問題</a:t>
            </a:r>
            <a:endParaRPr lang="en-US" altLang="zh-TW" dirty="0" smtClean="0"/>
          </a:p>
          <a:p>
            <a:r>
              <a:rPr lang="zh-TW" altLang="en-US" dirty="0" smtClean="0">
                <a:hlinkClick r:id="rId2"/>
              </a:rPr>
              <a:t>更多資訊請參考：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://emn178.pixnet.net/blog/post/94152426-%</a:t>
            </a:r>
            <a:r>
              <a:rPr lang="en-US" altLang="zh-TW" dirty="0" smtClean="0">
                <a:hlinkClick r:id="rId2"/>
              </a:rPr>
              <a:t>E7%B6%B2%E9%A0%81%E9%96%8B%E7%99%BC%E4%BA%BA%E5%93%A1%E5%B7%A5%E5%85%B7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www.dotblogs.com.tw/hatelove/archive/2012/03/01/introducing-chrome-web-developer-tool.aspx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007" y="1853247"/>
            <a:ext cx="5088143" cy="43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的內建</a:t>
            </a:r>
            <a:r>
              <a:rPr lang="zh-TW" altLang="en-US" dirty="0" smtClean="0"/>
              <a:t>函數</a:t>
            </a:r>
            <a:r>
              <a:rPr lang="en-US" altLang="zh-TW" dirty="0"/>
              <a:t>-</a:t>
            </a:r>
            <a:r>
              <a:rPr lang="en-US" altLang="zh-TW" sz="4000" u="sng" dirty="0"/>
              <a:t> </a:t>
            </a:r>
            <a:r>
              <a:rPr lang="en-US" altLang="zh-TW" sz="4000" dirty="0" err="1"/>
              <a:t>parseInt</a:t>
            </a:r>
            <a:r>
              <a:rPr lang="en-US" altLang="zh-TW" sz="4000" dirty="0"/>
              <a:t>()</a:t>
            </a:r>
            <a:r>
              <a:rPr lang="zh-TW" altLang="en-US" sz="4000" dirty="0"/>
              <a:t>、</a:t>
            </a:r>
            <a:r>
              <a:rPr lang="en-US" altLang="zh-TW" sz="4000" dirty="0"/>
              <a:t> </a:t>
            </a:r>
            <a:r>
              <a:rPr lang="en-US" altLang="zh-TW" sz="4000" dirty="0" err="1"/>
              <a:t>parseFloat</a:t>
            </a:r>
            <a:r>
              <a:rPr lang="en-US" altLang="zh-TW" sz="4000" dirty="0"/>
              <a:t>()</a:t>
            </a:r>
            <a:endParaRPr lang="zh-TW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err="1"/>
              <a:t>parseInt</a:t>
            </a:r>
            <a:r>
              <a:rPr lang="en-US" altLang="zh-TW" dirty="0"/>
              <a:t>()</a:t>
            </a:r>
            <a:r>
              <a:rPr lang="zh-TW" altLang="en-US" dirty="0"/>
              <a:t>和</a:t>
            </a:r>
            <a:r>
              <a:rPr lang="en-US" altLang="zh-TW" dirty="0" err="1"/>
              <a:t>parseFloat</a:t>
            </a:r>
            <a:r>
              <a:rPr lang="en-US" altLang="zh-TW" dirty="0"/>
              <a:t>()</a:t>
            </a:r>
            <a:r>
              <a:rPr lang="zh-TW" altLang="en-US" dirty="0"/>
              <a:t>兩個函數（或稱為方法）來轉換變數的資料型態。這一節筆者準備說明</a:t>
            </a:r>
            <a:r>
              <a:rPr lang="en-US" altLang="zh-TW" dirty="0"/>
              <a:t>URL</a:t>
            </a:r>
            <a:r>
              <a:rPr lang="zh-TW" altLang="en-US" dirty="0"/>
              <a:t>編碼轉換函數</a:t>
            </a:r>
            <a:r>
              <a:rPr lang="en-US" altLang="zh-TW" dirty="0"/>
              <a:t>escape()</a:t>
            </a:r>
            <a:r>
              <a:rPr lang="zh-TW" altLang="en-US" dirty="0"/>
              <a:t>和</a:t>
            </a:r>
            <a:r>
              <a:rPr lang="en-US" altLang="zh-TW" dirty="0" err="1"/>
              <a:t>unescape</a:t>
            </a:r>
            <a:r>
              <a:rPr lang="en-US" altLang="zh-TW" dirty="0"/>
              <a:t>()</a:t>
            </a:r>
            <a:r>
              <a:rPr lang="zh-TW" altLang="en-US" dirty="0"/>
              <a:t>，如下所示：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escape()</a:t>
            </a:r>
            <a:r>
              <a:rPr lang="zh-TW" altLang="en-US" dirty="0"/>
              <a:t>函數：使用</a:t>
            </a:r>
            <a:r>
              <a:rPr lang="en-US" altLang="zh-TW" dirty="0"/>
              <a:t>URL</a:t>
            </a:r>
            <a:r>
              <a:rPr lang="zh-TW" altLang="en-US" dirty="0"/>
              <a:t>編碼傳入的參數字串，可以傳回加碼後的字串，如下所示：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strURLcode</a:t>
            </a:r>
            <a:r>
              <a:rPr lang="en-US" altLang="zh-TW" sz="1400" dirty="0">
                <a:solidFill>
                  <a:srgbClr val="FF0000"/>
                </a:solidFill>
              </a:rPr>
              <a:t> = escape(</a:t>
            </a:r>
            <a:r>
              <a:rPr lang="en-US" altLang="zh-TW" sz="1400" dirty="0" err="1">
                <a:solidFill>
                  <a:srgbClr val="FF0000"/>
                </a:solidFill>
              </a:rPr>
              <a:t>strMsg</a:t>
            </a:r>
            <a:r>
              <a:rPr lang="en-US" altLang="zh-TW" sz="1400" dirty="0">
                <a:solidFill>
                  <a:srgbClr val="FF0000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/>
              <a:t>unescape</a:t>
            </a:r>
            <a:r>
              <a:rPr lang="en-US" altLang="zh-TW" dirty="0"/>
              <a:t>()</a:t>
            </a:r>
            <a:r>
              <a:rPr lang="zh-TW" altLang="en-US" dirty="0"/>
              <a:t>函數：解碼參數的</a:t>
            </a:r>
            <a:r>
              <a:rPr lang="en-US" altLang="zh-TW" dirty="0"/>
              <a:t>URL</a:t>
            </a:r>
            <a:r>
              <a:rPr lang="zh-TW" altLang="en-US" dirty="0"/>
              <a:t>編碼字串，可以傳回還原成編碼前的原始字串，如下所示：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strOriginal</a:t>
            </a:r>
            <a:r>
              <a:rPr lang="en-US" altLang="zh-TW" sz="1400" dirty="0">
                <a:solidFill>
                  <a:srgbClr val="FF0000"/>
                </a:solidFill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</a:rPr>
              <a:t>unescape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</a:rPr>
              <a:t>strURLcode</a:t>
            </a:r>
            <a:r>
              <a:rPr lang="en-US" altLang="zh-TW" sz="1400" dirty="0" smtClean="0">
                <a:solidFill>
                  <a:srgbClr val="FF0000"/>
                </a:solidFill>
              </a:rPr>
              <a:t>);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61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型態的轉換函數</a:t>
            </a:r>
            <a:r>
              <a:rPr lang="en-US" altLang="zh-TW" dirty="0" smtClean="0"/>
              <a:t>-</a:t>
            </a:r>
            <a:r>
              <a:rPr lang="en-US" altLang="zh-TW" sz="4400" u="sng" dirty="0"/>
              <a:t> </a:t>
            </a:r>
            <a:r>
              <a:rPr lang="en-US" altLang="zh-TW" sz="4400" dirty="0" err="1"/>
              <a:t>parseInt</a:t>
            </a:r>
            <a:r>
              <a:rPr lang="en-US" altLang="zh-TW" sz="4400" dirty="0" smtClean="0"/>
              <a:t>()</a:t>
            </a:r>
            <a:r>
              <a:rPr lang="zh-TW" altLang="en-US" sz="4400" dirty="0" smtClean="0"/>
              <a:t>、</a:t>
            </a:r>
            <a:r>
              <a:rPr lang="en-US" altLang="zh-TW" sz="4400" dirty="0"/>
              <a:t> </a:t>
            </a:r>
            <a:r>
              <a:rPr lang="en-US" altLang="zh-TW" sz="4400" dirty="0" err="1"/>
              <a:t>parseFloat</a:t>
            </a:r>
            <a:r>
              <a:rPr lang="en-US" altLang="zh-TW" sz="4400" dirty="0"/>
              <a:t>()</a:t>
            </a:r>
            <a:endParaRPr lang="en-US" altLang="zh-TW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293" y="2134199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JavaScript</a:t>
            </a:r>
            <a:r>
              <a:rPr lang="zh-TW" altLang="en-US" sz="2800" dirty="0"/>
              <a:t>雖然在執行運算時會自動進行資料型態的強迫轉換，不過，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仍然提供數個函數和運算子來進行資料型態的轉換。</a:t>
            </a:r>
          </a:p>
          <a:p>
            <a:pPr>
              <a:lnSpc>
                <a:spcPct val="90000"/>
              </a:lnSpc>
            </a:pPr>
            <a:r>
              <a:rPr lang="en-US" altLang="zh-TW" sz="2800" u="sng" dirty="0" err="1"/>
              <a:t>parseInt</a:t>
            </a:r>
            <a:r>
              <a:rPr lang="en-US" altLang="zh-TW" sz="2800" u="sng" dirty="0"/>
              <a:t>()</a:t>
            </a:r>
            <a:r>
              <a:rPr lang="zh-TW" altLang="en-US" sz="2800" u="sng" dirty="0"/>
              <a:t>函數</a:t>
            </a:r>
          </a:p>
          <a:p>
            <a:pPr lvl="1">
              <a:lnSpc>
                <a:spcPct val="90000"/>
              </a:lnSpc>
            </a:pPr>
            <a:r>
              <a:rPr lang="zh-TW" altLang="en-US" sz="2600" dirty="0"/>
              <a:t>將字串變數值開頭的數值轉換成整數，如果字串沒有數值，就傳回</a:t>
            </a:r>
            <a:r>
              <a:rPr lang="en-US" altLang="zh-TW" sz="2600" dirty="0" err="1"/>
              <a:t>NaN</a:t>
            </a:r>
            <a:r>
              <a:rPr lang="en-US" altLang="zh-TW" sz="2600" dirty="0"/>
              <a:t>(Not a number)</a:t>
            </a:r>
            <a:r>
              <a:rPr lang="zh-TW" altLang="en-US" sz="2600" dirty="0"/>
              <a:t>，在轉換時可以指定十六、十和八進位。</a:t>
            </a:r>
          </a:p>
          <a:p>
            <a:pPr>
              <a:lnSpc>
                <a:spcPct val="90000"/>
              </a:lnSpc>
            </a:pPr>
            <a:r>
              <a:rPr lang="en-US" altLang="zh-TW" sz="2800" u="sng" dirty="0" err="1"/>
              <a:t>parseFloat</a:t>
            </a:r>
            <a:r>
              <a:rPr lang="en-US" altLang="zh-TW" sz="2800" u="sng" dirty="0"/>
              <a:t>()</a:t>
            </a:r>
            <a:r>
              <a:rPr lang="zh-TW" altLang="en-US" sz="2800" u="sng" dirty="0"/>
              <a:t>函數</a:t>
            </a:r>
          </a:p>
          <a:p>
            <a:pPr lvl="1">
              <a:lnSpc>
                <a:spcPct val="90000"/>
              </a:lnSpc>
            </a:pPr>
            <a:r>
              <a:rPr lang="zh-TW" altLang="en-US" sz="2600" dirty="0"/>
              <a:t>將字串變數值開頭的浮點數轉換成浮點數，如果字串沒有數值，就傳回</a:t>
            </a:r>
            <a:r>
              <a:rPr lang="en-US" altLang="zh-TW" sz="2600" dirty="0" err="1"/>
              <a:t>NaN</a:t>
            </a:r>
            <a:r>
              <a:rPr lang="en-US" altLang="zh-TW" sz="2600" dirty="0"/>
              <a:t>(Not a number)</a:t>
            </a:r>
            <a:r>
              <a:rPr lang="zh-TW" altLang="en-US" sz="2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0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型態的轉換函數</a:t>
            </a:r>
            <a:r>
              <a:rPr lang="en-US" altLang="zh-TW" dirty="0" smtClean="0"/>
              <a:t>-</a:t>
            </a:r>
            <a:r>
              <a:rPr lang="en-US" altLang="zh-TW" sz="4400" u="sng" dirty="0"/>
              <a:t> </a:t>
            </a:r>
            <a:r>
              <a:rPr lang="en-US" altLang="zh-TW" sz="4400" dirty="0" err="1"/>
              <a:t>eval</a:t>
            </a:r>
            <a:r>
              <a:rPr lang="en-US" altLang="zh-TW" sz="4400" dirty="0" smtClean="0"/>
              <a:t>()</a:t>
            </a:r>
            <a:r>
              <a:rPr lang="zh-TW" altLang="en-US" sz="4400" dirty="0" smtClean="0"/>
              <a:t>、</a:t>
            </a:r>
            <a:r>
              <a:rPr lang="en-US" altLang="zh-TW" sz="4400" dirty="0"/>
              <a:t> </a:t>
            </a:r>
            <a:r>
              <a:rPr lang="en-US" altLang="zh-TW" sz="4400" dirty="0" err="1"/>
              <a:t>typeof</a:t>
            </a:r>
            <a:r>
              <a:rPr lang="en-US" altLang="zh-TW" sz="4400" dirty="0"/>
              <a:t>()</a:t>
            </a:r>
            <a:endParaRPr lang="en-US" altLang="zh-TW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293" y="1732878"/>
            <a:ext cx="8946541" cy="4195481"/>
          </a:xfrm>
        </p:spPr>
        <p:txBody>
          <a:bodyPr/>
          <a:lstStyle/>
          <a:p>
            <a:r>
              <a:rPr lang="en-US" altLang="zh-TW" sz="2800" u="sng" dirty="0" err="1"/>
              <a:t>eval</a:t>
            </a:r>
            <a:r>
              <a:rPr lang="en-US" altLang="zh-TW" sz="2800" u="sng" dirty="0"/>
              <a:t>()</a:t>
            </a:r>
            <a:r>
              <a:rPr lang="zh-TW" altLang="en-US" sz="2800" u="sng" dirty="0"/>
              <a:t>函數</a:t>
            </a:r>
          </a:p>
          <a:p>
            <a:pPr lvl="1"/>
            <a:r>
              <a:rPr lang="zh-TW" altLang="en-US" sz="2400" dirty="0"/>
              <a:t>將運算式的字串參數當作運算式，函數可以傳回運算式的計算結果。</a:t>
            </a:r>
          </a:p>
          <a:p>
            <a:r>
              <a:rPr lang="en-US" altLang="zh-TW" sz="2800" u="sng" dirty="0" err="1"/>
              <a:t>typeof</a:t>
            </a:r>
            <a:r>
              <a:rPr lang="en-US" altLang="zh-TW" sz="2800" u="sng" dirty="0"/>
              <a:t>()</a:t>
            </a:r>
            <a:r>
              <a:rPr lang="zh-TW" altLang="en-US" sz="2800" u="sng" dirty="0"/>
              <a:t>運算子</a:t>
            </a:r>
          </a:p>
          <a:p>
            <a:pPr lvl="1"/>
            <a:r>
              <a:rPr lang="en-US" altLang="zh-TW" sz="2400" dirty="0" err="1"/>
              <a:t>typeof</a:t>
            </a:r>
            <a:r>
              <a:rPr lang="en-US" altLang="zh-TW" sz="2400" dirty="0"/>
              <a:t>()</a:t>
            </a:r>
            <a:r>
              <a:rPr lang="zh-TW" altLang="en-US" sz="2400" dirty="0"/>
              <a:t>運算子可以取得變數的資料型態，也就是</a:t>
            </a:r>
            <a:r>
              <a:rPr lang="en-US" altLang="zh-TW" sz="2400" dirty="0"/>
              <a:t>string</a:t>
            </a:r>
            <a:r>
              <a:rPr lang="zh-TW" altLang="en-US" sz="2400" dirty="0"/>
              <a:t>、</a:t>
            </a:r>
            <a:r>
              <a:rPr lang="en-US" altLang="zh-TW" sz="2400" dirty="0"/>
              <a:t>number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boolean</a:t>
            </a:r>
            <a:r>
              <a:rPr lang="zh-TW" altLang="en-US" sz="2400" dirty="0"/>
              <a:t>、</a:t>
            </a:r>
            <a:r>
              <a:rPr lang="en-US" altLang="zh-TW" sz="2400" dirty="0"/>
              <a:t>undefined</a:t>
            </a:r>
            <a:r>
              <a:rPr lang="zh-TW" altLang="en-US" sz="2400" dirty="0"/>
              <a:t>和</a:t>
            </a:r>
            <a:r>
              <a:rPr lang="en-US" altLang="zh-TW" sz="2400" dirty="0"/>
              <a:t>object</a:t>
            </a:r>
            <a:r>
              <a:rPr lang="zh-TW" altLang="en-US" sz="2400" dirty="0"/>
              <a:t>等資料型態。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12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型別轉換範例一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03" y="1649015"/>
            <a:ext cx="6829177" cy="42933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72" y="1000125"/>
            <a:ext cx="4743450" cy="5591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6111" y="631138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parseInt.html</a:t>
            </a:r>
          </a:p>
        </p:txBody>
      </p:sp>
    </p:spTree>
    <p:extLst>
      <p:ext uri="{BB962C8B-B14F-4D97-AF65-F5344CB8AC3E}">
        <p14:creationId xmlns:p14="http://schemas.microsoft.com/office/powerpoint/2010/main" val="34561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型別轉換</a:t>
            </a:r>
            <a:r>
              <a:rPr lang="zh-TW" altLang="en-US" dirty="0" smtClean="0"/>
              <a:t>範例二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36" y="1853248"/>
            <a:ext cx="6824704" cy="41957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37" y="1850867"/>
            <a:ext cx="3352800" cy="42005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318903" y="6225659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typeof.html</a:t>
            </a:r>
          </a:p>
        </p:txBody>
      </p:sp>
    </p:spTree>
    <p:extLst>
      <p:ext uri="{BB962C8B-B14F-4D97-AF65-F5344CB8AC3E}">
        <p14:creationId xmlns:p14="http://schemas.microsoft.com/office/powerpoint/2010/main" val="6083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的內建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判斷函數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250568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這類函數主要用於判斷數字是否可操作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23345"/>
              </p:ext>
            </p:extLst>
          </p:nvPr>
        </p:nvGraphicFramePr>
        <p:xfrm>
          <a:off x="1379450" y="1853248"/>
          <a:ext cx="9885680" cy="45303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2280"/>
                <a:gridCol w="3994760"/>
                <a:gridCol w="4358640"/>
              </a:tblGrid>
              <a:tr h="3495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6595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isFinite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於判斷參數是否唯有限值，式的話傳回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，否則就傳回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98653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查看某數值是否為數字，如過不為數字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isNAN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則會回傳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224" y="2313819"/>
            <a:ext cx="2283610" cy="18103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24" y="4333574"/>
            <a:ext cx="2333625" cy="1876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57825" y="6419392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isFinite.html</a:t>
            </a:r>
          </a:p>
        </p:txBody>
      </p:sp>
    </p:spTree>
    <p:extLst>
      <p:ext uri="{BB962C8B-B14F-4D97-AF65-F5344CB8AC3E}">
        <p14:creationId xmlns:p14="http://schemas.microsoft.com/office/powerpoint/2010/main" val="2804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1636"/>
          </a:xfrm>
          <a:solidFill>
            <a:srgbClr val="92D050"/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練習三 </a:t>
            </a:r>
            <a:r>
              <a:rPr lang="en-US" altLang="zh-TW" b="1" dirty="0" smtClean="0">
                <a:solidFill>
                  <a:schemeClr val="tx1"/>
                </a:solidFill>
              </a:rPr>
              <a:t>– </a:t>
            </a:r>
            <a:r>
              <a:rPr lang="zh-TW" altLang="en-US" b="1" dirty="0" smtClean="0">
                <a:solidFill>
                  <a:schemeClr val="tx1"/>
                </a:solidFill>
              </a:rPr>
              <a:t>資料型別轉換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6091815" cy="4195481"/>
          </a:xfrm>
        </p:spPr>
        <p:txBody>
          <a:bodyPr/>
          <a:lstStyle/>
          <a:p>
            <a:r>
              <a:rPr lang="zh-TW" altLang="en-US" dirty="0" smtClean="0"/>
              <a:t>請使用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建立一個對話框，讓使用者輸入資料，</a:t>
            </a:r>
            <a:endParaRPr lang="en-US" altLang="zh-TW" dirty="0" smtClean="0"/>
          </a:p>
          <a:p>
            <a:r>
              <a:rPr lang="zh-TW" altLang="en-US" dirty="0" smtClean="0"/>
              <a:t>當輸入後，在網頁上顯示輸入資料的型別與資訊</a:t>
            </a:r>
            <a:endParaRPr lang="en-US" altLang="zh-TW" dirty="0" smtClean="0"/>
          </a:p>
          <a:p>
            <a:r>
              <a:rPr lang="zh-TW" altLang="en-US" dirty="0" smtClean="0"/>
              <a:t>當輸入者輸入為數字時，將使用者所輸入的資料分別轉換成以下方式顯示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16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8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浮點數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8289706" y="6078737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Function_pratice3.html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22" y="2052918"/>
            <a:ext cx="3705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encodeURI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decodeURI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5531" y="1988263"/>
            <a:ext cx="5205124" cy="4195481"/>
          </a:xfrm>
        </p:spPr>
        <p:txBody>
          <a:bodyPr/>
          <a:lstStyle/>
          <a:p>
            <a:r>
              <a:rPr lang="zh-TW" altLang="en-US" smtClean="0"/>
              <a:t>所有網路上任何的資源都是透過</a:t>
            </a:r>
            <a:r>
              <a:rPr lang="en-US" altLang="zh-TW" smtClean="0"/>
              <a:t>URI(Universal Resource Identifier)</a:t>
            </a:r>
            <a:r>
              <a:rPr lang="zh-TW" altLang="en-US" smtClean="0"/>
              <a:t>來定址</a:t>
            </a:r>
            <a:endParaRPr lang="en-US" altLang="zh-TW" smtClean="0"/>
          </a:p>
          <a:p>
            <a:r>
              <a:rPr lang="en-US" altLang="zh-TW" smtClean="0"/>
              <a:t>encodeURI():</a:t>
            </a:r>
            <a:br>
              <a:rPr lang="en-US" altLang="zh-TW" smtClean="0"/>
            </a:br>
            <a:r>
              <a:rPr lang="zh-TW" altLang="en-US" smtClean="0"/>
              <a:t>這函數會將英文字母、數字及一些符號</a:t>
            </a:r>
            <a:r>
              <a:rPr lang="en-US" altLang="zh-TW" smtClean="0"/>
              <a:t>(ex:!@#$%^&amp;…)</a:t>
            </a:r>
            <a:r>
              <a:rPr lang="zh-TW" altLang="en-US" smtClean="0"/>
              <a:t>之外的字元加以編碼。</a:t>
            </a:r>
            <a:endParaRPr lang="en-US" altLang="zh-TW" smtClean="0"/>
          </a:p>
          <a:p>
            <a:r>
              <a:rPr lang="en-US" altLang="zh-TW" smtClean="0"/>
              <a:t>decodeURI()</a:t>
            </a:r>
            <a:br>
              <a:rPr lang="en-US" altLang="zh-TW" smtClean="0"/>
            </a:br>
            <a:r>
              <a:rPr lang="zh-TW" altLang="en-US" smtClean="0"/>
              <a:t>與</a:t>
            </a:r>
            <a:r>
              <a:rPr lang="en-US" altLang="zh-TW" smtClean="0"/>
              <a:t>encodeURI</a:t>
            </a:r>
            <a:r>
              <a:rPr lang="zh-TW" altLang="en-US" smtClean="0"/>
              <a:t>相反，會將被</a:t>
            </a:r>
            <a:r>
              <a:rPr lang="en-US" altLang="zh-TW" smtClean="0"/>
              <a:t>encodeURI</a:t>
            </a:r>
            <a:r>
              <a:rPr lang="zh-TW" altLang="en-US" smtClean="0"/>
              <a:t>函式編碼過的資料加以解碼</a:t>
            </a:r>
            <a:endParaRPr lang="en-US" altLang="zh-TW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55" y="1853248"/>
            <a:ext cx="5701591" cy="1360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82" y="4212984"/>
            <a:ext cx="5569527" cy="1124047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8652853" y="3496266"/>
            <a:ext cx="403159" cy="43410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231745" y="6192384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URISample.html</a:t>
            </a:r>
          </a:p>
        </p:txBody>
      </p:sp>
    </p:spTree>
    <p:extLst>
      <p:ext uri="{BB962C8B-B14F-4D97-AF65-F5344CB8AC3E}">
        <p14:creationId xmlns:p14="http://schemas.microsoft.com/office/powerpoint/2010/main" val="25767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encodeURIComponent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decodeURIComponent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encodeURIComponent</a:t>
            </a:r>
            <a:r>
              <a:rPr lang="en-US" altLang="zh-TW" dirty="0"/>
              <a:t>() </a:t>
            </a:r>
            <a:r>
              <a:rPr lang="zh-TW" altLang="en-US" dirty="0" smtClean="0"/>
              <a:t>函數與</a:t>
            </a:r>
            <a:r>
              <a:rPr lang="en-US" altLang="zh-TW" dirty="0" err="1" smtClean="0"/>
              <a:t>encodeURI</a:t>
            </a:r>
            <a:r>
              <a:rPr lang="en-US" altLang="zh-TW" dirty="0" smtClean="0"/>
              <a:t>()</a:t>
            </a:r>
            <a:r>
              <a:rPr lang="zh-TW" altLang="en-US" dirty="0" smtClean="0"/>
              <a:t>類似，不過這個函數會將英文字母、數字、</a:t>
            </a:r>
            <a:r>
              <a:rPr lang="en-US" altLang="zh-TW" dirty="0" smtClean="0"/>
              <a:t>!()…</a:t>
            </a:r>
            <a:r>
              <a:rPr lang="zh-TW" altLang="en-US" dirty="0" smtClean="0"/>
              <a:t>等之外的符號加以編碼</a:t>
            </a:r>
            <a:endParaRPr lang="en-US" altLang="zh-TW" dirty="0" smtClean="0"/>
          </a:p>
          <a:p>
            <a:r>
              <a:rPr lang="zh-TW" altLang="en-US" dirty="0" smtClean="0"/>
              <a:t>這樣的差異是在考慮到是否將一個完整的</a:t>
            </a:r>
            <a:r>
              <a:rPr lang="en-US" altLang="zh-TW" dirty="0" smtClean="0"/>
              <a:t>URI(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http://)</a:t>
            </a:r>
            <a:r>
              <a:rPr lang="zh-TW" altLang="en-US" dirty="0" smtClean="0"/>
              <a:t>加以編碼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78" y="3518084"/>
            <a:ext cx="5905068" cy="928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63" y="4963410"/>
            <a:ext cx="9411566" cy="10226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31745" y="6192384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URISample.html</a:t>
            </a:r>
          </a:p>
        </p:txBody>
      </p:sp>
    </p:spTree>
    <p:extLst>
      <p:ext uri="{BB962C8B-B14F-4D97-AF65-F5344CB8AC3E}">
        <p14:creationId xmlns:p14="http://schemas.microsoft.com/office/powerpoint/2010/main" val="34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504278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更多更詳細的內建函數請參考</a:t>
            </a:r>
            <a:r>
              <a:rPr lang="en-US" altLang="zh-TW" dirty="0" smtClean="0"/>
              <a:t>W3C</a:t>
            </a:r>
            <a:r>
              <a:rPr lang="zh-TW" altLang="en-US" dirty="0" smtClean="0"/>
              <a:t>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www.w3schools.com/jsref/jsref_obj_global.asp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92" y="2375554"/>
            <a:ext cx="4478107" cy="42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的函</a:t>
            </a:r>
            <a:r>
              <a:rPr lang="zh-TW" altLang="en-US" dirty="0"/>
              <a:t>數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84600" y="1452255"/>
            <a:ext cx="9840799" cy="373610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函數可以</a:t>
            </a:r>
            <a:r>
              <a:rPr lang="zh-TW" altLang="en-US" dirty="0"/>
              <a:t>將程式中一些共用程式碼獨立成程式區塊，能夠傳入參數和傳回執行結果</a:t>
            </a:r>
            <a:r>
              <a:rPr lang="zh-TW" altLang="en-US" dirty="0" smtClean="0"/>
              <a:t>，事實上，</a:t>
            </a:r>
            <a:r>
              <a:rPr lang="en-US" altLang="zh-TW" dirty="0" smtClean="0"/>
              <a:t>JavaScript</a:t>
            </a:r>
            <a:r>
              <a:rPr lang="zh-TW" altLang="en-US" dirty="0"/>
              <a:t>資料型態都是一種物件</a:t>
            </a:r>
            <a:r>
              <a:rPr lang="zh-TW" altLang="en-US" dirty="0" smtClean="0"/>
              <a:t>，函數也是</a:t>
            </a:r>
            <a:r>
              <a:rPr lang="zh-TW" altLang="en-US" dirty="0"/>
              <a:t>，</a:t>
            </a:r>
            <a:r>
              <a:rPr lang="zh-TW" altLang="en-US" dirty="0" smtClean="0"/>
              <a:t>而且函數可以</a:t>
            </a:r>
            <a:r>
              <a:rPr lang="zh-TW" altLang="en-US" dirty="0"/>
              <a:t>視為是一種</a:t>
            </a:r>
            <a:r>
              <a:rPr lang="en-US" altLang="zh-TW" dirty="0"/>
              <a:t>JavaScript</a:t>
            </a:r>
            <a:r>
              <a:rPr lang="zh-TW" altLang="en-US" dirty="0"/>
              <a:t>的「全域方法」（</a:t>
            </a:r>
            <a:r>
              <a:rPr lang="en-US" altLang="zh-TW" dirty="0"/>
              <a:t>Global Methods</a:t>
            </a:r>
            <a:r>
              <a:rPr lang="zh-TW" altLang="en-US" dirty="0"/>
              <a:t>）。</a:t>
            </a:r>
          </a:p>
          <a:p>
            <a:r>
              <a:rPr lang="zh-TW" altLang="en-US" dirty="0" smtClean="0"/>
              <a:t>函數是</a:t>
            </a:r>
            <a:r>
              <a:rPr lang="zh-TW" altLang="en-US" dirty="0"/>
              <a:t>將程式區塊的程式碼隱藏起來，使用函數名稱進行呼叫和傳遞參數，</a:t>
            </a:r>
            <a:r>
              <a:rPr lang="en-US" altLang="zh-TW" dirty="0"/>
              <a:t>JavaScript</a:t>
            </a:r>
            <a:r>
              <a:rPr lang="zh-TW" altLang="en-US" dirty="0"/>
              <a:t>擁有兩種函數，一種是</a:t>
            </a:r>
            <a:r>
              <a:rPr lang="en-US" altLang="zh-TW" dirty="0"/>
              <a:t>JavaScript</a:t>
            </a:r>
            <a:r>
              <a:rPr lang="zh-TW" altLang="en-US" dirty="0" smtClean="0"/>
              <a:t>內建函數；</a:t>
            </a:r>
            <a:r>
              <a:rPr lang="zh-TW" altLang="en-US" dirty="0"/>
              <a:t>另一種為使用者自行建立的自訂函數</a:t>
            </a:r>
            <a:r>
              <a:rPr lang="zh-TW" altLang="en-US" sz="2800" dirty="0"/>
              <a:t>。</a:t>
            </a:r>
          </a:p>
          <a:p>
            <a:endParaRPr lang="en-US" altLang="zh-TW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316" y="3487536"/>
            <a:ext cx="5583846" cy="302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33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521297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我們可以將函式宣告的部分放在獨立的函式庫，如下：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日後只要加入諸如 </a:t>
            </a:r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="MyLibrary.js"&gt;&lt;/script&gt; </a:t>
            </a:r>
            <a:r>
              <a:rPr lang="zh-TW" altLang="en-US" dirty="0" smtClean="0"/>
              <a:t>的敘述，就能直接呼叫函式庫</a:t>
            </a:r>
            <a:r>
              <a:rPr lang="en-US" altLang="zh-TW" dirty="0" smtClean="0"/>
              <a:t>MyLibrary.js </a:t>
            </a:r>
            <a:r>
              <a:rPr lang="zh-TW" altLang="en-US" dirty="0" smtClean="0"/>
              <a:t>所提供的函式</a:t>
            </a:r>
            <a:r>
              <a:rPr lang="en-US" altLang="zh-TW" dirty="0" smtClean="0"/>
              <a:t>Greeting()</a:t>
            </a:r>
            <a:r>
              <a:rPr lang="zh-TW" altLang="en-US" dirty="0" smtClean="0"/>
              <a:t>，如下：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4294967295"/>
          </p:nvPr>
        </p:nvSpPr>
        <p:spPr>
          <a:xfrm>
            <a:off x="10768013" y="6196013"/>
            <a:ext cx="1423987" cy="3175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P.13-17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2060848"/>
            <a:ext cx="4055574" cy="109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2471" y="4108982"/>
            <a:ext cx="3888432" cy="252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017" y="4077073"/>
            <a:ext cx="288607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0947" y="5580349"/>
            <a:ext cx="14874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向下箭號 8"/>
          <p:cNvSpPr/>
          <p:nvPr/>
        </p:nvSpPr>
        <p:spPr>
          <a:xfrm>
            <a:off x="7301819" y="5312210"/>
            <a:ext cx="267903" cy="268139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0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28"/>
          </a:xfrm>
          <a:solidFill>
            <a:srgbClr val="92D050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作業四 函數</a:t>
            </a:r>
            <a:r>
              <a:rPr lang="zh-TW" altLang="en-US" b="1" dirty="0" smtClean="0">
                <a:solidFill>
                  <a:schemeClr val="tx1"/>
                </a:solidFill>
              </a:rPr>
              <a:t>應用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重要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9675524" cy="4195481"/>
          </a:xfrm>
        </p:spPr>
        <p:txBody>
          <a:bodyPr/>
          <a:lstStyle/>
          <a:p>
            <a:r>
              <a:rPr lang="zh-TW" altLang="en-US" dirty="0" smtClean="0"/>
              <a:t>請利用</a:t>
            </a:r>
            <a:r>
              <a:rPr lang="en-US" altLang="zh-TW" dirty="0" smtClean="0"/>
              <a:t>w3cschool</a:t>
            </a:r>
            <a:r>
              <a:rPr lang="zh-TW" altLang="en-US" dirty="0" smtClean="0"/>
              <a:t>網站</a:t>
            </a:r>
            <a:r>
              <a:rPr lang="en-US" altLang="zh-TW" dirty="0"/>
              <a:t>(http://</a:t>
            </a:r>
            <a:r>
              <a:rPr lang="en-US" altLang="zh-TW" dirty="0" smtClean="0"/>
              <a:t>www.w3schools.com/js/default.asp)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函數，並應用函數方</a:t>
            </a:r>
            <a:r>
              <a:rPr lang="zh-TW" altLang="en-US" dirty="0"/>
              <a:t>法</a:t>
            </a:r>
            <a:r>
              <a:rPr lang="zh-TW" altLang="en-US" dirty="0" smtClean="0"/>
              <a:t>完成下列網頁</a:t>
            </a:r>
            <a:endParaRPr lang="en-US" altLang="zh-TW" dirty="0" smtClean="0"/>
          </a:p>
          <a:p>
            <a:r>
              <a:rPr lang="zh-TW" altLang="en-US" dirty="0" smtClean="0"/>
              <a:t>網頁開始時，跳出對話方塊，第一個對話方塊，請使用者輸入姓名；第二個方塊，提示使用者輸入身分證字號。</a:t>
            </a:r>
            <a:endParaRPr lang="en-US" altLang="zh-TW" dirty="0" smtClean="0"/>
          </a:p>
          <a:p>
            <a:r>
              <a:rPr lang="zh-TW" altLang="en-US" dirty="0" smtClean="0"/>
              <a:t>請根據身分證字號第一個英文字母，判斷這個人的出生地，並顯示在網頁上</a:t>
            </a:r>
            <a:endParaRPr lang="en-US" altLang="zh-TW" dirty="0" smtClean="0"/>
          </a:p>
          <a:p>
            <a:r>
              <a:rPr lang="zh-TW" altLang="en-US" dirty="0" smtClean="0"/>
              <a:t>請根據身分證字號的第二個數字，判斷這個人的性別，並顯示在網頁上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86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1973"/>
          </a:xfrm>
          <a:solidFill>
            <a:srgbClr val="92D050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作業四 </a:t>
            </a:r>
            <a:r>
              <a:rPr lang="en-US" altLang="zh-TW" b="1" dirty="0">
                <a:solidFill>
                  <a:schemeClr val="tx1"/>
                </a:solidFill>
              </a:rPr>
              <a:t>– </a:t>
            </a:r>
            <a:r>
              <a:rPr lang="zh-TW" altLang="en-US" b="1" dirty="0">
                <a:solidFill>
                  <a:schemeClr val="tx1"/>
                </a:solidFill>
              </a:rPr>
              <a:t>參考資料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身分證字母代表的縣市：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身分證第一個數字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54020"/>
              </p:ext>
            </p:extLst>
          </p:nvPr>
        </p:nvGraphicFramePr>
        <p:xfrm>
          <a:off x="1588655" y="2539231"/>
          <a:ext cx="8128002" cy="195321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46393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A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臺北市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B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臺中市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C</a:t>
                      </a:r>
                      <a:r>
                        <a:rPr lang="zh-TW" altLang="en-US" sz="1800" b="0" kern="1200" dirty="0" smtClean="0">
                          <a:effectLst/>
                        </a:rPr>
                        <a:t>基隆市 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D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臺南市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E</a:t>
                      </a:r>
                      <a:r>
                        <a:rPr lang="zh-TW" altLang="en-US" sz="1800" b="0" kern="1200" dirty="0" smtClean="0">
                          <a:effectLst/>
                        </a:rPr>
                        <a:t>高雄市 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F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臺北縣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6393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G</a:t>
                      </a:r>
                      <a:r>
                        <a:rPr lang="zh-TW" altLang="en-US" sz="1800" b="0" kern="1200" dirty="0" smtClean="0">
                          <a:effectLst/>
                        </a:rPr>
                        <a:t>宜蘭縣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H</a:t>
                      </a:r>
                      <a:r>
                        <a:rPr lang="zh-TW" altLang="en-US" sz="1800" b="0" kern="1200" dirty="0" smtClean="0">
                          <a:effectLst/>
                        </a:rPr>
                        <a:t>桃園縣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I</a:t>
                      </a:r>
                      <a:r>
                        <a:rPr lang="zh-TW" altLang="en-US" sz="1800" b="0" kern="1200" dirty="0" smtClean="0">
                          <a:effectLst/>
                        </a:rPr>
                        <a:t>嘉義市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J</a:t>
                      </a:r>
                      <a:r>
                        <a:rPr lang="zh-TW" altLang="en-US" sz="1800" b="0" kern="1200" dirty="0" smtClean="0">
                          <a:effectLst/>
                        </a:rPr>
                        <a:t>新竹縣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K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苗栗縣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L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臺中縣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6393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M</a:t>
                      </a:r>
                      <a:r>
                        <a:rPr lang="zh-TW" altLang="en-US" sz="1800" b="0" kern="1200" dirty="0" smtClean="0">
                          <a:effectLst/>
                        </a:rPr>
                        <a:t>南投縣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N</a:t>
                      </a:r>
                      <a:r>
                        <a:rPr lang="zh-TW" altLang="en-US" sz="1800" b="0" kern="1200" dirty="0" smtClean="0">
                          <a:effectLst/>
                        </a:rPr>
                        <a:t>彰化縣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O</a:t>
                      </a:r>
                      <a:r>
                        <a:rPr lang="zh-TW" altLang="en-US" sz="1800" b="0" kern="1200" dirty="0" smtClean="0">
                          <a:effectLst/>
                        </a:rPr>
                        <a:t>新竹市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 smtClean="0">
                          <a:effectLst/>
                        </a:rPr>
                        <a:t> </a:t>
                      </a:r>
                      <a:r>
                        <a:rPr lang="en-US" altLang="zh-TW" sz="1800" b="0" kern="1200" dirty="0" smtClean="0">
                          <a:effectLst/>
                        </a:rPr>
                        <a:t>P</a:t>
                      </a:r>
                      <a:r>
                        <a:rPr lang="zh-TW" altLang="en-US" sz="1800" b="0" kern="1200" dirty="0" smtClean="0">
                          <a:effectLst/>
                        </a:rPr>
                        <a:t>雲林縣 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Q</a:t>
                      </a:r>
                      <a:r>
                        <a:rPr lang="zh-TW" altLang="en-US" sz="1800" b="0" kern="1200" dirty="0" smtClean="0">
                          <a:effectLst/>
                        </a:rPr>
                        <a:t>嘉義縣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 smtClean="0">
                          <a:effectLst/>
                        </a:rPr>
                        <a:t> </a:t>
                      </a:r>
                      <a:r>
                        <a:rPr lang="en-US" altLang="zh-TW" sz="1800" b="0" kern="1200" dirty="0" smtClean="0">
                          <a:effectLst/>
                        </a:rPr>
                        <a:t>R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臺南縣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6393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S</a:t>
                      </a:r>
                      <a:r>
                        <a:rPr lang="zh-TW" altLang="en-US" sz="1800" b="0" kern="1200" dirty="0" smtClean="0">
                          <a:effectLst/>
                        </a:rPr>
                        <a:t>高雄縣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T</a:t>
                      </a:r>
                      <a:r>
                        <a:rPr lang="zh-TW" altLang="en-US" sz="1800" b="0" kern="1200" dirty="0" smtClean="0">
                          <a:effectLst/>
                        </a:rPr>
                        <a:t>屏東縣 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U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花蓮縣 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V</a:t>
                      </a:r>
                      <a:r>
                        <a:rPr lang="zh-TW" altLang="en-US" sz="1800" b="0" kern="1200" dirty="0" smtClean="0">
                          <a:effectLst/>
                        </a:rPr>
                        <a:t>臺東縣 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W</a:t>
                      </a:r>
                      <a:r>
                        <a:rPr lang="zh-TW" altLang="en-US" sz="1800" b="0" kern="1200" dirty="0" smtClean="0">
                          <a:effectLst/>
                        </a:rPr>
                        <a:t>金門縣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X</a:t>
                      </a:r>
                      <a:r>
                        <a:rPr lang="zh-TW" altLang="en-US" sz="1800" b="0" kern="1200" dirty="0" smtClean="0">
                          <a:effectLst/>
                        </a:rPr>
                        <a:t>澎湖縣 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90178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effectLst/>
                        </a:rPr>
                        <a:t>Y</a:t>
                      </a:r>
                      <a:r>
                        <a:rPr lang="zh-TW" altLang="en-US" sz="1800" b="0" kern="1200" dirty="0" smtClean="0">
                          <a:effectLst/>
                        </a:rPr>
                        <a:t>陽明山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effectLst/>
                        </a:rPr>
                        <a:t>Z</a:t>
                      </a:r>
                      <a:r>
                        <a:rPr lang="zh-TW" altLang="en-US" sz="1800" b="0" kern="1200" dirty="0" smtClean="0">
                          <a:effectLst/>
                        </a:rPr>
                        <a:t>連江縣</a:t>
                      </a:r>
                      <a:endParaRPr lang="zh-TW" alt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32211"/>
              </p:ext>
            </p:extLst>
          </p:nvPr>
        </p:nvGraphicFramePr>
        <p:xfrm>
          <a:off x="1681018" y="5236248"/>
          <a:ext cx="16810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72"/>
                <a:gridCol w="9513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男性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女性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有些程式語言，把函數稱為方法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、程序</a:t>
            </a:r>
            <a:r>
              <a:rPr lang="en-US" altLang="zh-TW" dirty="0" smtClean="0"/>
              <a:t>(procedure)</a:t>
            </a:r>
            <a:r>
              <a:rPr lang="zh-TW" altLang="en-US" dirty="0" smtClean="0"/>
              <a:t>或副程式</a:t>
            </a:r>
            <a:r>
              <a:rPr lang="en-US" altLang="zh-TW" dirty="0" smtClean="0"/>
              <a:t>(subroutine)</a:t>
            </a:r>
          </a:p>
          <a:p>
            <a:r>
              <a:rPr lang="zh-TW" altLang="en-US" dirty="0" smtClean="0"/>
              <a:t>函式可以執行一般動作，也可以執行事件，前這稱為一般函數，後者為事件函式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49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的內建函數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JavaScript</a:t>
            </a:r>
            <a:r>
              <a:rPr lang="zh-TW" altLang="en-US" sz="2800"/>
              <a:t>擁有一些內建函數，在第</a:t>
            </a:r>
            <a:r>
              <a:rPr lang="en-US" altLang="zh-TW" sz="2800"/>
              <a:t>2</a:t>
            </a:r>
            <a:r>
              <a:rPr lang="zh-TW" altLang="en-US" sz="2800"/>
              <a:t>章已經介紹過</a:t>
            </a:r>
            <a:r>
              <a:rPr lang="en-US" altLang="zh-TW" sz="2800"/>
              <a:t>parseInt()</a:t>
            </a:r>
            <a:r>
              <a:rPr lang="zh-TW" altLang="en-US" sz="2800"/>
              <a:t>和</a:t>
            </a:r>
            <a:r>
              <a:rPr lang="en-US" altLang="zh-TW" sz="2800"/>
              <a:t>parseFloat()</a:t>
            </a:r>
            <a:r>
              <a:rPr lang="zh-TW" altLang="en-US" sz="2800"/>
              <a:t>兩個函數（或稱為方法）來轉換變數的資料型態。這一節筆者準備說明</a:t>
            </a:r>
            <a:r>
              <a:rPr lang="en-US" altLang="zh-TW" sz="2800"/>
              <a:t>URL</a:t>
            </a:r>
            <a:r>
              <a:rPr lang="zh-TW" altLang="en-US" sz="2800"/>
              <a:t>編碼轉換函數</a:t>
            </a:r>
            <a:r>
              <a:rPr lang="en-US" altLang="zh-TW" sz="2800"/>
              <a:t>escape()</a:t>
            </a:r>
            <a:r>
              <a:rPr lang="zh-TW" altLang="en-US" sz="2800"/>
              <a:t>和</a:t>
            </a:r>
            <a:r>
              <a:rPr lang="en-US" altLang="zh-TW" sz="2800"/>
              <a:t>unescape()</a:t>
            </a:r>
            <a:r>
              <a:rPr lang="zh-TW" altLang="en-US" sz="2800"/>
              <a:t>，如下所示：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escape()</a:t>
            </a:r>
            <a:r>
              <a:rPr lang="zh-TW" altLang="en-US" sz="2400"/>
              <a:t>函數：使用</a:t>
            </a:r>
            <a:r>
              <a:rPr lang="en-US" altLang="zh-TW" sz="2400"/>
              <a:t>URL</a:t>
            </a:r>
            <a:r>
              <a:rPr lang="zh-TW" altLang="en-US" sz="2400"/>
              <a:t>編碼傳入的參數字串，可以傳回加碼後的字串，如下所示：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strURLcode = escape(strMsg);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unescape()</a:t>
            </a:r>
            <a:r>
              <a:rPr lang="zh-TW" altLang="en-US" sz="2400"/>
              <a:t>函數：解碼參數的</a:t>
            </a:r>
            <a:r>
              <a:rPr lang="en-US" altLang="zh-TW" sz="2400"/>
              <a:t>URL</a:t>
            </a:r>
            <a:r>
              <a:rPr lang="zh-TW" altLang="en-US" sz="2400"/>
              <a:t>編碼字串，可以傳回還原成編碼前的原始字串，如下所示：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strOriginal = unescape(strURLcode);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59524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自訂函數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497" y="1787813"/>
            <a:ext cx="5750070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函數是由</a:t>
            </a:r>
            <a:r>
              <a:rPr lang="en-US" altLang="zh-TW" sz="2400" dirty="0"/>
              <a:t>function</a:t>
            </a:r>
            <a:r>
              <a:rPr lang="zh-TW" altLang="en-US" sz="2400" dirty="0"/>
              <a:t>關鍵字、函數名稱和程式區塊</a:t>
            </a:r>
            <a:r>
              <a:rPr lang="zh-TW" altLang="en-US" sz="2400" dirty="0" smtClean="0"/>
              <a:t>組成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若要執行函數，則直接在</a:t>
            </a:r>
            <a:r>
              <a:rPr lang="en-US" altLang="zh-TW" sz="2400" dirty="0" smtClean="0"/>
              <a:t>JS</a:t>
            </a:r>
            <a:r>
              <a:rPr lang="zh-TW" altLang="en-US" sz="2400" dirty="0" smtClean="0"/>
              <a:t>當中呼叫即可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以右圖為例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200" dirty="0" smtClean="0"/>
              <a:t>Function:</a:t>
            </a:r>
            <a:r>
              <a:rPr lang="zh-TW" altLang="en-US" sz="2200" dirty="0" smtClean="0"/>
              <a:t>宣告函數</a:t>
            </a:r>
            <a:endParaRPr lang="en-US" altLang="zh-TW" sz="2200" dirty="0" smtClean="0"/>
          </a:p>
          <a:p>
            <a:pPr lvl="1">
              <a:lnSpc>
                <a:spcPct val="90000"/>
              </a:lnSpc>
            </a:pPr>
            <a:r>
              <a:rPr lang="en-US" altLang="zh-TW" sz="2200" dirty="0" err="1" smtClean="0"/>
              <a:t>Function_name</a:t>
            </a:r>
            <a:r>
              <a:rPr lang="en-US" altLang="zh-TW" sz="2200" dirty="0" smtClean="0"/>
              <a:t>: </a:t>
            </a:r>
            <a:r>
              <a:rPr lang="zh-TW" altLang="en-US" sz="2200" dirty="0" smtClean="0"/>
              <a:t>被宣告的函數名稱</a:t>
            </a:r>
            <a:endParaRPr lang="en-US" altLang="zh-TW" sz="2200" dirty="0" smtClean="0"/>
          </a:p>
          <a:p>
            <a:pPr lvl="1">
              <a:lnSpc>
                <a:spcPct val="90000"/>
              </a:lnSpc>
            </a:pPr>
            <a:r>
              <a:rPr lang="en-US" altLang="zh-TW" sz="2200" dirty="0" smtClean="0"/>
              <a:t>{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}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大跨號的範圍內為函數的內容</a:t>
            </a:r>
            <a:endParaRPr lang="en-US" altLang="zh-TW" sz="2200" dirty="0" smtClean="0"/>
          </a:p>
          <a:p>
            <a:pPr lvl="1">
              <a:lnSpc>
                <a:spcPct val="90000"/>
              </a:lnSpc>
            </a:pP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parameterlist</a:t>
            </a:r>
            <a:r>
              <a:rPr lang="en-US" altLang="zh-TW" sz="2200" dirty="0" smtClean="0"/>
              <a:t>):</a:t>
            </a:r>
            <a:r>
              <a:rPr lang="zh-TW" altLang="en-US" sz="2200" dirty="0" smtClean="0"/>
              <a:t>為函數的參數，可用來傳遞資料，當參數為多個時，則以逗號分隔</a:t>
            </a:r>
            <a:endParaRPr lang="en-US" altLang="zh-TW" sz="2200" dirty="0" smtClean="0"/>
          </a:p>
          <a:p>
            <a:pPr lvl="1">
              <a:lnSpc>
                <a:spcPct val="90000"/>
              </a:lnSpc>
            </a:pPr>
            <a:r>
              <a:rPr lang="en-US" altLang="zh-TW" sz="2200" dirty="0" smtClean="0"/>
              <a:t>Statements:</a:t>
            </a:r>
            <a:r>
              <a:rPr lang="zh-TW" altLang="en-US" sz="2200" dirty="0" smtClean="0"/>
              <a:t>主程式碼部分</a:t>
            </a:r>
            <a:endParaRPr lang="en-US" altLang="zh-TW" sz="2200" dirty="0" smtClean="0"/>
          </a:p>
          <a:p>
            <a:pPr lvl="1">
              <a:lnSpc>
                <a:spcPct val="90000"/>
              </a:lnSpc>
            </a:pPr>
            <a:r>
              <a:rPr lang="en-US" altLang="zh-TW" sz="2200" dirty="0" smtClean="0"/>
              <a:t>[return;] </a:t>
            </a:r>
            <a:r>
              <a:rPr lang="zh-TW" altLang="en-US" sz="2200" dirty="0" smtClean="0"/>
              <a:t>回傳值</a:t>
            </a:r>
            <a:endParaRPr lang="en-US" altLang="zh-TW" sz="22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953" y="1961973"/>
            <a:ext cx="4178076" cy="152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1973"/>
          </a:xfrm>
          <a:noFill/>
        </p:spPr>
        <p:txBody>
          <a:bodyPr/>
          <a:lstStyle/>
          <a:p>
            <a:r>
              <a:rPr lang="zh-TW" altLang="en-US" dirty="0" smtClean="0"/>
              <a:t>自訂函數範例一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591100"/>
            <a:ext cx="9915641" cy="4195481"/>
          </a:xfrm>
        </p:spPr>
        <p:txBody>
          <a:bodyPr/>
          <a:lstStyle/>
          <a:p>
            <a:r>
              <a:rPr lang="zh-TW" altLang="en-US" dirty="0" smtClean="0"/>
              <a:t>這是一個自訂函數的例子，本範例宣告一個</a:t>
            </a:r>
            <a:r>
              <a:rPr lang="en-US" altLang="zh-TW" dirty="0" err="1" smtClean="0"/>
              <a:t>sayhello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的函數。</a:t>
            </a:r>
            <a:endParaRPr lang="en-US" altLang="zh-TW" dirty="0" smtClean="0"/>
          </a:p>
          <a:p>
            <a:r>
              <a:rPr lang="zh-TW" altLang="en-US" dirty="0" smtClean="0"/>
              <a:t>當成是執行到 </a:t>
            </a:r>
            <a:r>
              <a:rPr lang="en-US" altLang="zh-TW" dirty="0" err="1" smtClean="0"/>
              <a:t>sayhello</a:t>
            </a:r>
            <a:r>
              <a:rPr lang="en-US" altLang="zh-TW" dirty="0" smtClean="0"/>
              <a:t>()</a:t>
            </a:r>
            <a:r>
              <a:rPr lang="zh-TW" altLang="en-US" dirty="0" smtClean="0"/>
              <a:t>時，則會跳出視窗，顯示</a:t>
            </a:r>
            <a:r>
              <a:rPr lang="en-US" altLang="zh-TW" dirty="0" smtClean="0"/>
              <a:t>”Hello Function!”</a:t>
            </a:r>
          </a:p>
          <a:p>
            <a:r>
              <a:rPr lang="en-US" altLang="zh-TW" dirty="0" smtClean="0"/>
              <a:t>()</a:t>
            </a:r>
            <a:r>
              <a:rPr lang="zh-TW" altLang="en-US" dirty="0" smtClean="0"/>
              <a:t>當中為空白，表示並沒有傳回值</a:t>
            </a:r>
            <a:endParaRPr lang="en-US" altLang="zh-TW" dirty="0" smtClean="0"/>
          </a:p>
          <a:p>
            <a:r>
              <a:rPr lang="zh-TW" altLang="en-US" dirty="0" smtClean="0"/>
              <a:t>請注意，由於</a:t>
            </a:r>
            <a:r>
              <a:rPr lang="en-US" altLang="zh-TW" dirty="0" smtClean="0"/>
              <a:t>JS</a:t>
            </a:r>
            <a:r>
              <a:rPr lang="zh-TW" altLang="en-US" dirty="0" smtClean="0"/>
              <a:t>在執行時是由上往下，故在執行前必須先進行宣告，再呼叫函數才可正常運作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0" y="3679692"/>
            <a:ext cx="4168119" cy="29639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59" y="4147180"/>
            <a:ext cx="3438525" cy="14192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04236" y="6274356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function_01.html</a:t>
            </a:r>
          </a:p>
        </p:txBody>
      </p:sp>
    </p:spTree>
    <p:extLst>
      <p:ext uri="{BB962C8B-B14F-4D97-AF65-F5344CB8AC3E}">
        <p14:creationId xmlns:p14="http://schemas.microsoft.com/office/powerpoint/2010/main" val="25561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擁有</a:t>
            </a:r>
            <a:r>
              <a:rPr lang="zh-TW" altLang="en-US" dirty="0"/>
              <a:t>參數的</a:t>
            </a:r>
            <a:r>
              <a:rPr lang="en-US" altLang="zh-TW" dirty="0"/>
              <a:t>JavaScript</a:t>
            </a:r>
            <a:r>
              <a:rPr lang="zh-TW" altLang="en-US" dirty="0"/>
              <a:t>函數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293" y="1711172"/>
            <a:ext cx="8946541" cy="419548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函數可以傳入</a:t>
            </a:r>
            <a:r>
              <a:rPr lang="en-US" altLang="zh-TW" sz="2400" dirty="0"/>
              <a:t>1</a:t>
            </a:r>
            <a:r>
              <a:rPr lang="zh-TW" altLang="en-US" sz="2400" dirty="0"/>
              <a:t>至多個參數，函數如果擁有傳入參數，在呼叫函數時，只需傳入不同參數值就可以產生不同的執行結果，如下所示：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function </a:t>
            </a:r>
            <a:r>
              <a:rPr lang="en-US" altLang="zh-TW" sz="2400" dirty="0" err="1">
                <a:solidFill>
                  <a:srgbClr val="FF0000"/>
                </a:solidFill>
              </a:rPr>
              <a:t>writeNString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strMsg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intnumber</a:t>
            </a:r>
            <a:r>
              <a:rPr lang="en-US" altLang="zh-TW" sz="2400" dirty="0">
                <a:solidFill>
                  <a:srgbClr val="FF0000"/>
                </a:solidFill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for(</a:t>
            </a:r>
            <a:r>
              <a:rPr lang="en-US" altLang="zh-TW" sz="2400" dirty="0" err="1">
                <a:solidFill>
                  <a:srgbClr val="FF0000"/>
                </a:solidFill>
              </a:rPr>
              <a:t>var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=1;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&lt;=</a:t>
            </a:r>
            <a:r>
              <a:rPr lang="en-US" altLang="zh-TW" sz="2400" dirty="0" err="1">
                <a:solidFill>
                  <a:srgbClr val="FF0000"/>
                </a:solidFill>
              </a:rPr>
              <a:t>intnumber</a:t>
            </a:r>
            <a:r>
              <a:rPr lang="en-US" altLang="zh-TW" sz="2400" dirty="0">
                <a:solidFill>
                  <a:srgbClr val="FF0000"/>
                </a:solidFill>
              </a:rPr>
              <a:t>;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++)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strMsg</a:t>
            </a:r>
            <a:r>
              <a:rPr lang="en-US" altLang="zh-TW" sz="2400" dirty="0">
                <a:solidFill>
                  <a:srgbClr val="FF0000"/>
                </a:solidFill>
              </a:rPr>
              <a:t> + "&lt;</a:t>
            </a:r>
            <a:r>
              <a:rPr lang="en-US" altLang="zh-TW" sz="2400" dirty="0" err="1">
                <a:solidFill>
                  <a:srgbClr val="FF0000"/>
                </a:solidFill>
              </a:rPr>
              <a:t>br</a:t>
            </a:r>
            <a:r>
              <a:rPr lang="en-US" altLang="zh-TW" sz="2400" dirty="0">
                <a:solidFill>
                  <a:srgbClr val="FF0000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400" dirty="0" err="1"/>
              <a:t>writeNString</a:t>
            </a:r>
            <a:r>
              <a:rPr lang="en-US" altLang="zh-TW" sz="2400" dirty="0"/>
              <a:t>()</a:t>
            </a:r>
            <a:r>
              <a:rPr lang="zh-TW" altLang="en-US" sz="2400" dirty="0"/>
              <a:t>函數擁有</a:t>
            </a:r>
            <a:r>
              <a:rPr lang="en-US" altLang="zh-TW" sz="2400" dirty="0"/>
              <a:t>2</a:t>
            </a:r>
            <a:r>
              <a:rPr lang="zh-TW" altLang="en-US" sz="2400" dirty="0"/>
              <a:t>個參數，參數如果不只一個，請使用「</a:t>
            </a:r>
            <a:r>
              <a:rPr lang="en-US" altLang="zh-TW" sz="2400" dirty="0"/>
              <a:t>,</a:t>
            </a:r>
            <a:r>
              <a:rPr lang="zh-TW" altLang="en-US" sz="2400" dirty="0"/>
              <a:t>」符號分隔，傳入參數的變數可以在函數的程式區塊中使用，以此例是在</a:t>
            </a:r>
            <a:r>
              <a:rPr lang="en-US" altLang="zh-TW" sz="2400" dirty="0" err="1"/>
              <a:t>document.write</a:t>
            </a:r>
            <a:r>
              <a:rPr lang="en-US" altLang="zh-TW" sz="2400" dirty="0"/>
              <a:t>()</a:t>
            </a:r>
            <a:r>
              <a:rPr lang="zh-TW" altLang="en-US" sz="2400" dirty="0"/>
              <a:t>方法輸出字串和作為</a:t>
            </a:r>
            <a:r>
              <a:rPr lang="en-US" altLang="zh-TW" sz="2400" dirty="0"/>
              <a:t>for</a:t>
            </a:r>
            <a:r>
              <a:rPr lang="zh-TW" altLang="en-US" sz="2400" dirty="0"/>
              <a:t>迴圈的結束條件。</a:t>
            </a:r>
          </a:p>
        </p:txBody>
      </p:sp>
    </p:spTree>
    <p:extLst>
      <p:ext uri="{BB962C8B-B14F-4D97-AF65-F5344CB8AC3E}">
        <p14:creationId xmlns:p14="http://schemas.microsoft.com/office/powerpoint/2010/main" val="33887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擁有參數的</a:t>
            </a:r>
            <a:r>
              <a:rPr lang="en-US" altLang="zh-TW" dirty="0"/>
              <a:t>JavaScript</a:t>
            </a:r>
            <a:r>
              <a:rPr lang="zh-TW" altLang="en-US" dirty="0"/>
              <a:t>函數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04293" y="1497207"/>
            <a:ext cx="8946541" cy="4195481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我們可以藉由參數傳遞資料給函式，當參數的個數不只一個時，中間以逗號隔開即可。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4294967295"/>
          </p:nvPr>
        </p:nvSpPr>
        <p:spPr>
          <a:xfrm>
            <a:off x="10768013" y="6196013"/>
            <a:ext cx="1423987" cy="3175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P.13-7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7502"/>
          <a:stretch/>
        </p:blipFill>
        <p:spPr bwMode="auto">
          <a:xfrm>
            <a:off x="1175000" y="2416328"/>
            <a:ext cx="6255857" cy="35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168" y="2420889"/>
            <a:ext cx="2781300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371" y="4527415"/>
            <a:ext cx="1668463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向下箭號 10"/>
          <p:cNvSpPr/>
          <p:nvPr/>
        </p:nvSpPr>
        <p:spPr>
          <a:xfrm>
            <a:off x="8984585" y="3843152"/>
            <a:ext cx="216024" cy="324036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自訂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C000"/>
      </a:hlink>
      <a:folHlink>
        <a:srgbClr val="FFC00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794</TotalTime>
  <Words>2104</Words>
  <Application>Microsoft Office PowerPoint</Application>
  <PresentationFormat>寬螢幕</PresentationFormat>
  <Paragraphs>208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全真中明體</vt:lpstr>
      <vt:lpstr>微軟正黑體</vt:lpstr>
      <vt:lpstr>新細明體</vt:lpstr>
      <vt:lpstr>標楷體</vt:lpstr>
      <vt:lpstr>Arial</vt:lpstr>
      <vt:lpstr>Century Gothic</vt:lpstr>
      <vt:lpstr>Times New Roman</vt:lpstr>
      <vt:lpstr>Wingdings</vt:lpstr>
      <vt:lpstr>Wingdings 3</vt:lpstr>
      <vt:lpstr>離子</vt:lpstr>
      <vt:lpstr>JavaScript – 函數</vt:lpstr>
      <vt:lpstr>補充-JavaScript如何除錯</vt:lpstr>
      <vt:lpstr>JavaScript的函數</vt:lpstr>
      <vt:lpstr>JavaScript的函數</vt:lpstr>
      <vt:lpstr>JavaScript的內建函數</vt:lpstr>
      <vt:lpstr>JavaScript自訂函數</vt:lpstr>
      <vt:lpstr>自訂函數範例一</vt:lpstr>
      <vt:lpstr>擁有參數的JavaScript函數</vt:lpstr>
      <vt:lpstr>擁有參數的JavaScript函數 </vt:lpstr>
      <vt:lpstr>練習一 我的第一個JS函數</vt:lpstr>
      <vt:lpstr>JavaScript函數的傳回值</vt:lpstr>
      <vt:lpstr>JavaScript函數的傳回值 </vt:lpstr>
      <vt:lpstr>JavaScript函數的變數範圍</vt:lpstr>
      <vt:lpstr>練習二 函數的傳遞</vt:lpstr>
      <vt:lpstr>4-1-5 JavaScript函數的傳值或傳址參數</vt:lpstr>
      <vt:lpstr>4-1-6 JavaScript函數的參數陣列-說明</vt:lpstr>
      <vt:lpstr>4-1-6 JavaScript函數的參數陣列-取出</vt:lpstr>
      <vt:lpstr>JavaScript的內建函數</vt:lpstr>
      <vt:lpstr>JavaScript的內建函數</vt:lpstr>
      <vt:lpstr>JavaScript的內建函數- parseInt()、 parseFloat()</vt:lpstr>
      <vt:lpstr>資料型態的轉換函數- parseInt()、 parseFloat()</vt:lpstr>
      <vt:lpstr>資料型態的轉換函數- eval()、 typeof()</vt:lpstr>
      <vt:lpstr>型別轉換範例一</vt:lpstr>
      <vt:lpstr>型別轉換範例二</vt:lpstr>
      <vt:lpstr>JavaScript的內建函數-判斷函數</vt:lpstr>
      <vt:lpstr>練習三 – 資料型別轉換</vt:lpstr>
      <vt:lpstr>encodeURI()、decodeURI()</vt:lpstr>
      <vt:lpstr>encodeURIComponent()、decodeURIComponent()</vt:lpstr>
      <vt:lpstr>內建函數</vt:lpstr>
      <vt:lpstr>函式庫</vt:lpstr>
      <vt:lpstr>作業四 函數應用(重要)</vt:lpstr>
      <vt:lpstr>作業四 – 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HY Lin</dc:creator>
  <cp:lastModifiedBy>HY Lin</cp:lastModifiedBy>
  <cp:revision>38</cp:revision>
  <dcterms:created xsi:type="dcterms:W3CDTF">2015-04-29T13:14:08Z</dcterms:created>
  <dcterms:modified xsi:type="dcterms:W3CDTF">2016-03-10T14:49:49Z</dcterms:modified>
</cp:coreProperties>
</file>