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335" r:id="rId3"/>
    <p:sldId id="307" r:id="rId4"/>
    <p:sldId id="336" r:id="rId5"/>
    <p:sldId id="337" r:id="rId6"/>
    <p:sldId id="308" r:id="rId7"/>
    <p:sldId id="309" r:id="rId8"/>
    <p:sldId id="310" r:id="rId9"/>
    <p:sldId id="311" r:id="rId10"/>
    <p:sldId id="312" r:id="rId11"/>
    <p:sldId id="333" r:id="rId12"/>
    <p:sldId id="313" r:id="rId13"/>
    <p:sldId id="314" r:id="rId14"/>
    <p:sldId id="315" r:id="rId15"/>
    <p:sldId id="316" r:id="rId16"/>
    <p:sldId id="340" r:id="rId17"/>
    <p:sldId id="317" r:id="rId18"/>
    <p:sldId id="318" r:id="rId19"/>
    <p:sldId id="319" r:id="rId20"/>
    <p:sldId id="341" r:id="rId21"/>
    <p:sldId id="320" r:id="rId22"/>
    <p:sldId id="321" r:id="rId23"/>
    <p:sldId id="342" r:id="rId24"/>
    <p:sldId id="322" r:id="rId25"/>
    <p:sldId id="344" r:id="rId26"/>
    <p:sldId id="343" r:id="rId27"/>
    <p:sldId id="353" r:id="rId28"/>
    <p:sldId id="354" r:id="rId29"/>
    <p:sldId id="356" r:id="rId30"/>
    <p:sldId id="355" r:id="rId31"/>
    <p:sldId id="357" r:id="rId32"/>
    <p:sldId id="334" r:id="rId33"/>
    <p:sldId id="323" r:id="rId34"/>
    <p:sldId id="324" r:id="rId35"/>
    <p:sldId id="325" r:id="rId36"/>
    <p:sldId id="326" r:id="rId37"/>
    <p:sldId id="327" r:id="rId38"/>
    <p:sldId id="345" r:id="rId39"/>
    <p:sldId id="328" r:id="rId40"/>
    <p:sldId id="346" r:id="rId41"/>
    <p:sldId id="358" r:id="rId42"/>
    <p:sldId id="329" r:id="rId43"/>
    <p:sldId id="347" r:id="rId44"/>
    <p:sldId id="330" r:id="rId45"/>
    <p:sldId id="331" r:id="rId46"/>
    <p:sldId id="332" r:id="rId47"/>
    <p:sldId id="348" r:id="rId48"/>
    <p:sldId id="35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44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/>
    </p:cSldViewPr>
  </p:slideViewPr>
  <p:outlineViewPr>
    <p:cViewPr>
      <p:scale>
        <a:sx n="33" d="100"/>
        <a:sy n="33" d="100"/>
      </p:scale>
      <p:origin x="0" y="-174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77B7-2072-4386-868D-C8C8ED60C673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47F7-FAEB-46BA-AEB5-75610FC8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82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6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75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8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80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07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253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8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2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9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5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8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83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689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1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EL0168-4-5-2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8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r>
              <a:rPr lang="zh-TW" altLang="en-US" dirty="0" smtClean="0"/>
              <a:t> </a:t>
            </a:r>
            <a:r>
              <a:rPr lang="en-US" altLang="zh-TW" dirty="0" smtClean="0"/>
              <a:t>- 4-5-3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84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EL0168</a:t>
            </a:r>
            <a:r>
              <a:rPr lang="zh-TW" altLang="en-US" dirty="0" smtClean="0"/>
              <a:t> </a:t>
            </a:r>
            <a:r>
              <a:rPr lang="en-US" altLang="zh-TW" dirty="0" smtClean="0"/>
              <a:t>- 4-5-4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84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en-US" altLang="zh-TW" baseline="0" dirty="0" smtClean="0"/>
              <a:t> 4-5-5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68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en-US" altLang="zh-TW" baseline="0" dirty="0" smtClean="0"/>
              <a:t> 4-5-5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en-US" altLang="zh-TW" baseline="0" dirty="0" smtClean="0"/>
              <a:t> 4-5-5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80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EL0168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7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88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7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0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5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8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EL0168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47F7-FAEB-46BA-AEB5-75610FC883D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4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908721"/>
            <a:ext cx="10972800" cy="738957"/>
          </a:xfrm>
        </p:spPr>
        <p:txBody>
          <a:bodyPr/>
          <a:lstStyle>
            <a:lvl1pPr algn="just">
              <a:defRPr kumimoji="0" lang="zh-TW" altLang="en-US" sz="3200" b="1" u="none" kern="1200" baseline="0" dirty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47678"/>
            <a:ext cx="10972800" cy="4525963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7200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圖片 8" descr="g_pa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  <p:sp>
        <p:nvSpPr>
          <p:cNvPr id="11" name="文字版面配置區 4">
            <a:hlinkClick r:id="rId4" action="ppaction://hlinksldjump"/>
          </p:cNvPr>
          <p:cNvSpPr txBox="1">
            <a:spLocks/>
          </p:cNvSpPr>
          <p:nvPr userDrawn="1"/>
        </p:nvSpPr>
        <p:spPr>
          <a:xfrm>
            <a:off x="11233248" y="1052736"/>
            <a:ext cx="1007435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1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623392" y="908720"/>
            <a:ext cx="11055019" cy="639762"/>
          </a:xfrm>
        </p:spPr>
        <p:txBody>
          <a:bodyPr anchor="b"/>
          <a:lstStyle>
            <a:lvl1pPr marL="0" indent="0">
              <a:buNone/>
              <a:defRPr kumimoji="0" lang="zh-TW" altLang="en-US" sz="2800" b="1" u="none" kern="1200" baseline="0" noProof="0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2016/3/10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616848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 descr="g_pa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版面配置區 4"/>
          <p:cNvSpPr>
            <a:spLocks noGrp="1"/>
          </p:cNvSpPr>
          <p:nvPr>
            <p:ph type="body" sz="quarter" idx="17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72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908721"/>
            <a:ext cx="10972800" cy="810965"/>
          </a:xfrm>
        </p:spPr>
        <p:txBody>
          <a:bodyPr/>
          <a:lstStyle>
            <a:lvl1pPr algn="just">
              <a:defRPr kumimoji="0" lang="zh-TW" altLang="en-US" sz="3200" b="1" u="none" kern="1200" baseline="0" dirty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609600" y="1575669"/>
            <a:ext cx="11055019" cy="639762"/>
          </a:xfrm>
        </p:spPr>
        <p:txBody>
          <a:bodyPr anchor="b"/>
          <a:lstStyle>
            <a:lvl1pPr marL="0" indent="0">
              <a:buNone/>
              <a:defRPr kumimoji="0" lang="zh-TW" altLang="en-US" sz="2800" b="1" u="none" kern="1200" baseline="0" noProof="0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2016/3/10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68776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2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7200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 descr="g_pa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840" y="6237313"/>
            <a:ext cx="142874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版面配置區 4"/>
          <p:cNvSpPr>
            <a:spLocks noGrp="1"/>
          </p:cNvSpPr>
          <p:nvPr>
            <p:ph type="body" sz="quarter" idx="17"/>
          </p:nvPr>
        </p:nvSpPr>
        <p:spPr>
          <a:xfrm>
            <a:off x="10512491" y="6195947"/>
            <a:ext cx="1424405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  <p:sp>
        <p:nvSpPr>
          <p:cNvPr id="12" name="文字版面配置區 4">
            <a:hlinkClick r:id="rId4" action="ppaction://hlinksldjump"/>
          </p:cNvPr>
          <p:cNvSpPr txBox="1">
            <a:spLocks/>
          </p:cNvSpPr>
          <p:nvPr userDrawn="1"/>
        </p:nvSpPr>
        <p:spPr>
          <a:xfrm>
            <a:off x="11233248" y="1052736"/>
            <a:ext cx="1007435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7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2" r:id="rId19"/>
    <p:sldLayoutId id="2147483673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bject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JavaScript</a:t>
            </a:r>
            <a:r>
              <a:rPr lang="zh-TW" altLang="en-US" sz="5400" dirty="0" smtClean="0"/>
              <a:t>物件</a:t>
            </a:r>
            <a:endParaRPr lang="zh-TW" altLang="en-US" sz="5400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支援的物件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內建物件（</a:t>
            </a:r>
            <a:r>
              <a:rPr lang="en-US" altLang="zh-TW" sz="2400" b="1" dirty="0">
                <a:solidFill>
                  <a:srgbClr val="FF0000"/>
                </a:solidFill>
              </a:rPr>
              <a:t>Intrinsic Objects</a:t>
            </a:r>
            <a:r>
              <a:rPr lang="zh-TW" altLang="en-US" sz="2400" b="1" dirty="0">
                <a:solidFill>
                  <a:srgbClr val="FF0000"/>
                </a:solidFill>
              </a:rPr>
              <a:t>）</a:t>
            </a:r>
            <a:r>
              <a:rPr lang="zh-TW" altLang="en-US" sz="2400" b="1" dirty="0"/>
              <a:t>：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提供十一種內建物件</a:t>
            </a:r>
            <a:r>
              <a:rPr lang="en-US" altLang="zh-TW" sz="2400" dirty="0"/>
              <a:t>Array</a:t>
            </a:r>
            <a:r>
              <a:rPr lang="zh-TW" altLang="en-US" sz="2400" dirty="0"/>
              <a:t>、</a:t>
            </a:r>
            <a:r>
              <a:rPr lang="en-US" altLang="zh-TW" sz="2400" dirty="0"/>
              <a:t>Boolean</a:t>
            </a:r>
            <a:r>
              <a:rPr lang="zh-TW" altLang="en-US" sz="2400" dirty="0"/>
              <a:t>、</a:t>
            </a:r>
            <a:r>
              <a:rPr lang="en-US" altLang="zh-TW" sz="2400" dirty="0"/>
              <a:t>Date</a:t>
            </a:r>
            <a:r>
              <a:rPr lang="zh-TW" altLang="en-US" sz="2400" dirty="0"/>
              <a:t>、</a:t>
            </a:r>
            <a:r>
              <a:rPr lang="en-US" altLang="zh-TW" sz="2400" dirty="0"/>
              <a:t>Function</a:t>
            </a:r>
            <a:r>
              <a:rPr lang="zh-TW" altLang="en-US" sz="2400" dirty="0"/>
              <a:t>、</a:t>
            </a:r>
            <a:r>
              <a:rPr lang="en-US" altLang="zh-TW" sz="2400" dirty="0"/>
              <a:t>Global</a:t>
            </a:r>
            <a:r>
              <a:rPr lang="zh-TW" altLang="en-US" sz="2400" dirty="0"/>
              <a:t>、</a:t>
            </a:r>
            <a:r>
              <a:rPr lang="en-US" altLang="zh-TW" sz="2400" dirty="0"/>
              <a:t>Math</a:t>
            </a:r>
            <a:r>
              <a:rPr lang="zh-TW" altLang="en-US" sz="2400" dirty="0"/>
              <a:t>、</a:t>
            </a:r>
            <a:r>
              <a:rPr lang="en-US" altLang="zh-TW" sz="2400" dirty="0"/>
              <a:t>Number</a:t>
            </a:r>
            <a:r>
              <a:rPr lang="zh-TW" altLang="en-US" sz="2400" dirty="0"/>
              <a:t>、</a:t>
            </a:r>
            <a:r>
              <a:rPr lang="en-US" altLang="zh-TW" sz="2400" dirty="0"/>
              <a:t>Object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RegExp</a:t>
            </a:r>
            <a:r>
              <a:rPr lang="zh-TW" altLang="en-US" sz="2400" dirty="0"/>
              <a:t>、</a:t>
            </a:r>
            <a:r>
              <a:rPr lang="en-US" altLang="zh-TW" sz="2400" dirty="0"/>
              <a:t>Error</a:t>
            </a:r>
            <a:r>
              <a:rPr lang="zh-TW" altLang="en-US" sz="2400" dirty="0"/>
              <a:t>和</a:t>
            </a:r>
            <a:r>
              <a:rPr lang="en-US" altLang="zh-TW" sz="2400" dirty="0"/>
              <a:t>String</a:t>
            </a:r>
            <a:r>
              <a:rPr lang="zh-TW" altLang="en-US" sz="2400" dirty="0" smtClean="0"/>
              <a:t>物件。</a:t>
            </a:r>
            <a:endParaRPr lang="zh-TW" altLang="en-US" sz="2400" dirty="0"/>
          </a:p>
          <a:p>
            <a:r>
              <a:rPr lang="zh-TW" altLang="en-US" sz="2400" b="1" dirty="0">
                <a:solidFill>
                  <a:srgbClr val="FF0000"/>
                </a:solidFill>
              </a:rPr>
              <a:t>自訂物件（</a:t>
            </a:r>
            <a:r>
              <a:rPr lang="en-US" altLang="zh-TW" sz="2400" b="1" dirty="0">
                <a:solidFill>
                  <a:srgbClr val="FF0000"/>
                </a:solidFill>
              </a:rPr>
              <a:t>Custom Objects</a:t>
            </a:r>
            <a:r>
              <a:rPr lang="zh-TW" altLang="en-US" sz="2400" b="1" dirty="0">
                <a:solidFill>
                  <a:srgbClr val="FF0000"/>
                </a:solidFill>
              </a:rPr>
              <a:t>）：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能夠建立使用者自訂的物件，擴充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的功能，進一步說明請參閱第</a:t>
            </a:r>
            <a:r>
              <a:rPr lang="en-US" altLang="zh-TW" sz="2400" dirty="0"/>
              <a:t>4-4</a:t>
            </a:r>
            <a:r>
              <a:rPr lang="zh-TW" altLang="en-US" sz="2400" dirty="0"/>
              <a:t>節。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瀏覽器物件（</a:t>
            </a:r>
            <a:r>
              <a:rPr lang="en-US" altLang="zh-TW" sz="2400" b="1" dirty="0">
                <a:solidFill>
                  <a:srgbClr val="FF0000"/>
                </a:solidFill>
              </a:rPr>
              <a:t>Host Objects</a:t>
            </a:r>
            <a:r>
              <a:rPr lang="zh-TW" altLang="en-US" sz="2400" b="1" dirty="0">
                <a:solidFill>
                  <a:srgbClr val="FF0000"/>
                </a:solidFill>
              </a:rPr>
              <a:t>）：</a:t>
            </a:r>
            <a:r>
              <a:rPr lang="zh-TW" altLang="en-US" sz="2400" dirty="0"/>
              <a:t>瀏覽器物件是由瀏覽器提供的物件，以</a:t>
            </a:r>
            <a:r>
              <a:rPr lang="en-US" altLang="zh-TW" sz="2400" dirty="0" err="1"/>
              <a:t>Interent</a:t>
            </a:r>
            <a:r>
              <a:rPr lang="en-US" altLang="zh-TW" sz="2400" dirty="0"/>
              <a:t> Explorer</a:t>
            </a:r>
            <a:r>
              <a:rPr lang="zh-TW" altLang="en-US" sz="2400" dirty="0"/>
              <a:t>來說，稱為「</a:t>
            </a:r>
            <a:r>
              <a:rPr lang="en-US" altLang="zh-TW" sz="2400" dirty="0"/>
              <a:t>BOM</a:t>
            </a:r>
            <a:r>
              <a:rPr lang="zh-TW" altLang="en-US" sz="2400" dirty="0"/>
              <a:t>」（</a:t>
            </a:r>
            <a:r>
              <a:rPr lang="en-US" altLang="zh-TW" sz="2400" dirty="0"/>
              <a:t>Browser Object Model</a:t>
            </a:r>
            <a:r>
              <a:rPr lang="zh-TW" altLang="en-US" sz="2400" dirty="0"/>
              <a:t>），這是一種階層架構的物件模型。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4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</a:t>
            </a:r>
            <a:r>
              <a:rPr lang="en-US" altLang="zh-TW" dirty="0"/>
              <a:t>JavaScript</a:t>
            </a:r>
            <a:r>
              <a:rPr lang="zh-TW" altLang="en-US" dirty="0"/>
              <a:t>的物件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</a:t>
            </a:r>
            <a:r>
              <a:rPr lang="en-US" altLang="zh-TW" dirty="0"/>
              <a:t>JavaScript</a:t>
            </a:r>
            <a:r>
              <a:rPr lang="zh-TW" altLang="en-US" dirty="0"/>
              <a:t>的物件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Object</a:t>
            </a:r>
            <a:r>
              <a:rPr lang="zh-TW" altLang="en-US" dirty="0"/>
              <a:t>物件建立自訂物件</a:t>
            </a:r>
          </a:p>
          <a:p>
            <a:r>
              <a:rPr lang="en-US" altLang="zh-TW" dirty="0" smtClean="0"/>
              <a:t>with</a:t>
            </a:r>
            <a:r>
              <a:rPr lang="zh-TW" altLang="en-US" dirty="0"/>
              <a:t>程式區塊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/>
              <a:t>建構函數來建立物件</a:t>
            </a:r>
          </a:p>
          <a:p>
            <a:r>
              <a:rPr lang="zh-TW" altLang="en-US" dirty="0" smtClean="0"/>
              <a:t>物件</a:t>
            </a:r>
            <a:r>
              <a:rPr lang="zh-TW" altLang="en-US" dirty="0"/>
              <a:t>的階層架構</a:t>
            </a:r>
          </a:p>
          <a:p>
            <a:r>
              <a:rPr lang="zh-TW" altLang="en-US" dirty="0" smtClean="0"/>
              <a:t>新增</a:t>
            </a:r>
            <a:r>
              <a:rPr lang="zh-TW" altLang="en-US" dirty="0"/>
              <a:t>物件的方法</a:t>
            </a:r>
          </a:p>
        </p:txBody>
      </p:sp>
    </p:spTree>
    <p:extLst>
      <p:ext uri="{BB962C8B-B14F-4D97-AF65-F5344CB8AC3E}">
        <p14:creationId xmlns:p14="http://schemas.microsoft.com/office/powerpoint/2010/main" val="22258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Object</a:t>
            </a:r>
            <a:r>
              <a:rPr lang="zh-TW" altLang="en-US" dirty="0"/>
              <a:t>物件建立自訂物件</a:t>
            </a:r>
            <a:r>
              <a:rPr lang="en-US" altLang="zh-TW" dirty="0"/>
              <a:t>-1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可以直接建立</a:t>
            </a:r>
            <a:r>
              <a:rPr lang="en-US" altLang="zh-TW" dirty="0"/>
              <a:t>Object</a:t>
            </a:r>
            <a:r>
              <a:rPr lang="zh-TW" altLang="en-US" dirty="0"/>
              <a:t>物件後，新增所需的屬性和方法來建立自訂物件，如下所示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3407708"/>
            <a:ext cx="3505200" cy="1485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933700"/>
            <a:ext cx="6248400" cy="2724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54541" y="6149459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object_att.html</a:t>
            </a:r>
          </a:p>
        </p:txBody>
      </p:sp>
    </p:spTree>
    <p:extLst>
      <p:ext uri="{BB962C8B-B14F-4D97-AF65-F5344CB8AC3E}">
        <p14:creationId xmlns:p14="http://schemas.microsoft.com/office/powerpoint/2010/main" val="30255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Object</a:t>
            </a:r>
            <a:r>
              <a:rPr lang="zh-TW" altLang="en-US" dirty="0"/>
              <a:t>物件建立自訂物件</a:t>
            </a:r>
            <a:r>
              <a:rPr lang="en-US" altLang="zh-TW" dirty="0"/>
              <a:t>-2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我們也可以使用物件文字值（</a:t>
            </a:r>
            <a:r>
              <a:rPr lang="en-US" altLang="zh-TW" dirty="0"/>
              <a:t>Object Literal</a:t>
            </a:r>
            <a:r>
              <a:rPr lang="zh-TW" altLang="en-US" dirty="0"/>
              <a:t>）建立物件，如下所示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28800" y="2802596"/>
            <a:ext cx="6419850" cy="26961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var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objCard</a:t>
            </a:r>
            <a:r>
              <a:rPr lang="en-US" altLang="zh-TW" sz="2800" dirty="0">
                <a:solidFill>
                  <a:srgbClr val="FF0000"/>
                </a:solidFill>
              </a:rPr>
              <a:t> =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 name : </a:t>
            </a:r>
            <a:r>
              <a:rPr lang="en-US" altLang="zh-TW" sz="2800" dirty="0" smtClean="0">
                <a:solidFill>
                  <a:srgbClr val="FF0000"/>
                </a:solidFill>
              </a:rPr>
              <a:t>“Renee",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 age  : </a:t>
            </a:r>
            <a:r>
              <a:rPr lang="en-US" altLang="zh-TW" sz="2800" dirty="0" smtClean="0">
                <a:solidFill>
                  <a:srgbClr val="FF0000"/>
                </a:solidFill>
              </a:rPr>
              <a:t>15,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 phone: "02-3939889“,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 email: " tester@npust.edu.tw 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4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</a:t>
            </a:r>
            <a:r>
              <a:rPr lang="zh-TW" altLang="en-US" dirty="0"/>
              <a:t>程式區塊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1104293" y="161476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z="1800" dirty="0"/>
              <a:t>JavaScript</a:t>
            </a:r>
            <a:r>
              <a:rPr lang="zh-TW" altLang="en-US" sz="1800" dirty="0"/>
              <a:t>提供物件處理的相關程式敘述：</a:t>
            </a:r>
            <a:r>
              <a:rPr lang="en-US" altLang="zh-TW" sz="1800" dirty="0"/>
              <a:t>for/in</a:t>
            </a:r>
            <a:r>
              <a:rPr lang="zh-TW" altLang="en-US" sz="1800" dirty="0"/>
              <a:t>和</a:t>
            </a:r>
            <a:r>
              <a:rPr lang="en-US" altLang="zh-TW" sz="1800" dirty="0" smtClean="0"/>
              <a:t>with</a:t>
            </a:r>
            <a:r>
              <a:rPr lang="zh-TW" altLang="en-US" sz="1800" dirty="0" smtClean="0"/>
              <a:t>，</a:t>
            </a:r>
            <a:r>
              <a:rPr lang="en-US" altLang="zh-TW" sz="1800" dirty="0"/>
              <a:t>with</a:t>
            </a:r>
            <a:r>
              <a:rPr lang="zh-TW" altLang="en-US" sz="1800" dirty="0"/>
              <a:t>程式區塊能夠針對物件建立程式區塊，在程式區塊的程式碼不需要指明物件名稱，即可新增屬性和顯示屬性內容，如下所示</a:t>
            </a:r>
            <a:r>
              <a:rPr lang="zh-TW" altLang="en-US" sz="1800" dirty="0" smtClean="0"/>
              <a:t>：</a:t>
            </a:r>
            <a:endParaRPr lang="zh-TW" altLang="en-US" sz="1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541" y="3712508"/>
            <a:ext cx="2514600" cy="1533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93" y="3109912"/>
            <a:ext cx="6296025" cy="31527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54541" y="6149459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</a:t>
            </a:r>
            <a:r>
              <a:rPr lang="zh-TW" altLang="en-US" dirty="0" smtClean="0"/>
              <a:t>_att</a:t>
            </a:r>
            <a:r>
              <a:rPr lang="en-US" altLang="zh-TW" dirty="0" smtClean="0"/>
              <a:t>2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2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107"/>
          </a:xfrm>
          <a:solidFill>
            <a:srgbClr val="92D050"/>
          </a:solidFill>
        </p:spPr>
        <p:txBody>
          <a:bodyPr/>
          <a:lstStyle/>
          <a:p>
            <a:r>
              <a:rPr lang="zh-TW" altLang="en-US" dirty="0" smtClean="0"/>
              <a:t>練習一 自訂函數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請在網頁開啟時，分別跳出視窗請使用者依序輸入姓名、電話、</a:t>
            </a:r>
            <a:r>
              <a:rPr lang="en-US" altLang="zh-TW" dirty="0" smtClean="0"/>
              <a:t>email</a:t>
            </a:r>
          </a:p>
          <a:p>
            <a:r>
              <a:rPr lang="zh-TW" altLang="en-US" dirty="0" smtClean="0"/>
              <a:t>請將使用者輸入的資料，應用自訂函數的方式記下來</a:t>
            </a:r>
            <a:endParaRPr lang="en-US" altLang="zh-TW" dirty="0" smtClean="0"/>
          </a:p>
          <a:p>
            <a:r>
              <a:rPr lang="zh-TW" altLang="en-US" dirty="0" smtClean="0"/>
              <a:t>輸入完成後，請將使用者所輸入的資料，顯示在畫面上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714750"/>
            <a:ext cx="3848100" cy="1276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75563" y="606373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obj_pratice1.html</a:t>
            </a:r>
          </a:p>
        </p:txBody>
      </p:sp>
    </p:spTree>
    <p:extLst>
      <p:ext uri="{BB962C8B-B14F-4D97-AF65-F5344CB8AC3E}">
        <p14:creationId xmlns:p14="http://schemas.microsoft.com/office/powerpoint/2010/main" val="3337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建構函數來建立物件</a:t>
            </a:r>
            <a:r>
              <a:rPr lang="en-US" altLang="zh-TW" dirty="0"/>
              <a:t>-</a:t>
            </a:r>
            <a:r>
              <a:rPr lang="zh-TW" altLang="en-US" dirty="0"/>
              <a:t>說明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「建構函數」（</a:t>
            </a:r>
            <a:r>
              <a:rPr lang="en-US" altLang="zh-TW" dirty="0"/>
              <a:t>Constructor Function</a:t>
            </a:r>
            <a:r>
              <a:rPr lang="zh-TW" altLang="en-US" dirty="0"/>
              <a:t>）是一個函數，能夠定義物件的屬性和方法，在程式範例</a:t>
            </a:r>
            <a:r>
              <a:rPr lang="en-US" altLang="zh-TW" dirty="0"/>
              <a:t>Ch4_4_1.htm</a:t>
            </a:r>
            <a:r>
              <a:rPr lang="zh-TW" altLang="en-US" dirty="0"/>
              <a:t>的自訂物件是使用內建建構函數</a:t>
            </a:r>
            <a:r>
              <a:rPr lang="en-US" altLang="zh-TW" dirty="0"/>
              <a:t>Object()</a:t>
            </a:r>
            <a:r>
              <a:rPr lang="zh-TW" altLang="en-US" dirty="0"/>
              <a:t>，換句話說，所謂</a:t>
            </a:r>
            <a:r>
              <a:rPr lang="en-US" altLang="zh-TW" dirty="0"/>
              <a:t>JavaScript</a:t>
            </a:r>
            <a:r>
              <a:rPr lang="zh-TW" altLang="en-US" dirty="0"/>
              <a:t>內建物件就是一些預設的建構函數，例如：</a:t>
            </a:r>
            <a:r>
              <a:rPr lang="en-US" altLang="zh-TW" dirty="0"/>
              <a:t>String</a:t>
            </a:r>
            <a:r>
              <a:rPr lang="zh-TW" altLang="en-US" dirty="0"/>
              <a:t>物件就是</a:t>
            </a:r>
            <a:r>
              <a:rPr lang="en-US" altLang="zh-TW" dirty="0"/>
              <a:t>String()</a:t>
            </a:r>
            <a:r>
              <a:rPr lang="zh-TW" altLang="en-US" dirty="0"/>
              <a:t>；</a:t>
            </a:r>
            <a:r>
              <a:rPr lang="en-US" altLang="zh-TW" dirty="0"/>
              <a:t>Array</a:t>
            </a:r>
            <a:r>
              <a:rPr lang="zh-TW" altLang="en-US" dirty="0"/>
              <a:t>物件是</a:t>
            </a:r>
            <a:r>
              <a:rPr lang="en-US" altLang="zh-TW" dirty="0"/>
              <a:t>Array()</a:t>
            </a:r>
            <a:r>
              <a:rPr lang="zh-TW" altLang="en-US" dirty="0"/>
              <a:t>建構函數等。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68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建構函數來建立物件</a:t>
            </a:r>
            <a:r>
              <a:rPr lang="en-US" altLang="zh-TW" dirty="0"/>
              <a:t>-</a:t>
            </a:r>
            <a:r>
              <a:rPr lang="zh-TW" altLang="en-US" dirty="0"/>
              <a:t>步驟一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 u="sng" dirty="0"/>
              <a:t>步驟一：使用建構函數宣告物件</a:t>
            </a:r>
          </a:p>
          <a:p>
            <a:pPr lvl="1">
              <a:lnSpc>
                <a:spcPct val="160000"/>
              </a:lnSpc>
            </a:pPr>
            <a:r>
              <a:rPr lang="zh-TW" altLang="en-US" sz="2600" dirty="0"/>
              <a:t>在步驟一是定義物件的建構函數，建構函數的語法是一個</a:t>
            </a:r>
            <a:r>
              <a:rPr lang="en-US" altLang="zh-TW" sz="2600" dirty="0"/>
              <a:t>JavaScript</a:t>
            </a:r>
            <a:r>
              <a:rPr lang="zh-TW" altLang="en-US" sz="2600" dirty="0"/>
              <a:t>函數，在建構函數可以定義物件屬性和方法，我們可以將它視為是一個物件宣告（但它並不是類別），如下所示：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function </a:t>
            </a:r>
            <a:r>
              <a:rPr lang="en-US" altLang="zh-TW" sz="2900" dirty="0" err="1">
                <a:solidFill>
                  <a:srgbClr val="FF0000"/>
                </a:solidFill>
              </a:rPr>
              <a:t>nameCard</a:t>
            </a:r>
            <a:r>
              <a:rPr lang="en-US" altLang="zh-TW" sz="2900" dirty="0">
                <a:solidFill>
                  <a:srgbClr val="FF0000"/>
                </a:solidFill>
              </a:rPr>
              <a:t>(</a:t>
            </a:r>
            <a:r>
              <a:rPr lang="en-US" altLang="zh-TW" sz="2900" dirty="0" err="1">
                <a:solidFill>
                  <a:srgbClr val="FF0000"/>
                </a:solidFill>
              </a:rPr>
              <a:t>name,age,phone,email</a:t>
            </a:r>
            <a:r>
              <a:rPr lang="en-US" altLang="zh-TW" sz="2900" dirty="0">
                <a:solidFill>
                  <a:srgbClr val="FF0000"/>
                </a:solidFill>
              </a:rPr>
              <a:t>) {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   this.name = name;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   </a:t>
            </a:r>
            <a:r>
              <a:rPr lang="en-US" altLang="zh-TW" sz="2900" dirty="0" err="1">
                <a:solidFill>
                  <a:srgbClr val="FF0000"/>
                </a:solidFill>
              </a:rPr>
              <a:t>this.age</a:t>
            </a:r>
            <a:r>
              <a:rPr lang="en-US" altLang="zh-TW" sz="2900" dirty="0">
                <a:solidFill>
                  <a:srgbClr val="FF0000"/>
                </a:solidFill>
              </a:rPr>
              <a:t> = age;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   </a:t>
            </a:r>
            <a:r>
              <a:rPr lang="en-US" altLang="zh-TW" sz="2900" dirty="0" err="1">
                <a:solidFill>
                  <a:srgbClr val="FF0000"/>
                </a:solidFill>
              </a:rPr>
              <a:t>this.phone</a:t>
            </a:r>
            <a:r>
              <a:rPr lang="en-US" altLang="zh-TW" sz="2900" dirty="0">
                <a:solidFill>
                  <a:srgbClr val="FF0000"/>
                </a:solidFill>
              </a:rPr>
              <a:t> = phone;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   </a:t>
            </a:r>
            <a:r>
              <a:rPr lang="en-US" altLang="zh-TW" sz="2900" dirty="0" err="1">
                <a:solidFill>
                  <a:srgbClr val="FF0000"/>
                </a:solidFill>
              </a:rPr>
              <a:t>this.email</a:t>
            </a:r>
            <a:r>
              <a:rPr lang="en-US" altLang="zh-TW" sz="2900" dirty="0">
                <a:solidFill>
                  <a:srgbClr val="FF0000"/>
                </a:solidFill>
              </a:rPr>
              <a:t> = email;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6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建構函數來建立物件</a:t>
            </a:r>
            <a:r>
              <a:rPr lang="en-US" altLang="zh-TW" dirty="0"/>
              <a:t>-</a:t>
            </a:r>
            <a:r>
              <a:rPr lang="zh-TW" altLang="en-US" dirty="0"/>
              <a:t>步驟二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400" u="sng" dirty="0"/>
              <a:t>步驟二：使用</a:t>
            </a:r>
            <a:r>
              <a:rPr lang="en-US" altLang="zh-TW" sz="2400" u="sng" dirty="0"/>
              <a:t>new</a:t>
            </a:r>
            <a:r>
              <a:rPr lang="zh-TW" altLang="en-US" sz="2400" u="sng" dirty="0"/>
              <a:t>運算子建立物件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在定義宣告物件的建構函數後，就可以使用</a:t>
            </a:r>
            <a:r>
              <a:rPr lang="en-US" altLang="zh-TW" sz="2200" dirty="0"/>
              <a:t>new</a:t>
            </a:r>
            <a:r>
              <a:rPr lang="zh-TW" altLang="en-US" sz="2200" dirty="0"/>
              <a:t>運算子建立物件，如下所示：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objMyCard</a:t>
            </a:r>
            <a:r>
              <a:rPr lang="en-US" altLang="zh-TW" sz="2200" dirty="0">
                <a:solidFill>
                  <a:srgbClr val="FF0000"/>
                </a:solidFill>
              </a:rPr>
              <a:t> = new </a:t>
            </a:r>
            <a:r>
              <a:rPr lang="en-US" altLang="zh-TW" sz="2200" dirty="0" err="1">
                <a:solidFill>
                  <a:srgbClr val="FF0000"/>
                </a:solidFill>
              </a:rPr>
              <a:t>nameCard</a:t>
            </a:r>
            <a:r>
              <a:rPr lang="en-US" altLang="zh-TW" sz="2200" dirty="0" smtClean="0">
                <a:solidFill>
                  <a:srgbClr val="FF0000"/>
                </a:solidFill>
              </a:rPr>
              <a:t>(“JoLin", 18,  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    "</a:t>
            </a:r>
            <a:r>
              <a:rPr lang="en-US" altLang="zh-TW" sz="2200" dirty="0" smtClean="0">
                <a:solidFill>
                  <a:srgbClr val="FF0000"/>
                </a:solidFill>
              </a:rPr>
              <a:t>02-3939889",“test@npust.edu.tw");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我們一樣可以在建立後再指定物件的屬性值，如下所示：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objCard</a:t>
            </a:r>
            <a:r>
              <a:rPr lang="en-US" altLang="zh-TW" sz="2200" dirty="0">
                <a:solidFill>
                  <a:srgbClr val="FF0000"/>
                </a:solidFill>
              </a:rPr>
              <a:t> = new </a:t>
            </a:r>
            <a:r>
              <a:rPr lang="en-US" altLang="zh-TW" sz="2200" dirty="0" err="1">
                <a:solidFill>
                  <a:srgbClr val="FF0000"/>
                </a:solidFill>
              </a:rPr>
              <a:t>nameCard</a:t>
            </a:r>
            <a:r>
              <a:rPr lang="en-US" altLang="zh-TW" sz="2200" dirty="0">
                <a:solidFill>
                  <a:srgbClr val="FF0000"/>
                </a:solidFill>
              </a:rPr>
              <a:t>();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objCard.name = </a:t>
            </a:r>
            <a:r>
              <a:rPr lang="en-US" altLang="zh-TW" sz="2200" dirty="0" smtClean="0">
                <a:solidFill>
                  <a:srgbClr val="FF0000"/>
                </a:solidFill>
              </a:rPr>
              <a:t>“Renee";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objCard.age</a:t>
            </a:r>
            <a:r>
              <a:rPr lang="en-US" altLang="zh-TW" sz="2200" dirty="0">
                <a:solidFill>
                  <a:srgbClr val="FF0000"/>
                </a:solidFill>
              </a:rPr>
              <a:t> = </a:t>
            </a:r>
            <a:r>
              <a:rPr lang="en-US" altLang="zh-TW" sz="2200" dirty="0" smtClean="0">
                <a:solidFill>
                  <a:srgbClr val="FF0000"/>
                </a:solidFill>
              </a:rPr>
              <a:t>20;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objCard.phone</a:t>
            </a:r>
            <a:r>
              <a:rPr lang="en-US" altLang="zh-TW" sz="2200" dirty="0">
                <a:solidFill>
                  <a:srgbClr val="FF0000"/>
                </a:solidFill>
              </a:rPr>
              <a:t> = "03-33333333";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objCard.email</a:t>
            </a:r>
            <a:r>
              <a:rPr lang="en-US" altLang="zh-TW" sz="2200" dirty="0">
                <a:solidFill>
                  <a:srgbClr val="FF0000"/>
                </a:solidFill>
              </a:rPr>
              <a:t> = </a:t>
            </a:r>
            <a:r>
              <a:rPr lang="en-US" altLang="zh-TW" sz="2200" dirty="0" smtClean="0">
                <a:solidFill>
                  <a:srgbClr val="FF0000"/>
                </a:solidFill>
              </a:rPr>
              <a:t>“htnet@yahoo.com.tw</a:t>
            </a:r>
            <a:r>
              <a:rPr lang="en-US" altLang="zh-TW" sz="2200" dirty="0">
                <a:solidFill>
                  <a:srgbClr val="FF0000"/>
                </a:solidFill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6968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的物件 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8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使用建構函數來建立物件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2010235"/>
            <a:ext cx="5538788" cy="31237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62" y="2357666"/>
            <a:ext cx="3705225" cy="2428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25999" y="5816084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object_constructor.html</a:t>
            </a:r>
          </a:p>
        </p:txBody>
      </p:sp>
    </p:spTree>
    <p:extLst>
      <p:ext uri="{BB962C8B-B14F-4D97-AF65-F5344CB8AC3E}">
        <p14:creationId xmlns:p14="http://schemas.microsoft.com/office/powerpoint/2010/main" val="4361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的階層架構</a:t>
            </a:r>
            <a:r>
              <a:rPr lang="en-US" altLang="zh-TW" dirty="0"/>
              <a:t>-</a:t>
            </a:r>
            <a:r>
              <a:rPr lang="zh-TW" altLang="en-US" dirty="0"/>
              <a:t>說明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物件可以建立「物件的階層架構」（</a:t>
            </a:r>
            <a:r>
              <a:rPr lang="en-US" altLang="zh-TW"/>
              <a:t>Object Hierarchy</a:t>
            </a:r>
            <a:r>
              <a:rPr lang="zh-TW" altLang="en-US"/>
              <a:t>），因為物件屬性可以是另一個子物件，可以讓我們建立階層關係的物件架構，例如：</a:t>
            </a:r>
            <a:r>
              <a:rPr lang="en-US" altLang="zh-TW"/>
              <a:t>nameCard</a:t>
            </a:r>
            <a:r>
              <a:rPr lang="zh-TW" altLang="en-US"/>
              <a:t>物件擁有子物件</a:t>
            </a:r>
            <a:r>
              <a:rPr lang="en-US" altLang="zh-TW"/>
              <a:t>phoneList</a:t>
            </a:r>
            <a:r>
              <a:rPr lang="zh-TW" altLang="en-US"/>
              <a:t>，這個子物件是用來儲存住家電話和手機電話號碼。</a:t>
            </a:r>
            <a:endParaRPr lang="zh-TW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的階層架構</a:t>
            </a:r>
            <a:r>
              <a:rPr lang="en-US" altLang="zh-TW" dirty="0"/>
              <a:t>-</a:t>
            </a:r>
            <a:r>
              <a:rPr lang="zh-TW" altLang="en-US" dirty="0"/>
              <a:t>範例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sz="2400" dirty="0"/>
              <a:t>例如：</a:t>
            </a:r>
            <a:r>
              <a:rPr lang="en-US" altLang="zh-TW" sz="2400" dirty="0" err="1"/>
              <a:t>nameCard</a:t>
            </a:r>
            <a:r>
              <a:rPr lang="zh-TW" altLang="en-US" sz="2400" dirty="0"/>
              <a:t>物件擁有子物件</a:t>
            </a:r>
            <a:r>
              <a:rPr lang="en-US" altLang="zh-TW" sz="2400" dirty="0" err="1"/>
              <a:t>phoneList</a:t>
            </a:r>
            <a:r>
              <a:rPr lang="zh-TW" altLang="en-US" sz="2400" dirty="0"/>
              <a:t>，它是使用</a:t>
            </a:r>
            <a:r>
              <a:rPr lang="en-US" altLang="zh-TW" sz="2400" dirty="0" err="1"/>
              <a:t>phoneList</a:t>
            </a:r>
            <a:r>
              <a:rPr lang="en-US" altLang="zh-TW" sz="2400" dirty="0"/>
              <a:t>()</a:t>
            </a:r>
            <a:r>
              <a:rPr lang="zh-TW" altLang="en-US" sz="2400" dirty="0"/>
              <a:t>建構函數，如下所示：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function </a:t>
            </a:r>
            <a:r>
              <a:rPr lang="en-US" altLang="zh-TW" sz="2400" dirty="0" err="1">
                <a:solidFill>
                  <a:srgbClr val="FF0000"/>
                </a:solidFill>
              </a:rPr>
              <a:t>nameCard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name,age,phone,email</a:t>
            </a:r>
            <a:r>
              <a:rPr lang="en-US" altLang="zh-TW" sz="2400" dirty="0">
                <a:solidFill>
                  <a:srgbClr val="FF0000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this.name =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this.age</a:t>
            </a:r>
            <a:r>
              <a:rPr lang="en-US" altLang="zh-TW" sz="2400" dirty="0">
                <a:solidFill>
                  <a:srgbClr val="FF0000"/>
                </a:solidFill>
              </a:rPr>
              <a:t> = age;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this.phone</a:t>
            </a:r>
            <a:r>
              <a:rPr lang="en-US" altLang="zh-TW" sz="2400" dirty="0">
                <a:solidFill>
                  <a:srgbClr val="FF0000"/>
                </a:solidFill>
              </a:rPr>
              <a:t> = new </a:t>
            </a:r>
            <a:r>
              <a:rPr lang="en-US" altLang="zh-TW" sz="2400" dirty="0" err="1">
                <a:solidFill>
                  <a:srgbClr val="FF0000"/>
                </a:solidFill>
              </a:rPr>
              <a:t>phoneList</a:t>
            </a:r>
            <a:r>
              <a:rPr lang="en-US" altLang="zh-TW" sz="2400" dirty="0">
                <a:solidFill>
                  <a:srgbClr val="FF0000"/>
                </a:solidFill>
              </a:rPr>
              <a:t>(phone, "N/A");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this.email</a:t>
            </a:r>
            <a:r>
              <a:rPr lang="en-US" altLang="zh-TW" sz="2400" dirty="0">
                <a:solidFill>
                  <a:srgbClr val="FF0000"/>
                </a:solidFill>
              </a:rPr>
              <a:t> = email;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function </a:t>
            </a:r>
            <a:r>
              <a:rPr lang="en-US" altLang="zh-TW" sz="2400" dirty="0" err="1">
                <a:solidFill>
                  <a:srgbClr val="FF0000"/>
                </a:solidFill>
              </a:rPr>
              <a:t>phoneList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homephone,cellphone</a:t>
            </a:r>
            <a:r>
              <a:rPr lang="en-US" altLang="zh-TW" sz="2400" dirty="0">
                <a:solidFill>
                  <a:srgbClr val="FF0000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this.homephone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homephone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this.cellphone</a:t>
            </a:r>
            <a:r>
              <a:rPr lang="en-US" altLang="zh-TW" sz="2400" dirty="0">
                <a:solidFill>
                  <a:srgbClr val="FF0000"/>
                </a:solidFill>
              </a:rPr>
              <a:t> = cellphone;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 flipH="1">
            <a:off x="6337300" y="4295775"/>
            <a:ext cx="82549" cy="521633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物件的階層架構</a:t>
            </a:r>
            <a:r>
              <a:rPr lang="en-US" altLang="zh-TW" dirty="0"/>
              <a:t>-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509970"/>
            <a:ext cx="4576762" cy="50967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32879" y="6263403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object_objectHierarchy.html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338387"/>
            <a:ext cx="3048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zh-TW" altLang="en-US" dirty="0"/>
              <a:t>物件的方法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sz="2400" dirty="0"/>
              <a:t>在之前的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範例程式都是使用</a:t>
            </a:r>
            <a:r>
              <a:rPr lang="en-US" altLang="zh-TW" sz="2400" dirty="0" err="1"/>
              <a:t>document.write</a:t>
            </a:r>
            <a:r>
              <a:rPr lang="en-US" altLang="zh-TW" sz="2400" dirty="0"/>
              <a:t>()</a:t>
            </a:r>
            <a:r>
              <a:rPr lang="zh-TW" altLang="en-US" sz="2400" dirty="0"/>
              <a:t>方法顯示物件的屬性值，換一種方式，我們可以新增物件方法來顯示物件的屬性值，例如：在</a:t>
            </a:r>
            <a:r>
              <a:rPr lang="en-US" altLang="zh-TW" sz="2400" dirty="0" err="1"/>
              <a:t>nameCard</a:t>
            </a:r>
            <a:r>
              <a:rPr lang="zh-TW" altLang="en-US" sz="2400" dirty="0"/>
              <a:t>物件新增</a:t>
            </a:r>
            <a:r>
              <a:rPr lang="en-US" altLang="zh-TW" sz="2400" dirty="0"/>
              <a:t>print()</a:t>
            </a:r>
            <a:r>
              <a:rPr lang="zh-TW" altLang="en-US" sz="2400" dirty="0"/>
              <a:t>方法顯示名片資料，如下所示：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function </a:t>
            </a:r>
            <a:r>
              <a:rPr lang="en-US" altLang="zh-TW" sz="2400" dirty="0" err="1">
                <a:solidFill>
                  <a:srgbClr val="FF0000"/>
                </a:solidFill>
              </a:rPr>
              <a:t>nameCard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name,age,phone,email</a:t>
            </a:r>
            <a:r>
              <a:rPr lang="en-US" altLang="zh-TW" sz="2400" dirty="0">
                <a:solidFill>
                  <a:srgbClr val="FF0000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this.name =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this.age</a:t>
            </a:r>
            <a:r>
              <a:rPr lang="en-US" altLang="zh-TW" sz="2400" dirty="0">
                <a:solidFill>
                  <a:srgbClr val="FF0000"/>
                </a:solidFill>
              </a:rPr>
              <a:t> = age;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this.phone</a:t>
            </a:r>
            <a:r>
              <a:rPr lang="en-US" altLang="zh-TW" sz="2400" dirty="0">
                <a:solidFill>
                  <a:srgbClr val="FF0000"/>
                </a:solidFill>
              </a:rPr>
              <a:t> = phone;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this.email</a:t>
            </a:r>
            <a:r>
              <a:rPr lang="en-US" altLang="zh-TW" sz="2400" dirty="0">
                <a:solidFill>
                  <a:srgbClr val="FF0000"/>
                </a:solidFill>
              </a:rPr>
              <a:t> = email;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this.print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printCard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70000"/>
              </a:lnSpc>
            </a:pPr>
            <a:r>
              <a:rPr lang="zh-TW" altLang="en-US" sz="2400" dirty="0"/>
              <a:t>上述建構函數</a:t>
            </a:r>
            <a:r>
              <a:rPr lang="en-US" altLang="zh-TW" sz="2400" dirty="0" err="1"/>
              <a:t>nameCard</a:t>
            </a:r>
            <a:r>
              <a:rPr lang="en-US" altLang="zh-TW" sz="2400" dirty="0"/>
              <a:t>()</a:t>
            </a:r>
            <a:r>
              <a:rPr lang="zh-TW" altLang="en-US" sz="2400" dirty="0"/>
              <a:t>最後的</a:t>
            </a:r>
            <a:r>
              <a:rPr lang="en-US" altLang="zh-TW" sz="2400" dirty="0"/>
              <a:t>print</a:t>
            </a:r>
            <a:r>
              <a:rPr lang="zh-TW" altLang="en-US" sz="2400" dirty="0"/>
              <a:t>是一個方法，值</a:t>
            </a:r>
            <a:r>
              <a:rPr lang="en-US" altLang="zh-TW" sz="2400" dirty="0" err="1"/>
              <a:t>printCard</a:t>
            </a:r>
            <a:r>
              <a:rPr lang="zh-TW" altLang="en-US" sz="2400" dirty="0"/>
              <a:t>就是指向參考的</a:t>
            </a:r>
            <a:r>
              <a:rPr lang="en-US" altLang="zh-TW" sz="2400" dirty="0" err="1"/>
              <a:t>printCard</a:t>
            </a:r>
            <a:r>
              <a:rPr lang="en-US" altLang="zh-TW" sz="2400" dirty="0"/>
              <a:t>()</a:t>
            </a:r>
            <a:r>
              <a:rPr lang="zh-TW" altLang="en-US" sz="2400" dirty="0"/>
              <a:t>函數。</a:t>
            </a:r>
          </a:p>
        </p:txBody>
      </p:sp>
    </p:spTree>
    <p:extLst>
      <p:ext uri="{BB962C8B-B14F-4D97-AF65-F5344CB8AC3E}">
        <p14:creationId xmlns:p14="http://schemas.microsoft.com/office/powerpoint/2010/main" val="3572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新增物件的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0" y="1152983"/>
            <a:ext cx="4597982" cy="5410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41824" y="6378059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object_print.html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28" y="1923258"/>
            <a:ext cx="3429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  <a:solidFill>
            <a:srgbClr val="92D050"/>
          </a:solidFill>
        </p:spPr>
        <p:txBody>
          <a:bodyPr/>
          <a:lstStyle/>
          <a:p>
            <a:r>
              <a:rPr lang="zh-TW" altLang="en-US" dirty="0" smtClean="0"/>
              <a:t>練習二物件</a:t>
            </a:r>
            <a:r>
              <a:rPr lang="zh-TW" altLang="en-US" dirty="0"/>
              <a:t>的階層架構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0" y="1862418"/>
            <a:ext cx="5068888" cy="4195481"/>
          </a:xfrm>
        </p:spPr>
        <p:txBody>
          <a:bodyPr/>
          <a:lstStyle/>
          <a:p>
            <a:r>
              <a:rPr lang="zh-TW" altLang="en-US" dirty="0"/>
              <a:t>請在網頁開啟時，分別跳出視窗請使用者依序輸入姓名、電話</a:t>
            </a:r>
            <a:r>
              <a:rPr lang="zh-TW" altLang="en-US" dirty="0" smtClean="0"/>
              <a:t>、身份證</a:t>
            </a:r>
            <a:r>
              <a:rPr lang="zh-TW" altLang="en-US" dirty="0"/>
              <a:t>字號</a:t>
            </a:r>
            <a:endParaRPr lang="en-US" altLang="zh-TW" dirty="0"/>
          </a:p>
          <a:p>
            <a:r>
              <a:rPr lang="zh-TW" altLang="en-US" dirty="0"/>
              <a:t>輸入完畢後，請執行</a:t>
            </a:r>
            <a:r>
              <a:rPr lang="zh-TW" altLang="en-US" dirty="0" smtClean="0"/>
              <a:t>以下判</a:t>
            </a:r>
            <a:r>
              <a:rPr lang="zh-TW" altLang="en-US" dirty="0"/>
              <a:t>斷</a:t>
            </a:r>
            <a:endParaRPr lang="en-US" altLang="zh-TW" dirty="0"/>
          </a:p>
          <a:p>
            <a:pPr lvl="1"/>
            <a:r>
              <a:rPr lang="zh-TW" altLang="en-US" dirty="0"/>
              <a:t>請根據使用者所輸入的身分證字號，判斷使用者的性別</a:t>
            </a:r>
            <a:r>
              <a:rPr lang="en-US" altLang="zh-TW" dirty="0"/>
              <a:t>(</a:t>
            </a:r>
            <a:r>
              <a:rPr lang="zh-TW" altLang="en-US" dirty="0"/>
              <a:t>使用者輸入英文字母後第一位</a:t>
            </a:r>
            <a:r>
              <a:rPr lang="en-US" altLang="zh-TW" dirty="0"/>
              <a:t>1</a:t>
            </a:r>
            <a:r>
              <a:rPr lang="zh-TW" altLang="en-US" dirty="0"/>
              <a:t>為男性，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zh-TW" altLang="en-US" dirty="0" smtClean="0"/>
              <a:t>女性，其他的則顯示身分證字號錯誤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請利用</a:t>
            </a:r>
            <a:r>
              <a:rPr lang="en-US" altLang="zh-TW" dirty="0" smtClean="0"/>
              <a:t>print()</a:t>
            </a:r>
            <a:r>
              <a:rPr lang="zh-TW" altLang="en-US" dirty="0" smtClean="0"/>
              <a:t>的方法，在網頁上顯示</a:t>
            </a:r>
            <a:r>
              <a:rPr lang="zh-TW" altLang="en-US" dirty="0"/>
              <a:t>姓名、電話、</a:t>
            </a:r>
            <a:r>
              <a:rPr lang="en-US" altLang="zh-TW" dirty="0"/>
              <a:t>email</a:t>
            </a:r>
            <a:r>
              <a:rPr lang="zh-TW" altLang="en-US" dirty="0"/>
              <a:t>、身份證字號、性別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40" y="1776659"/>
            <a:ext cx="3097383" cy="15993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465" y="1776660"/>
            <a:ext cx="2738439" cy="1599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040" y="3552825"/>
            <a:ext cx="3097383" cy="18290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283" y="3552825"/>
            <a:ext cx="2750341" cy="1809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14891" y="6057899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obj_pratice2.html</a:t>
            </a:r>
          </a:p>
        </p:txBody>
      </p:sp>
    </p:spTree>
    <p:extLst>
      <p:ext uri="{BB962C8B-B14F-4D97-AF65-F5344CB8AC3E}">
        <p14:creationId xmlns:p14="http://schemas.microsoft.com/office/powerpoint/2010/main" val="3852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2-</a:t>
            </a:r>
            <a:r>
              <a:rPr lang="zh-TW" altLang="en-US" dirty="0"/>
              <a:t>取得網頁元件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取得網頁元件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在前面幾個練習當中，我們所採用的都是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的方式來顯示對話方塊然而在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當中，有提供相關的表單元件可以應用，因此我們可以應用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當中的 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架構來對於資料進行處理</a:t>
            </a:r>
            <a:endParaRPr lang="en-US" altLang="zh-TW" dirty="0" smtClean="0"/>
          </a:p>
          <a:p>
            <a:r>
              <a:rPr lang="zh-TW" altLang="en-US" dirty="0" smtClean="0"/>
              <a:t>首先我們得認識的是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TW" b="1" dirty="0" smtClean="0">
                <a:solidFill>
                  <a:srgbClr val="FF0000"/>
                </a:solidFill>
              </a:rPr>
              <a:t>(“id”)</a:t>
            </a:r>
            <a:r>
              <a:rPr lang="zh-TW" altLang="en-US" dirty="0" smtClean="0"/>
              <a:t>這個指令，這個指令主要是取得畫面上的元件，並針對這些元件進行變化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24903" r="28779" b="50941"/>
          <a:stretch/>
        </p:blipFill>
        <p:spPr>
          <a:xfrm>
            <a:off x="1190624" y="4238625"/>
            <a:ext cx="4286251" cy="10572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15050" y="4150658"/>
            <a:ext cx="4257675" cy="128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Century Gothic" panose="020B0502020202020204" pitchFamily="34" charset="0"/>
              <a:buChar char="►"/>
            </a:pPr>
            <a:r>
              <a:rPr lang="zh-TW" altLang="en-US" dirty="0" smtClean="0"/>
              <a:t>本函數來說，就是取得一個</a:t>
            </a:r>
            <a:r>
              <a:rPr lang="en-US" altLang="zh-TW" dirty="0" smtClean="0"/>
              <a:t>input text</a:t>
            </a:r>
            <a:r>
              <a:rPr lang="zh-TW" altLang="en-US" dirty="0" smtClean="0"/>
              <a:t>的原件，這元件的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名稱為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myText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Century Gothic" panose="020B0502020202020204" pitchFamily="34" charset="0"/>
              <a:buChar char="►"/>
            </a:pPr>
            <a:r>
              <a:rPr lang="zh-TW" altLang="en-US" dirty="0" smtClean="0"/>
              <a:t>第</a:t>
            </a:r>
            <a:r>
              <a:rPr lang="en-US" altLang="zh-TW" dirty="0" smtClean="0"/>
              <a:t>11 – 12</a:t>
            </a:r>
            <a:r>
              <a:rPr lang="zh-TW" altLang="en-US" dirty="0" smtClean="0"/>
              <a:t>行則為定義</a:t>
            </a:r>
            <a:r>
              <a:rPr lang="en-US" altLang="zh-TW" dirty="0" smtClean="0"/>
              <a:t>Text box</a:t>
            </a:r>
            <a:r>
              <a:rPr lang="zh-TW" altLang="en-US" dirty="0" smtClean="0"/>
              <a:t>的樣式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8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取得網頁元件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2524125"/>
            <a:ext cx="9668853" cy="3724274"/>
          </a:xfrm>
        </p:spPr>
        <p:txBody>
          <a:bodyPr/>
          <a:lstStyle/>
          <a:p>
            <a:r>
              <a:rPr lang="zh-TW" altLang="en-US" dirty="0" smtClean="0"/>
              <a:t>以上的程式碼，主要在畫面上顯示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input Text</a:t>
            </a:r>
            <a:r>
              <a:rPr lang="zh-TW" altLang="en-US" dirty="0" smtClean="0"/>
              <a:t>的方塊，讓使用者輸入資訊</a:t>
            </a:r>
            <a:endParaRPr lang="en-US" altLang="zh-TW" dirty="0" smtClean="0"/>
          </a:p>
          <a:p>
            <a:r>
              <a:rPr lang="zh-TW" altLang="en-US" dirty="0" smtClean="0"/>
              <a:t>在第</a:t>
            </a:r>
            <a:r>
              <a:rPr lang="en-US" altLang="zh-TW" dirty="0" smtClean="0"/>
              <a:t>23</a:t>
            </a:r>
            <a:r>
              <a:rPr lang="zh-TW" altLang="en-US" dirty="0" smtClean="0"/>
              <a:t>行出現的</a:t>
            </a:r>
            <a:r>
              <a:rPr lang="en-US" altLang="zh-TW" dirty="0" err="1" smtClean="0"/>
              <a:t>onload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changeTextStyle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就是</a:t>
            </a:r>
            <a:r>
              <a:rPr lang="zh-TW" altLang="en-US" dirty="0" smtClean="0"/>
              <a:t>定義當網頁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完時，則馬上呼叫 </a:t>
            </a:r>
            <a:r>
              <a:rPr lang="en-US" altLang="zh-TW" dirty="0" err="1" smtClean="0"/>
              <a:t>changeTextStyle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這一個函數</a:t>
            </a:r>
            <a:endParaRPr lang="en-US" altLang="zh-TW" dirty="0" smtClean="0"/>
          </a:p>
          <a:p>
            <a:r>
              <a:rPr lang="zh-TW" altLang="en-US" dirty="0" smtClean="0"/>
              <a:t>而第</a:t>
            </a:r>
            <a:r>
              <a:rPr lang="en-US" altLang="zh-TW" dirty="0" smtClean="0"/>
              <a:t>25</a:t>
            </a:r>
            <a:r>
              <a:rPr lang="zh-TW" altLang="en-US" dirty="0" smtClean="0"/>
              <a:t>行的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showText</a:t>
            </a:r>
            <a:r>
              <a:rPr lang="en-US" altLang="zh-TW" dirty="0" smtClean="0"/>
              <a:t>()”</a:t>
            </a:r>
            <a:r>
              <a:rPr lang="zh-TW" altLang="en-US" dirty="0" smtClean="0"/>
              <a:t>，就是當使用這按下按鈕時，則會呼叫</a:t>
            </a:r>
            <a:r>
              <a:rPr lang="en-US" altLang="zh-TW" dirty="0" err="1" smtClean="0"/>
              <a:t>showText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函數，將資訊顯示在螢幕上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9961" b="4370"/>
          <a:stretch/>
        </p:blipFill>
        <p:spPr>
          <a:xfrm>
            <a:off x="1114424" y="1510348"/>
            <a:ext cx="601821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的物件 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認識物件</a:t>
            </a:r>
            <a:endParaRPr lang="en-US" altLang="zh-TW" dirty="0" smtClean="0"/>
          </a:p>
          <a:p>
            <a:r>
              <a:rPr lang="zh-TW" altLang="en-US" dirty="0" smtClean="0"/>
              <a:t>物件</a:t>
            </a:r>
            <a:r>
              <a:rPr lang="zh-TW" altLang="en-US" dirty="0"/>
              <a:t>導向程式語言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的物件、屬性和方法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支援的物件</a:t>
            </a:r>
          </a:p>
        </p:txBody>
      </p:sp>
    </p:spTree>
    <p:extLst>
      <p:ext uri="{BB962C8B-B14F-4D97-AF65-F5344CB8AC3E}">
        <p14:creationId xmlns:p14="http://schemas.microsoft.com/office/powerpoint/2010/main" val="38670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取得網頁元件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853248"/>
            <a:ext cx="6018211" cy="43768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87" y="2052918"/>
            <a:ext cx="3629025" cy="504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403" y="3560108"/>
            <a:ext cx="2838450" cy="561975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8240103" y="2818382"/>
            <a:ext cx="390525" cy="48108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07"/>
          </a:xfrm>
          <a:solidFill>
            <a:srgbClr val="92D050"/>
          </a:solidFill>
        </p:spPr>
        <p:txBody>
          <a:bodyPr/>
          <a:lstStyle/>
          <a:p>
            <a:r>
              <a:rPr lang="zh-TW" altLang="en-US" b="1" dirty="0" smtClean="0"/>
              <a:t>練習三 取得網頁元件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很重要一定要會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9962" y="1509993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請將練習二的輸入方塊，改成由網頁輸入的方式輸入，</a:t>
            </a:r>
            <a:r>
              <a:rPr lang="zh-TW" altLang="en-US" dirty="0"/>
              <a:t>請使用者依序輸入依序輸入姓名、電話、身份證</a:t>
            </a:r>
            <a:r>
              <a:rPr lang="zh-TW" altLang="en-US" dirty="0" smtClean="0"/>
              <a:t>字號</a:t>
            </a:r>
            <a:endParaRPr lang="en-US" altLang="zh-TW" dirty="0" smtClean="0"/>
          </a:p>
          <a:p>
            <a:r>
              <a:rPr lang="zh-TW" altLang="en-US" dirty="0" smtClean="0"/>
              <a:t>輸入畫面請參考圖示，當使用這按下按鈕後，將使用者輸入的資料顯示在畫面上，顯示畫面如圖所示：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2" y="3324860"/>
            <a:ext cx="3848100" cy="1466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699"/>
          <a:stretch/>
        </p:blipFill>
        <p:spPr>
          <a:xfrm>
            <a:off x="6048374" y="3168806"/>
            <a:ext cx="4419600" cy="227949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5631" y="5180002"/>
            <a:ext cx="4850792" cy="1477328"/>
          </a:xfrm>
          <a:prstGeom prst="rect">
            <a:avLst/>
          </a:prstGeom>
          <a:solidFill>
            <a:srgbClr val="EAC492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溫馨小提示，輸入方塊的樣式可套用以下幾行</a:t>
            </a:r>
            <a:endParaRPr lang="en-US" altLang="zh-TW" dirty="0" smtClean="0">
              <a:solidFill>
                <a:schemeClr val="bg2"/>
              </a:solidFill>
            </a:endParaRPr>
          </a:p>
          <a:p>
            <a:r>
              <a:rPr lang="en-US" altLang="zh-TW" dirty="0" err="1">
                <a:solidFill>
                  <a:schemeClr val="bg2"/>
                </a:solidFill>
              </a:rPr>
              <a:t>myText.style.borderColor</a:t>
            </a:r>
            <a:r>
              <a:rPr lang="en-US" altLang="zh-TW" dirty="0">
                <a:solidFill>
                  <a:schemeClr val="bg2"/>
                </a:solidFill>
              </a:rPr>
              <a:t>='black</a:t>
            </a:r>
            <a:r>
              <a:rPr lang="en-US" altLang="zh-TW" dirty="0" smtClean="0">
                <a:solidFill>
                  <a:schemeClr val="bg2"/>
                </a:solidFill>
              </a:rPr>
              <a:t>';</a:t>
            </a:r>
          </a:p>
          <a:p>
            <a:r>
              <a:rPr lang="en-US" altLang="zh-TW" dirty="0" err="1" smtClean="0">
                <a:solidFill>
                  <a:schemeClr val="bg2"/>
                </a:solidFill>
              </a:rPr>
              <a:t>myText.style.borderStyle</a:t>
            </a:r>
            <a:r>
              <a:rPr lang="en-US" altLang="zh-TW" dirty="0">
                <a:solidFill>
                  <a:schemeClr val="bg2"/>
                </a:solidFill>
              </a:rPr>
              <a:t>="dotted";</a:t>
            </a:r>
          </a:p>
          <a:p>
            <a:r>
              <a:rPr lang="en-US" altLang="zh-TW" dirty="0" err="1" smtClean="0">
                <a:solidFill>
                  <a:schemeClr val="bg2"/>
                </a:solidFill>
              </a:rPr>
              <a:t>myText.style.borderWidth</a:t>
            </a:r>
            <a:r>
              <a:rPr lang="en-US" altLang="zh-TW" dirty="0">
                <a:solidFill>
                  <a:schemeClr val="bg2"/>
                </a:solidFill>
              </a:rPr>
              <a:t>="0 0 1px 0";</a:t>
            </a:r>
          </a:p>
          <a:p>
            <a:r>
              <a:rPr lang="en-US" altLang="zh-TW" dirty="0" err="1" smtClean="0">
                <a:solidFill>
                  <a:schemeClr val="bg2"/>
                </a:solidFill>
              </a:rPr>
              <a:t>myText.style.height</a:t>
            </a:r>
            <a:r>
              <a:rPr lang="en-US" altLang="zh-TW" dirty="0">
                <a:solidFill>
                  <a:schemeClr val="bg2"/>
                </a:solidFill>
              </a:rPr>
              <a:t>="20px";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230203" y="3704271"/>
            <a:ext cx="476248" cy="5238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基礎和原型基礎程式語言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物件的屬性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物件的方法</a:t>
            </a:r>
          </a:p>
          <a:p>
            <a:r>
              <a:rPr lang="zh-TW" altLang="en-US" dirty="0" smtClean="0"/>
              <a:t>擴充</a:t>
            </a:r>
            <a:r>
              <a:rPr lang="en-US" altLang="zh-TW" dirty="0"/>
              <a:t>JavaScript</a:t>
            </a:r>
            <a:r>
              <a:rPr lang="zh-TW" altLang="en-US" dirty="0"/>
              <a:t>內建物件的方法</a:t>
            </a:r>
          </a:p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</a:p>
        </p:txBody>
      </p:sp>
    </p:spTree>
    <p:extLst>
      <p:ext uri="{BB962C8B-B14F-4D97-AF65-F5344CB8AC3E}">
        <p14:creationId xmlns:p14="http://schemas.microsoft.com/office/powerpoint/2010/main" val="25426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支援</a:t>
            </a:r>
            <a:r>
              <a:rPr lang="en-US" altLang="zh-TW" dirty="0"/>
              <a:t>Prototype</a:t>
            </a:r>
            <a:r>
              <a:rPr lang="zh-TW" altLang="en-US" dirty="0"/>
              <a:t>物件，</a:t>
            </a:r>
            <a:r>
              <a:rPr lang="zh-TW" altLang="en-US" b="1" dirty="0">
                <a:solidFill>
                  <a:srgbClr val="FF0000"/>
                </a:solidFill>
              </a:rPr>
              <a:t>能夠新增物件的屬性或方法，</a:t>
            </a:r>
            <a:r>
              <a:rPr lang="zh-TW" altLang="en-US" dirty="0"/>
              <a:t>讓我們實作</a:t>
            </a:r>
            <a:r>
              <a:rPr lang="en-US" altLang="zh-TW" dirty="0"/>
              <a:t>Prototype</a:t>
            </a:r>
            <a:r>
              <a:rPr lang="zh-TW" altLang="en-US" dirty="0"/>
              <a:t>物件的繼承。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是一種「原型基礎」（</a:t>
            </a:r>
            <a:r>
              <a:rPr lang="en-US" altLang="zh-TW" dirty="0"/>
              <a:t>Prototype-based</a:t>
            </a:r>
            <a:r>
              <a:rPr lang="zh-TW" altLang="en-US" dirty="0"/>
              <a:t>）程式語言，不同於</a:t>
            </a:r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C#</a:t>
            </a:r>
            <a:r>
              <a:rPr lang="zh-TW" altLang="en-US" dirty="0"/>
              <a:t>的「類別基礎」（</a:t>
            </a:r>
            <a:r>
              <a:rPr lang="en-US" altLang="zh-TW" dirty="0"/>
              <a:t>Class-based</a:t>
            </a:r>
            <a:r>
              <a:rPr lang="zh-TW" altLang="en-US" dirty="0"/>
              <a:t>）程式語言。</a:t>
            </a:r>
          </a:p>
        </p:txBody>
      </p:sp>
    </p:spTree>
    <p:extLst>
      <p:ext uri="{BB962C8B-B14F-4D97-AF65-F5344CB8AC3E}">
        <p14:creationId xmlns:p14="http://schemas.microsoft.com/office/powerpoint/2010/main" val="662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基礎和原型基礎程式語言</a:t>
            </a:r>
            <a:r>
              <a:rPr lang="en-US" altLang="zh-TW" dirty="0"/>
              <a:t>-1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008062" y="1757643"/>
            <a:ext cx="8946541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u="sng" dirty="0"/>
              <a:t>類別基礎和原型基礎程式語言</a:t>
            </a:r>
          </a:p>
          <a:p>
            <a:pPr lvl="1">
              <a:lnSpc>
                <a:spcPct val="150000"/>
              </a:lnSpc>
            </a:pPr>
            <a:r>
              <a:rPr lang="zh-TW" altLang="en-US" sz="2600" dirty="0"/>
              <a:t>類別基礎程式語言的類別（</a:t>
            </a:r>
            <a:r>
              <a:rPr lang="en-US" altLang="zh-TW" sz="2600" dirty="0"/>
              <a:t>Class</a:t>
            </a:r>
            <a:r>
              <a:rPr lang="zh-TW" altLang="en-US" sz="2600" dirty="0"/>
              <a:t>）是一種抽象資料型態，它和物件實例（</a:t>
            </a:r>
            <a:r>
              <a:rPr lang="en-US" altLang="zh-TW" sz="2600" dirty="0"/>
              <a:t>Instance</a:t>
            </a:r>
            <a:r>
              <a:rPr lang="zh-TW" altLang="en-US" sz="2600" dirty="0"/>
              <a:t>）是不同的，我們使用類別的藍圖來建立物件實例；在原型基礎程式語言的類別和物件之間，其分野並不明顯，類別事實上就是物件。</a:t>
            </a:r>
          </a:p>
          <a:p>
            <a:pPr lvl="1">
              <a:lnSpc>
                <a:spcPct val="150000"/>
              </a:lnSpc>
            </a:pPr>
            <a:r>
              <a:rPr lang="zh-TW" altLang="en-US" sz="2600" dirty="0"/>
              <a:t>物件在原型基礎程式語言屬於一個實際的實體，可以使用現成的物件作為原型（</a:t>
            </a:r>
            <a:r>
              <a:rPr lang="en-US" altLang="zh-TW" sz="2600" dirty="0"/>
              <a:t>Prototype</a:t>
            </a:r>
            <a:r>
              <a:rPr lang="zh-TW" altLang="en-US" sz="2600" dirty="0"/>
              <a:t>）來建立其他物件，這個物件可以分享原型物件的屬性和方法，換句話說，就是使用</a:t>
            </a:r>
            <a:r>
              <a:rPr lang="en-US" altLang="zh-TW" sz="2600" dirty="0"/>
              <a:t>Prototype</a:t>
            </a:r>
            <a:r>
              <a:rPr lang="zh-TW" altLang="en-US" sz="2600" dirty="0"/>
              <a:t>物件來繼承其他物件。</a:t>
            </a:r>
          </a:p>
        </p:txBody>
      </p:sp>
    </p:spTree>
    <p:extLst>
      <p:ext uri="{BB962C8B-B14F-4D97-AF65-F5344CB8AC3E}">
        <p14:creationId xmlns:p14="http://schemas.microsoft.com/office/powerpoint/2010/main" val="14696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基礎和原型基礎程式語言</a:t>
            </a:r>
            <a:r>
              <a:rPr lang="en-US" altLang="zh-TW" dirty="0"/>
              <a:t>-2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u="sng" dirty="0"/>
              <a:t>物件的</a:t>
            </a:r>
            <a:r>
              <a:rPr lang="en-US" altLang="zh-TW" sz="2400" u="sng" dirty="0"/>
              <a:t>prototype</a:t>
            </a:r>
            <a:r>
              <a:rPr lang="zh-TW" altLang="en-US" sz="2400" u="sng" dirty="0"/>
              <a:t>屬性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JavaScript</a:t>
            </a:r>
            <a:r>
              <a:rPr lang="zh-TW" altLang="en-US" sz="2000" dirty="0"/>
              <a:t>的每一個物件都擁有</a:t>
            </a:r>
            <a:r>
              <a:rPr lang="en-US" altLang="zh-TW" sz="2000" dirty="0"/>
              <a:t>prototype</a:t>
            </a:r>
            <a:r>
              <a:rPr lang="zh-TW" altLang="en-US" sz="2000" dirty="0"/>
              <a:t>屬性，這個屬性是一個</a:t>
            </a:r>
            <a:r>
              <a:rPr lang="en-US" altLang="zh-TW" sz="2000" dirty="0"/>
              <a:t>Prototype</a:t>
            </a:r>
            <a:r>
              <a:rPr lang="zh-TW" altLang="en-US" sz="2000" dirty="0"/>
              <a:t>物件，</a:t>
            </a:r>
            <a:r>
              <a:rPr lang="en-US" altLang="zh-TW" sz="2000" dirty="0"/>
              <a:t>Prototype</a:t>
            </a:r>
            <a:r>
              <a:rPr lang="zh-TW" altLang="en-US" sz="2000" dirty="0"/>
              <a:t>物件的屬性會被所有物件所繼承，使用</a:t>
            </a:r>
            <a:r>
              <a:rPr lang="en-US" altLang="zh-TW" sz="2000" dirty="0"/>
              <a:t>prototype</a:t>
            </a:r>
            <a:r>
              <a:rPr lang="zh-TW" altLang="en-US" sz="2000" dirty="0"/>
              <a:t>屬性的優點，如下所示：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使用</a:t>
            </a:r>
            <a:r>
              <a:rPr lang="en-US" altLang="zh-TW" sz="1800" dirty="0"/>
              <a:t>prototype</a:t>
            </a:r>
            <a:r>
              <a:rPr lang="zh-TW" altLang="en-US" sz="1800" dirty="0"/>
              <a:t>屬性擴充物件可以大量減少物件使用的記憶體空間。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不論是否已經建立物件，我們都可以使用</a:t>
            </a:r>
            <a:r>
              <a:rPr lang="en-US" altLang="zh-TW" sz="1800" dirty="0"/>
              <a:t>prototype</a:t>
            </a:r>
            <a:r>
              <a:rPr lang="zh-TW" altLang="en-US" sz="1800" dirty="0"/>
              <a:t>屬性來擴充物件的屬性和方法。</a:t>
            </a:r>
          </a:p>
        </p:txBody>
      </p:sp>
    </p:spTree>
    <p:extLst>
      <p:ext uri="{BB962C8B-B14F-4D97-AF65-F5344CB8AC3E}">
        <p14:creationId xmlns:p14="http://schemas.microsoft.com/office/powerpoint/2010/main" val="9948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物件的屬性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屬性能夠擴充</a:t>
            </a:r>
            <a:r>
              <a:rPr lang="en-US" altLang="zh-TW" dirty="0"/>
              <a:t>JavaScript</a:t>
            </a:r>
            <a:r>
              <a:rPr lang="zh-TW" altLang="en-US" dirty="0"/>
              <a:t>內建物件或自訂物件的屬性，例如：在自訂物件</a:t>
            </a:r>
            <a:r>
              <a:rPr lang="en-US" altLang="zh-TW" dirty="0"/>
              <a:t>circle</a:t>
            </a:r>
            <a:r>
              <a:rPr lang="zh-TW" altLang="en-US" dirty="0"/>
              <a:t>建立</a:t>
            </a:r>
            <a:r>
              <a:rPr lang="en-US" altLang="zh-TW" dirty="0"/>
              <a:t>PI</a:t>
            </a:r>
            <a:r>
              <a:rPr lang="zh-TW" altLang="en-US" dirty="0"/>
              <a:t>屬性，如下所示：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程式碼</a:t>
            </a:r>
            <a:r>
              <a:rPr lang="zh-TW" altLang="en-US" dirty="0"/>
              <a:t>新增</a:t>
            </a:r>
            <a:r>
              <a:rPr lang="en-US" altLang="zh-TW" dirty="0"/>
              <a:t>circle</a:t>
            </a:r>
            <a:r>
              <a:rPr lang="zh-TW" altLang="en-US" dirty="0"/>
              <a:t>物件的</a:t>
            </a:r>
            <a:r>
              <a:rPr lang="en-US" altLang="zh-TW" dirty="0"/>
              <a:t>PI</a:t>
            </a:r>
            <a:r>
              <a:rPr lang="zh-TW" altLang="en-US" dirty="0"/>
              <a:t>屬性，</a:t>
            </a:r>
            <a:r>
              <a:rPr lang="en-US" altLang="zh-TW" dirty="0"/>
              <a:t>prototype</a:t>
            </a:r>
            <a:r>
              <a:rPr lang="zh-TW" altLang="en-US" dirty="0"/>
              <a:t>屬性在所有建立的物件都會新增</a:t>
            </a:r>
            <a:r>
              <a:rPr lang="en-US" altLang="zh-TW" dirty="0"/>
              <a:t>PI</a:t>
            </a:r>
            <a:r>
              <a:rPr lang="zh-TW" altLang="en-US" dirty="0"/>
              <a:t>屬性。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66926" y="2895600"/>
            <a:ext cx="626745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 err="1">
                <a:solidFill>
                  <a:srgbClr val="FF0000"/>
                </a:solidFill>
              </a:rPr>
              <a:t>circle.prototype.PI</a:t>
            </a:r>
            <a:r>
              <a:rPr lang="en-US" altLang="zh-TW" sz="2800" dirty="0">
                <a:solidFill>
                  <a:srgbClr val="FF0000"/>
                </a:solidFill>
              </a:rPr>
              <a:t> = 3.1415926</a:t>
            </a:r>
            <a:r>
              <a:rPr lang="en-US" altLang="zh-TW" sz="2800" dirty="0" smtClean="0">
                <a:solidFill>
                  <a:srgbClr val="FF0000"/>
                </a:solidFill>
              </a:rPr>
              <a:t>;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219" y="1967230"/>
            <a:ext cx="4115588" cy="4195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79339" y="6276975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object_Circle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762250"/>
            <a:ext cx="39814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物件的方法</a:t>
            </a:r>
          </a:p>
        </p:txBody>
      </p:sp>
      <p:sp>
        <p:nvSpPr>
          <p:cNvPr id="231428" name="Rectangle 4"/>
          <p:cNvSpPr>
            <a:spLocks noGrp="1" noChangeArrowheads="1"/>
          </p:cNvSpPr>
          <p:nvPr>
            <p:ph idx="1"/>
          </p:nvPr>
        </p:nvSpPr>
        <p:spPr>
          <a:xfrm>
            <a:off x="893762" y="1586193"/>
            <a:ext cx="10069513" cy="41954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我們準備使用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屬性在程式範例</a:t>
            </a:r>
            <a:r>
              <a:rPr lang="en-US" altLang="zh-TW" sz="2400" dirty="0"/>
              <a:t>Ch4_5_2.htm</a:t>
            </a:r>
            <a:r>
              <a:rPr lang="zh-TW" altLang="en-US" sz="2400" dirty="0"/>
              <a:t>新增</a:t>
            </a:r>
            <a:r>
              <a:rPr lang="en-US" altLang="zh-TW" sz="2400" dirty="0"/>
              <a:t>area()</a:t>
            </a:r>
            <a:r>
              <a:rPr lang="zh-TW" altLang="en-US" sz="2400" dirty="0"/>
              <a:t>方法，這個方法就是計算圓面積的</a:t>
            </a:r>
            <a:r>
              <a:rPr lang="en-US" altLang="zh-TW" sz="2400" dirty="0" err="1"/>
              <a:t>getArea</a:t>
            </a:r>
            <a:r>
              <a:rPr lang="en-US" altLang="zh-TW" sz="2400" dirty="0"/>
              <a:t>()</a:t>
            </a:r>
            <a:r>
              <a:rPr lang="zh-TW" altLang="en-US" sz="2400" dirty="0"/>
              <a:t>函數，如下所示：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函數</a:t>
            </a:r>
            <a:r>
              <a:rPr lang="zh-TW" altLang="en-US" sz="2400" dirty="0"/>
              <a:t>是物件</a:t>
            </a:r>
            <a:r>
              <a:rPr lang="en-US" altLang="zh-TW" sz="2400" dirty="0"/>
              <a:t>circle</a:t>
            </a:r>
            <a:r>
              <a:rPr lang="zh-TW" altLang="en-US" sz="2400" dirty="0"/>
              <a:t>的方法，不過，這並不是在建構函數定義的方法，而是使用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屬性新增的方法，如下所示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24222" y="2571749"/>
            <a:ext cx="70485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function </a:t>
            </a:r>
            <a:r>
              <a:rPr lang="en-US" altLang="zh-TW" sz="2000" dirty="0" err="1">
                <a:solidFill>
                  <a:srgbClr val="FF0000"/>
                </a:solidFill>
              </a:rPr>
              <a:t>getArea</a:t>
            </a:r>
            <a:r>
              <a:rPr lang="en-US" altLang="zh-TW" sz="2000" dirty="0">
                <a:solidFill>
                  <a:srgbClr val="FF0000"/>
                </a:solidFill>
              </a:rPr>
              <a:t>() 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</a:rPr>
              <a:t>var</a:t>
            </a:r>
            <a:r>
              <a:rPr lang="en-US" altLang="zh-TW" sz="2000" dirty="0">
                <a:solidFill>
                  <a:srgbClr val="FF0000"/>
                </a:solidFill>
              </a:rPr>
              <a:t> result = </a:t>
            </a:r>
            <a:r>
              <a:rPr lang="en-US" altLang="zh-TW" sz="2000" dirty="0" err="1">
                <a:solidFill>
                  <a:srgbClr val="FF0000"/>
                </a:solidFill>
              </a:rPr>
              <a:t>this.PI</a:t>
            </a:r>
            <a:r>
              <a:rPr lang="en-US" altLang="zh-TW" sz="2000" dirty="0">
                <a:solidFill>
                  <a:srgbClr val="FF0000"/>
                </a:solidFill>
              </a:rPr>
              <a:t> * </a:t>
            </a:r>
            <a:r>
              <a:rPr lang="en-US" altLang="zh-TW" sz="2000" dirty="0" err="1">
                <a:solidFill>
                  <a:srgbClr val="FF0000"/>
                </a:solidFill>
              </a:rPr>
              <a:t>this.r</a:t>
            </a:r>
            <a:r>
              <a:rPr lang="en-US" altLang="zh-TW" sz="2000" dirty="0">
                <a:solidFill>
                  <a:srgbClr val="FF0000"/>
                </a:solidFill>
              </a:rPr>
              <a:t> * </a:t>
            </a:r>
            <a:r>
              <a:rPr lang="en-US" altLang="zh-TW" sz="2000" dirty="0" err="1">
                <a:solidFill>
                  <a:srgbClr val="FF0000"/>
                </a:solidFill>
              </a:rPr>
              <a:t>this.r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000" dirty="0">
                <a:solidFill>
                  <a:srgbClr val="FF0000"/>
                </a:solidFill>
              </a:rPr>
              <a:t>("</a:t>
            </a:r>
            <a:r>
              <a:rPr lang="zh-TW" altLang="en-US" sz="2000" dirty="0">
                <a:solidFill>
                  <a:srgbClr val="FF0000"/>
                </a:solidFill>
              </a:rPr>
              <a:t>圓面積 </a:t>
            </a:r>
            <a:r>
              <a:rPr lang="en-US" altLang="zh-TW" sz="2000" dirty="0">
                <a:solidFill>
                  <a:srgbClr val="FF0000"/>
                </a:solidFill>
              </a:rPr>
              <a:t>: " + result + "&lt;</a:t>
            </a:r>
            <a:r>
              <a:rPr lang="en-US" altLang="zh-TW" sz="2000" dirty="0" err="1">
                <a:solidFill>
                  <a:srgbClr val="FF0000"/>
                </a:solidFill>
              </a:rPr>
              <a:t>br</a:t>
            </a:r>
            <a:r>
              <a:rPr lang="en-US" altLang="zh-TW" sz="2000" dirty="0">
                <a:solidFill>
                  <a:srgbClr val="FF0000"/>
                </a:solidFill>
              </a:rPr>
              <a:t>/&gt;&lt;</a:t>
            </a:r>
            <a:r>
              <a:rPr lang="en-US" altLang="zh-TW" sz="2000" dirty="0" err="1">
                <a:solidFill>
                  <a:srgbClr val="FF0000"/>
                </a:solidFill>
              </a:rPr>
              <a:t>hr</a:t>
            </a:r>
            <a:r>
              <a:rPr lang="en-US" altLang="zh-TW" sz="2000" dirty="0">
                <a:solidFill>
                  <a:srgbClr val="FF0000"/>
                </a:solidFill>
              </a:rPr>
              <a:t>/&gt;");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}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93032" y="5781674"/>
            <a:ext cx="4701928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lnSpc>
                <a:spcPct val="150000"/>
              </a:lnSpc>
              <a:buFontTx/>
              <a:buNone/>
              <a:defRPr sz="2000">
                <a:solidFill>
                  <a:srgbClr val="FF0000"/>
                </a:solidFill>
              </a:defRPr>
            </a:lvl2pPr>
          </a:lstStyle>
          <a:p>
            <a:pPr lvl="1"/>
            <a:r>
              <a:rPr lang="en-US" altLang="zh-TW" dirty="0" err="1"/>
              <a:t>circle.prototype.area</a:t>
            </a:r>
            <a:r>
              <a:rPr lang="en-US" altLang="zh-TW" dirty="0"/>
              <a:t> = </a:t>
            </a:r>
            <a:r>
              <a:rPr lang="en-US" altLang="zh-TW" dirty="0" err="1"/>
              <a:t>getArea</a:t>
            </a:r>
            <a:r>
              <a:rPr lang="en-US" altLang="zh-TW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4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 物件 </a:t>
            </a:r>
            <a:r>
              <a:rPr lang="en-US" altLang="zh-TW" dirty="0" smtClean="0"/>
              <a:t>(object) </a:t>
            </a:r>
            <a:r>
              <a:rPr lang="zh-TW" altLang="en-US" dirty="0" smtClean="0"/>
              <a:t>或案例 </a:t>
            </a:r>
            <a:r>
              <a:rPr lang="en-US" altLang="zh-TW" dirty="0" smtClean="0"/>
              <a:t>(instance) </a:t>
            </a:r>
          </a:p>
          <a:p>
            <a:pPr lvl="0"/>
            <a:r>
              <a:rPr lang="zh-TW" altLang="en-US" dirty="0" smtClean="0"/>
              <a:t> 屬性 </a:t>
            </a:r>
            <a:r>
              <a:rPr lang="en-US" altLang="zh-TW" dirty="0" smtClean="0"/>
              <a:t>(property) </a:t>
            </a:r>
            <a:r>
              <a:rPr lang="zh-TW" altLang="en-US" dirty="0" smtClean="0"/>
              <a:t>或欄位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ﬁeld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 方法 </a:t>
            </a:r>
            <a:r>
              <a:rPr lang="en-US" altLang="zh-TW" dirty="0" smtClean="0"/>
              <a:t>(method) </a:t>
            </a:r>
          </a:p>
          <a:p>
            <a:pPr lvl="0"/>
            <a:r>
              <a:rPr lang="zh-TW" altLang="en-US" dirty="0" smtClean="0"/>
              <a:t> 事件 </a:t>
            </a:r>
            <a:r>
              <a:rPr lang="en-US" altLang="zh-TW" dirty="0" smtClean="0"/>
              <a:t>(event) </a:t>
            </a:r>
          </a:p>
          <a:p>
            <a:pPr lvl="0"/>
            <a:r>
              <a:rPr lang="zh-TW" altLang="en-US" dirty="0" smtClean="0"/>
              <a:t> 類別 </a:t>
            </a:r>
            <a:r>
              <a:rPr lang="en-US" altLang="zh-TW" dirty="0" smtClean="0"/>
              <a:t>(class)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sz="half" idx="2"/>
          </p:nvPr>
        </p:nvSpPr>
        <p:spPr>
          <a:xfrm>
            <a:off x="10245183" y="5963075"/>
            <a:ext cx="4396341" cy="4200245"/>
          </a:xfrm>
        </p:spPr>
        <p:txBody>
          <a:bodyPr/>
          <a:lstStyle/>
          <a:p>
            <a:r>
              <a:rPr lang="en-US" altLang="zh-TW" dirty="0" smtClean="0"/>
              <a:t>p.13-2 ~3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339" y="3189710"/>
            <a:ext cx="435683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15" y="952102"/>
            <a:ext cx="346408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80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物件的方法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33" y="1329092"/>
            <a:ext cx="4107442" cy="51189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34" y="2388392"/>
            <a:ext cx="4267200" cy="3000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45534" y="6263403"/>
            <a:ext cx="3235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object_Circle_Method.html</a:t>
            </a:r>
          </a:p>
        </p:txBody>
      </p:sp>
    </p:spTree>
    <p:extLst>
      <p:ext uri="{BB962C8B-B14F-4D97-AF65-F5344CB8AC3E}">
        <p14:creationId xmlns:p14="http://schemas.microsoft.com/office/powerpoint/2010/main" val="35673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032"/>
          </a:xfrm>
          <a:solidFill>
            <a:srgbClr val="92D050"/>
          </a:solidFill>
        </p:spPr>
        <p:txBody>
          <a:bodyPr/>
          <a:lstStyle/>
          <a:p>
            <a:r>
              <a:rPr lang="zh-TW" altLang="en-US" dirty="0" smtClean="0"/>
              <a:t>練習四</a:t>
            </a:r>
            <a:r>
              <a:rPr lang="zh-TW" altLang="en-US" b="1" dirty="0"/>
              <a:t>新增</a:t>
            </a:r>
            <a:r>
              <a:rPr lang="en-US" altLang="zh-TW" b="1" dirty="0"/>
              <a:t>Prototype</a:t>
            </a:r>
            <a:r>
              <a:rPr lang="zh-TW" altLang="en-US" b="1" dirty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8038" y="1624293"/>
            <a:ext cx="6783388" cy="4195481"/>
          </a:xfrm>
        </p:spPr>
        <p:txBody>
          <a:bodyPr/>
          <a:lstStyle/>
          <a:p>
            <a:r>
              <a:rPr lang="zh-TW" altLang="en-US" dirty="0" smtClean="0"/>
              <a:t>請利用 </a:t>
            </a:r>
            <a:r>
              <a:rPr lang="en-US" altLang="zh-TW" dirty="0" smtClean="0"/>
              <a:t>Input Text</a:t>
            </a:r>
            <a:r>
              <a:rPr lang="zh-TW" altLang="en-US" dirty="0" smtClean="0"/>
              <a:t>方塊，讓使用者輸入下列資訊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方形的邊長</a:t>
            </a:r>
            <a:r>
              <a:rPr lang="en-US" altLang="zh-TW" dirty="0" smtClean="0"/>
              <a:t>(</a:t>
            </a:r>
            <a:r>
              <a:rPr lang="zh-TW" altLang="en-US" dirty="0" smtClean="0"/>
              <a:t>長、寬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邊框的顏色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方框的背景顏色</a:t>
            </a:r>
            <a:endParaRPr lang="en-US" altLang="zh-TW" dirty="0" smtClean="0"/>
          </a:p>
          <a:p>
            <a:r>
              <a:rPr lang="zh-TW" altLang="en-US" dirty="0" smtClean="0"/>
              <a:t>請建立一個函數，用來儲存方形的邊長及框線、背景顏色</a:t>
            </a:r>
            <a:endParaRPr lang="en-US" altLang="zh-TW" dirty="0" smtClean="0"/>
          </a:p>
          <a:p>
            <a:r>
              <a:rPr lang="zh-TW" altLang="en-US" dirty="0" smtClean="0"/>
              <a:t>請位方框元件建立一個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用來儲存方框的面積</a:t>
            </a:r>
            <a:endParaRPr lang="en-US" altLang="zh-TW" dirty="0" smtClean="0"/>
          </a:p>
          <a:p>
            <a:r>
              <a:rPr lang="zh-TW" altLang="en-US" dirty="0" smtClean="0"/>
              <a:t>按下按鈕後，畫面會根據使用者輸入資料顯示在畫面上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49" y="1624293"/>
            <a:ext cx="2733675" cy="24585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0" y="4933950"/>
            <a:ext cx="1771650" cy="1219200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9377361" y="4328832"/>
            <a:ext cx="323850" cy="3591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擴充</a:t>
            </a:r>
            <a:r>
              <a:rPr lang="en-US" altLang="zh-TW" dirty="0"/>
              <a:t>JavaScript</a:t>
            </a:r>
            <a:r>
              <a:rPr lang="zh-TW" altLang="en-US" dirty="0"/>
              <a:t>內建物件的方法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827087" y="1690968"/>
            <a:ext cx="10117138" cy="41954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物件的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屬性不只可以新增自訂物件的方法，對於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內建物件，我們一樣可以使用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物件新增物件的方法，例如：</a:t>
            </a:r>
            <a:r>
              <a:rPr lang="en-US" altLang="zh-TW" sz="2400" dirty="0"/>
              <a:t>String</a:t>
            </a:r>
            <a:r>
              <a:rPr lang="zh-TW" altLang="en-US" sz="2400" dirty="0"/>
              <a:t>物件，如下所示：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String</a:t>
            </a:r>
            <a:r>
              <a:rPr lang="zh-TW" altLang="en-US" sz="2400" dirty="0"/>
              <a:t>物件使用</a:t>
            </a:r>
            <a:r>
              <a:rPr lang="en-US" altLang="zh-TW" sz="2400" dirty="0"/>
              <a:t>new</a:t>
            </a:r>
            <a:r>
              <a:rPr lang="zh-TW" altLang="en-US" sz="2400" dirty="0"/>
              <a:t>運算子建立物件，我們只需使用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屬性就可以新增</a:t>
            </a:r>
            <a:r>
              <a:rPr lang="en-US" altLang="zh-TW" sz="2400" dirty="0"/>
              <a:t>String</a:t>
            </a:r>
            <a:r>
              <a:rPr lang="zh-TW" altLang="en-US" sz="2400" dirty="0"/>
              <a:t>物件的方法，如下所示：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程式碼</a:t>
            </a:r>
            <a:r>
              <a:rPr lang="zh-TW" altLang="en-US" sz="2400" dirty="0"/>
              <a:t>新增</a:t>
            </a:r>
            <a:r>
              <a:rPr lang="en-US" altLang="zh-TW" sz="2400" dirty="0"/>
              <a:t>String</a:t>
            </a:r>
            <a:r>
              <a:rPr lang="zh-TW" altLang="en-US" sz="2400" dirty="0"/>
              <a:t>物件的</a:t>
            </a:r>
            <a:r>
              <a:rPr lang="en-US" altLang="zh-TW" sz="2400" dirty="0"/>
              <a:t>reverse()</a:t>
            </a:r>
            <a:r>
              <a:rPr lang="zh-TW" altLang="en-US" sz="2400" dirty="0"/>
              <a:t>和</a:t>
            </a:r>
            <a:r>
              <a:rPr lang="en-US" altLang="zh-TW" sz="2400" dirty="0"/>
              <a:t>even()</a:t>
            </a:r>
            <a:r>
              <a:rPr lang="zh-TW" altLang="en-US" sz="2400" dirty="0"/>
              <a:t>方法。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10045" y="2971800"/>
            <a:ext cx="88407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 err="1">
                <a:solidFill>
                  <a:srgbClr val="FF0000"/>
                </a:solidFill>
              </a:rPr>
              <a:t>var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objMessage</a:t>
            </a:r>
            <a:r>
              <a:rPr lang="en-US" altLang="zh-TW" sz="2400" dirty="0">
                <a:solidFill>
                  <a:srgbClr val="FF0000"/>
                </a:solidFill>
              </a:rPr>
              <a:t>=new String("JavaScript</a:t>
            </a:r>
            <a:r>
              <a:rPr lang="zh-TW" altLang="en-US" sz="2400" dirty="0">
                <a:solidFill>
                  <a:srgbClr val="FF0000"/>
                </a:solidFill>
              </a:rPr>
              <a:t>網頁程式設計</a:t>
            </a:r>
            <a:r>
              <a:rPr lang="en-US" altLang="zh-TW" sz="2400" dirty="0" smtClean="0">
                <a:solidFill>
                  <a:srgbClr val="FF0000"/>
                </a:solidFill>
              </a:rPr>
              <a:t>");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04925" y="4552017"/>
            <a:ext cx="617348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>
              <a:defRPr sz="2400">
                <a:solidFill>
                  <a:srgbClr val="FF0000"/>
                </a:solidFill>
              </a:defRPr>
            </a:lvl2pPr>
          </a:lstStyle>
          <a:p>
            <a:pPr lvl="1"/>
            <a:r>
              <a:rPr lang="en-US" altLang="zh-TW" dirty="0" err="1"/>
              <a:t>String.prototype.reverse</a:t>
            </a:r>
            <a:r>
              <a:rPr lang="en-US" altLang="zh-TW" dirty="0"/>
              <a:t> = </a:t>
            </a:r>
            <a:r>
              <a:rPr lang="en-US" altLang="zh-TW" dirty="0" err="1"/>
              <a:t>reverse_string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 err="1"/>
              <a:t>String.prototype.even</a:t>
            </a:r>
            <a:r>
              <a:rPr lang="en-US" altLang="zh-TW" dirty="0"/>
              <a:t> = </a:t>
            </a:r>
            <a:r>
              <a:rPr lang="en-US" altLang="zh-TW" dirty="0" err="1"/>
              <a:t>even_string</a:t>
            </a:r>
            <a:r>
              <a:rPr lang="en-US" altLang="zh-TW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97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擴充</a:t>
            </a:r>
            <a:r>
              <a:rPr lang="en-US" altLang="zh-TW" dirty="0"/>
              <a:t>JavaScript</a:t>
            </a:r>
            <a:r>
              <a:rPr lang="zh-TW" altLang="en-US" dirty="0"/>
              <a:t>內建物件的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02" y="1853248"/>
            <a:ext cx="5316944" cy="42999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59295" y="6263403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object_extend.html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3296325"/>
            <a:ext cx="4200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  <a:r>
              <a:rPr lang="en-US" altLang="zh-TW" dirty="0"/>
              <a:t>-</a:t>
            </a:r>
            <a:r>
              <a:rPr lang="zh-TW" altLang="en-US" dirty="0"/>
              <a:t>父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物件的繼承可以將一個物件擴充成其他物件，換句話說，我們不但可以使用物件作為原型來建立其他物件，還可以擴充物件的屬性和方法，例如：</a:t>
            </a:r>
            <a:r>
              <a:rPr lang="en-US" altLang="zh-TW" sz="2400" dirty="0"/>
              <a:t>position</a:t>
            </a:r>
            <a:r>
              <a:rPr lang="zh-TW" altLang="en-US" sz="2400" dirty="0"/>
              <a:t>物件的建構函數，如下所示：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position</a:t>
            </a:r>
            <a:r>
              <a:rPr lang="en-US" altLang="zh-TW" sz="2400" dirty="0"/>
              <a:t>()</a:t>
            </a:r>
            <a:r>
              <a:rPr lang="zh-TW" altLang="en-US" sz="2400" dirty="0"/>
              <a:t>建構函數定義圖形的基本資料，包含位置</a:t>
            </a:r>
            <a:r>
              <a:rPr lang="en-US" altLang="zh-TW" sz="2400" dirty="0"/>
              <a:t>x</a:t>
            </a:r>
            <a:r>
              <a:rPr lang="zh-TW" altLang="en-US" sz="2400" dirty="0"/>
              <a:t>、</a:t>
            </a:r>
            <a:r>
              <a:rPr lang="en-US" altLang="zh-TW" sz="2400" dirty="0"/>
              <a:t>y</a:t>
            </a:r>
            <a:r>
              <a:rPr lang="zh-TW" altLang="en-US" sz="2400" dirty="0"/>
              <a:t>和色彩</a:t>
            </a:r>
            <a:r>
              <a:rPr lang="en-US" altLang="zh-TW" sz="2400" dirty="0"/>
              <a:t>color</a:t>
            </a:r>
            <a:r>
              <a:rPr lang="zh-TW" altLang="en-US" sz="2400" dirty="0"/>
              <a:t>屬性。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57350" y="3409950"/>
            <a:ext cx="523875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function position(x, y, color)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this.x</a:t>
            </a:r>
            <a:r>
              <a:rPr lang="en-US" altLang="zh-TW" sz="2400" dirty="0">
                <a:solidFill>
                  <a:srgbClr val="FF0000"/>
                </a:solidFill>
              </a:rPr>
              <a:t> = x;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this.y</a:t>
            </a:r>
            <a:r>
              <a:rPr lang="en-US" altLang="zh-TW" sz="2400" dirty="0">
                <a:solidFill>
                  <a:srgbClr val="FF0000"/>
                </a:solidFill>
              </a:rPr>
              <a:t> = y;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this.color</a:t>
            </a:r>
            <a:r>
              <a:rPr lang="en-US" altLang="zh-TW" sz="2400" dirty="0">
                <a:solidFill>
                  <a:srgbClr val="FF0000"/>
                </a:solidFill>
              </a:rPr>
              <a:t> = color;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}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  <a:r>
              <a:rPr lang="en-US" altLang="zh-TW" dirty="0"/>
              <a:t>-</a:t>
            </a:r>
            <a:r>
              <a:rPr lang="zh-TW" altLang="en-US" dirty="0"/>
              <a:t>子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建立</a:t>
            </a:r>
            <a:r>
              <a:rPr lang="en-US" altLang="zh-TW" dirty="0"/>
              <a:t>circle</a:t>
            </a:r>
            <a:r>
              <a:rPr lang="zh-TW" altLang="en-US" dirty="0"/>
              <a:t>物件繼承</a:t>
            </a:r>
            <a:r>
              <a:rPr lang="en-US" altLang="zh-TW" dirty="0"/>
              <a:t>position</a:t>
            </a:r>
            <a:r>
              <a:rPr lang="zh-TW" altLang="en-US" dirty="0"/>
              <a:t>物件，如下所示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570037" y="2627164"/>
            <a:ext cx="7228261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function circle(r)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</a:rPr>
              <a:t>this.r</a:t>
            </a:r>
            <a:r>
              <a:rPr lang="en-US" altLang="zh-TW" sz="2000" dirty="0">
                <a:solidFill>
                  <a:srgbClr val="FF0000"/>
                </a:solidFill>
              </a:rPr>
              <a:t> = 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this.info = </a:t>
            </a:r>
            <a:r>
              <a:rPr lang="en-US" altLang="zh-TW" sz="2000" dirty="0" err="1">
                <a:solidFill>
                  <a:srgbClr val="FF0000"/>
                </a:solidFill>
              </a:rPr>
              <a:t>showCircleInfo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function </a:t>
            </a:r>
            <a:r>
              <a:rPr lang="en-US" altLang="zh-TW" sz="2000" dirty="0" err="1">
                <a:solidFill>
                  <a:srgbClr val="FF0000"/>
                </a:solidFill>
              </a:rPr>
              <a:t>showCircleInfo</a:t>
            </a:r>
            <a:r>
              <a:rPr lang="en-US" altLang="zh-TW" sz="2000" dirty="0">
                <a:solidFill>
                  <a:srgbClr val="FF0000"/>
                </a:solidFill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 err="1">
                <a:solidFill>
                  <a:srgbClr val="FF0000"/>
                </a:solidFill>
              </a:rPr>
              <a:t>var</a:t>
            </a:r>
            <a:r>
              <a:rPr lang="en-US" altLang="zh-TW" sz="2000" dirty="0">
                <a:solidFill>
                  <a:srgbClr val="FF0000"/>
                </a:solidFill>
              </a:rPr>
              <a:t> result = 3.1415926 * </a:t>
            </a:r>
            <a:r>
              <a:rPr lang="en-US" altLang="zh-TW" sz="2000" dirty="0" err="1">
                <a:solidFill>
                  <a:srgbClr val="FF0000"/>
                </a:solidFill>
              </a:rPr>
              <a:t>this.r</a:t>
            </a:r>
            <a:r>
              <a:rPr lang="en-US" altLang="zh-TW" sz="2000" dirty="0">
                <a:solidFill>
                  <a:srgbClr val="FF0000"/>
                </a:solidFill>
              </a:rPr>
              <a:t> * </a:t>
            </a:r>
            <a:r>
              <a:rPr lang="en-US" altLang="zh-TW" sz="2000" dirty="0" err="1">
                <a:solidFill>
                  <a:srgbClr val="FF0000"/>
                </a:solidFill>
              </a:rPr>
              <a:t>this.r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000" dirty="0">
                <a:solidFill>
                  <a:srgbClr val="FF0000"/>
                </a:solidFill>
              </a:rPr>
              <a:t>("</a:t>
            </a:r>
            <a:r>
              <a:rPr lang="zh-TW" altLang="en-US" sz="2000" dirty="0">
                <a:solidFill>
                  <a:srgbClr val="FF0000"/>
                </a:solidFill>
              </a:rPr>
              <a:t>半徑 </a:t>
            </a:r>
            <a:r>
              <a:rPr lang="en-US" altLang="zh-TW" sz="2000" dirty="0">
                <a:solidFill>
                  <a:srgbClr val="FF0000"/>
                </a:solidFill>
              </a:rPr>
              <a:t>: " + </a:t>
            </a:r>
            <a:r>
              <a:rPr lang="en-US" altLang="zh-TW" sz="2000" dirty="0" err="1">
                <a:solidFill>
                  <a:srgbClr val="FF0000"/>
                </a:solidFill>
              </a:rPr>
              <a:t>this.r</a:t>
            </a:r>
            <a:r>
              <a:rPr lang="en-US" altLang="zh-TW" sz="2000" dirty="0">
                <a:solidFill>
                  <a:srgbClr val="FF0000"/>
                </a:solidFill>
              </a:rPr>
              <a:t> + "&lt;</a:t>
            </a:r>
            <a:r>
              <a:rPr lang="en-US" altLang="zh-TW" sz="2000" dirty="0" err="1">
                <a:solidFill>
                  <a:srgbClr val="FF0000"/>
                </a:solidFill>
              </a:rPr>
              <a:t>br</a:t>
            </a:r>
            <a:r>
              <a:rPr lang="en-US" altLang="zh-TW" sz="2000" dirty="0">
                <a:solidFill>
                  <a:srgbClr val="FF0000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000" dirty="0">
                <a:solidFill>
                  <a:srgbClr val="FF0000"/>
                </a:solidFill>
              </a:rPr>
              <a:t>("X</a:t>
            </a:r>
            <a:r>
              <a:rPr lang="zh-TW" altLang="en-US" sz="2000" dirty="0">
                <a:solidFill>
                  <a:srgbClr val="FF0000"/>
                </a:solidFill>
              </a:rPr>
              <a:t>座標 </a:t>
            </a:r>
            <a:r>
              <a:rPr lang="en-US" altLang="zh-TW" sz="2000" dirty="0">
                <a:solidFill>
                  <a:srgbClr val="FF0000"/>
                </a:solidFill>
              </a:rPr>
              <a:t>: " + </a:t>
            </a:r>
            <a:r>
              <a:rPr lang="en-US" altLang="zh-TW" sz="2000" dirty="0" err="1">
                <a:solidFill>
                  <a:srgbClr val="FF0000"/>
                </a:solidFill>
              </a:rPr>
              <a:t>this.x</a:t>
            </a:r>
            <a:r>
              <a:rPr lang="en-US" altLang="zh-TW" sz="2000" dirty="0">
                <a:solidFill>
                  <a:srgbClr val="FF0000"/>
                </a:solidFill>
              </a:rPr>
              <a:t> + "&lt;</a:t>
            </a:r>
            <a:r>
              <a:rPr lang="en-US" altLang="zh-TW" sz="2000" dirty="0" err="1">
                <a:solidFill>
                  <a:srgbClr val="FF0000"/>
                </a:solidFill>
              </a:rPr>
              <a:t>br</a:t>
            </a:r>
            <a:r>
              <a:rPr lang="en-US" altLang="zh-TW" sz="2000" dirty="0">
                <a:solidFill>
                  <a:srgbClr val="FF0000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000" dirty="0">
                <a:solidFill>
                  <a:srgbClr val="FF0000"/>
                </a:solidFill>
              </a:rPr>
              <a:t>("Y</a:t>
            </a:r>
            <a:r>
              <a:rPr lang="zh-TW" altLang="en-US" sz="2000" dirty="0">
                <a:solidFill>
                  <a:srgbClr val="FF0000"/>
                </a:solidFill>
              </a:rPr>
              <a:t>座標 </a:t>
            </a:r>
            <a:r>
              <a:rPr lang="en-US" altLang="zh-TW" sz="2000" dirty="0">
                <a:solidFill>
                  <a:srgbClr val="FF0000"/>
                </a:solidFill>
              </a:rPr>
              <a:t>: " + </a:t>
            </a:r>
            <a:r>
              <a:rPr lang="en-US" altLang="zh-TW" sz="2000" dirty="0" err="1">
                <a:solidFill>
                  <a:srgbClr val="FF0000"/>
                </a:solidFill>
              </a:rPr>
              <a:t>this.y</a:t>
            </a:r>
            <a:r>
              <a:rPr lang="en-US" altLang="zh-TW" sz="2000" dirty="0">
                <a:solidFill>
                  <a:srgbClr val="FF0000"/>
                </a:solidFill>
              </a:rPr>
              <a:t> + "&lt;</a:t>
            </a:r>
            <a:r>
              <a:rPr lang="en-US" altLang="zh-TW" sz="2000" dirty="0" err="1">
                <a:solidFill>
                  <a:srgbClr val="FF0000"/>
                </a:solidFill>
              </a:rPr>
              <a:t>br</a:t>
            </a:r>
            <a:r>
              <a:rPr lang="en-US" altLang="zh-TW" sz="2000" dirty="0">
                <a:solidFill>
                  <a:srgbClr val="FF0000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000" dirty="0">
                <a:solidFill>
                  <a:srgbClr val="FF0000"/>
                </a:solidFill>
              </a:rPr>
              <a:t>("</a:t>
            </a:r>
            <a:r>
              <a:rPr lang="zh-TW" altLang="en-US" sz="2000" dirty="0">
                <a:solidFill>
                  <a:srgbClr val="FF0000"/>
                </a:solidFill>
              </a:rPr>
              <a:t>圖形色彩 </a:t>
            </a:r>
            <a:r>
              <a:rPr lang="en-US" altLang="zh-TW" sz="2000" dirty="0">
                <a:solidFill>
                  <a:srgbClr val="FF0000"/>
                </a:solidFill>
              </a:rPr>
              <a:t>: " + </a:t>
            </a:r>
            <a:r>
              <a:rPr lang="en-US" altLang="zh-TW" sz="2000" dirty="0" err="1">
                <a:solidFill>
                  <a:srgbClr val="FF0000"/>
                </a:solidFill>
              </a:rPr>
              <a:t>this.color</a:t>
            </a:r>
            <a:r>
              <a:rPr lang="en-US" altLang="zh-TW" sz="2000" dirty="0">
                <a:solidFill>
                  <a:srgbClr val="FF0000"/>
                </a:solidFill>
              </a:rPr>
              <a:t> + "&lt;</a:t>
            </a:r>
            <a:r>
              <a:rPr lang="en-US" altLang="zh-TW" sz="2000" dirty="0" err="1">
                <a:solidFill>
                  <a:srgbClr val="FF0000"/>
                </a:solidFill>
              </a:rPr>
              <a:t>br</a:t>
            </a:r>
            <a:r>
              <a:rPr lang="en-US" altLang="zh-TW" sz="2000" dirty="0">
                <a:solidFill>
                  <a:srgbClr val="FF0000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000" dirty="0">
                <a:solidFill>
                  <a:srgbClr val="FF0000"/>
                </a:solidFill>
              </a:rPr>
              <a:t>("</a:t>
            </a:r>
            <a:r>
              <a:rPr lang="zh-TW" altLang="en-US" sz="2000" dirty="0">
                <a:solidFill>
                  <a:srgbClr val="FF0000"/>
                </a:solidFill>
              </a:rPr>
              <a:t>圓面積 </a:t>
            </a:r>
            <a:r>
              <a:rPr lang="en-US" altLang="zh-TW" sz="2000" dirty="0">
                <a:solidFill>
                  <a:srgbClr val="FF0000"/>
                </a:solidFill>
              </a:rPr>
              <a:t>: " + result + "&lt;</a:t>
            </a:r>
            <a:r>
              <a:rPr lang="en-US" altLang="zh-TW" sz="2000" dirty="0" err="1">
                <a:solidFill>
                  <a:srgbClr val="FF0000"/>
                </a:solidFill>
              </a:rPr>
              <a:t>br</a:t>
            </a:r>
            <a:r>
              <a:rPr lang="en-US" altLang="zh-TW" sz="2000" dirty="0">
                <a:solidFill>
                  <a:srgbClr val="FF0000"/>
                </a:solidFill>
              </a:rPr>
              <a:t>/&gt;");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8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  <a:r>
              <a:rPr lang="en-US" altLang="zh-TW" dirty="0"/>
              <a:t>-</a:t>
            </a:r>
            <a:r>
              <a:rPr lang="zh-TW" altLang="en-US" dirty="0"/>
              <a:t>繼承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現在我們可以在</a:t>
            </a:r>
            <a:r>
              <a:rPr lang="en-US" altLang="zh-TW"/>
              <a:t>circle</a:t>
            </a:r>
            <a:r>
              <a:rPr lang="zh-TW" altLang="en-US"/>
              <a:t>物件使用</a:t>
            </a:r>
            <a:r>
              <a:rPr lang="en-US" altLang="zh-TW"/>
              <a:t>prototype</a:t>
            </a:r>
            <a:r>
              <a:rPr lang="zh-TW" altLang="en-US"/>
              <a:t>屬性繼承</a:t>
            </a:r>
            <a:r>
              <a:rPr lang="en-US" altLang="zh-TW"/>
              <a:t>position</a:t>
            </a:r>
            <a:r>
              <a:rPr lang="zh-TW" altLang="en-US"/>
              <a:t>物件，如下所示：</a:t>
            </a:r>
          </a:p>
          <a:p>
            <a:pPr lvl="1">
              <a:buFontTx/>
              <a:buNone/>
            </a:pPr>
            <a:r>
              <a:rPr lang="en-US" altLang="zh-TW" sz="3200">
                <a:solidFill>
                  <a:srgbClr val="FF0000"/>
                </a:solidFill>
              </a:rPr>
              <a:t>circle.prototype = new position();</a:t>
            </a:r>
          </a:p>
          <a:p>
            <a:r>
              <a:rPr lang="zh-TW" altLang="en-US"/>
              <a:t>程式碼使用</a:t>
            </a:r>
            <a:r>
              <a:rPr lang="en-US" altLang="zh-TW"/>
              <a:t>new</a:t>
            </a:r>
            <a:r>
              <a:rPr lang="zh-TW" altLang="en-US"/>
              <a:t>運算子建立</a:t>
            </a:r>
            <a:r>
              <a:rPr lang="en-US" altLang="zh-TW"/>
              <a:t>position</a:t>
            </a:r>
            <a:r>
              <a:rPr lang="zh-TW" altLang="en-US"/>
              <a:t>物件，此時的</a:t>
            </a:r>
            <a:r>
              <a:rPr lang="en-US" altLang="zh-TW"/>
              <a:t>circle</a:t>
            </a:r>
            <a:r>
              <a:rPr lang="zh-TW" altLang="en-US"/>
              <a:t>物件就可以繼承</a:t>
            </a:r>
            <a:r>
              <a:rPr lang="en-US" altLang="zh-TW"/>
              <a:t>position</a:t>
            </a:r>
            <a:r>
              <a:rPr lang="zh-TW" altLang="en-US"/>
              <a:t>物件的屬性和方法。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81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物件的</a:t>
            </a:r>
            <a:r>
              <a:rPr lang="zh-TW" altLang="en-US" dirty="0"/>
              <a:t>繼承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495" y="1396384"/>
            <a:ext cx="4008205" cy="5245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55930" y="62483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object_inherit.html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61" y="2881312"/>
            <a:ext cx="3171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  <a:solidFill>
            <a:srgbClr val="92D050"/>
          </a:solidFill>
        </p:spPr>
        <p:txBody>
          <a:bodyPr/>
          <a:lstStyle/>
          <a:p>
            <a:r>
              <a:rPr lang="zh-TW" altLang="en-US" b="1" dirty="0" smtClean="0"/>
              <a:t>練習五 </a:t>
            </a:r>
            <a:r>
              <a:rPr lang="en-US" altLang="zh-TW" b="1" dirty="0" smtClean="0"/>
              <a:t>- </a:t>
            </a:r>
            <a:r>
              <a:rPr lang="zh-TW" altLang="en-US" b="1" dirty="0" smtClean="0"/>
              <a:t>物件的繼承練</a:t>
            </a:r>
            <a:r>
              <a:rPr lang="zh-TW" altLang="en-US" b="1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8062" y="1681443"/>
            <a:ext cx="5249863" cy="4195481"/>
          </a:xfrm>
        </p:spPr>
        <p:txBody>
          <a:bodyPr/>
          <a:lstStyle/>
          <a:p>
            <a:r>
              <a:rPr lang="zh-TW" altLang="en-US" dirty="0" smtClean="0"/>
              <a:t>請參照以上的範例，完成本練習</a:t>
            </a:r>
            <a:endParaRPr lang="en-US" altLang="zh-TW" dirty="0" smtClean="0"/>
          </a:p>
          <a:p>
            <a:r>
              <a:rPr lang="zh-TW" altLang="en-US" dirty="0" smtClean="0"/>
              <a:t>請在畫面上顯示輸入畫面，讓使用者輸入</a:t>
            </a:r>
            <a:r>
              <a:rPr lang="en-US" altLang="zh-TW" dirty="0"/>
              <a:t>X,Y</a:t>
            </a:r>
            <a:r>
              <a:rPr lang="zh-TW" altLang="en-US" dirty="0"/>
              <a:t>座標、背景顏色、框線</a:t>
            </a:r>
            <a:r>
              <a:rPr lang="zh-TW" altLang="en-US" dirty="0" smtClean="0"/>
              <a:t>顏色、高度與寬度</a:t>
            </a:r>
            <a:endParaRPr lang="en-US" altLang="zh-TW" dirty="0" smtClean="0"/>
          </a:p>
          <a:p>
            <a:r>
              <a:rPr lang="zh-TW" altLang="en-US" dirty="0" smtClean="0"/>
              <a:t>請建立一個物件</a:t>
            </a:r>
            <a:r>
              <a:rPr lang="en-US" altLang="zh-TW" dirty="0" smtClean="0"/>
              <a:t>position</a:t>
            </a:r>
            <a:r>
              <a:rPr lang="zh-TW" altLang="en-US" dirty="0" smtClean="0"/>
              <a:t>，定義方形的基本資料包含</a:t>
            </a:r>
            <a:r>
              <a:rPr lang="en-US" altLang="zh-TW" dirty="0" smtClean="0"/>
              <a:t>X,Y</a:t>
            </a:r>
            <a:r>
              <a:rPr lang="zh-TW" altLang="en-US" dirty="0" smtClean="0"/>
              <a:t>座標、背景顏色、框線顏色</a:t>
            </a:r>
            <a:endParaRPr lang="en-US" altLang="zh-TW" dirty="0" smtClean="0"/>
          </a:p>
          <a:p>
            <a:r>
              <a:rPr lang="zh-TW" altLang="en-US" dirty="0" smtClean="0"/>
              <a:t>建立一個物件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物件繼承</a:t>
            </a:r>
            <a:r>
              <a:rPr lang="en-US" altLang="zh-TW" dirty="0" smtClean="0"/>
              <a:t>position</a:t>
            </a:r>
            <a:r>
              <a:rPr lang="zh-TW" altLang="en-US" dirty="0" smtClean="0"/>
              <a:t>物件，在網頁上以純</a:t>
            </a:r>
            <a:r>
              <a:rPr lang="zh-TW" altLang="en-US" dirty="0"/>
              <a:t>文字</a:t>
            </a:r>
            <a:r>
              <a:rPr lang="zh-TW" altLang="en-US" dirty="0" smtClean="0"/>
              <a:t>印出基本資訊，包含</a:t>
            </a:r>
            <a:r>
              <a:rPr lang="en-US" altLang="zh-TW" dirty="0" smtClean="0"/>
              <a:t>X,Y</a:t>
            </a:r>
            <a:r>
              <a:rPr lang="zh-TW" altLang="en-US" dirty="0" smtClean="0"/>
              <a:t>座標、高度、寬度、背景顏色、框線顏色、方形面積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1408998"/>
            <a:ext cx="2962275" cy="2696275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9048750" y="4381500"/>
            <a:ext cx="428625" cy="4381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5095877"/>
            <a:ext cx="161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認識物件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75201" y="1191767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對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來說，物件是屬性、方法與事件的集合，代表某個東西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當中有個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五件，代表瀏覽器的視窗</a:t>
            </a:r>
            <a:r>
              <a:rPr lang="en-US" altLang="zh-TW" dirty="0" smtClean="0"/>
              <a:t>(windows)</a:t>
            </a:r>
            <a:r>
              <a:rPr lang="zh-TW" altLang="en-US" dirty="0" smtClean="0"/>
              <a:t>、索引標籤</a:t>
            </a:r>
            <a:r>
              <a:rPr lang="en-US" altLang="zh-TW" dirty="0" smtClean="0"/>
              <a:t>(tab)</a:t>
            </a:r>
            <a:r>
              <a:rPr lang="zh-TW" altLang="en-US" dirty="0" smtClean="0"/>
              <a:t>與框架</a:t>
            </a:r>
            <a:r>
              <a:rPr lang="en-US" altLang="zh-TW" dirty="0" smtClean="0"/>
              <a:t>(frame)</a:t>
            </a:r>
            <a:r>
              <a:rPr lang="zh-TW" altLang="en-US" dirty="0" smtClean="0"/>
              <a:t>，而誤</a:t>
            </a:r>
            <a:r>
              <a:rPr lang="en-US" altLang="zh-TW" dirty="0" err="1" smtClean="0"/>
              <a:t>winodws</a:t>
            </a:r>
            <a:r>
              <a:rPr lang="zh-TW" altLang="en-US" dirty="0" smtClean="0"/>
              <a:t>物件有個屬性為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，用來代表狀態列的文字，因此我們可以這樣用</a:t>
            </a:r>
            <a:r>
              <a:rPr lang="en-US" altLang="zh-TW" dirty="0" smtClean="0"/>
              <a:t>(</a:t>
            </a:r>
            <a:r>
              <a:rPr lang="zh-TW" altLang="en-US" dirty="0"/>
              <a:t>其中</a:t>
            </a:r>
            <a:r>
              <a:rPr lang="en-US" altLang="zh-TW" dirty="0"/>
              <a:t>window</a:t>
            </a:r>
            <a:r>
              <a:rPr lang="zh-TW" altLang="en-US" dirty="0"/>
              <a:t>是物件，</a:t>
            </a:r>
            <a:r>
              <a:rPr lang="en-US" altLang="zh-TW" dirty="0"/>
              <a:t>.status</a:t>
            </a:r>
            <a:r>
              <a:rPr lang="zh-TW" altLang="en-US" dirty="0"/>
              <a:t>則是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90687" y="2920175"/>
            <a:ext cx="5282215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Winodw.status</a:t>
            </a:r>
            <a:r>
              <a:rPr lang="en-US" altLang="zh-TW" dirty="0" smtClean="0">
                <a:solidFill>
                  <a:srgbClr val="FF0000"/>
                </a:solidFill>
              </a:rPr>
              <a:t>=“Welcome to my window…”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3481712"/>
            <a:ext cx="7724775" cy="3114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7959" y="6126297"/>
            <a:ext cx="5145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http://www.w3schools.com/js/js_objects.asp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導向程式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-1</a:t>
            </a:r>
            <a:endParaRPr lang="en-US" altLang="zh-TW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sz="2800" dirty="0"/>
              <a:t>程式語言之所以稱為「物件導向程式語言」（</a:t>
            </a:r>
            <a:r>
              <a:rPr lang="en-US" altLang="zh-TW" sz="2800" dirty="0"/>
              <a:t>Object-oriented Language</a:t>
            </a:r>
            <a:r>
              <a:rPr lang="zh-TW" altLang="en-US" sz="2800" dirty="0"/>
              <a:t>），因為程式語言支援三種特性，如下所示：</a:t>
            </a:r>
          </a:p>
          <a:p>
            <a:pPr>
              <a:lnSpc>
                <a:spcPct val="160000"/>
              </a:lnSpc>
            </a:pPr>
            <a:r>
              <a:rPr lang="zh-TW" altLang="en-US" sz="2800" u="sng" dirty="0"/>
              <a:t>封裝（</a:t>
            </a:r>
            <a:r>
              <a:rPr lang="en-US" altLang="zh-TW" sz="2800" u="sng" dirty="0"/>
              <a:t>Encapsulation</a:t>
            </a:r>
            <a:r>
              <a:rPr lang="zh-TW" altLang="en-US" sz="2800" u="sng" dirty="0"/>
              <a:t>）</a:t>
            </a:r>
          </a:p>
          <a:p>
            <a:pPr lvl="1">
              <a:lnSpc>
                <a:spcPct val="160000"/>
              </a:lnSpc>
            </a:pPr>
            <a:r>
              <a:rPr lang="zh-TW" altLang="en-US" sz="2600" dirty="0"/>
              <a:t>封裝是將資料和函數建立成物件，簡單的說，物件是資料和處理資料函數組合成的黑盒子，這些函數稱為方法（</a:t>
            </a:r>
            <a:r>
              <a:rPr lang="en-US" altLang="zh-TW" sz="2600" dirty="0"/>
              <a:t>Methods</a:t>
            </a:r>
            <a:r>
              <a:rPr lang="zh-TW" altLang="en-US" sz="2600" dirty="0"/>
              <a:t>）。</a:t>
            </a:r>
          </a:p>
          <a:p>
            <a:pPr lvl="1">
              <a:lnSpc>
                <a:spcPct val="160000"/>
              </a:lnSpc>
            </a:pPr>
            <a:r>
              <a:rPr lang="zh-TW" altLang="en-US" sz="2600" dirty="0"/>
              <a:t>在物件導向程式語言定義物件是使用「類別」（</a:t>
            </a:r>
            <a:r>
              <a:rPr lang="en-US" altLang="zh-TW" sz="2600" dirty="0"/>
              <a:t>Class</a:t>
            </a:r>
            <a:r>
              <a:rPr lang="zh-TW" altLang="en-US" sz="2600" dirty="0"/>
              <a:t>），即建立一種抽象資料型態。不過，</a:t>
            </a:r>
            <a:r>
              <a:rPr lang="en-US" altLang="zh-TW" sz="2600" dirty="0"/>
              <a:t>JavaScript</a:t>
            </a:r>
            <a:r>
              <a:rPr lang="zh-TW" altLang="en-US" sz="2600" dirty="0"/>
              <a:t>並沒有類別，我們可以使用建構函數來建立物件。</a:t>
            </a:r>
          </a:p>
        </p:txBody>
      </p:sp>
    </p:spTree>
    <p:extLst>
      <p:ext uri="{BB962C8B-B14F-4D97-AF65-F5344CB8AC3E}">
        <p14:creationId xmlns:p14="http://schemas.microsoft.com/office/powerpoint/2010/main" val="33568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導向程式語言</a:t>
            </a:r>
            <a:r>
              <a:rPr lang="en-US" altLang="zh-TW" dirty="0"/>
              <a:t>-2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sz="2800" u="sng" dirty="0"/>
              <a:t>繼承（</a:t>
            </a:r>
            <a:r>
              <a:rPr lang="en-US" altLang="zh-TW" sz="2800" u="sng" dirty="0"/>
              <a:t>inheritance</a:t>
            </a:r>
            <a:r>
              <a:rPr lang="zh-TW" altLang="en-US" sz="2800" u="sng" dirty="0"/>
              <a:t>）</a:t>
            </a:r>
          </a:p>
          <a:p>
            <a:pPr lvl="1">
              <a:lnSpc>
                <a:spcPct val="160000"/>
              </a:lnSpc>
            </a:pPr>
            <a:r>
              <a:rPr lang="zh-TW" altLang="en-US" sz="2600" dirty="0"/>
              <a:t>繼承是物件的再利用，當定義一個類別後，其他類別可以繼承此類別的屬性和方法，並且新增或取代繼承物件的屬性和方法來擴充其功能。</a:t>
            </a:r>
            <a:r>
              <a:rPr lang="en-US" altLang="zh-TW" sz="2600" dirty="0"/>
              <a:t>JavaScript</a:t>
            </a:r>
            <a:r>
              <a:rPr lang="zh-TW" altLang="en-US" sz="2600" dirty="0"/>
              <a:t>是使用</a:t>
            </a:r>
            <a:r>
              <a:rPr lang="en-US" altLang="zh-TW" sz="2600" dirty="0"/>
              <a:t>Prototype</a:t>
            </a:r>
            <a:r>
              <a:rPr lang="zh-TW" altLang="en-US" sz="2600" dirty="0"/>
              <a:t>物件來實作繼承。</a:t>
            </a:r>
          </a:p>
          <a:p>
            <a:pPr>
              <a:lnSpc>
                <a:spcPct val="160000"/>
              </a:lnSpc>
            </a:pPr>
            <a:r>
              <a:rPr lang="zh-TW" altLang="en-US" sz="2800" u="sng" dirty="0"/>
              <a:t>多形（</a:t>
            </a:r>
            <a:r>
              <a:rPr lang="en-US" altLang="zh-TW" sz="2800" u="sng" dirty="0"/>
              <a:t>Polymorphism</a:t>
            </a:r>
            <a:r>
              <a:rPr lang="zh-TW" altLang="en-US" sz="2800" u="sng" dirty="0"/>
              <a:t>）</a:t>
            </a:r>
          </a:p>
          <a:p>
            <a:pPr lvl="1">
              <a:lnSpc>
                <a:spcPct val="160000"/>
              </a:lnSpc>
            </a:pPr>
            <a:r>
              <a:rPr lang="zh-TW" altLang="en-US" sz="2600" dirty="0"/>
              <a:t>多形是物件導向最複雜的特性，類別如果需要處理各種不同資料型態，我們並不需要針對不同資料型態建立多個類別，只需繼承基礎資料型態的類別，擴充此類別建立同名方法來處理各種不同資料型態，因為方法的名稱相同，只是參數和程式碼不同，所以也稱為同名異式。</a:t>
            </a:r>
          </a:p>
        </p:txBody>
      </p:sp>
    </p:spTree>
    <p:extLst>
      <p:ext uri="{BB962C8B-B14F-4D97-AF65-F5344CB8AC3E}">
        <p14:creationId xmlns:p14="http://schemas.microsoft.com/office/powerpoint/2010/main" val="17396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的物件、屬性和方法</a:t>
            </a:r>
            <a:r>
              <a:rPr lang="en-US" altLang="zh-TW" dirty="0"/>
              <a:t>-1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400" u="sng" dirty="0"/>
              <a:t>物件（</a:t>
            </a:r>
            <a:r>
              <a:rPr lang="en-US" altLang="zh-TW" sz="2400" u="sng" dirty="0"/>
              <a:t>Objects</a:t>
            </a:r>
            <a:r>
              <a:rPr lang="zh-TW" altLang="en-US" sz="2400" u="sng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 smtClean="0"/>
              <a:t>物件是資料（</a:t>
            </a:r>
            <a:r>
              <a:rPr lang="en-US" altLang="zh-TW" sz="2200" dirty="0" smtClean="0"/>
              <a:t>Data</a:t>
            </a:r>
            <a:r>
              <a:rPr lang="zh-TW" altLang="en-US" sz="2200" dirty="0" smtClean="0"/>
              <a:t>）和處理資料函數的綜合體，我們不用考慮物件內部的處理方式，只需將它視為是一個黑盒子，知道物件提供那些屬性（資料）和方法（處理資料的函數），和如何使用這些屬性和方法即可。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/>
              <a:t>JavaScript</a:t>
            </a:r>
            <a:r>
              <a:rPr lang="zh-TW" altLang="en-US" sz="2200" dirty="0" smtClean="0"/>
              <a:t>物件只是名稱和值成對的集合，即「物件文字值」（</a:t>
            </a:r>
            <a:r>
              <a:rPr lang="en-US" altLang="zh-TW" sz="2200" dirty="0" smtClean="0"/>
              <a:t>Object Literals</a:t>
            </a:r>
            <a:r>
              <a:rPr lang="zh-TW" altLang="en-US" sz="2200" dirty="0" smtClean="0"/>
              <a:t>），我們可以使用一個大括號包圍成對屬性名稱和屬性值來建立物件，如下所示：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 smtClean="0">
                <a:solidFill>
                  <a:srgbClr val="FF0000"/>
                </a:solidFill>
              </a:rPr>
              <a:t>var</a:t>
            </a:r>
            <a:r>
              <a:rPr lang="en-US" altLang="zh-TW" sz="2200" dirty="0" smtClean="0">
                <a:solidFill>
                  <a:srgbClr val="FF0000"/>
                </a:solidFill>
              </a:rPr>
              <a:t> 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objStudent</a:t>
            </a:r>
            <a:r>
              <a:rPr lang="en-US" altLang="zh-TW" sz="2200" dirty="0" smtClean="0">
                <a:solidFill>
                  <a:srgbClr val="FF0000"/>
                </a:solidFill>
              </a:rPr>
              <a:t> =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</a:rPr>
              <a:t>   </a:t>
            </a:r>
            <a:r>
              <a:rPr lang="en-US" altLang="zh-TW" sz="2200" dirty="0">
                <a:solidFill>
                  <a:srgbClr val="FF0000"/>
                </a:solidFill>
              </a:rPr>
              <a:t>name : </a:t>
            </a:r>
            <a:r>
              <a:rPr lang="en-US" altLang="zh-TW" sz="2200" dirty="0" smtClean="0">
                <a:solidFill>
                  <a:srgbClr val="FF0000"/>
                </a:solidFill>
              </a:rPr>
              <a:t>“JoLin”,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age : </a:t>
            </a:r>
            <a:r>
              <a:rPr lang="en-US" altLang="zh-TW" sz="2200" dirty="0" smtClean="0">
                <a:solidFill>
                  <a:srgbClr val="FF0000"/>
                </a:solidFill>
              </a:rPr>
              <a:t>18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};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32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的物件、屬性和方法</a:t>
            </a:r>
            <a:r>
              <a:rPr lang="en-US" altLang="zh-TW" dirty="0"/>
              <a:t>-2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u="sng" dirty="0"/>
              <a:t>屬性（</a:t>
            </a:r>
            <a:r>
              <a:rPr lang="en-US" altLang="zh-TW" sz="2400" u="sng" dirty="0"/>
              <a:t>Properties</a:t>
            </a:r>
            <a:r>
              <a:rPr lang="zh-TW" altLang="en-US" sz="2400" u="sng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物件屬性可以存取物件儲存的資料，例如：</a:t>
            </a:r>
            <a:r>
              <a:rPr lang="en-US" altLang="zh-TW" sz="2200" dirty="0"/>
              <a:t>String</a:t>
            </a:r>
            <a:r>
              <a:rPr lang="zh-TW" altLang="en-US" sz="2200" dirty="0"/>
              <a:t>物件的</a:t>
            </a:r>
            <a:r>
              <a:rPr lang="en-US" altLang="zh-TW" sz="2200" dirty="0" err="1"/>
              <a:t>String.length</a:t>
            </a:r>
            <a:r>
              <a:rPr lang="zh-TW" altLang="en-US" sz="2200" dirty="0"/>
              <a:t>屬性，可以取得字串長度。存取物件屬性是使用「</a:t>
            </a:r>
            <a:r>
              <a:rPr lang="en-US" altLang="zh-TW" sz="2200" dirty="0"/>
              <a:t>.</a:t>
            </a:r>
            <a:r>
              <a:rPr lang="zh-TW" altLang="en-US" sz="2200" dirty="0"/>
              <a:t>」運算子，其基本語法如下所示：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objName.propertyName</a:t>
            </a:r>
            <a:r>
              <a:rPr lang="en-US" altLang="zh-TW" sz="22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TW" altLang="en-US" sz="2400" u="sng" dirty="0"/>
              <a:t>方法（</a:t>
            </a:r>
            <a:r>
              <a:rPr lang="en-US" altLang="zh-TW" sz="2400" u="sng" dirty="0"/>
              <a:t>Methods</a:t>
            </a:r>
            <a:r>
              <a:rPr lang="zh-TW" altLang="en-US" sz="2400" u="sng" dirty="0"/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JavaScript</a:t>
            </a:r>
            <a:r>
              <a:rPr lang="zh-TW" altLang="en-US" sz="2200" dirty="0"/>
              <a:t>物件的方法是用來處理物件儲存資料的函數，例如：</a:t>
            </a:r>
            <a:r>
              <a:rPr lang="en-US" altLang="zh-TW" sz="2200" dirty="0"/>
              <a:t>String</a:t>
            </a:r>
            <a:r>
              <a:rPr lang="zh-TW" altLang="en-US" sz="2200" dirty="0"/>
              <a:t>物件擁有</a:t>
            </a:r>
            <a:r>
              <a:rPr lang="en-US" altLang="zh-TW" sz="2200" dirty="0" err="1"/>
              <a:t>String.substr</a:t>
            </a:r>
            <a:r>
              <a:rPr lang="en-US" altLang="zh-TW" sz="2200" dirty="0"/>
              <a:t>()</a:t>
            </a:r>
            <a:r>
              <a:rPr lang="zh-TW" altLang="en-US" sz="2200" dirty="0"/>
              <a:t>方法，其處理的就是字串物件的內容。物件方法的基本語法，如下所示：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objName.methodName</a:t>
            </a:r>
            <a:r>
              <a:rPr lang="en-US" altLang="zh-TW" sz="22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自訂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C000"/>
      </a:hlink>
      <a:folHlink>
        <a:srgbClr val="FFC00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</TotalTime>
  <Words>3009</Words>
  <Application>Microsoft Office PowerPoint</Application>
  <PresentationFormat>寬螢幕</PresentationFormat>
  <Paragraphs>307</Paragraphs>
  <Slides>48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微軟正黑體</vt:lpstr>
      <vt:lpstr>新細明體</vt:lpstr>
      <vt:lpstr>標楷體</vt:lpstr>
      <vt:lpstr>Arial</vt:lpstr>
      <vt:lpstr>Calibri</vt:lpstr>
      <vt:lpstr>Century Gothic</vt:lpstr>
      <vt:lpstr>Wingdings</vt:lpstr>
      <vt:lpstr>Wingdings 3</vt:lpstr>
      <vt:lpstr>離子</vt:lpstr>
      <vt:lpstr>JavaScript物件</vt:lpstr>
      <vt:lpstr>JavaScript的物件 </vt:lpstr>
      <vt:lpstr>JavaScript的物件 </vt:lpstr>
      <vt:lpstr>認識物件</vt:lpstr>
      <vt:lpstr>認識物件</vt:lpstr>
      <vt:lpstr>物件導向程式語言-1</vt:lpstr>
      <vt:lpstr>物件導向程式語言-2</vt:lpstr>
      <vt:lpstr>JavaScript的物件、屬性和方法-1</vt:lpstr>
      <vt:lpstr>JavaScript的物件、屬性和方法-2</vt:lpstr>
      <vt:lpstr>JavaScript支援的物件</vt:lpstr>
      <vt:lpstr>自訂JavaScript的物件</vt:lpstr>
      <vt:lpstr>自訂JavaScript的物件</vt:lpstr>
      <vt:lpstr>使用Object物件建立自訂物件-1</vt:lpstr>
      <vt:lpstr>使用Object物件建立自訂物件-2</vt:lpstr>
      <vt:lpstr>with程式區塊</vt:lpstr>
      <vt:lpstr>練習一 自訂函數 </vt:lpstr>
      <vt:lpstr>使用建構函數來建立物件-說明</vt:lpstr>
      <vt:lpstr>使用建構函數來建立物件-步驟一</vt:lpstr>
      <vt:lpstr>使用建構函數來建立物件-步驟二</vt:lpstr>
      <vt:lpstr>使用建構函數來建立物件</vt:lpstr>
      <vt:lpstr>物件的階層架構-說明</vt:lpstr>
      <vt:lpstr>物件的階層架構-範例</vt:lpstr>
      <vt:lpstr>物件的階層架構-範例</vt:lpstr>
      <vt:lpstr>新增物件的方法</vt:lpstr>
      <vt:lpstr>新增物件的方法-範例</vt:lpstr>
      <vt:lpstr>練習二物件的階層架構</vt:lpstr>
      <vt:lpstr>補充2-取得網頁元件</vt:lpstr>
      <vt:lpstr>取得網頁元件</vt:lpstr>
      <vt:lpstr>取得網頁元件</vt:lpstr>
      <vt:lpstr>取得網頁元件</vt:lpstr>
      <vt:lpstr>練習三 取得網頁元件(很重要一定要會)</vt:lpstr>
      <vt:lpstr>JavaScript的Prototype物件</vt:lpstr>
      <vt:lpstr>JavaScript的Prototype物件</vt:lpstr>
      <vt:lpstr>JavaScript的Prototype物件</vt:lpstr>
      <vt:lpstr>類別基礎和原型基礎程式語言-1</vt:lpstr>
      <vt:lpstr>類別基礎和原型基礎程式語言-2</vt:lpstr>
      <vt:lpstr>新增Prototype物件的屬性</vt:lpstr>
      <vt:lpstr>新增Prototype物件的屬性-範例</vt:lpstr>
      <vt:lpstr>新增Prototype物件的方法</vt:lpstr>
      <vt:lpstr>新增Prototype物件的方法</vt:lpstr>
      <vt:lpstr>練習四新增Prototype物件</vt:lpstr>
      <vt:lpstr>擴充JavaScript內建物件的方法</vt:lpstr>
      <vt:lpstr>擴充JavaScript內建物件的方法-範例</vt:lpstr>
      <vt:lpstr>Prototype物件的繼承-父</vt:lpstr>
      <vt:lpstr>Prototype物件的繼承-子</vt:lpstr>
      <vt:lpstr>Prototype物件的繼承-繼承</vt:lpstr>
      <vt:lpstr>物件的繼承</vt:lpstr>
      <vt:lpstr>練習五 - 物件的繼承練習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HY Lin</dc:creator>
  <cp:lastModifiedBy>HY Lin</cp:lastModifiedBy>
  <cp:revision>49</cp:revision>
  <dcterms:created xsi:type="dcterms:W3CDTF">2015-04-29T13:37:06Z</dcterms:created>
  <dcterms:modified xsi:type="dcterms:W3CDTF">2016-03-10T14:49:18Z</dcterms:modified>
</cp:coreProperties>
</file>