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80" r:id="rId7"/>
    <p:sldId id="281" r:id="rId8"/>
    <p:sldId id="283" r:id="rId9"/>
    <p:sldId id="282" r:id="rId10"/>
    <p:sldId id="284" r:id="rId11"/>
    <p:sldId id="264" r:id="rId12"/>
    <p:sldId id="26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1B723866-4EAA-42D9-B83C-EBB9EC7E8878}">
          <p14:sldIdLst>
            <p14:sldId id="256"/>
            <p14:sldId id="257"/>
            <p14:sldId id="258"/>
            <p14:sldId id="259"/>
            <p14:sldId id="261"/>
            <p14:sldId id="280"/>
            <p14:sldId id="281"/>
            <p14:sldId id="283"/>
            <p14:sldId id="282"/>
            <p14:sldId id="284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F0DC52-D667-4BC8-9B3E-85909E1FD904}">
  <a:tblStyle styleId="{F4F0DC52-D667-4BC8-9B3E-85909E1FD9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039a3cf85_1_15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039a3cf85_1_15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22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82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31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52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4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IG_NUMB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291413" y="1102775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適性教育之讀書會</a:t>
            </a:r>
            <a:endParaRPr dirty="0"/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>
                <a:solidFill>
                  <a:srgbClr val="00206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B10611083</a:t>
            </a:r>
            <a:r>
              <a:rPr lang="zh-TW" altLang="en-US" sz="2000" dirty="0">
                <a:solidFill>
                  <a:srgbClr val="00206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李蓎</a:t>
            </a:r>
            <a:r>
              <a:rPr lang="zh-TW" altLang="en-US" sz="2000" dirty="0" smtClean="0">
                <a:solidFill>
                  <a:srgbClr val="00206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欣</a:t>
            </a:r>
            <a:endParaRPr lang="en-US" altLang="zh-TW" sz="2000" dirty="0" smtClean="0">
              <a:solidFill>
                <a:srgbClr val="00206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/>
            <a:r>
              <a:rPr lang="en-US" altLang="zh-TW" sz="2000" dirty="0" smtClean="0">
                <a:solidFill>
                  <a:srgbClr val="00206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M10870005</a:t>
            </a:r>
            <a:r>
              <a:rPr lang="zh-TW" altLang="en-US" sz="2000" dirty="0" smtClean="0">
                <a:solidFill>
                  <a:srgbClr val="00206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王涵雁</a:t>
            </a:r>
            <a:endParaRPr lang="en-US" altLang="zh-TW" sz="2000" dirty="0" smtClean="0">
              <a:solidFill>
                <a:srgbClr val="00206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/>
            <a:r>
              <a:rPr lang="en-US" sz="2000" dirty="0" smtClean="0">
                <a:solidFill>
                  <a:srgbClr val="00206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M10732005</a:t>
            </a:r>
            <a:r>
              <a:rPr lang="zh-TW" altLang="en-US" sz="2000" dirty="0" smtClean="0">
                <a:solidFill>
                  <a:srgbClr val="00206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黃婉琪</a:t>
            </a:r>
            <a:endParaRPr sz="2000" dirty="0">
              <a:solidFill>
                <a:srgbClr val="00206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1960499" y="1511252"/>
            <a:ext cx="690310" cy="1154730"/>
            <a:chOff x="1960499" y="1511252"/>
            <a:chExt cx="690310" cy="1154730"/>
          </a:xfrm>
        </p:grpSpPr>
        <p:sp>
          <p:nvSpPr>
            <p:cNvPr id="349" name="Google Shape;349;p23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" name="Google Shape;539;p23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40" name="Google Shape;540;p23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8" name="Google Shape;558;p23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媽媽兼好老師名言：</a:t>
            </a:r>
            <a:endParaRPr dirty="0"/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1977952" y="1249750"/>
            <a:ext cx="5157248" cy="760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「如果打罵會讓孩子的成績變好，找流氓來指導孩子，最有效！」所以，家長要找流氓來指導孩子，還是自己變身為流氓？</a:t>
            </a:r>
          </a:p>
          <a:p>
            <a:pPr marL="0" lvl="0" indent="0"/>
            <a:endParaRPr lang="zh-TW" altLang="en-US" sz="20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我寧願孩子在球場的成就跑得慢些，也要讓他們體驗到每個階段應當體驗到的事情。</a:t>
            </a:r>
          </a:p>
          <a:p>
            <a:pPr marL="0" lvl="0" indent="0"/>
            <a:endParaRPr lang="zh-TW" altLang="en-US" sz="20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即使是再怎麼努力，孩子還是有可能會有面臨失敗的時候，這時要當個他們最好的陪伴</a:t>
            </a:r>
            <a:r>
              <a:rPr lang="zh-TW" altLang="en-US" sz="2000" dirty="0" smtClean="0"/>
              <a:t>者。</a:t>
            </a:r>
            <a:endParaRPr lang="zh-TW" alt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28" name="Google Shape;728;p28"/>
          <p:cNvGrpSpPr/>
          <p:nvPr/>
        </p:nvGrpSpPr>
        <p:grpSpPr>
          <a:xfrm>
            <a:off x="6978833" y="2299860"/>
            <a:ext cx="1819110" cy="2485557"/>
            <a:chOff x="797124" y="1924250"/>
            <a:chExt cx="1819110" cy="2485557"/>
          </a:xfrm>
        </p:grpSpPr>
        <p:sp>
          <p:nvSpPr>
            <p:cNvPr id="729" name="Google Shape;729;p28"/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8"/>
          <p:cNvGrpSpPr/>
          <p:nvPr/>
        </p:nvGrpSpPr>
        <p:grpSpPr>
          <a:xfrm rot="-725115">
            <a:off x="105449" y="3649288"/>
            <a:ext cx="1963029" cy="1231541"/>
            <a:chOff x="6292350" y="1776075"/>
            <a:chExt cx="2430925" cy="2404675"/>
          </a:xfrm>
        </p:grpSpPr>
        <p:sp>
          <p:nvSpPr>
            <p:cNvPr id="753" name="Google Shape;753;p28"/>
            <p:cNvSpPr/>
            <p:nvPr/>
          </p:nvSpPr>
          <p:spPr>
            <a:xfrm>
              <a:off x="8561175" y="2542400"/>
              <a:ext cx="5350" cy="1550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450850" y="1776075"/>
              <a:ext cx="272425" cy="322175"/>
            </a:xfrm>
            <a:custGeom>
              <a:avLst/>
              <a:gdLst/>
              <a:ahLst/>
              <a:cxnLst/>
              <a:rect l="l" t="t" r="r" b="b"/>
              <a:pathLst>
                <a:path w="10897" h="12887" extrusionOk="0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469000" y="1794800"/>
              <a:ext cx="226450" cy="282975"/>
            </a:xfrm>
            <a:custGeom>
              <a:avLst/>
              <a:gdLst/>
              <a:ahLst/>
              <a:cxnLst/>
              <a:rect l="l" t="t" r="r" b="b"/>
              <a:pathLst>
                <a:path w="9058" h="11319" extrusionOk="0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8268000" y="2156200"/>
              <a:ext cx="351575" cy="357475"/>
            </a:xfrm>
            <a:custGeom>
              <a:avLst/>
              <a:gdLst/>
              <a:ahLst/>
              <a:cxnLst/>
              <a:rect l="l" t="t" r="r" b="b"/>
              <a:pathLst>
                <a:path w="14063" h="14299" extrusionOk="0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8296075" y="2179525"/>
              <a:ext cx="304025" cy="316975"/>
            </a:xfrm>
            <a:custGeom>
              <a:avLst/>
              <a:gdLst/>
              <a:ahLst/>
              <a:cxnLst/>
              <a:rect l="l" t="t" r="r" b="b"/>
              <a:pathLst>
                <a:path w="12161" h="12679" extrusionOk="0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8448250" y="2249075"/>
              <a:ext cx="107725" cy="110775"/>
            </a:xfrm>
            <a:custGeom>
              <a:avLst/>
              <a:gdLst/>
              <a:ahLst/>
              <a:cxnLst/>
              <a:rect l="l" t="t" r="r" b="b"/>
              <a:pathLst>
                <a:path w="4309" h="4431" extrusionOk="0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099100" y="1941550"/>
              <a:ext cx="366950" cy="360725"/>
            </a:xfrm>
            <a:custGeom>
              <a:avLst/>
              <a:gdLst/>
              <a:ahLst/>
              <a:cxnLst/>
              <a:rect l="l" t="t" r="r" b="b"/>
              <a:pathLst>
                <a:path w="14678" h="14429" extrusionOk="0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115375" y="1958025"/>
              <a:ext cx="328750" cy="324175"/>
            </a:xfrm>
            <a:custGeom>
              <a:avLst/>
              <a:gdLst/>
              <a:ahLst/>
              <a:cxnLst/>
              <a:rect l="l" t="t" r="r" b="b"/>
              <a:pathLst>
                <a:path w="13150" h="12967" extrusionOk="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8261100" y="2139425"/>
              <a:ext cx="112350" cy="101950"/>
            </a:xfrm>
            <a:custGeom>
              <a:avLst/>
              <a:gdLst/>
              <a:ahLst/>
              <a:cxnLst/>
              <a:rect l="l" t="t" r="r" b="b"/>
              <a:pathLst>
                <a:path w="4494" h="4078" extrusionOk="0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8165800" y="2008225"/>
              <a:ext cx="103250" cy="95225"/>
            </a:xfrm>
            <a:custGeom>
              <a:avLst/>
              <a:gdLst/>
              <a:ahLst/>
              <a:cxnLst/>
              <a:rect l="l" t="t" r="r" b="b"/>
              <a:pathLst>
                <a:path w="4130" h="3809" extrusionOk="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292350" y="1906300"/>
              <a:ext cx="1869625" cy="2274450"/>
            </a:xfrm>
            <a:custGeom>
              <a:avLst/>
              <a:gdLst/>
              <a:ahLst/>
              <a:cxnLst/>
              <a:rect l="l" t="t" r="r" b="b"/>
              <a:pathLst>
                <a:path w="74785" h="90978" extrusionOk="0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508650" y="2698450"/>
              <a:ext cx="641050" cy="236025"/>
            </a:xfrm>
            <a:custGeom>
              <a:avLst/>
              <a:gdLst/>
              <a:ahLst/>
              <a:cxnLst/>
              <a:rect l="l" t="t" r="r" b="b"/>
              <a:pathLst>
                <a:path w="25642" h="9441" extrusionOk="0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8117125" y="2784050"/>
              <a:ext cx="2300" cy="9175"/>
            </a:xfrm>
            <a:custGeom>
              <a:avLst/>
              <a:gdLst/>
              <a:ahLst/>
              <a:cxnLst/>
              <a:rect l="l" t="t" r="r" b="b"/>
              <a:pathLst>
                <a:path w="92" h="36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8107250" y="2731125"/>
              <a:ext cx="2675" cy="17075"/>
            </a:xfrm>
            <a:custGeom>
              <a:avLst/>
              <a:gdLst/>
              <a:ahLst/>
              <a:cxnLst/>
              <a:rect l="l" t="t" r="r" b="b"/>
              <a:pathLst>
                <a:path w="107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8104175" y="2707375"/>
              <a:ext cx="2550" cy="19850"/>
            </a:xfrm>
            <a:custGeom>
              <a:avLst/>
              <a:gdLst/>
              <a:ahLst/>
              <a:cxnLst/>
              <a:rect l="l" t="t" r="r" b="b"/>
              <a:pathLst>
                <a:path w="102" h="794" extrusionOk="0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8085950" y="2732675"/>
              <a:ext cx="24100" cy="46925"/>
            </a:xfrm>
            <a:custGeom>
              <a:avLst/>
              <a:gdLst/>
              <a:ahLst/>
              <a:cxnLst/>
              <a:rect l="l" t="t" r="r" b="b"/>
              <a:pathLst>
                <a:path w="964" h="1877" extrusionOk="0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103825" y="2704175"/>
              <a:ext cx="375" cy="2775"/>
            </a:xfrm>
            <a:custGeom>
              <a:avLst/>
              <a:gdLst/>
              <a:ahLst/>
              <a:cxnLst/>
              <a:rect l="l" t="t" r="r" b="b"/>
              <a:pathLst>
                <a:path w="15" h="111" extrusionOk="0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8098675" y="2644025"/>
              <a:ext cx="3100" cy="38975"/>
            </a:xfrm>
            <a:custGeom>
              <a:avLst/>
              <a:gdLst/>
              <a:ahLst/>
              <a:cxnLst/>
              <a:rect l="l" t="t" r="r" b="b"/>
              <a:pathLst>
                <a:path w="124" h="155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045950" y="2816400"/>
              <a:ext cx="35900" cy="47025"/>
            </a:xfrm>
            <a:custGeom>
              <a:avLst/>
              <a:gdLst/>
              <a:ahLst/>
              <a:cxnLst/>
              <a:rect l="l" t="t" r="r" b="b"/>
              <a:pathLst>
                <a:path w="1436" h="1881" extrusionOk="0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411250" y="1926575"/>
              <a:ext cx="644475" cy="638375"/>
            </a:xfrm>
            <a:custGeom>
              <a:avLst/>
              <a:gdLst/>
              <a:ahLst/>
              <a:cxnLst/>
              <a:rect l="l" t="t" r="r" b="b"/>
              <a:pathLst>
                <a:path w="25779" h="25535" extrusionOk="0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8012375" y="2646950"/>
              <a:ext cx="25150" cy="43725"/>
            </a:xfrm>
            <a:custGeom>
              <a:avLst/>
              <a:gdLst/>
              <a:ahLst/>
              <a:cxnLst/>
              <a:rect l="l" t="t" r="r" b="b"/>
              <a:pathLst>
                <a:path w="1006" h="1749" extrusionOk="0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91075" y="2758200"/>
              <a:ext cx="21425" cy="43975"/>
            </a:xfrm>
            <a:custGeom>
              <a:avLst/>
              <a:gdLst/>
              <a:ahLst/>
              <a:cxnLst/>
              <a:rect l="l" t="t" r="r" b="b"/>
              <a:pathLst>
                <a:path w="857" h="1759" extrusionOk="0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7968275" y="2296925"/>
              <a:ext cx="32075" cy="45000"/>
            </a:xfrm>
            <a:custGeom>
              <a:avLst/>
              <a:gdLst/>
              <a:ahLst/>
              <a:cxnLst/>
              <a:rect l="l" t="t" r="r" b="b"/>
              <a:pathLst>
                <a:path w="1283" h="1800" extrusionOk="0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7913250" y="2366225"/>
              <a:ext cx="65575" cy="66925"/>
            </a:xfrm>
            <a:custGeom>
              <a:avLst/>
              <a:gdLst/>
              <a:ahLst/>
              <a:cxnLst/>
              <a:rect l="l" t="t" r="r" b="b"/>
              <a:pathLst>
                <a:path w="2623" h="2677" extrusionOk="0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7939725" y="2825650"/>
              <a:ext cx="28325" cy="55025"/>
            </a:xfrm>
            <a:custGeom>
              <a:avLst/>
              <a:gdLst/>
              <a:ahLst/>
              <a:cxnLst/>
              <a:rect l="l" t="t" r="r" b="b"/>
              <a:pathLst>
                <a:path w="1133" h="2201" extrusionOk="0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7898600" y="2448250"/>
              <a:ext cx="65350" cy="75850"/>
            </a:xfrm>
            <a:custGeom>
              <a:avLst/>
              <a:gdLst/>
              <a:ahLst/>
              <a:cxnLst/>
              <a:rect l="l" t="t" r="r" b="b"/>
              <a:pathLst>
                <a:path w="2614" h="3034" extrusionOk="0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898475" y="2756675"/>
              <a:ext cx="24550" cy="50200"/>
            </a:xfrm>
            <a:custGeom>
              <a:avLst/>
              <a:gdLst/>
              <a:ahLst/>
              <a:cxnLst/>
              <a:rect l="l" t="t" r="r" b="b"/>
              <a:pathLst>
                <a:path w="982" h="2008" extrusionOk="0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844075" y="2828275"/>
              <a:ext cx="24175" cy="60550"/>
            </a:xfrm>
            <a:custGeom>
              <a:avLst/>
              <a:gdLst/>
              <a:ahLst/>
              <a:cxnLst/>
              <a:rect l="l" t="t" r="r" b="b"/>
              <a:pathLst>
                <a:path w="967" h="2422" extrusionOk="0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790075" y="2759800"/>
              <a:ext cx="30050" cy="49575"/>
            </a:xfrm>
            <a:custGeom>
              <a:avLst/>
              <a:gdLst/>
              <a:ahLst/>
              <a:cxnLst/>
              <a:rect l="l" t="t" r="r" b="b"/>
              <a:pathLst>
                <a:path w="1202" h="1983" extrusionOk="0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7773350" y="2343575"/>
              <a:ext cx="40825" cy="44850"/>
            </a:xfrm>
            <a:custGeom>
              <a:avLst/>
              <a:gdLst/>
              <a:ahLst/>
              <a:cxnLst/>
              <a:rect l="l" t="t" r="r" b="b"/>
              <a:pathLst>
                <a:path w="1633" h="1794" extrusionOk="0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7704250" y="2462725"/>
              <a:ext cx="77700" cy="71550"/>
            </a:xfrm>
            <a:custGeom>
              <a:avLst/>
              <a:gdLst/>
              <a:ahLst/>
              <a:cxnLst/>
              <a:rect l="l" t="t" r="r" b="b"/>
              <a:pathLst>
                <a:path w="3108" h="2862" extrusionOk="0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298150" y="2781650"/>
              <a:ext cx="452775" cy="398875"/>
            </a:xfrm>
            <a:custGeom>
              <a:avLst/>
              <a:gdLst/>
              <a:ahLst/>
              <a:cxnLst/>
              <a:rect l="l" t="t" r="r" b="b"/>
              <a:pathLst>
                <a:path w="18111" h="15955" extrusionOk="0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7724075" y="2829275"/>
              <a:ext cx="26375" cy="47975"/>
            </a:xfrm>
            <a:custGeom>
              <a:avLst/>
              <a:gdLst/>
              <a:ahLst/>
              <a:cxnLst/>
              <a:rect l="l" t="t" r="r" b="b"/>
              <a:pathLst>
                <a:path w="1055" h="1919" extrusionOk="0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7698200" y="2747250"/>
              <a:ext cx="25575" cy="43625"/>
            </a:xfrm>
            <a:custGeom>
              <a:avLst/>
              <a:gdLst/>
              <a:ahLst/>
              <a:cxnLst/>
              <a:rect l="l" t="t" r="r" b="b"/>
              <a:pathLst>
                <a:path w="1023" h="1745" extrusionOk="0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7691075" y="3111300"/>
              <a:ext cx="27175" cy="41575"/>
            </a:xfrm>
            <a:custGeom>
              <a:avLst/>
              <a:gdLst/>
              <a:ahLst/>
              <a:cxnLst/>
              <a:rect l="l" t="t" r="r" b="b"/>
              <a:pathLst>
                <a:path w="1087" h="1663" extrusionOk="0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475425" y="3062950"/>
              <a:ext cx="1247075" cy="428875"/>
            </a:xfrm>
            <a:custGeom>
              <a:avLst/>
              <a:gdLst/>
              <a:ahLst/>
              <a:cxnLst/>
              <a:rect l="l" t="t" r="r" b="b"/>
              <a:pathLst>
                <a:path w="49883" h="17155" extrusionOk="0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363475" y="3326650"/>
              <a:ext cx="331650" cy="755125"/>
            </a:xfrm>
            <a:custGeom>
              <a:avLst/>
              <a:gdLst/>
              <a:ahLst/>
              <a:cxnLst/>
              <a:rect l="l" t="t" r="r" b="b"/>
              <a:pathLst>
                <a:path w="13266" h="30205" extrusionOk="0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7653525" y="3023550"/>
              <a:ext cx="29450" cy="57300"/>
            </a:xfrm>
            <a:custGeom>
              <a:avLst/>
              <a:gdLst/>
              <a:ahLst/>
              <a:cxnLst/>
              <a:rect l="l" t="t" r="r" b="b"/>
              <a:pathLst>
                <a:path w="1178" h="2292" extrusionOk="0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7614875" y="2771800"/>
              <a:ext cx="35550" cy="73025"/>
            </a:xfrm>
            <a:custGeom>
              <a:avLst/>
              <a:gdLst/>
              <a:ahLst/>
              <a:cxnLst/>
              <a:rect l="l" t="t" r="r" b="b"/>
              <a:pathLst>
                <a:path w="1422" h="2921" extrusionOk="0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7623150" y="2951000"/>
              <a:ext cx="26125" cy="48300"/>
            </a:xfrm>
            <a:custGeom>
              <a:avLst/>
              <a:gdLst/>
              <a:ahLst/>
              <a:cxnLst/>
              <a:rect l="l" t="t" r="r" b="b"/>
              <a:pathLst>
                <a:path w="1045" h="1932" extrusionOk="0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605475" y="3105125"/>
              <a:ext cx="25800" cy="47525"/>
            </a:xfrm>
            <a:custGeom>
              <a:avLst/>
              <a:gdLst/>
              <a:ahLst/>
              <a:cxnLst/>
              <a:rect l="l" t="t" r="r" b="b"/>
              <a:pathLst>
                <a:path w="1032" h="1901" extrusionOk="0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564900" y="3012400"/>
              <a:ext cx="31550" cy="60450"/>
            </a:xfrm>
            <a:custGeom>
              <a:avLst/>
              <a:gdLst/>
              <a:ahLst/>
              <a:cxnLst/>
              <a:rect l="l" t="t" r="r" b="b"/>
              <a:pathLst>
                <a:path w="1262" h="2418" extrusionOk="0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517700" y="2920625"/>
              <a:ext cx="43575" cy="57400"/>
            </a:xfrm>
            <a:custGeom>
              <a:avLst/>
              <a:gdLst/>
              <a:ahLst/>
              <a:cxnLst/>
              <a:rect l="l" t="t" r="r" b="b"/>
              <a:pathLst>
                <a:path w="1743" h="2296" extrusionOk="0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496700" y="3090875"/>
              <a:ext cx="26775" cy="39600"/>
            </a:xfrm>
            <a:custGeom>
              <a:avLst/>
              <a:gdLst/>
              <a:ahLst/>
              <a:cxnLst/>
              <a:rect l="l" t="t" r="r" b="b"/>
              <a:pathLst>
                <a:path w="1071" h="1584" extrusionOk="0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477475" y="2992650"/>
              <a:ext cx="36475" cy="58075"/>
            </a:xfrm>
            <a:custGeom>
              <a:avLst/>
              <a:gdLst/>
              <a:ahLst/>
              <a:cxnLst/>
              <a:rect l="l" t="t" r="r" b="b"/>
              <a:pathLst>
                <a:path w="1459" h="2323" extrusionOk="0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7456425" y="2891950"/>
              <a:ext cx="48275" cy="44075"/>
            </a:xfrm>
            <a:custGeom>
              <a:avLst/>
              <a:gdLst/>
              <a:ahLst/>
              <a:cxnLst/>
              <a:rect l="l" t="t" r="r" b="b"/>
              <a:pathLst>
                <a:path w="1931" h="1763" extrusionOk="0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7405175" y="2966725"/>
              <a:ext cx="42775" cy="50000"/>
            </a:xfrm>
            <a:custGeom>
              <a:avLst/>
              <a:gdLst/>
              <a:ahLst/>
              <a:cxnLst/>
              <a:rect l="l" t="t" r="r" b="b"/>
              <a:pathLst>
                <a:path w="1711" h="2000" extrusionOk="0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7380875" y="3055225"/>
              <a:ext cx="35900" cy="35500"/>
            </a:xfrm>
            <a:custGeom>
              <a:avLst/>
              <a:gdLst/>
              <a:ahLst/>
              <a:cxnLst/>
              <a:rect l="l" t="t" r="r" b="b"/>
              <a:pathLst>
                <a:path w="1436" h="1420" extrusionOk="0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7334250" y="3015350"/>
              <a:ext cx="37250" cy="44550"/>
            </a:xfrm>
            <a:custGeom>
              <a:avLst/>
              <a:gdLst/>
              <a:ahLst/>
              <a:cxnLst/>
              <a:rect l="l" t="t" r="r" b="b"/>
              <a:pathLst>
                <a:path w="1490" h="1782" extrusionOk="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860725" y="2673975"/>
              <a:ext cx="489125" cy="257650"/>
            </a:xfrm>
            <a:custGeom>
              <a:avLst/>
              <a:gdLst/>
              <a:ahLst/>
              <a:cxnLst/>
              <a:rect l="l" t="t" r="r" b="b"/>
              <a:pathLst>
                <a:path w="19565" h="10306" extrusionOk="0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8225300" y="2774900"/>
              <a:ext cx="35575" cy="53950"/>
            </a:xfrm>
            <a:custGeom>
              <a:avLst/>
              <a:gdLst/>
              <a:ahLst/>
              <a:cxnLst/>
              <a:rect l="l" t="t" r="r" b="b"/>
              <a:pathLst>
                <a:path w="1423" h="2158" extrusionOk="0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8168675" y="2741200"/>
              <a:ext cx="28775" cy="65825"/>
            </a:xfrm>
            <a:custGeom>
              <a:avLst/>
              <a:gdLst/>
              <a:ahLst/>
              <a:cxnLst/>
              <a:rect l="l" t="t" r="r" b="b"/>
              <a:pathLst>
                <a:path w="1151" h="2633" extrusionOk="0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8114775" y="2817700"/>
              <a:ext cx="28525" cy="47150"/>
            </a:xfrm>
            <a:custGeom>
              <a:avLst/>
              <a:gdLst/>
              <a:ahLst/>
              <a:cxnLst/>
              <a:rect l="l" t="t" r="r" b="b"/>
              <a:pathLst>
                <a:path w="1141" h="1886" extrusionOk="0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806750" y="2605675"/>
              <a:ext cx="429375" cy="142900"/>
            </a:xfrm>
            <a:custGeom>
              <a:avLst/>
              <a:gdLst/>
              <a:ahLst/>
              <a:cxnLst/>
              <a:rect l="l" t="t" r="r" b="b"/>
              <a:pathLst>
                <a:path w="17175" h="5716" extrusionOk="0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8153300" y="2639900"/>
              <a:ext cx="33075" cy="55275"/>
            </a:xfrm>
            <a:custGeom>
              <a:avLst/>
              <a:gdLst/>
              <a:ahLst/>
              <a:cxnLst/>
              <a:rect l="l" t="t" r="r" b="b"/>
              <a:pathLst>
                <a:path w="1323" h="2211" extrusionOk="0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8054725" y="2783175"/>
              <a:ext cx="26975" cy="59425"/>
            </a:xfrm>
            <a:custGeom>
              <a:avLst/>
              <a:gdLst/>
              <a:ahLst/>
              <a:cxnLst/>
              <a:rect l="l" t="t" r="r" b="b"/>
              <a:pathLst>
                <a:path w="1079" h="2377" extrusionOk="0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995575" y="2828250"/>
              <a:ext cx="29550" cy="52825"/>
            </a:xfrm>
            <a:custGeom>
              <a:avLst/>
              <a:gdLst/>
              <a:ahLst/>
              <a:cxnLst/>
              <a:rect l="l" t="t" r="r" b="b"/>
              <a:pathLst>
                <a:path w="1182" h="2113" extrusionOk="0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8028925" y="2673450"/>
              <a:ext cx="20300" cy="44675"/>
            </a:xfrm>
            <a:custGeom>
              <a:avLst/>
              <a:gdLst/>
              <a:ahLst/>
              <a:cxnLst/>
              <a:rect l="l" t="t" r="r" b="b"/>
              <a:pathLst>
                <a:path w="812" h="1787" extrusionOk="0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7898600" y="2849025"/>
              <a:ext cx="24850" cy="52525"/>
            </a:xfrm>
            <a:custGeom>
              <a:avLst/>
              <a:gdLst/>
              <a:ahLst/>
              <a:cxnLst/>
              <a:rect l="l" t="t" r="r" b="b"/>
              <a:pathLst>
                <a:path w="994" h="2101" extrusionOk="0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7923025" y="2781750"/>
              <a:ext cx="22925" cy="44300"/>
            </a:xfrm>
            <a:custGeom>
              <a:avLst/>
              <a:gdLst/>
              <a:ahLst/>
              <a:cxnLst/>
              <a:rect l="l" t="t" r="r" b="b"/>
              <a:pathLst>
                <a:path w="917" h="1772" extrusionOk="0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7922050" y="2695100"/>
              <a:ext cx="30000" cy="38875"/>
            </a:xfrm>
            <a:custGeom>
              <a:avLst/>
              <a:gdLst/>
              <a:ahLst/>
              <a:cxnLst/>
              <a:rect l="l" t="t" r="r" b="b"/>
              <a:pathLst>
                <a:path w="1200" h="1555" extrusionOk="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7864050" y="2922500"/>
              <a:ext cx="1650" cy="9125"/>
            </a:xfrm>
            <a:custGeom>
              <a:avLst/>
              <a:gdLst/>
              <a:ahLst/>
              <a:cxnLst/>
              <a:rect l="l" t="t" r="r" b="b"/>
              <a:pathLst>
                <a:path w="66" h="365" extrusionOk="0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7801375" y="2530575"/>
              <a:ext cx="756100" cy="420875"/>
            </a:xfrm>
            <a:custGeom>
              <a:avLst/>
              <a:gdLst/>
              <a:ahLst/>
              <a:cxnLst/>
              <a:rect l="l" t="t" r="r" b="b"/>
              <a:pathLst>
                <a:path w="30244" h="16835" extrusionOk="0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50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31"/>
          <p:cNvGrpSpPr/>
          <p:nvPr/>
        </p:nvGrpSpPr>
        <p:grpSpPr>
          <a:xfrm>
            <a:off x="556592" y="1371599"/>
            <a:ext cx="3101008" cy="2855844"/>
            <a:chOff x="1146625" y="2025923"/>
            <a:chExt cx="1901098" cy="2324526"/>
          </a:xfrm>
        </p:grpSpPr>
        <p:sp>
          <p:nvSpPr>
            <p:cNvPr id="867" name="Google Shape;867;p31"/>
            <p:cNvSpPr/>
            <p:nvPr/>
          </p:nvSpPr>
          <p:spPr>
            <a:xfrm>
              <a:off x="114662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121862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1"/>
          <p:cNvGrpSpPr/>
          <p:nvPr/>
        </p:nvGrpSpPr>
        <p:grpSpPr>
          <a:xfrm>
            <a:off x="5168348" y="1371599"/>
            <a:ext cx="3180521" cy="3017005"/>
            <a:chOff x="6096275" y="2025923"/>
            <a:chExt cx="1901098" cy="2324526"/>
          </a:xfrm>
        </p:grpSpPr>
        <p:sp>
          <p:nvSpPr>
            <p:cNvPr id="873" name="Google Shape;873;p31"/>
            <p:cNvSpPr/>
            <p:nvPr/>
          </p:nvSpPr>
          <p:spPr>
            <a:xfrm>
              <a:off x="609627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616827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31"/>
          <p:cNvSpPr txBox="1">
            <a:spLocks noGrp="1"/>
          </p:cNvSpPr>
          <p:nvPr>
            <p:ph type="subTitle" idx="1"/>
          </p:nvPr>
        </p:nvSpPr>
        <p:spPr>
          <a:xfrm>
            <a:off x="945055" y="2315259"/>
            <a:ext cx="2524539" cy="1334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2000" dirty="0"/>
              <a:t>若你的孩子一個成績很好，另一個卻成績表現得很差，你該怎麼辦</a:t>
            </a:r>
            <a:r>
              <a:rPr lang="en-US" altLang="zh-TW" sz="2000" dirty="0"/>
              <a:t>?</a:t>
            </a:r>
            <a:r>
              <a:rPr lang="zh-TW" altLang="en-US" sz="2000" dirty="0"/>
              <a:t>怎麼解決這樣的困境</a:t>
            </a:r>
            <a:r>
              <a:rPr lang="en-US" altLang="zh-TW" sz="2000" dirty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31"/>
          <p:cNvSpPr txBox="1">
            <a:spLocks noGrp="1"/>
          </p:cNvSpPr>
          <p:nvPr>
            <p:ph type="subTitle" idx="3"/>
          </p:nvPr>
        </p:nvSpPr>
        <p:spPr>
          <a:xfrm>
            <a:off x="5552661" y="2451652"/>
            <a:ext cx="2342414" cy="1198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2000" dirty="0"/>
              <a:t>若你非常幸運入偏鄉教學，又是混齡班，你會如何實踐適性化教育？</a:t>
            </a:r>
            <a:endParaRPr sz="2000" dirty="0"/>
          </a:p>
        </p:txBody>
      </p:sp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想想看</a:t>
            </a:r>
            <a:endParaRPr dirty="0"/>
          </a:p>
        </p:txBody>
      </p:sp>
      <p:sp>
        <p:nvSpPr>
          <p:cNvPr id="879" name="Google Shape;879;p31"/>
          <p:cNvSpPr txBox="1">
            <a:spLocks noGrp="1"/>
          </p:cNvSpPr>
          <p:nvPr>
            <p:ph type="ctrTitle"/>
          </p:nvPr>
        </p:nvSpPr>
        <p:spPr>
          <a:xfrm>
            <a:off x="1350163" y="1596887"/>
            <a:ext cx="1595262" cy="4304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 smtClean="0"/>
              <a:t>A</a:t>
            </a:r>
            <a:endParaRPr sz="4000" dirty="0"/>
          </a:p>
        </p:txBody>
      </p:sp>
      <p:sp>
        <p:nvSpPr>
          <p:cNvPr id="881" name="Google Shape;881;p31"/>
          <p:cNvSpPr txBox="1">
            <a:spLocks noGrp="1"/>
          </p:cNvSpPr>
          <p:nvPr>
            <p:ph type="ctrTitle" idx="5"/>
          </p:nvPr>
        </p:nvSpPr>
        <p:spPr>
          <a:xfrm>
            <a:off x="5895646" y="1436255"/>
            <a:ext cx="1598457" cy="6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 smtClean="0"/>
              <a:t>B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/>
          <p:nvPr/>
        </p:nvSpPr>
        <p:spPr>
          <a:xfrm>
            <a:off x="1719775" y="943575"/>
            <a:ext cx="5753100" cy="2567700"/>
          </a:xfrm>
          <a:prstGeom prst="roundRect">
            <a:avLst>
              <a:gd name="adj" fmla="val 13942"/>
            </a:avLst>
          </a:prstGeom>
          <a:solidFill>
            <a:srgbClr val="FED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8000" dirty="0"/>
              <a:t>THANKS!</a:t>
            </a:r>
            <a:endParaRPr sz="8000" dirty="0"/>
          </a:p>
        </p:txBody>
      </p:sp>
      <p:sp>
        <p:nvSpPr>
          <p:cNvPr id="713" name="Google Shape;713;p27"/>
          <p:cNvSpPr/>
          <p:nvPr/>
        </p:nvSpPr>
        <p:spPr>
          <a:xfrm rot="5400000">
            <a:off x="3231160" y="-725757"/>
            <a:ext cx="2719813" cy="5876268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27"/>
          <p:cNvGrpSpPr/>
          <p:nvPr/>
        </p:nvGrpSpPr>
        <p:grpSpPr>
          <a:xfrm>
            <a:off x="7281626" y="3086979"/>
            <a:ext cx="1862374" cy="2056521"/>
            <a:chOff x="7281641" y="1136546"/>
            <a:chExt cx="892968" cy="986057"/>
          </a:xfrm>
        </p:grpSpPr>
        <p:sp>
          <p:nvSpPr>
            <p:cNvPr id="715" name="Google Shape;715;p27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-51946" y="284760"/>
            <a:ext cx="1490486" cy="960916"/>
            <a:chOff x="-75881" y="2283499"/>
            <a:chExt cx="772313" cy="497910"/>
          </a:xfrm>
        </p:grpSpPr>
        <p:sp>
          <p:nvSpPr>
            <p:cNvPr id="720" name="Google Shape;720;p27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68" y="404873"/>
            <a:ext cx="530398" cy="33530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715" y="1810443"/>
            <a:ext cx="1164437" cy="19691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98" y="2784144"/>
            <a:ext cx="1450974" cy="23593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48" y="3261361"/>
            <a:ext cx="445047" cy="3109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7947" y="3539264"/>
            <a:ext cx="1194505" cy="163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4"/>
          <p:cNvSpPr txBox="1">
            <a:spLocks noGrp="1"/>
          </p:cNvSpPr>
          <p:nvPr>
            <p:ph type="body" idx="1"/>
          </p:nvPr>
        </p:nvSpPr>
        <p:spPr>
          <a:xfrm>
            <a:off x="4664765" y="1616765"/>
            <a:ext cx="3816626" cy="2551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zh-TW" altLang="en-US" sz="2800" dirty="0">
                <a:solidFill>
                  <a:srgbClr val="002060"/>
                </a:solidFill>
              </a:rPr>
              <a:t>是好</a:t>
            </a:r>
            <a:r>
              <a:rPr lang="zh-TW" altLang="en-US" sz="2800" dirty="0" smtClean="0">
                <a:solidFill>
                  <a:srgbClr val="002060"/>
                </a:solidFill>
              </a:rPr>
              <a:t>媽媽 也是</a:t>
            </a:r>
            <a:r>
              <a:rPr lang="zh-TW" altLang="en-US" sz="2800" dirty="0">
                <a:solidFill>
                  <a:srgbClr val="002060"/>
                </a:solidFill>
              </a:rPr>
              <a:t>好老師</a:t>
            </a:r>
            <a:br>
              <a:rPr lang="zh-TW" altLang="en-US" sz="2800" dirty="0">
                <a:solidFill>
                  <a:srgbClr val="002060"/>
                </a:solidFill>
              </a:rPr>
            </a:br>
            <a:r>
              <a:rPr lang="en-US" altLang="zh-TW" sz="2800" dirty="0">
                <a:solidFill>
                  <a:srgbClr val="002060"/>
                </a:solidFill>
              </a:rPr>
              <a:t>-</a:t>
            </a:r>
            <a:r>
              <a:rPr lang="zh-TW" altLang="en-US" sz="2800" dirty="0">
                <a:solidFill>
                  <a:srgbClr val="002060"/>
                </a:solidFill>
              </a:rPr>
              <a:t>另類虎媽</a:t>
            </a:r>
            <a:r>
              <a:rPr lang="zh-TW" altLang="en-US" sz="2800" dirty="0" smtClean="0">
                <a:solidFill>
                  <a:srgbClr val="002060"/>
                </a:solidFill>
              </a:rPr>
              <a:t>的適性教育</a:t>
            </a:r>
            <a:endParaRPr sz="2800" dirty="0">
              <a:solidFill>
                <a:srgbClr val="002060"/>
              </a:solidFill>
            </a:endParaRPr>
          </a:p>
        </p:txBody>
      </p:sp>
      <p:sp>
        <p:nvSpPr>
          <p:cNvPr id="595" name="Google Shape;595;p24"/>
          <p:cNvSpPr txBox="1"/>
          <p:nvPr/>
        </p:nvSpPr>
        <p:spPr>
          <a:xfrm>
            <a:off x="939525" y="430537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800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" y="1223716"/>
            <a:ext cx="3297265" cy="330065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7916" y="3511166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002060"/>
                </a:solidFill>
              </a:rPr>
              <a:t>作者</a:t>
            </a:r>
            <a:r>
              <a:rPr lang="en-US" altLang="zh-TW" sz="3200" dirty="0">
                <a:solidFill>
                  <a:srgbClr val="002060"/>
                </a:solidFill>
              </a:rPr>
              <a:t>:</a:t>
            </a:r>
            <a:r>
              <a:rPr lang="zh-TW" altLang="en-US" sz="3200" dirty="0">
                <a:solidFill>
                  <a:srgbClr val="002060"/>
                </a:solidFill>
              </a:rPr>
              <a:t>覃素莉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41804">
            <a:off x="3942389" y="1336219"/>
            <a:ext cx="927786" cy="690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作者</a:t>
            </a:r>
            <a:r>
              <a:rPr lang="zh-TW" altLang="en-US" dirty="0" smtClean="0"/>
              <a:t>簡介</a:t>
            </a:r>
            <a:endParaRPr dirty="0"/>
          </a:p>
        </p:txBody>
      </p:sp>
      <p:sp>
        <p:nvSpPr>
          <p:cNvPr id="601" name="Google Shape;601;p25"/>
          <p:cNvSpPr/>
          <p:nvPr/>
        </p:nvSpPr>
        <p:spPr>
          <a:xfrm>
            <a:off x="2794851" y="66216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63763" y="1763366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14</a:t>
            </a:r>
            <a:r>
              <a:rPr lang="zh-TW" altLang="en-US" sz="2000" dirty="0"/>
              <a:t>歲就進入體壇，隨後便在籃球界發光發熱的覃素莉，是</a:t>
            </a:r>
            <a:r>
              <a:rPr lang="en-US" altLang="zh-TW" sz="2000" dirty="0"/>
              <a:t>80</a:t>
            </a:r>
            <a:r>
              <a:rPr lang="zh-TW" altLang="en-US" sz="2000" dirty="0"/>
              <a:t>年代中華女籃的國手，如今卸下球員身份，專心在教職生涯上，是學生眼中有原則且幽默的素莉老師。</a:t>
            </a:r>
          </a:p>
          <a:p>
            <a:endParaRPr lang="zh-TW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目前除了在大學擔任體育老師之外，還專注於培育三個子女朝向運動員之路邁進，如今女兒劉依貞正踏入高爾夫球界職業選手之路，一家五口堪稱運動世家。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9" y="1763366"/>
            <a:ext cx="3344396" cy="2936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939524" y="1182584"/>
            <a:ext cx="3746543" cy="10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作者覃素莉老師是前籃球國手，是大學副教授，也是三個運動員的媽。</a:t>
            </a:r>
          </a:p>
          <a:p>
            <a:pPr marL="0" lvl="0" indent="0"/>
            <a:endParaRPr lang="zh-TW" altLang="en-US" sz="20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是柔情萬千的傳統美德媽媽，也是有為有守的犀利老媽。</a:t>
            </a:r>
          </a:p>
          <a:p>
            <a:pPr marL="0" lvl="0" indent="0"/>
            <a:endParaRPr lang="zh-TW" altLang="en-US" sz="20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身處於升學掛帥的教育現場中，犀利老媽是如何發現孩子的興趣與專長，教出在面對輸贏時，依然能夠堅持信念的孩子？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631" name="Google Shape;631;p26"/>
          <p:cNvGrpSpPr/>
          <p:nvPr/>
        </p:nvGrpSpPr>
        <p:grpSpPr>
          <a:xfrm>
            <a:off x="4638546" y="1157306"/>
            <a:ext cx="3158186" cy="3171383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書籍內容資料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球壇的成就</a:t>
            </a:r>
            <a:r>
              <a:rPr lang="en-US" altLang="zh-TW" dirty="0"/>
              <a:t>:</a:t>
            </a:r>
            <a:br>
              <a:rPr lang="en-US" altLang="zh-TW" dirty="0"/>
            </a:br>
            <a:endParaRPr dirty="0"/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1616765" y="987287"/>
            <a:ext cx="5217742" cy="826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tx1"/>
                </a:solidFill>
              </a:rPr>
              <a:t>教練及環境是成就作者的重要因素。</a:t>
            </a:r>
          </a:p>
          <a:p>
            <a:pPr marL="0" lvl="0" indent="0"/>
            <a:endParaRPr lang="zh-TW" altLang="en-US" sz="2000" dirty="0">
              <a:solidFill>
                <a:schemeClr val="tx1"/>
              </a:solidFill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tx1"/>
                </a:solidFill>
              </a:rPr>
              <a:t>現今，自己當上教練，依然保有教練的初衷，盡可能地幫助學員成長，邁向正確的道路</a:t>
            </a:r>
          </a:p>
          <a:p>
            <a:pPr marL="0" lvl="0" indent="0"/>
            <a:endParaRPr lang="zh-TW" altLang="en-US" sz="2000" dirty="0">
              <a:solidFill>
                <a:schemeClr val="tx1"/>
              </a:solidFill>
            </a:endParaRPr>
          </a:p>
          <a:p>
            <a:pPr marL="0" lvl="0" indent="0"/>
            <a:r>
              <a:rPr lang="zh-TW" altLang="en-US" sz="2000" dirty="0">
                <a:solidFill>
                  <a:schemeClr val="tx1"/>
                </a:solidFill>
              </a:rPr>
              <a:t>省思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</a:p>
          <a:p>
            <a:pPr marL="0" lvl="0" indent="0" algn="l"/>
            <a:r>
              <a:rPr lang="zh-TW" altLang="en-US" sz="2000" dirty="0">
                <a:solidFill>
                  <a:schemeClr val="tx1"/>
                </a:solidFill>
              </a:rPr>
              <a:t>當初老師到底對我做了甚麼，讓我保有這樣的態度，及總是心存感謝，而我該如何教育孩子及學員呢</a:t>
            </a:r>
            <a:r>
              <a:rPr lang="en-US" altLang="zh-TW" sz="2000" dirty="0">
                <a:solidFill>
                  <a:schemeClr val="tx1"/>
                </a:solidFill>
              </a:rPr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28" name="Google Shape;728;p28"/>
          <p:cNvGrpSpPr/>
          <p:nvPr/>
        </p:nvGrpSpPr>
        <p:grpSpPr>
          <a:xfrm>
            <a:off x="6834259" y="2231644"/>
            <a:ext cx="1819110" cy="2485557"/>
            <a:chOff x="797124" y="1924250"/>
            <a:chExt cx="1819110" cy="2485557"/>
          </a:xfrm>
        </p:grpSpPr>
        <p:sp>
          <p:nvSpPr>
            <p:cNvPr id="729" name="Google Shape;729;p28"/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8"/>
          <p:cNvGrpSpPr/>
          <p:nvPr/>
        </p:nvGrpSpPr>
        <p:grpSpPr>
          <a:xfrm rot="-725115">
            <a:off x="172097" y="3220519"/>
            <a:ext cx="1513013" cy="1785716"/>
            <a:chOff x="6292350" y="1776075"/>
            <a:chExt cx="2430925" cy="2404675"/>
          </a:xfrm>
        </p:grpSpPr>
        <p:sp>
          <p:nvSpPr>
            <p:cNvPr id="753" name="Google Shape;753;p28"/>
            <p:cNvSpPr/>
            <p:nvPr/>
          </p:nvSpPr>
          <p:spPr>
            <a:xfrm>
              <a:off x="8561175" y="2542400"/>
              <a:ext cx="5350" cy="1550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450850" y="1776075"/>
              <a:ext cx="272425" cy="322175"/>
            </a:xfrm>
            <a:custGeom>
              <a:avLst/>
              <a:gdLst/>
              <a:ahLst/>
              <a:cxnLst/>
              <a:rect l="l" t="t" r="r" b="b"/>
              <a:pathLst>
                <a:path w="10897" h="12887" extrusionOk="0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469000" y="1794800"/>
              <a:ext cx="226450" cy="282975"/>
            </a:xfrm>
            <a:custGeom>
              <a:avLst/>
              <a:gdLst/>
              <a:ahLst/>
              <a:cxnLst/>
              <a:rect l="l" t="t" r="r" b="b"/>
              <a:pathLst>
                <a:path w="9058" h="11319" extrusionOk="0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8268000" y="2156200"/>
              <a:ext cx="351575" cy="357475"/>
            </a:xfrm>
            <a:custGeom>
              <a:avLst/>
              <a:gdLst/>
              <a:ahLst/>
              <a:cxnLst/>
              <a:rect l="l" t="t" r="r" b="b"/>
              <a:pathLst>
                <a:path w="14063" h="14299" extrusionOk="0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8296075" y="2179525"/>
              <a:ext cx="304025" cy="316975"/>
            </a:xfrm>
            <a:custGeom>
              <a:avLst/>
              <a:gdLst/>
              <a:ahLst/>
              <a:cxnLst/>
              <a:rect l="l" t="t" r="r" b="b"/>
              <a:pathLst>
                <a:path w="12161" h="12679" extrusionOk="0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8448250" y="2249075"/>
              <a:ext cx="107725" cy="110775"/>
            </a:xfrm>
            <a:custGeom>
              <a:avLst/>
              <a:gdLst/>
              <a:ahLst/>
              <a:cxnLst/>
              <a:rect l="l" t="t" r="r" b="b"/>
              <a:pathLst>
                <a:path w="4309" h="4431" extrusionOk="0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099100" y="1941550"/>
              <a:ext cx="366950" cy="360725"/>
            </a:xfrm>
            <a:custGeom>
              <a:avLst/>
              <a:gdLst/>
              <a:ahLst/>
              <a:cxnLst/>
              <a:rect l="l" t="t" r="r" b="b"/>
              <a:pathLst>
                <a:path w="14678" h="14429" extrusionOk="0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115375" y="1958025"/>
              <a:ext cx="328750" cy="324175"/>
            </a:xfrm>
            <a:custGeom>
              <a:avLst/>
              <a:gdLst/>
              <a:ahLst/>
              <a:cxnLst/>
              <a:rect l="l" t="t" r="r" b="b"/>
              <a:pathLst>
                <a:path w="13150" h="12967" extrusionOk="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8261100" y="2139425"/>
              <a:ext cx="112350" cy="101950"/>
            </a:xfrm>
            <a:custGeom>
              <a:avLst/>
              <a:gdLst/>
              <a:ahLst/>
              <a:cxnLst/>
              <a:rect l="l" t="t" r="r" b="b"/>
              <a:pathLst>
                <a:path w="4494" h="4078" extrusionOk="0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8165800" y="2008225"/>
              <a:ext cx="103250" cy="95225"/>
            </a:xfrm>
            <a:custGeom>
              <a:avLst/>
              <a:gdLst/>
              <a:ahLst/>
              <a:cxnLst/>
              <a:rect l="l" t="t" r="r" b="b"/>
              <a:pathLst>
                <a:path w="4130" h="3809" extrusionOk="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292350" y="1906300"/>
              <a:ext cx="1869625" cy="2274450"/>
            </a:xfrm>
            <a:custGeom>
              <a:avLst/>
              <a:gdLst/>
              <a:ahLst/>
              <a:cxnLst/>
              <a:rect l="l" t="t" r="r" b="b"/>
              <a:pathLst>
                <a:path w="74785" h="90978" extrusionOk="0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508650" y="2698450"/>
              <a:ext cx="641050" cy="236025"/>
            </a:xfrm>
            <a:custGeom>
              <a:avLst/>
              <a:gdLst/>
              <a:ahLst/>
              <a:cxnLst/>
              <a:rect l="l" t="t" r="r" b="b"/>
              <a:pathLst>
                <a:path w="25642" h="9441" extrusionOk="0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8117125" y="2784050"/>
              <a:ext cx="2300" cy="9175"/>
            </a:xfrm>
            <a:custGeom>
              <a:avLst/>
              <a:gdLst/>
              <a:ahLst/>
              <a:cxnLst/>
              <a:rect l="l" t="t" r="r" b="b"/>
              <a:pathLst>
                <a:path w="92" h="36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8107250" y="2731125"/>
              <a:ext cx="2675" cy="17075"/>
            </a:xfrm>
            <a:custGeom>
              <a:avLst/>
              <a:gdLst/>
              <a:ahLst/>
              <a:cxnLst/>
              <a:rect l="l" t="t" r="r" b="b"/>
              <a:pathLst>
                <a:path w="107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8104175" y="2707375"/>
              <a:ext cx="2550" cy="19850"/>
            </a:xfrm>
            <a:custGeom>
              <a:avLst/>
              <a:gdLst/>
              <a:ahLst/>
              <a:cxnLst/>
              <a:rect l="l" t="t" r="r" b="b"/>
              <a:pathLst>
                <a:path w="102" h="794" extrusionOk="0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8085950" y="2732675"/>
              <a:ext cx="24100" cy="46925"/>
            </a:xfrm>
            <a:custGeom>
              <a:avLst/>
              <a:gdLst/>
              <a:ahLst/>
              <a:cxnLst/>
              <a:rect l="l" t="t" r="r" b="b"/>
              <a:pathLst>
                <a:path w="964" h="1877" extrusionOk="0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103825" y="2704175"/>
              <a:ext cx="375" cy="2775"/>
            </a:xfrm>
            <a:custGeom>
              <a:avLst/>
              <a:gdLst/>
              <a:ahLst/>
              <a:cxnLst/>
              <a:rect l="l" t="t" r="r" b="b"/>
              <a:pathLst>
                <a:path w="15" h="111" extrusionOk="0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8098675" y="2644025"/>
              <a:ext cx="3100" cy="38975"/>
            </a:xfrm>
            <a:custGeom>
              <a:avLst/>
              <a:gdLst/>
              <a:ahLst/>
              <a:cxnLst/>
              <a:rect l="l" t="t" r="r" b="b"/>
              <a:pathLst>
                <a:path w="124" h="155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045950" y="2816400"/>
              <a:ext cx="35900" cy="47025"/>
            </a:xfrm>
            <a:custGeom>
              <a:avLst/>
              <a:gdLst/>
              <a:ahLst/>
              <a:cxnLst/>
              <a:rect l="l" t="t" r="r" b="b"/>
              <a:pathLst>
                <a:path w="1436" h="1881" extrusionOk="0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411250" y="1926575"/>
              <a:ext cx="644475" cy="638375"/>
            </a:xfrm>
            <a:custGeom>
              <a:avLst/>
              <a:gdLst/>
              <a:ahLst/>
              <a:cxnLst/>
              <a:rect l="l" t="t" r="r" b="b"/>
              <a:pathLst>
                <a:path w="25779" h="25535" extrusionOk="0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8012375" y="2646950"/>
              <a:ext cx="25150" cy="43725"/>
            </a:xfrm>
            <a:custGeom>
              <a:avLst/>
              <a:gdLst/>
              <a:ahLst/>
              <a:cxnLst/>
              <a:rect l="l" t="t" r="r" b="b"/>
              <a:pathLst>
                <a:path w="1006" h="1749" extrusionOk="0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91075" y="2758200"/>
              <a:ext cx="21425" cy="43975"/>
            </a:xfrm>
            <a:custGeom>
              <a:avLst/>
              <a:gdLst/>
              <a:ahLst/>
              <a:cxnLst/>
              <a:rect l="l" t="t" r="r" b="b"/>
              <a:pathLst>
                <a:path w="857" h="1759" extrusionOk="0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7968275" y="2296925"/>
              <a:ext cx="32075" cy="45000"/>
            </a:xfrm>
            <a:custGeom>
              <a:avLst/>
              <a:gdLst/>
              <a:ahLst/>
              <a:cxnLst/>
              <a:rect l="l" t="t" r="r" b="b"/>
              <a:pathLst>
                <a:path w="1283" h="1800" extrusionOk="0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7913250" y="2366225"/>
              <a:ext cx="65575" cy="66925"/>
            </a:xfrm>
            <a:custGeom>
              <a:avLst/>
              <a:gdLst/>
              <a:ahLst/>
              <a:cxnLst/>
              <a:rect l="l" t="t" r="r" b="b"/>
              <a:pathLst>
                <a:path w="2623" h="2677" extrusionOk="0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7939725" y="2825650"/>
              <a:ext cx="28325" cy="55025"/>
            </a:xfrm>
            <a:custGeom>
              <a:avLst/>
              <a:gdLst/>
              <a:ahLst/>
              <a:cxnLst/>
              <a:rect l="l" t="t" r="r" b="b"/>
              <a:pathLst>
                <a:path w="1133" h="2201" extrusionOk="0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7898600" y="2448250"/>
              <a:ext cx="65350" cy="75850"/>
            </a:xfrm>
            <a:custGeom>
              <a:avLst/>
              <a:gdLst/>
              <a:ahLst/>
              <a:cxnLst/>
              <a:rect l="l" t="t" r="r" b="b"/>
              <a:pathLst>
                <a:path w="2614" h="3034" extrusionOk="0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898475" y="2756675"/>
              <a:ext cx="24550" cy="50200"/>
            </a:xfrm>
            <a:custGeom>
              <a:avLst/>
              <a:gdLst/>
              <a:ahLst/>
              <a:cxnLst/>
              <a:rect l="l" t="t" r="r" b="b"/>
              <a:pathLst>
                <a:path w="982" h="2008" extrusionOk="0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844075" y="2828275"/>
              <a:ext cx="24175" cy="60550"/>
            </a:xfrm>
            <a:custGeom>
              <a:avLst/>
              <a:gdLst/>
              <a:ahLst/>
              <a:cxnLst/>
              <a:rect l="l" t="t" r="r" b="b"/>
              <a:pathLst>
                <a:path w="967" h="2422" extrusionOk="0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790075" y="2759800"/>
              <a:ext cx="30050" cy="49575"/>
            </a:xfrm>
            <a:custGeom>
              <a:avLst/>
              <a:gdLst/>
              <a:ahLst/>
              <a:cxnLst/>
              <a:rect l="l" t="t" r="r" b="b"/>
              <a:pathLst>
                <a:path w="1202" h="1983" extrusionOk="0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7773350" y="2343575"/>
              <a:ext cx="40825" cy="44850"/>
            </a:xfrm>
            <a:custGeom>
              <a:avLst/>
              <a:gdLst/>
              <a:ahLst/>
              <a:cxnLst/>
              <a:rect l="l" t="t" r="r" b="b"/>
              <a:pathLst>
                <a:path w="1633" h="1794" extrusionOk="0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7704250" y="2462725"/>
              <a:ext cx="77700" cy="71550"/>
            </a:xfrm>
            <a:custGeom>
              <a:avLst/>
              <a:gdLst/>
              <a:ahLst/>
              <a:cxnLst/>
              <a:rect l="l" t="t" r="r" b="b"/>
              <a:pathLst>
                <a:path w="3108" h="2862" extrusionOk="0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298150" y="2781650"/>
              <a:ext cx="452775" cy="398875"/>
            </a:xfrm>
            <a:custGeom>
              <a:avLst/>
              <a:gdLst/>
              <a:ahLst/>
              <a:cxnLst/>
              <a:rect l="l" t="t" r="r" b="b"/>
              <a:pathLst>
                <a:path w="18111" h="15955" extrusionOk="0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7724075" y="2829275"/>
              <a:ext cx="26375" cy="47975"/>
            </a:xfrm>
            <a:custGeom>
              <a:avLst/>
              <a:gdLst/>
              <a:ahLst/>
              <a:cxnLst/>
              <a:rect l="l" t="t" r="r" b="b"/>
              <a:pathLst>
                <a:path w="1055" h="1919" extrusionOk="0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7698200" y="2747250"/>
              <a:ext cx="25575" cy="43625"/>
            </a:xfrm>
            <a:custGeom>
              <a:avLst/>
              <a:gdLst/>
              <a:ahLst/>
              <a:cxnLst/>
              <a:rect l="l" t="t" r="r" b="b"/>
              <a:pathLst>
                <a:path w="1023" h="1745" extrusionOk="0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7691075" y="3111300"/>
              <a:ext cx="27175" cy="41575"/>
            </a:xfrm>
            <a:custGeom>
              <a:avLst/>
              <a:gdLst/>
              <a:ahLst/>
              <a:cxnLst/>
              <a:rect l="l" t="t" r="r" b="b"/>
              <a:pathLst>
                <a:path w="1087" h="1663" extrusionOk="0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475425" y="3062950"/>
              <a:ext cx="1247075" cy="428875"/>
            </a:xfrm>
            <a:custGeom>
              <a:avLst/>
              <a:gdLst/>
              <a:ahLst/>
              <a:cxnLst/>
              <a:rect l="l" t="t" r="r" b="b"/>
              <a:pathLst>
                <a:path w="49883" h="17155" extrusionOk="0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363475" y="3326650"/>
              <a:ext cx="331650" cy="755125"/>
            </a:xfrm>
            <a:custGeom>
              <a:avLst/>
              <a:gdLst/>
              <a:ahLst/>
              <a:cxnLst/>
              <a:rect l="l" t="t" r="r" b="b"/>
              <a:pathLst>
                <a:path w="13266" h="30205" extrusionOk="0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7653525" y="3023550"/>
              <a:ext cx="29450" cy="57300"/>
            </a:xfrm>
            <a:custGeom>
              <a:avLst/>
              <a:gdLst/>
              <a:ahLst/>
              <a:cxnLst/>
              <a:rect l="l" t="t" r="r" b="b"/>
              <a:pathLst>
                <a:path w="1178" h="2292" extrusionOk="0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7614875" y="2771800"/>
              <a:ext cx="35550" cy="73025"/>
            </a:xfrm>
            <a:custGeom>
              <a:avLst/>
              <a:gdLst/>
              <a:ahLst/>
              <a:cxnLst/>
              <a:rect l="l" t="t" r="r" b="b"/>
              <a:pathLst>
                <a:path w="1422" h="2921" extrusionOk="0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7623150" y="2951000"/>
              <a:ext cx="26125" cy="48300"/>
            </a:xfrm>
            <a:custGeom>
              <a:avLst/>
              <a:gdLst/>
              <a:ahLst/>
              <a:cxnLst/>
              <a:rect l="l" t="t" r="r" b="b"/>
              <a:pathLst>
                <a:path w="1045" h="1932" extrusionOk="0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605475" y="3105125"/>
              <a:ext cx="25800" cy="47525"/>
            </a:xfrm>
            <a:custGeom>
              <a:avLst/>
              <a:gdLst/>
              <a:ahLst/>
              <a:cxnLst/>
              <a:rect l="l" t="t" r="r" b="b"/>
              <a:pathLst>
                <a:path w="1032" h="1901" extrusionOk="0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564900" y="3012400"/>
              <a:ext cx="31550" cy="60450"/>
            </a:xfrm>
            <a:custGeom>
              <a:avLst/>
              <a:gdLst/>
              <a:ahLst/>
              <a:cxnLst/>
              <a:rect l="l" t="t" r="r" b="b"/>
              <a:pathLst>
                <a:path w="1262" h="2418" extrusionOk="0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517700" y="2920625"/>
              <a:ext cx="43575" cy="57400"/>
            </a:xfrm>
            <a:custGeom>
              <a:avLst/>
              <a:gdLst/>
              <a:ahLst/>
              <a:cxnLst/>
              <a:rect l="l" t="t" r="r" b="b"/>
              <a:pathLst>
                <a:path w="1743" h="2296" extrusionOk="0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496700" y="3090875"/>
              <a:ext cx="26775" cy="39600"/>
            </a:xfrm>
            <a:custGeom>
              <a:avLst/>
              <a:gdLst/>
              <a:ahLst/>
              <a:cxnLst/>
              <a:rect l="l" t="t" r="r" b="b"/>
              <a:pathLst>
                <a:path w="1071" h="1584" extrusionOk="0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477475" y="2992650"/>
              <a:ext cx="36475" cy="58075"/>
            </a:xfrm>
            <a:custGeom>
              <a:avLst/>
              <a:gdLst/>
              <a:ahLst/>
              <a:cxnLst/>
              <a:rect l="l" t="t" r="r" b="b"/>
              <a:pathLst>
                <a:path w="1459" h="2323" extrusionOk="0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7456425" y="2891950"/>
              <a:ext cx="48275" cy="44075"/>
            </a:xfrm>
            <a:custGeom>
              <a:avLst/>
              <a:gdLst/>
              <a:ahLst/>
              <a:cxnLst/>
              <a:rect l="l" t="t" r="r" b="b"/>
              <a:pathLst>
                <a:path w="1931" h="1763" extrusionOk="0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7405175" y="2966725"/>
              <a:ext cx="42775" cy="50000"/>
            </a:xfrm>
            <a:custGeom>
              <a:avLst/>
              <a:gdLst/>
              <a:ahLst/>
              <a:cxnLst/>
              <a:rect l="l" t="t" r="r" b="b"/>
              <a:pathLst>
                <a:path w="1711" h="2000" extrusionOk="0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7380875" y="3055225"/>
              <a:ext cx="35900" cy="35500"/>
            </a:xfrm>
            <a:custGeom>
              <a:avLst/>
              <a:gdLst/>
              <a:ahLst/>
              <a:cxnLst/>
              <a:rect l="l" t="t" r="r" b="b"/>
              <a:pathLst>
                <a:path w="1436" h="1420" extrusionOk="0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7334250" y="3015350"/>
              <a:ext cx="37250" cy="44550"/>
            </a:xfrm>
            <a:custGeom>
              <a:avLst/>
              <a:gdLst/>
              <a:ahLst/>
              <a:cxnLst/>
              <a:rect l="l" t="t" r="r" b="b"/>
              <a:pathLst>
                <a:path w="1490" h="1782" extrusionOk="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860725" y="2673975"/>
              <a:ext cx="489125" cy="257650"/>
            </a:xfrm>
            <a:custGeom>
              <a:avLst/>
              <a:gdLst/>
              <a:ahLst/>
              <a:cxnLst/>
              <a:rect l="l" t="t" r="r" b="b"/>
              <a:pathLst>
                <a:path w="19565" h="10306" extrusionOk="0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8225300" y="2774900"/>
              <a:ext cx="35575" cy="53950"/>
            </a:xfrm>
            <a:custGeom>
              <a:avLst/>
              <a:gdLst/>
              <a:ahLst/>
              <a:cxnLst/>
              <a:rect l="l" t="t" r="r" b="b"/>
              <a:pathLst>
                <a:path w="1423" h="2158" extrusionOk="0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8168675" y="2741200"/>
              <a:ext cx="28775" cy="65825"/>
            </a:xfrm>
            <a:custGeom>
              <a:avLst/>
              <a:gdLst/>
              <a:ahLst/>
              <a:cxnLst/>
              <a:rect l="l" t="t" r="r" b="b"/>
              <a:pathLst>
                <a:path w="1151" h="2633" extrusionOk="0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8114775" y="2817700"/>
              <a:ext cx="28525" cy="47150"/>
            </a:xfrm>
            <a:custGeom>
              <a:avLst/>
              <a:gdLst/>
              <a:ahLst/>
              <a:cxnLst/>
              <a:rect l="l" t="t" r="r" b="b"/>
              <a:pathLst>
                <a:path w="1141" h="1886" extrusionOk="0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806750" y="2605675"/>
              <a:ext cx="429375" cy="142900"/>
            </a:xfrm>
            <a:custGeom>
              <a:avLst/>
              <a:gdLst/>
              <a:ahLst/>
              <a:cxnLst/>
              <a:rect l="l" t="t" r="r" b="b"/>
              <a:pathLst>
                <a:path w="17175" h="5716" extrusionOk="0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8153300" y="2639900"/>
              <a:ext cx="33075" cy="55275"/>
            </a:xfrm>
            <a:custGeom>
              <a:avLst/>
              <a:gdLst/>
              <a:ahLst/>
              <a:cxnLst/>
              <a:rect l="l" t="t" r="r" b="b"/>
              <a:pathLst>
                <a:path w="1323" h="2211" extrusionOk="0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8054725" y="2783175"/>
              <a:ext cx="26975" cy="59425"/>
            </a:xfrm>
            <a:custGeom>
              <a:avLst/>
              <a:gdLst/>
              <a:ahLst/>
              <a:cxnLst/>
              <a:rect l="l" t="t" r="r" b="b"/>
              <a:pathLst>
                <a:path w="1079" h="2377" extrusionOk="0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995575" y="2828250"/>
              <a:ext cx="29550" cy="52825"/>
            </a:xfrm>
            <a:custGeom>
              <a:avLst/>
              <a:gdLst/>
              <a:ahLst/>
              <a:cxnLst/>
              <a:rect l="l" t="t" r="r" b="b"/>
              <a:pathLst>
                <a:path w="1182" h="2113" extrusionOk="0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8028925" y="2673450"/>
              <a:ext cx="20300" cy="44675"/>
            </a:xfrm>
            <a:custGeom>
              <a:avLst/>
              <a:gdLst/>
              <a:ahLst/>
              <a:cxnLst/>
              <a:rect l="l" t="t" r="r" b="b"/>
              <a:pathLst>
                <a:path w="812" h="1787" extrusionOk="0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7898600" y="2849025"/>
              <a:ext cx="24850" cy="52525"/>
            </a:xfrm>
            <a:custGeom>
              <a:avLst/>
              <a:gdLst/>
              <a:ahLst/>
              <a:cxnLst/>
              <a:rect l="l" t="t" r="r" b="b"/>
              <a:pathLst>
                <a:path w="994" h="2101" extrusionOk="0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7923025" y="2781750"/>
              <a:ext cx="22925" cy="44300"/>
            </a:xfrm>
            <a:custGeom>
              <a:avLst/>
              <a:gdLst/>
              <a:ahLst/>
              <a:cxnLst/>
              <a:rect l="l" t="t" r="r" b="b"/>
              <a:pathLst>
                <a:path w="917" h="1772" extrusionOk="0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7922050" y="2695100"/>
              <a:ext cx="30000" cy="38875"/>
            </a:xfrm>
            <a:custGeom>
              <a:avLst/>
              <a:gdLst/>
              <a:ahLst/>
              <a:cxnLst/>
              <a:rect l="l" t="t" r="r" b="b"/>
              <a:pathLst>
                <a:path w="1200" h="1555" extrusionOk="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7864050" y="2922500"/>
              <a:ext cx="1650" cy="9125"/>
            </a:xfrm>
            <a:custGeom>
              <a:avLst/>
              <a:gdLst/>
              <a:ahLst/>
              <a:cxnLst/>
              <a:rect l="l" t="t" r="r" b="b"/>
              <a:pathLst>
                <a:path w="66" h="365" extrusionOk="0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7801375" y="2530575"/>
              <a:ext cx="756100" cy="420875"/>
            </a:xfrm>
            <a:custGeom>
              <a:avLst/>
              <a:gdLst/>
              <a:ahLst/>
              <a:cxnLst/>
              <a:rect l="l" t="t" r="r" b="b"/>
              <a:pathLst>
                <a:path w="30244" h="16835" extrusionOk="0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46" y="2883331"/>
            <a:ext cx="350763" cy="262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251791" y="1182583"/>
            <a:ext cx="4882212" cy="1717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暑假，球員每天要練三餐，教練她從未缺席。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作者因起步較晚</a:t>
            </a:r>
            <a:r>
              <a:rPr lang="en-US" altLang="zh-TW" sz="2000" dirty="0"/>
              <a:t>(</a:t>
            </a:r>
            <a:r>
              <a:rPr lang="zh-TW" altLang="en-US" sz="2000" dirty="0"/>
              <a:t>國三才加入校隊</a:t>
            </a:r>
            <a:r>
              <a:rPr lang="en-US" altLang="zh-TW" sz="2000" dirty="0"/>
              <a:t>)</a:t>
            </a:r>
            <a:r>
              <a:rPr lang="zh-TW" altLang="en-US" sz="2000" dirty="0"/>
              <a:t>，在訓練完過後，都要留下加強基本動作或練球時發生的錯誤及沒做好得部分，都得一一改進才可離開。</a:t>
            </a:r>
          </a:p>
          <a:p>
            <a:pPr marL="0" lvl="0" indent="0"/>
            <a:endParaRPr lang="zh-TW" altLang="en-US" sz="20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作者是最常被罵的一位，剛開始他很不服氣，結果有一次教練告訴他</a:t>
            </a:r>
            <a:r>
              <a:rPr lang="en-US" altLang="zh-TW" sz="2000" dirty="0"/>
              <a:t>:</a:t>
            </a:r>
            <a:r>
              <a:rPr lang="zh-TW" altLang="en-US" sz="2000" dirty="0"/>
              <a:t>「我有注意到你，才會罵你</a:t>
            </a:r>
            <a:r>
              <a:rPr lang="en-US" altLang="zh-TW" sz="2000" dirty="0"/>
              <a:t>……</a:t>
            </a:r>
            <a:r>
              <a:rPr lang="zh-TW" altLang="en-US" sz="2000" dirty="0"/>
              <a:t>」讓作者釋懷許多，教練是有關心我的。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631" name="Google Shape;631;p26"/>
          <p:cNvGrpSpPr/>
          <p:nvPr/>
        </p:nvGrpSpPr>
        <p:grpSpPr>
          <a:xfrm>
            <a:off x="5134003" y="1182583"/>
            <a:ext cx="3158186" cy="3171383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剛起步的籃球生涯</a:t>
            </a:r>
            <a:r>
              <a:rPr lang="en-US" altLang="zh-TW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2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2237241" y="196096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成為一位優秀的教練</a:t>
            </a:r>
            <a:endParaRPr dirty="0"/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1420128" y="1016073"/>
            <a:ext cx="6786844" cy="905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zh-TW" altLang="en-US" sz="2000" dirty="0">
              <a:solidFill>
                <a:srgbClr val="002060"/>
              </a:solidFill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zh-TW" altLang="en-US" sz="2000" dirty="0"/>
              <a:t>對球隊要求「要打球也要讀書」，讓學生就算碰到不喜歡的科目也不會躲進球場。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zh-TW" altLang="en-US" sz="2000" dirty="0"/>
              <a:t>要學會做比賽</a:t>
            </a:r>
            <a:r>
              <a:rPr lang="zh-TW" altLang="en-US" sz="2000" dirty="0" smtClean="0"/>
              <a:t>紀錄。</a:t>
            </a:r>
            <a:endParaRPr lang="zh-TW" altLang="en-US" sz="2000" dirty="0"/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zh-TW" altLang="en-US" sz="2000" dirty="0"/>
              <a:t>每次練習都親自督軍，從不缺席，練習結束，會留下加強比較落後的學員。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zh-TW" altLang="en-US" sz="2000" dirty="0"/>
              <a:t>學員受傷，教練都會親自帶學生去找醫師不論西醫或中醫，直到教練覺得放心，才讓他們自行按時回診。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zh-TW" altLang="en-US" sz="2000" dirty="0"/>
              <a:t>當初教練這樣的用心，也讓做作者當上教練時保有無私的態度，對待他的球員。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728" name="Google Shape;728;p28"/>
          <p:cNvGrpSpPr/>
          <p:nvPr/>
        </p:nvGrpSpPr>
        <p:grpSpPr>
          <a:xfrm>
            <a:off x="7951304" y="3513341"/>
            <a:ext cx="952656" cy="1214574"/>
            <a:chOff x="797124" y="1924250"/>
            <a:chExt cx="1819110" cy="2485557"/>
          </a:xfrm>
        </p:grpSpPr>
        <p:sp>
          <p:nvSpPr>
            <p:cNvPr id="729" name="Google Shape;729;p28"/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8"/>
          <p:cNvGrpSpPr/>
          <p:nvPr/>
        </p:nvGrpSpPr>
        <p:grpSpPr>
          <a:xfrm rot="-725115">
            <a:off x="-48062" y="3428160"/>
            <a:ext cx="1758915" cy="1725338"/>
            <a:chOff x="6292350" y="1776075"/>
            <a:chExt cx="2430925" cy="2404675"/>
          </a:xfrm>
        </p:grpSpPr>
        <p:sp>
          <p:nvSpPr>
            <p:cNvPr id="753" name="Google Shape;753;p28"/>
            <p:cNvSpPr/>
            <p:nvPr/>
          </p:nvSpPr>
          <p:spPr>
            <a:xfrm>
              <a:off x="8561175" y="2542400"/>
              <a:ext cx="5350" cy="1550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450850" y="1776075"/>
              <a:ext cx="272425" cy="322175"/>
            </a:xfrm>
            <a:custGeom>
              <a:avLst/>
              <a:gdLst/>
              <a:ahLst/>
              <a:cxnLst/>
              <a:rect l="l" t="t" r="r" b="b"/>
              <a:pathLst>
                <a:path w="10897" h="12887" extrusionOk="0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469000" y="1794800"/>
              <a:ext cx="226450" cy="282975"/>
            </a:xfrm>
            <a:custGeom>
              <a:avLst/>
              <a:gdLst/>
              <a:ahLst/>
              <a:cxnLst/>
              <a:rect l="l" t="t" r="r" b="b"/>
              <a:pathLst>
                <a:path w="9058" h="11319" extrusionOk="0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8268000" y="2156200"/>
              <a:ext cx="351575" cy="357475"/>
            </a:xfrm>
            <a:custGeom>
              <a:avLst/>
              <a:gdLst/>
              <a:ahLst/>
              <a:cxnLst/>
              <a:rect l="l" t="t" r="r" b="b"/>
              <a:pathLst>
                <a:path w="14063" h="14299" extrusionOk="0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8296075" y="2179525"/>
              <a:ext cx="304025" cy="316975"/>
            </a:xfrm>
            <a:custGeom>
              <a:avLst/>
              <a:gdLst/>
              <a:ahLst/>
              <a:cxnLst/>
              <a:rect l="l" t="t" r="r" b="b"/>
              <a:pathLst>
                <a:path w="12161" h="12679" extrusionOk="0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8448250" y="2249075"/>
              <a:ext cx="107725" cy="110775"/>
            </a:xfrm>
            <a:custGeom>
              <a:avLst/>
              <a:gdLst/>
              <a:ahLst/>
              <a:cxnLst/>
              <a:rect l="l" t="t" r="r" b="b"/>
              <a:pathLst>
                <a:path w="4309" h="4431" extrusionOk="0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099100" y="1941550"/>
              <a:ext cx="366950" cy="360725"/>
            </a:xfrm>
            <a:custGeom>
              <a:avLst/>
              <a:gdLst/>
              <a:ahLst/>
              <a:cxnLst/>
              <a:rect l="l" t="t" r="r" b="b"/>
              <a:pathLst>
                <a:path w="14678" h="14429" extrusionOk="0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115375" y="1958025"/>
              <a:ext cx="328750" cy="324175"/>
            </a:xfrm>
            <a:custGeom>
              <a:avLst/>
              <a:gdLst/>
              <a:ahLst/>
              <a:cxnLst/>
              <a:rect l="l" t="t" r="r" b="b"/>
              <a:pathLst>
                <a:path w="13150" h="12967" extrusionOk="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8261100" y="2139425"/>
              <a:ext cx="112350" cy="101950"/>
            </a:xfrm>
            <a:custGeom>
              <a:avLst/>
              <a:gdLst/>
              <a:ahLst/>
              <a:cxnLst/>
              <a:rect l="l" t="t" r="r" b="b"/>
              <a:pathLst>
                <a:path w="4494" h="4078" extrusionOk="0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8165800" y="2008225"/>
              <a:ext cx="103250" cy="95225"/>
            </a:xfrm>
            <a:custGeom>
              <a:avLst/>
              <a:gdLst/>
              <a:ahLst/>
              <a:cxnLst/>
              <a:rect l="l" t="t" r="r" b="b"/>
              <a:pathLst>
                <a:path w="4130" h="3809" extrusionOk="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292350" y="1906300"/>
              <a:ext cx="1869625" cy="2274450"/>
            </a:xfrm>
            <a:custGeom>
              <a:avLst/>
              <a:gdLst/>
              <a:ahLst/>
              <a:cxnLst/>
              <a:rect l="l" t="t" r="r" b="b"/>
              <a:pathLst>
                <a:path w="74785" h="90978" extrusionOk="0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508650" y="2698450"/>
              <a:ext cx="641050" cy="236025"/>
            </a:xfrm>
            <a:custGeom>
              <a:avLst/>
              <a:gdLst/>
              <a:ahLst/>
              <a:cxnLst/>
              <a:rect l="l" t="t" r="r" b="b"/>
              <a:pathLst>
                <a:path w="25642" h="9441" extrusionOk="0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8117125" y="2784050"/>
              <a:ext cx="2300" cy="9175"/>
            </a:xfrm>
            <a:custGeom>
              <a:avLst/>
              <a:gdLst/>
              <a:ahLst/>
              <a:cxnLst/>
              <a:rect l="l" t="t" r="r" b="b"/>
              <a:pathLst>
                <a:path w="92" h="36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8107250" y="2731125"/>
              <a:ext cx="2675" cy="17075"/>
            </a:xfrm>
            <a:custGeom>
              <a:avLst/>
              <a:gdLst/>
              <a:ahLst/>
              <a:cxnLst/>
              <a:rect l="l" t="t" r="r" b="b"/>
              <a:pathLst>
                <a:path w="107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8104175" y="2707375"/>
              <a:ext cx="2550" cy="19850"/>
            </a:xfrm>
            <a:custGeom>
              <a:avLst/>
              <a:gdLst/>
              <a:ahLst/>
              <a:cxnLst/>
              <a:rect l="l" t="t" r="r" b="b"/>
              <a:pathLst>
                <a:path w="102" h="794" extrusionOk="0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8085950" y="2732675"/>
              <a:ext cx="24100" cy="46925"/>
            </a:xfrm>
            <a:custGeom>
              <a:avLst/>
              <a:gdLst/>
              <a:ahLst/>
              <a:cxnLst/>
              <a:rect l="l" t="t" r="r" b="b"/>
              <a:pathLst>
                <a:path w="964" h="1877" extrusionOk="0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103825" y="2704175"/>
              <a:ext cx="375" cy="2775"/>
            </a:xfrm>
            <a:custGeom>
              <a:avLst/>
              <a:gdLst/>
              <a:ahLst/>
              <a:cxnLst/>
              <a:rect l="l" t="t" r="r" b="b"/>
              <a:pathLst>
                <a:path w="15" h="111" extrusionOk="0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8098675" y="2644025"/>
              <a:ext cx="3100" cy="38975"/>
            </a:xfrm>
            <a:custGeom>
              <a:avLst/>
              <a:gdLst/>
              <a:ahLst/>
              <a:cxnLst/>
              <a:rect l="l" t="t" r="r" b="b"/>
              <a:pathLst>
                <a:path w="124" h="155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045950" y="2816400"/>
              <a:ext cx="35900" cy="47025"/>
            </a:xfrm>
            <a:custGeom>
              <a:avLst/>
              <a:gdLst/>
              <a:ahLst/>
              <a:cxnLst/>
              <a:rect l="l" t="t" r="r" b="b"/>
              <a:pathLst>
                <a:path w="1436" h="1881" extrusionOk="0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411250" y="1926575"/>
              <a:ext cx="644475" cy="638375"/>
            </a:xfrm>
            <a:custGeom>
              <a:avLst/>
              <a:gdLst/>
              <a:ahLst/>
              <a:cxnLst/>
              <a:rect l="l" t="t" r="r" b="b"/>
              <a:pathLst>
                <a:path w="25779" h="25535" extrusionOk="0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8012375" y="2646950"/>
              <a:ext cx="25150" cy="43725"/>
            </a:xfrm>
            <a:custGeom>
              <a:avLst/>
              <a:gdLst/>
              <a:ahLst/>
              <a:cxnLst/>
              <a:rect l="l" t="t" r="r" b="b"/>
              <a:pathLst>
                <a:path w="1006" h="1749" extrusionOk="0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91075" y="2758200"/>
              <a:ext cx="21425" cy="43975"/>
            </a:xfrm>
            <a:custGeom>
              <a:avLst/>
              <a:gdLst/>
              <a:ahLst/>
              <a:cxnLst/>
              <a:rect l="l" t="t" r="r" b="b"/>
              <a:pathLst>
                <a:path w="857" h="1759" extrusionOk="0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7968275" y="2296925"/>
              <a:ext cx="32075" cy="45000"/>
            </a:xfrm>
            <a:custGeom>
              <a:avLst/>
              <a:gdLst/>
              <a:ahLst/>
              <a:cxnLst/>
              <a:rect l="l" t="t" r="r" b="b"/>
              <a:pathLst>
                <a:path w="1283" h="1800" extrusionOk="0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7913250" y="2366225"/>
              <a:ext cx="65575" cy="66925"/>
            </a:xfrm>
            <a:custGeom>
              <a:avLst/>
              <a:gdLst/>
              <a:ahLst/>
              <a:cxnLst/>
              <a:rect l="l" t="t" r="r" b="b"/>
              <a:pathLst>
                <a:path w="2623" h="2677" extrusionOk="0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7939725" y="2825650"/>
              <a:ext cx="28325" cy="55025"/>
            </a:xfrm>
            <a:custGeom>
              <a:avLst/>
              <a:gdLst/>
              <a:ahLst/>
              <a:cxnLst/>
              <a:rect l="l" t="t" r="r" b="b"/>
              <a:pathLst>
                <a:path w="1133" h="2201" extrusionOk="0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7898600" y="2448250"/>
              <a:ext cx="65350" cy="75850"/>
            </a:xfrm>
            <a:custGeom>
              <a:avLst/>
              <a:gdLst/>
              <a:ahLst/>
              <a:cxnLst/>
              <a:rect l="l" t="t" r="r" b="b"/>
              <a:pathLst>
                <a:path w="2614" h="3034" extrusionOk="0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898475" y="2756675"/>
              <a:ext cx="24550" cy="50200"/>
            </a:xfrm>
            <a:custGeom>
              <a:avLst/>
              <a:gdLst/>
              <a:ahLst/>
              <a:cxnLst/>
              <a:rect l="l" t="t" r="r" b="b"/>
              <a:pathLst>
                <a:path w="982" h="2008" extrusionOk="0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844075" y="2828275"/>
              <a:ext cx="24175" cy="60550"/>
            </a:xfrm>
            <a:custGeom>
              <a:avLst/>
              <a:gdLst/>
              <a:ahLst/>
              <a:cxnLst/>
              <a:rect l="l" t="t" r="r" b="b"/>
              <a:pathLst>
                <a:path w="967" h="2422" extrusionOk="0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790075" y="2759800"/>
              <a:ext cx="30050" cy="49575"/>
            </a:xfrm>
            <a:custGeom>
              <a:avLst/>
              <a:gdLst/>
              <a:ahLst/>
              <a:cxnLst/>
              <a:rect l="l" t="t" r="r" b="b"/>
              <a:pathLst>
                <a:path w="1202" h="1983" extrusionOk="0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7773350" y="2343575"/>
              <a:ext cx="40825" cy="44850"/>
            </a:xfrm>
            <a:custGeom>
              <a:avLst/>
              <a:gdLst/>
              <a:ahLst/>
              <a:cxnLst/>
              <a:rect l="l" t="t" r="r" b="b"/>
              <a:pathLst>
                <a:path w="1633" h="1794" extrusionOk="0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7704250" y="2462725"/>
              <a:ext cx="77700" cy="71550"/>
            </a:xfrm>
            <a:custGeom>
              <a:avLst/>
              <a:gdLst/>
              <a:ahLst/>
              <a:cxnLst/>
              <a:rect l="l" t="t" r="r" b="b"/>
              <a:pathLst>
                <a:path w="3108" h="2862" extrusionOk="0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298150" y="2781650"/>
              <a:ext cx="452775" cy="398875"/>
            </a:xfrm>
            <a:custGeom>
              <a:avLst/>
              <a:gdLst/>
              <a:ahLst/>
              <a:cxnLst/>
              <a:rect l="l" t="t" r="r" b="b"/>
              <a:pathLst>
                <a:path w="18111" h="15955" extrusionOk="0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7724075" y="2829275"/>
              <a:ext cx="26375" cy="47975"/>
            </a:xfrm>
            <a:custGeom>
              <a:avLst/>
              <a:gdLst/>
              <a:ahLst/>
              <a:cxnLst/>
              <a:rect l="l" t="t" r="r" b="b"/>
              <a:pathLst>
                <a:path w="1055" h="1919" extrusionOk="0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7698200" y="2747250"/>
              <a:ext cx="25575" cy="43625"/>
            </a:xfrm>
            <a:custGeom>
              <a:avLst/>
              <a:gdLst/>
              <a:ahLst/>
              <a:cxnLst/>
              <a:rect l="l" t="t" r="r" b="b"/>
              <a:pathLst>
                <a:path w="1023" h="1745" extrusionOk="0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7691075" y="3111300"/>
              <a:ext cx="27175" cy="41575"/>
            </a:xfrm>
            <a:custGeom>
              <a:avLst/>
              <a:gdLst/>
              <a:ahLst/>
              <a:cxnLst/>
              <a:rect l="l" t="t" r="r" b="b"/>
              <a:pathLst>
                <a:path w="1087" h="1663" extrusionOk="0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475425" y="3062950"/>
              <a:ext cx="1247075" cy="428875"/>
            </a:xfrm>
            <a:custGeom>
              <a:avLst/>
              <a:gdLst/>
              <a:ahLst/>
              <a:cxnLst/>
              <a:rect l="l" t="t" r="r" b="b"/>
              <a:pathLst>
                <a:path w="49883" h="17155" extrusionOk="0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363475" y="3326650"/>
              <a:ext cx="331650" cy="755125"/>
            </a:xfrm>
            <a:custGeom>
              <a:avLst/>
              <a:gdLst/>
              <a:ahLst/>
              <a:cxnLst/>
              <a:rect l="l" t="t" r="r" b="b"/>
              <a:pathLst>
                <a:path w="13266" h="30205" extrusionOk="0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7653525" y="3023550"/>
              <a:ext cx="29450" cy="57300"/>
            </a:xfrm>
            <a:custGeom>
              <a:avLst/>
              <a:gdLst/>
              <a:ahLst/>
              <a:cxnLst/>
              <a:rect l="l" t="t" r="r" b="b"/>
              <a:pathLst>
                <a:path w="1178" h="2292" extrusionOk="0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7614875" y="2771800"/>
              <a:ext cx="35550" cy="73025"/>
            </a:xfrm>
            <a:custGeom>
              <a:avLst/>
              <a:gdLst/>
              <a:ahLst/>
              <a:cxnLst/>
              <a:rect l="l" t="t" r="r" b="b"/>
              <a:pathLst>
                <a:path w="1422" h="2921" extrusionOk="0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7623150" y="2951000"/>
              <a:ext cx="26125" cy="48300"/>
            </a:xfrm>
            <a:custGeom>
              <a:avLst/>
              <a:gdLst/>
              <a:ahLst/>
              <a:cxnLst/>
              <a:rect l="l" t="t" r="r" b="b"/>
              <a:pathLst>
                <a:path w="1045" h="1932" extrusionOk="0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605475" y="3105125"/>
              <a:ext cx="25800" cy="47525"/>
            </a:xfrm>
            <a:custGeom>
              <a:avLst/>
              <a:gdLst/>
              <a:ahLst/>
              <a:cxnLst/>
              <a:rect l="l" t="t" r="r" b="b"/>
              <a:pathLst>
                <a:path w="1032" h="1901" extrusionOk="0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564900" y="3012400"/>
              <a:ext cx="31550" cy="60450"/>
            </a:xfrm>
            <a:custGeom>
              <a:avLst/>
              <a:gdLst/>
              <a:ahLst/>
              <a:cxnLst/>
              <a:rect l="l" t="t" r="r" b="b"/>
              <a:pathLst>
                <a:path w="1262" h="2418" extrusionOk="0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517700" y="2920625"/>
              <a:ext cx="43575" cy="57400"/>
            </a:xfrm>
            <a:custGeom>
              <a:avLst/>
              <a:gdLst/>
              <a:ahLst/>
              <a:cxnLst/>
              <a:rect l="l" t="t" r="r" b="b"/>
              <a:pathLst>
                <a:path w="1743" h="2296" extrusionOk="0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496700" y="3090875"/>
              <a:ext cx="26775" cy="39600"/>
            </a:xfrm>
            <a:custGeom>
              <a:avLst/>
              <a:gdLst/>
              <a:ahLst/>
              <a:cxnLst/>
              <a:rect l="l" t="t" r="r" b="b"/>
              <a:pathLst>
                <a:path w="1071" h="1584" extrusionOk="0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477475" y="2992650"/>
              <a:ext cx="36475" cy="58075"/>
            </a:xfrm>
            <a:custGeom>
              <a:avLst/>
              <a:gdLst/>
              <a:ahLst/>
              <a:cxnLst/>
              <a:rect l="l" t="t" r="r" b="b"/>
              <a:pathLst>
                <a:path w="1459" h="2323" extrusionOk="0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7456425" y="2891950"/>
              <a:ext cx="48275" cy="44075"/>
            </a:xfrm>
            <a:custGeom>
              <a:avLst/>
              <a:gdLst/>
              <a:ahLst/>
              <a:cxnLst/>
              <a:rect l="l" t="t" r="r" b="b"/>
              <a:pathLst>
                <a:path w="1931" h="1763" extrusionOk="0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7405175" y="2966725"/>
              <a:ext cx="42775" cy="50000"/>
            </a:xfrm>
            <a:custGeom>
              <a:avLst/>
              <a:gdLst/>
              <a:ahLst/>
              <a:cxnLst/>
              <a:rect l="l" t="t" r="r" b="b"/>
              <a:pathLst>
                <a:path w="1711" h="2000" extrusionOk="0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7380875" y="3055225"/>
              <a:ext cx="35900" cy="35500"/>
            </a:xfrm>
            <a:custGeom>
              <a:avLst/>
              <a:gdLst/>
              <a:ahLst/>
              <a:cxnLst/>
              <a:rect l="l" t="t" r="r" b="b"/>
              <a:pathLst>
                <a:path w="1436" h="1420" extrusionOk="0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7334250" y="3015350"/>
              <a:ext cx="37250" cy="44550"/>
            </a:xfrm>
            <a:custGeom>
              <a:avLst/>
              <a:gdLst/>
              <a:ahLst/>
              <a:cxnLst/>
              <a:rect l="l" t="t" r="r" b="b"/>
              <a:pathLst>
                <a:path w="1490" h="1782" extrusionOk="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860725" y="2673975"/>
              <a:ext cx="489125" cy="257650"/>
            </a:xfrm>
            <a:custGeom>
              <a:avLst/>
              <a:gdLst/>
              <a:ahLst/>
              <a:cxnLst/>
              <a:rect l="l" t="t" r="r" b="b"/>
              <a:pathLst>
                <a:path w="19565" h="10306" extrusionOk="0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8225300" y="2774900"/>
              <a:ext cx="35575" cy="53950"/>
            </a:xfrm>
            <a:custGeom>
              <a:avLst/>
              <a:gdLst/>
              <a:ahLst/>
              <a:cxnLst/>
              <a:rect l="l" t="t" r="r" b="b"/>
              <a:pathLst>
                <a:path w="1423" h="2158" extrusionOk="0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8168675" y="2741200"/>
              <a:ext cx="28775" cy="65825"/>
            </a:xfrm>
            <a:custGeom>
              <a:avLst/>
              <a:gdLst/>
              <a:ahLst/>
              <a:cxnLst/>
              <a:rect l="l" t="t" r="r" b="b"/>
              <a:pathLst>
                <a:path w="1151" h="2633" extrusionOk="0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8114775" y="2817700"/>
              <a:ext cx="28525" cy="47150"/>
            </a:xfrm>
            <a:custGeom>
              <a:avLst/>
              <a:gdLst/>
              <a:ahLst/>
              <a:cxnLst/>
              <a:rect l="l" t="t" r="r" b="b"/>
              <a:pathLst>
                <a:path w="1141" h="1886" extrusionOk="0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806750" y="2605675"/>
              <a:ext cx="429375" cy="142900"/>
            </a:xfrm>
            <a:custGeom>
              <a:avLst/>
              <a:gdLst/>
              <a:ahLst/>
              <a:cxnLst/>
              <a:rect l="l" t="t" r="r" b="b"/>
              <a:pathLst>
                <a:path w="17175" h="5716" extrusionOk="0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8153300" y="2639900"/>
              <a:ext cx="33075" cy="55275"/>
            </a:xfrm>
            <a:custGeom>
              <a:avLst/>
              <a:gdLst/>
              <a:ahLst/>
              <a:cxnLst/>
              <a:rect l="l" t="t" r="r" b="b"/>
              <a:pathLst>
                <a:path w="1323" h="2211" extrusionOk="0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8054725" y="2783175"/>
              <a:ext cx="26975" cy="59425"/>
            </a:xfrm>
            <a:custGeom>
              <a:avLst/>
              <a:gdLst/>
              <a:ahLst/>
              <a:cxnLst/>
              <a:rect l="l" t="t" r="r" b="b"/>
              <a:pathLst>
                <a:path w="1079" h="2377" extrusionOk="0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995575" y="2828250"/>
              <a:ext cx="29550" cy="52825"/>
            </a:xfrm>
            <a:custGeom>
              <a:avLst/>
              <a:gdLst/>
              <a:ahLst/>
              <a:cxnLst/>
              <a:rect l="l" t="t" r="r" b="b"/>
              <a:pathLst>
                <a:path w="1182" h="2113" extrusionOk="0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8028925" y="2673450"/>
              <a:ext cx="20300" cy="44675"/>
            </a:xfrm>
            <a:custGeom>
              <a:avLst/>
              <a:gdLst/>
              <a:ahLst/>
              <a:cxnLst/>
              <a:rect l="l" t="t" r="r" b="b"/>
              <a:pathLst>
                <a:path w="812" h="1787" extrusionOk="0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7898600" y="2849025"/>
              <a:ext cx="24850" cy="52525"/>
            </a:xfrm>
            <a:custGeom>
              <a:avLst/>
              <a:gdLst/>
              <a:ahLst/>
              <a:cxnLst/>
              <a:rect l="l" t="t" r="r" b="b"/>
              <a:pathLst>
                <a:path w="994" h="2101" extrusionOk="0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7923025" y="2781750"/>
              <a:ext cx="22925" cy="44300"/>
            </a:xfrm>
            <a:custGeom>
              <a:avLst/>
              <a:gdLst/>
              <a:ahLst/>
              <a:cxnLst/>
              <a:rect l="l" t="t" r="r" b="b"/>
              <a:pathLst>
                <a:path w="917" h="1772" extrusionOk="0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7922050" y="2695100"/>
              <a:ext cx="30000" cy="38875"/>
            </a:xfrm>
            <a:custGeom>
              <a:avLst/>
              <a:gdLst/>
              <a:ahLst/>
              <a:cxnLst/>
              <a:rect l="l" t="t" r="r" b="b"/>
              <a:pathLst>
                <a:path w="1200" h="1555" extrusionOk="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7864050" y="2922500"/>
              <a:ext cx="1650" cy="9125"/>
            </a:xfrm>
            <a:custGeom>
              <a:avLst/>
              <a:gdLst/>
              <a:ahLst/>
              <a:cxnLst/>
              <a:rect l="l" t="t" r="r" b="b"/>
              <a:pathLst>
                <a:path w="66" h="365" extrusionOk="0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7801375" y="2530575"/>
              <a:ext cx="756100" cy="420875"/>
            </a:xfrm>
            <a:custGeom>
              <a:avLst/>
              <a:gdLst/>
              <a:ahLst/>
              <a:cxnLst/>
              <a:rect l="l" t="t" r="r" b="b"/>
              <a:pathLst>
                <a:path w="30244" h="16835" extrusionOk="0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88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189041" y="913412"/>
            <a:ext cx="5441235" cy="10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提早接受成功對未來不見的是件好事</a:t>
            </a:r>
          </a:p>
          <a:p>
            <a:pPr marL="0" lvl="0" indent="0"/>
            <a:r>
              <a:rPr lang="zh-TW" altLang="en-US" sz="2000" dirty="0"/>
              <a:t>  </a:t>
            </a:r>
            <a:r>
              <a:rPr lang="en-US" altLang="zh-TW" sz="2000" dirty="0"/>
              <a:t>-</a:t>
            </a:r>
            <a:r>
              <a:rPr lang="zh-TW" altLang="en-US" sz="2000" dirty="0"/>
              <a:t>要得是經過努力過後的掌聲，而不是揠苗助長</a:t>
            </a:r>
          </a:p>
          <a:p>
            <a:pPr marL="0" lvl="0" indent="0"/>
            <a:endParaRPr lang="zh-TW" altLang="en-US" sz="20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孩子需要的是時間，以及家長的愛心支持</a:t>
            </a:r>
          </a:p>
          <a:p>
            <a:pPr marL="0" lvl="0" indent="0"/>
            <a:r>
              <a:rPr lang="zh-TW" altLang="en-US" sz="2000" dirty="0"/>
              <a:t>  </a:t>
            </a:r>
            <a:r>
              <a:rPr lang="en-US" altLang="zh-TW" sz="2000" dirty="0"/>
              <a:t>-</a:t>
            </a:r>
            <a:r>
              <a:rPr lang="zh-TW" altLang="en-US" sz="2000" dirty="0"/>
              <a:t>我和老公要的是孩子成為主將，而不是跑龍套的球員，所以甘願用等待的心情，給他們更多的時間做好準備。</a:t>
            </a:r>
          </a:p>
          <a:p>
            <a:pPr marL="0" lvl="0" indent="0"/>
            <a:endParaRPr lang="zh-TW" altLang="en-US" sz="20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不要因為你的期待，讓孩子選擇一條自己不愛的路</a:t>
            </a:r>
          </a:p>
          <a:p>
            <a:pPr marL="0" lvl="0" indent="0"/>
            <a:r>
              <a:rPr lang="zh-TW" altLang="en-US" sz="2000" dirty="0"/>
              <a:t>  </a:t>
            </a:r>
            <a:r>
              <a:rPr lang="en-US" altLang="zh-TW" sz="2000" dirty="0"/>
              <a:t>-</a:t>
            </a:r>
            <a:r>
              <a:rPr lang="zh-TW" altLang="en-US" sz="2000" dirty="0"/>
              <a:t>孩子不具天分，卻要完成你的期待時，痛苦焦慮便開始累積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631" name="Google Shape;631;p26"/>
          <p:cNvGrpSpPr/>
          <p:nvPr/>
        </p:nvGrpSpPr>
        <p:grpSpPr>
          <a:xfrm>
            <a:off x="6115878" y="2005786"/>
            <a:ext cx="2230819" cy="2307733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99160" y="251721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耐心等待成功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4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01650" indent="-3429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tx1"/>
                </a:solidFill>
              </a:rPr>
              <a:t>在夢想的道路上。</a:t>
            </a:r>
          </a:p>
          <a:p>
            <a:pPr marL="501650" indent="-3429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tx1"/>
                </a:solidFill>
              </a:rPr>
              <a:t>面對輸贏。</a:t>
            </a:r>
          </a:p>
          <a:p>
            <a:pPr marL="501650" indent="-3429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tx1"/>
                </a:solidFill>
              </a:rPr>
              <a:t>堅持信念。</a:t>
            </a:r>
          </a:p>
          <a:p>
            <a:pPr marL="501650" indent="-3429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tx1"/>
                </a:solidFill>
              </a:rPr>
              <a:t>樂於調整生活步調。</a:t>
            </a:r>
          </a:p>
          <a:p>
            <a:pPr marL="501650" indent="-34290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tx1"/>
                </a:solidFill>
              </a:rPr>
              <a:t>以自信為起點出發</a:t>
            </a:r>
            <a:r>
              <a:rPr lang="zh-TW" altLang="en-US" sz="2000" dirty="0">
                <a:solidFill>
                  <a:srgbClr val="002060"/>
                </a:solidFill>
              </a:rPr>
              <a:t>。</a:t>
            </a: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本書四大方向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18" y="1249750"/>
            <a:ext cx="3475021" cy="37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783</Words>
  <Application>Microsoft Office PowerPoint</Application>
  <PresentationFormat>如螢幕大小 (16:9)</PresentationFormat>
  <Paragraphs>62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Comfortaa</vt:lpstr>
      <vt:lpstr>Comfortaa Regular</vt:lpstr>
      <vt:lpstr>Permanent Marker</vt:lpstr>
      <vt:lpstr>Arial</vt:lpstr>
      <vt:lpstr>Wingdings</vt:lpstr>
      <vt:lpstr>SKETCH LESSON</vt:lpstr>
      <vt:lpstr>適性教育之讀書會</vt:lpstr>
      <vt:lpstr>PowerPoint 簡報</vt:lpstr>
      <vt:lpstr>作者簡介</vt:lpstr>
      <vt:lpstr>書籍內容資料</vt:lpstr>
      <vt:lpstr>球壇的成就: </vt:lpstr>
      <vt:lpstr>剛起步的籃球生涯:</vt:lpstr>
      <vt:lpstr>成為一位優秀的教練</vt:lpstr>
      <vt:lpstr>耐心等待成功</vt:lpstr>
      <vt:lpstr>本書四大方向</vt:lpstr>
      <vt:lpstr>媽媽兼好老師名言：</vt:lpstr>
      <vt:lpstr>想想看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適性教育之讀書會</dc:title>
  <dc:creator>admin</dc:creator>
  <cp:lastModifiedBy>ASUS</cp:lastModifiedBy>
  <cp:revision>15</cp:revision>
  <dcterms:modified xsi:type="dcterms:W3CDTF">2020-11-30T15:49:12Z</dcterms:modified>
</cp:coreProperties>
</file>