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あくあフォント" pitchFamily="1" charset="-128"/>
        <a:ea typeface="あくあフォント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92" autoAdjust="0"/>
  </p:normalViewPr>
  <p:slideViewPr>
    <p:cSldViewPr snapToGrid="0">
      <p:cViewPr varScale="1">
        <p:scale>
          <a:sx n="65" d="100"/>
          <a:sy n="65" d="100"/>
        </p:scale>
        <p:origin x="-58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377825" y="2389188"/>
            <a:ext cx="1212850" cy="127793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>
                <a:gd name="T0" fmla="*/ 18 w 1187"/>
                <a:gd name="T1" fmla="*/ 544 h 626"/>
                <a:gd name="T2" fmla="*/ 652 w 1187"/>
                <a:gd name="T3" fmla="*/ 68 h 626"/>
                <a:gd name="T4" fmla="*/ 1103 w 1187"/>
                <a:gd name="T5" fmla="*/ 135 h 626"/>
                <a:gd name="T6" fmla="*/ 1094 w 1187"/>
                <a:gd name="T7" fmla="*/ 410 h 626"/>
                <a:gd name="T8" fmla="*/ 543 w 1187"/>
                <a:gd name="T9" fmla="*/ 560 h 626"/>
                <a:gd name="T10" fmla="*/ 18 w 1187"/>
                <a:gd name="T11" fmla="*/ 54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>
                <a:gd name="T0" fmla="*/ 556 w 598"/>
                <a:gd name="T1" fmla="*/ 1096 h 1208"/>
                <a:gd name="T2" fmla="*/ 581 w 598"/>
                <a:gd name="T3" fmla="*/ 737 h 1208"/>
                <a:gd name="T4" fmla="*/ 456 w 598"/>
                <a:gd name="T5" fmla="*/ 177 h 1208"/>
                <a:gd name="T6" fmla="*/ 63 w 598"/>
                <a:gd name="T7" fmla="*/ 61 h 1208"/>
                <a:gd name="T8" fmla="*/ 80 w 598"/>
                <a:gd name="T9" fmla="*/ 545 h 1208"/>
                <a:gd name="T10" fmla="*/ 347 w 598"/>
                <a:gd name="T11" fmla="*/ 1071 h 1208"/>
                <a:gd name="T12" fmla="*/ 506 w 598"/>
                <a:gd name="T13" fmla="*/ 1204 h 1208"/>
                <a:gd name="T14" fmla="*/ 556 w 598"/>
                <a:gd name="T15" fmla="*/ 109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>
                <a:gd name="T0" fmla="*/ 1132 w 1144"/>
                <a:gd name="T1" fmla="*/ 21 h 472"/>
                <a:gd name="T2" fmla="*/ 1031 w 1144"/>
                <a:gd name="T3" fmla="*/ 171 h 472"/>
                <a:gd name="T4" fmla="*/ 497 w 1144"/>
                <a:gd name="T5" fmla="*/ 422 h 472"/>
                <a:gd name="T6" fmla="*/ 130 w 1144"/>
                <a:gd name="T7" fmla="*/ 447 h 472"/>
                <a:gd name="T8" fmla="*/ 30 w 1144"/>
                <a:gd name="T9" fmla="*/ 272 h 472"/>
                <a:gd name="T10" fmla="*/ 88 w 1144"/>
                <a:gd name="T11" fmla="*/ 113 h 472"/>
                <a:gd name="T12" fmla="*/ 556 w 1144"/>
                <a:gd name="T13" fmla="*/ 30 h 472"/>
                <a:gd name="T14" fmla="*/ 956 w 1144"/>
                <a:gd name="T15" fmla="*/ 46 h 472"/>
                <a:gd name="T16" fmla="*/ 1132 w 1144"/>
                <a:gd name="T17" fmla="*/ 2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>
                <a:gd name="T0" fmla="*/ 42 w 802"/>
                <a:gd name="T1" fmla="*/ 21 h 818"/>
                <a:gd name="T2" fmla="*/ 201 w 802"/>
                <a:gd name="T3" fmla="*/ 346 h 818"/>
                <a:gd name="T4" fmla="*/ 418 w 802"/>
                <a:gd name="T5" fmla="*/ 680 h 818"/>
                <a:gd name="T6" fmla="*/ 702 w 802"/>
                <a:gd name="T7" fmla="*/ 797 h 818"/>
                <a:gd name="T8" fmla="*/ 760 w 802"/>
                <a:gd name="T9" fmla="*/ 555 h 818"/>
                <a:gd name="T10" fmla="*/ 451 w 802"/>
                <a:gd name="T11" fmla="*/ 221 h 818"/>
                <a:gd name="T12" fmla="*/ 42 w 802"/>
                <a:gd name="T13" fmla="*/ 21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>
                <a:gd name="T0" fmla="*/ 236 w 318"/>
                <a:gd name="T1" fmla="*/ 107 h 1166"/>
                <a:gd name="T2" fmla="*/ 27 w 318"/>
                <a:gd name="T3" fmla="*/ 800 h 1166"/>
                <a:gd name="T4" fmla="*/ 77 w 318"/>
                <a:gd name="T5" fmla="*/ 1101 h 1166"/>
                <a:gd name="T6" fmla="*/ 286 w 318"/>
                <a:gd name="T7" fmla="*/ 1009 h 1166"/>
                <a:gd name="T8" fmla="*/ 269 w 318"/>
                <a:gd name="T9" fmla="*/ 157 h 1166"/>
                <a:gd name="T10" fmla="*/ 236 w 318"/>
                <a:gd name="T11" fmla="*/ 107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>
                <a:gd name="T0" fmla="*/ 901 w 901"/>
                <a:gd name="T1" fmla="*/ 0 h 1879"/>
                <a:gd name="T2" fmla="*/ 576 w 901"/>
                <a:gd name="T3" fmla="*/ 343 h 1879"/>
                <a:gd name="T4" fmla="*/ 250 w 901"/>
                <a:gd name="T5" fmla="*/ 785 h 1879"/>
                <a:gd name="T6" fmla="*/ 66 w 901"/>
                <a:gd name="T7" fmla="*/ 1319 h 1879"/>
                <a:gd name="T8" fmla="*/ 0 w 901"/>
                <a:gd name="T9" fmla="*/ 1879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>
                <a:gd name="T0" fmla="*/ 5 w 836"/>
                <a:gd name="T1" fmla="*/ 344 h 381"/>
                <a:gd name="T2" fmla="*/ 289 w 836"/>
                <a:gd name="T3" fmla="*/ 94 h 381"/>
                <a:gd name="T4" fmla="*/ 698 w 836"/>
                <a:gd name="T5" fmla="*/ 10 h 381"/>
                <a:gd name="T6" fmla="*/ 773 w 836"/>
                <a:gd name="T7" fmla="*/ 152 h 381"/>
                <a:gd name="T8" fmla="*/ 322 w 836"/>
                <a:gd name="T9" fmla="*/ 319 h 381"/>
                <a:gd name="T10" fmla="*/ 5 w 836"/>
                <a:gd name="T11" fmla="*/ 34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>
                <a:gd name="T0" fmla="*/ 1180 w 1194"/>
                <a:gd name="T1" fmla="*/ 780 h 820"/>
                <a:gd name="T2" fmla="*/ 1005 w 1194"/>
                <a:gd name="T3" fmla="*/ 513 h 820"/>
                <a:gd name="T4" fmla="*/ 396 w 1194"/>
                <a:gd name="T5" fmla="*/ 79 h 820"/>
                <a:gd name="T6" fmla="*/ 3 w 1194"/>
                <a:gd name="T7" fmla="*/ 71 h 820"/>
                <a:gd name="T8" fmla="*/ 379 w 1194"/>
                <a:gd name="T9" fmla="*/ 505 h 820"/>
                <a:gd name="T10" fmla="*/ 922 w 1194"/>
                <a:gd name="T11" fmla="*/ 755 h 820"/>
                <a:gd name="T12" fmla="*/ 1180 w 1194"/>
                <a:gd name="T13" fmla="*/ 78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>
                <a:gd name="T0" fmla="*/ 103 w 276"/>
                <a:gd name="T1" fmla="*/ 24 h 273"/>
                <a:gd name="T2" fmla="*/ 270 w 276"/>
                <a:gd name="T3" fmla="*/ 232 h 273"/>
                <a:gd name="T4" fmla="*/ 69 w 276"/>
                <a:gd name="T5" fmla="*/ 249 h 273"/>
                <a:gd name="T6" fmla="*/ 3 w 276"/>
                <a:gd name="T7" fmla="*/ 90 h 273"/>
                <a:gd name="T8" fmla="*/ 103 w 276"/>
                <a:gd name="T9" fmla="*/ 2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 userDrawn="1"/>
        </p:nvSpPr>
        <p:spPr bwMode="auto">
          <a:xfrm>
            <a:off x="14288" y="3556000"/>
            <a:ext cx="8861425" cy="298450"/>
          </a:xfrm>
          <a:custGeom>
            <a:avLst/>
            <a:gdLst>
              <a:gd name="T0" fmla="*/ 0 w 5582"/>
              <a:gd name="T1" fmla="*/ 67 h 188"/>
              <a:gd name="T2" fmla="*/ 229 w 5582"/>
              <a:gd name="T3" fmla="*/ 30 h 188"/>
              <a:gd name="T4" fmla="*/ 644 w 5582"/>
              <a:gd name="T5" fmla="*/ 86 h 188"/>
              <a:gd name="T6" fmla="*/ 1103 w 5582"/>
              <a:gd name="T7" fmla="*/ 76 h 188"/>
              <a:gd name="T8" fmla="*/ 1564 w 5582"/>
              <a:gd name="T9" fmla="*/ 67 h 188"/>
              <a:gd name="T10" fmla="*/ 1830 w 5582"/>
              <a:gd name="T11" fmla="*/ 104 h 188"/>
              <a:gd name="T12" fmla="*/ 2318 w 5582"/>
              <a:gd name="T13" fmla="*/ 72 h 188"/>
              <a:gd name="T14" fmla="*/ 2787 w 5582"/>
              <a:gd name="T15" fmla="*/ 2 h 188"/>
              <a:gd name="T16" fmla="*/ 3174 w 5582"/>
              <a:gd name="T17" fmla="*/ 86 h 188"/>
              <a:gd name="T18" fmla="*/ 3578 w 5582"/>
              <a:gd name="T19" fmla="*/ 104 h 188"/>
              <a:gd name="T20" fmla="*/ 3716 w 5582"/>
              <a:gd name="T21" fmla="*/ 81 h 188"/>
              <a:gd name="T22" fmla="*/ 4056 w 5582"/>
              <a:gd name="T23" fmla="*/ 90 h 188"/>
              <a:gd name="T24" fmla="*/ 4461 w 5582"/>
              <a:gd name="T25" fmla="*/ 58 h 188"/>
              <a:gd name="T26" fmla="*/ 4746 w 5582"/>
              <a:gd name="T27" fmla="*/ 76 h 188"/>
              <a:gd name="T28" fmla="*/ 5051 w 5582"/>
              <a:gd name="T29" fmla="*/ 39 h 188"/>
              <a:gd name="T30" fmla="*/ 5235 w 5582"/>
              <a:gd name="T31" fmla="*/ 122 h 188"/>
              <a:gd name="T32" fmla="*/ 5391 w 5582"/>
              <a:gd name="T33" fmla="*/ 178 h 188"/>
              <a:gd name="T34" fmla="*/ 5582 w 5582"/>
              <a:gd name="T35" fmla="*/ 6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A13B61-8C92-4322-BBA0-338CD693A1C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168" name="Freeform 48"/>
          <p:cNvSpPr>
            <a:spLocks/>
          </p:cNvSpPr>
          <p:nvPr userDrawn="1"/>
        </p:nvSpPr>
        <p:spPr bwMode="auto">
          <a:xfrm>
            <a:off x="3059113" y="5576888"/>
            <a:ext cx="5689600" cy="169862"/>
          </a:xfrm>
          <a:custGeom>
            <a:avLst/>
            <a:gdLst>
              <a:gd name="T0" fmla="*/ 0 w 3584"/>
              <a:gd name="T1" fmla="*/ 53 h 107"/>
              <a:gd name="T2" fmla="*/ 273 w 3584"/>
              <a:gd name="T3" fmla="*/ 8 h 107"/>
              <a:gd name="T4" fmla="*/ 817 w 3584"/>
              <a:gd name="T5" fmla="*/ 53 h 107"/>
              <a:gd name="T6" fmla="*/ 1407 w 3584"/>
              <a:gd name="T7" fmla="*/ 8 h 107"/>
              <a:gd name="T8" fmla="*/ 1906 w 3584"/>
              <a:gd name="T9" fmla="*/ 99 h 107"/>
              <a:gd name="T10" fmla="*/ 2359 w 3584"/>
              <a:gd name="T11" fmla="*/ 53 h 107"/>
              <a:gd name="T12" fmla="*/ 2586 w 3584"/>
              <a:gd name="T13" fmla="*/ 53 h 107"/>
              <a:gd name="T14" fmla="*/ 2858 w 3584"/>
              <a:gd name="T15" fmla="*/ 53 h 107"/>
              <a:gd name="T16" fmla="*/ 3085 w 3584"/>
              <a:gd name="T17" fmla="*/ 99 h 107"/>
              <a:gd name="T18" fmla="*/ 3312 w 3584"/>
              <a:gd name="T19" fmla="*/ 99 h 107"/>
              <a:gd name="T20" fmla="*/ 3448 w 3584"/>
              <a:gd name="T21" fmla="*/ 53 h 107"/>
              <a:gd name="T22" fmla="*/ 3584 w 3584"/>
              <a:gd name="T2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172" name="Group 52"/>
          <p:cNvGrpSpPr>
            <a:grpSpLocks/>
          </p:cNvGrpSpPr>
          <p:nvPr userDrawn="1"/>
        </p:nvGrpSpPr>
        <p:grpSpPr bwMode="auto">
          <a:xfrm>
            <a:off x="7831138" y="4470400"/>
            <a:ext cx="773112" cy="1263650"/>
            <a:chOff x="4933" y="2816"/>
            <a:chExt cx="487" cy="796"/>
          </a:xfrm>
        </p:grpSpPr>
        <p:grpSp>
          <p:nvGrpSpPr>
            <p:cNvPr id="513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>
                  <a:gd name="T0" fmla="*/ 117 w 117"/>
                  <a:gd name="T1" fmla="*/ 0 h 317"/>
                  <a:gd name="T2" fmla="*/ 50 w 117"/>
                  <a:gd name="T3" fmla="*/ 42 h 317"/>
                  <a:gd name="T4" fmla="*/ 8 w 117"/>
                  <a:gd name="T5" fmla="*/ 175 h 317"/>
                  <a:gd name="T6" fmla="*/ 0 w 117"/>
                  <a:gd name="T7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>
                  <a:gd name="T0" fmla="*/ 217 w 217"/>
                  <a:gd name="T1" fmla="*/ 3 h 271"/>
                  <a:gd name="T2" fmla="*/ 117 w 217"/>
                  <a:gd name="T3" fmla="*/ 45 h 271"/>
                  <a:gd name="T4" fmla="*/ 0 w 217"/>
                  <a:gd name="T5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>
                  <a:gd name="T0" fmla="*/ 0 w 42"/>
                  <a:gd name="T1" fmla="*/ 0 h 259"/>
                  <a:gd name="T2" fmla="*/ 26 w 42"/>
                  <a:gd name="T3" fmla="*/ 176 h 259"/>
                  <a:gd name="T4" fmla="*/ 42 w 42"/>
                  <a:gd name="T5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>
                  <a:gd name="T0" fmla="*/ 0 w 242"/>
                  <a:gd name="T1" fmla="*/ 0 h 368"/>
                  <a:gd name="T2" fmla="*/ 159 w 242"/>
                  <a:gd name="T3" fmla="*/ 117 h 368"/>
                  <a:gd name="T4" fmla="*/ 242 w 242"/>
                  <a:gd name="T5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>
                  <a:gd name="T0" fmla="*/ 172 w 172"/>
                  <a:gd name="T1" fmla="*/ 0 h 501"/>
                  <a:gd name="T2" fmla="*/ 38 w 172"/>
                  <a:gd name="T3" fmla="*/ 142 h 501"/>
                  <a:gd name="T4" fmla="*/ 5 w 172"/>
                  <a:gd name="T5" fmla="*/ 351 h 501"/>
                  <a:gd name="T6" fmla="*/ 5 w 172"/>
                  <a:gd name="T7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>
                  <a:gd name="T0" fmla="*/ 0 w 34"/>
                  <a:gd name="T1" fmla="*/ 0 h 150"/>
                  <a:gd name="T2" fmla="*/ 34 w 34"/>
                  <a:gd name="T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>
                  <a:gd name="T0" fmla="*/ 0 w 9"/>
                  <a:gd name="T1" fmla="*/ 0 h 233"/>
                  <a:gd name="T2" fmla="*/ 8 w 9"/>
                  <a:gd name="T3" fmla="*/ 83 h 233"/>
                  <a:gd name="T4" fmla="*/ 8 w 9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>
                  <a:gd name="T0" fmla="*/ 42 w 49"/>
                  <a:gd name="T1" fmla="*/ 0 h 334"/>
                  <a:gd name="T2" fmla="*/ 42 w 49"/>
                  <a:gd name="T3" fmla="*/ 208 h 334"/>
                  <a:gd name="T4" fmla="*/ 0 w 49"/>
                  <a:gd name="T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>
                  <a:gd name="T0" fmla="*/ 0 w 108"/>
                  <a:gd name="T1" fmla="*/ 0 h 250"/>
                  <a:gd name="T2" fmla="*/ 75 w 108"/>
                  <a:gd name="T3" fmla="*/ 200 h 250"/>
                  <a:gd name="T4" fmla="*/ 108 w 108"/>
                  <a:gd name="T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>
                  <a:gd name="T0" fmla="*/ 0 w 526"/>
                  <a:gd name="T1" fmla="*/ 150 h 304"/>
                  <a:gd name="T2" fmla="*/ 159 w 526"/>
                  <a:gd name="T3" fmla="*/ 276 h 304"/>
                  <a:gd name="T4" fmla="*/ 284 w 526"/>
                  <a:gd name="T5" fmla="*/ 301 h 304"/>
                  <a:gd name="T6" fmla="*/ 451 w 526"/>
                  <a:gd name="T7" fmla="*/ 259 h 304"/>
                  <a:gd name="T8" fmla="*/ 501 w 526"/>
                  <a:gd name="T9" fmla="*/ 142 h 304"/>
                  <a:gd name="T10" fmla="*/ 526 w 526"/>
                  <a:gd name="T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>
                  <a:gd name="T0" fmla="*/ 145 w 145"/>
                  <a:gd name="T1" fmla="*/ 0 h 584"/>
                  <a:gd name="T2" fmla="*/ 28 w 145"/>
                  <a:gd name="T3" fmla="*/ 225 h 584"/>
                  <a:gd name="T4" fmla="*/ 3 w 145"/>
                  <a:gd name="T5" fmla="*/ 400 h 584"/>
                  <a:gd name="T6" fmla="*/ 11 w 145"/>
                  <a:gd name="T7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>
                  <a:gd name="T0" fmla="*/ 3 w 19"/>
                  <a:gd name="T1" fmla="*/ 0 h 359"/>
                  <a:gd name="T2" fmla="*/ 3 w 19"/>
                  <a:gd name="T3" fmla="*/ 250 h 359"/>
                  <a:gd name="T4" fmla="*/ 19 w 19"/>
                  <a:gd name="T5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>
                  <a:gd name="T0" fmla="*/ 116 w 116"/>
                  <a:gd name="T1" fmla="*/ 63 h 213"/>
                  <a:gd name="T2" fmla="*/ 58 w 116"/>
                  <a:gd name="T3" fmla="*/ 5 h 213"/>
                  <a:gd name="T4" fmla="*/ 8 w 116"/>
                  <a:gd name="T5" fmla="*/ 96 h 213"/>
                  <a:gd name="T6" fmla="*/ 8 w 116"/>
                  <a:gd name="T7" fmla="*/ 172 h 213"/>
                  <a:gd name="T8" fmla="*/ 58 w 116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>
                  <a:gd name="T0" fmla="*/ 129 w 246"/>
                  <a:gd name="T1" fmla="*/ 0 h 602"/>
                  <a:gd name="T2" fmla="*/ 79 w 246"/>
                  <a:gd name="T3" fmla="*/ 59 h 602"/>
                  <a:gd name="T4" fmla="*/ 46 w 246"/>
                  <a:gd name="T5" fmla="*/ 259 h 602"/>
                  <a:gd name="T6" fmla="*/ 4 w 246"/>
                  <a:gd name="T7" fmla="*/ 493 h 602"/>
                  <a:gd name="T8" fmla="*/ 71 w 246"/>
                  <a:gd name="T9" fmla="*/ 560 h 602"/>
                  <a:gd name="T10" fmla="*/ 121 w 246"/>
                  <a:gd name="T11" fmla="*/ 576 h 602"/>
                  <a:gd name="T12" fmla="*/ 196 w 246"/>
                  <a:gd name="T13" fmla="*/ 401 h 602"/>
                  <a:gd name="T14" fmla="*/ 246 w 246"/>
                  <a:gd name="T15" fmla="*/ 21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>
                  <a:gd name="T0" fmla="*/ 296 w 428"/>
                  <a:gd name="T1" fmla="*/ 0 h 654"/>
                  <a:gd name="T2" fmla="*/ 329 w 428"/>
                  <a:gd name="T3" fmla="*/ 142 h 654"/>
                  <a:gd name="T4" fmla="*/ 371 w 428"/>
                  <a:gd name="T5" fmla="*/ 342 h 654"/>
                  <a:gd name="T6" fmla="*/ 413 w 428"/>
                  <a:gd name="T7" fmla="*/ 576 h 654"/>
                  <a:gd name="T8" fmla="*/ 279 w 428"/>
                  <a:gd name="T9" fmla="*/ 626 h 654"/>
                  <a:gd name="T10" fmla="*/ 87 w 428"/>
                  <a:gd name="T11" fmla="*/ 651 h 654"/>
                  <a:gd name="T12" fmla="*/ 12 w 428"/>
                  <a:gd name="T13" fmla="*/ 643 h 654"/>
                  <a:gd name="T14" fmla="*/ 12 w 428"/>
                  <a:gd name="T15" fmla="*/ 58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>
                  <a:gd name="T0" fmla="*/ 94 w 169"/>
                  <a:gd name="T1" fmla="*/ 0 h 141"/>
                  <a:gd name="T2" fmla="*/ 44 w 169"/>
                  <a:gd name="T3" fmla="*/ 25 h 141"/>
                  <a:gd name="T4" fmla="*/ 2 w 169"/>
                  <a:gd name="T5" fmla="*/ 75 h 141"/>
                  <a:gd name="T6" fmla="*/ 35 w 169"/>
                  <a:gd name="T7" fmla="*/ 133 h 141"/>
                  <a:gd name="T8" fmla="*/ 110 w 169"/>
                  <a:gd name="T9" fmla="*/ 125 h 141"/>
                  <a:gd name="T10" fmla="*/ 169 w 169"/>
                  <a:gd name="T11" fmla="*/ 8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>
                  <a:gd name="T0" fmla="*/ 0 w 307"/>
                  <a:gd name="T1" fmla="*/ 0 h 321"/>
                  <a:gd name="T2" fmla="*/ 76 w 307"/>
                  <a:gd name="T3" fmla="*/ 117 h 321"/>
                  <a:gd name="T4" fmla="*/ 167 w 307"/>
                  <a:gd name="T5" fmla="*/ 292 h 321"/>
                  <a:gd name="T6" fmla="*/ 234 w 307"/>
                  <a:gd name="T7" fmla="*/ 292 h 321"/>
                  <a:gd name="T8" fmla="*/ 301 w 307"/>
                  <a:gd name="T9" fmla="*/ 242 h 321"/>
                  <a:gd name="T10" fmla="*/ 268 w 307"/>
                  <a:gd name="T11" fmla="*/ 142 h 321"/>
                  <a:gd name="T12" fmla="*/ 184 w 307"/>
                  <a:gd name="T13" fmla="*/ 8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>
                  <a:gd name="T0" fmla="*/ 38 w 207"/>
                  <a:gd name="T1" fmla="*/ 0 h 364"/>
                  <a:gd name="T2" fmla="*/ 13 w 207"/>
                  <a:gd name="T3" fmla="*/ 208 h 364"/>
                  <a:gd name="T4" fmla="*/ 21 w 207"/>
                  <a:gd name="T5" fmla="*/ 342 h 364"/>
                  <a:gd name="T6" fmla="*/ 138 w 207"/>
                  <a:gd name="T7" fmla="*/ 342 h 364"/>
                  <a:gd name="T8" fmla="*/ 196 w 207"/>
                  <a:gd name="T9" fmla="*/ 258 h 364"/>
                  <a:gd name="T10" fmla="*/ 205 w 207"/>
                  <a:gd name="T11" fmla="*/ 7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>
                  <a:gd name="T0" fmla="*/ 0 w 172"/>
                  <a:gd name="T1" fmla="*/ 34 h 213"/>
                  <a:gd name="T2" fmla="*/ 58 w 172"/>
                  <a:gd name="T3" fmla="*/ 151 h 213"/>
                  <a:gd name="T4" fmla="*/ 108 w 172"/>
                  <a:gd name="T5" fmla="*/ 209 h 213"/>
                  <a:gd name="T6" fmla="*/ 167 w 172"/>
                  <a:gd name="T7" fmla="*/ 176 h 213"/>
                  <a:gd name="T8" fmla="*/ 75 w 17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>
                  <a:gd name="T0" fmla="*/ 80 w 300"/>
                  <a:gd name="T1" fmla="*/ 69 h 244"/>
                  <a:gd name="T2" fmla="*/ 117 w 300"/>
                  <a:gd name="T3" fmla="*/ 81 h 244"/>
                  <a:gd name="T4" fmla="*/ 180 w 300"/>
                  <a:gd name="T5" fmla="*/ 55 h 244"/>
                  <a:gd name="T6" fmla="*/ 216 w 300"/>
                  <a:gd name="T7" fmla="*/ 6 h 244"/>
                  <a:gd name="T8" fmla="*/ 282 w 300"/>
                  <a:gd name="T9" fmla="*/ 18 h 244"/>
                  <a:gd name="T10" fmla="*/ 294 w 300"/>
                  <a:gd name="T11" fmla="*/ 81 h 244"/>
                  <a:gd name="T12" fmla="*/ 246 w 300"/>
                  <a:gd name="T13" fmla="*/ 141 h 244"/>
                  <a:gd name="T14" fmla="*/ 178 w 300"/>
                  <a:gd name="T15" fmla="*/ 180 h 244"/>
                  <a:gd name="T16" fmla="*/ 73 w 300"/>
                  <a:gd name="T17" fmla="*/ 230 h 244"/>
                  <a:gd name="T18" fmla="*/ 25 w 300"/>
                  <a:gd name="T19" fmla="*/ 223 h 244"/>
                  <a:gd name="T20" fmla="*/ 0 w 300"/>
                  <a:gd name="T21" fmla="*/ 10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5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>
                    <a:gd name="T0" fmla="*/ 0 w 172"/>
                    <a:gd name="T1" fmla="*/ 34 h 213"/>
                    <a:gd name="T2" fmla="*/ 58 w 172"/>
                    <a:gd name="T3" fmla="*/ 151 h 213"/>
                    <a:gd name="T4" fmla="*/ 108 w 172"/>
                    <a:gd name="T5" fmla="*/ 209 h 213"/>
                    <a:gd name="T6" fmla="*/ 167 w 172"/>
                    <a:gd name="T7" fmla="*/ 176 h 213"/>
                    <a:gd name="T8" fmla="*/ 75 w 17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>
                    <a:gd name="T0" fmla="*/ 80 w 300"/>
                    <a:gd name="T1" fmla="*/ 69 h 244"/>
                    <a:gd name="T2" fmla="*/ 117 w 300"/>
                    <a:gd name="T3" fmla="*/ 81 h 244"/>
                    <a:gd name="T4" fmla="*/ 180 w 300"/>
                    <a:gd name="T5" fmla="*/ 55 h 244"/>
                    <a:gd name="T6" fmla="*/ 216 w 300"/>
                    <a:gd name="T7" fmla="*/ 6 h 244"/>
                    <a:gd name="T8" fmla="*/ 282 w 300"/>
                    <a:gd name="T9" fmla="*/ 18 h 244"/>
                    <a:gd name="T10" fmla="*/ 294 w 300"/>
                    <a:gd name="T11" fmla="*/ 81 h 244"/>
                    <a:gd name="T12" fmla="*/ 246 w 300"/>
                    <a:gd name="T13" fmla="*/ 141 h 244"/>
                    <a:gd name="T14" fmla="*/ 178 w 300"/>
                    <a:gd name="T15" fmla="*/ 180 h 244"/>
                    <a:gd name="T16" fmla="*/ 73 w 300"/>
                    <a:gd name="T17" fmla="*/ 230 h 244"/>
                    <a:gd name="T18" fmla="*/ 25 w 300"/>
                    <a:gd name="T19" fmla="*/ 223 h 244"/>
                    <a:gd name="T20" fmla="*/ 0 w 300"/>
                    <a:gd name="T21" fmla="*/ 106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>
                  <a:gd name="T0" fmla="*/ 101 w 200"/>
                  <a:gd name="T1" fmla="*/ 344 h 344"/>
                  <a:gd name="T2" fmla="*/ 134 w 200"/>
                  <a:gd name="T3" fmla="*/ 202 h 344"/>
                  <a:gd name="T4" fmla="*/ 159 w 200"/>
                  <a:gd name="T5" fmla="*/ 68 h 344"/>
                  <a:gd name="T6" fmla="*/ 109 w 200"/>
                  <a:gd name="T7" fmla="*/ 51 h 344"/>
                  <a:gd name="T8" fmla="*/ 51 w 200"/>
                  <a:gd name="T9" fmla="*/ 102 h 344"/>
                  <a:gd name="T10" fmla="*/ 1 w 200"/>
                  <a:gd name="T11" fmla="*/ 118 h 344"/>
                  <a:gd name="T12" fmla="*/ 42 w 200"/>
                  <a:gd name="T13" fmla="*/ 60 h 344"/>
                  <a:gd name="T14" fmla="*/ 84 w 200"/>
                  <a:gd name="T15" fmla="*/ 18 h 344"/>
                  <a:gd name="T16" fmla="*/ 151 w 200"/>
                  <a:gd name="T17" fmla="*/ 1 h 344"/>
                  <a:gd name="T18" fmla="*/ 193 w 200"/>
                  <a:gd name="T19" fmla="*/ 26 h 344"/>
                  <a:gd name="T20" fmla="*/ 193 w 200"/>
                  <a:gd name="T21" fmla="*/ 110 h 344"/>
                  <a:gd name="T22" fmla="*/ 176 w 200"/>
                  <a:gd name="T23" fmla="*/ 185 h 344"/>
                  <a:gd name="T24" fmla="*/ 151 w 200"/>
                  <a:gd name="T25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>
                  <a:gd name="T0" fmla="*/ 174 w 310"/>
                  <a:gd name="T1" fmla="*/ 35 h 870"/>
                  <a:gd name="T2" fmla="*/ 174 w 310"/>
                  <a:gd name="T3" fmla="*/ 127 h 870"/>
                  <a:gd name="T4" fmla="*/ 225 w 310"/>
                  <a:gd name="T5" fmla="*/ 102 h 870"/>
                  <a:gd name="T6" fmla="*/ 225 w 310"/>
                  <a:gd name="T7" fmla="*/ 152 h 870"/>
                  <a:gd name="T8" fmla="*/ 300 w 310"/>
                  <a:gd name="T9" fmla="*/ 94 h 870"/>
                  <a:gd name="T10" fmla="*/ 283 w 310"/>
                  <a:gd name="T11" fmla="*/ 169 h 870"/>
                  <a:gd name="T12" fmla="*/ 233 w 310"/>
                  <a:gd name="T13" fmla="*/ 269 h 870"/>
                  <a:gd name="T14" fmla="*/ 166 w 310"/>
                  <a:gd name="T15" fmla="*/ 478 h 870"/>
                  <a:gd name="T16" fmla="*/ 74 w 310"/>
                  <a:gd name="T17" fmla="*/ 803 h 870"/>
                  <a:gd name="T18" fmla="*/ 8 w 310"/>
                  <a:gd name="T19" fmla="*/ 870 h 870"/>
                  <a:gd name="T20" fmla="*/ 24 w 310"/>
                  <a:gd name="T21" fmla="*/ 803 h 870"/>
                  <a:gd name="T22" fmla="*/ 24 w 310"/>
                  <a:gd name="T23" fmla="*/ 687 h 870"/>
                  <a:gd name="T24" fmla="*/ 91 w 310"/>
                  <a:gd name="T25" fmla="*/ 336 h 870"/>
                  <a:gd name="T26" fmla="*/ 174 w 310"/>
                  <a:gd name="T27" fmla="*/ 35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>
                  <a:gd name="T0" fmla="*/ 0 w 104"/>
                  <a:gd name="T1" fmla="*/ 0 h 14"/>
                  <a:gd name="T2" fmla="*/ 62 w 104"/>
                  <a:gd name="T3" fmla="*/ 13 h 14"/>
                  <a:gd name="T4" fmla="*/ 104 w 104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>
                  <a:gd name="T0" fmla="*/ 0 w 104"/>
                  <a:gd name="T1" fmla="*/ 0 h 14"/>
                  <a:gd name="T2" fmla="*/ 62 w 104"/>
                  <a:gd name="T3" fmla="*/ 13 h 14"/>
                  <a:gd name="T4" fmla="*/ 104 w 104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>
                  <a:gd name="T0" fmla="*/ 0 w 104"/>
                  <a:gd name="T1" fmla="*/ 0 h 14"/>
                  <a:gd name="T2" fmla="*/ 62 w 104"/>
                  <a:gd name="T3" fmla="*/ 13 h 14"/>
                  <a:gd name="T4" fmla="*/ 104 w 104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>
                <a:gd name="T0" fmla="*/ 0 w 60"/>
                <a:gd name="T1" fmla="*/ 0 h 230"/>
                <a:gd name="T2" fmla="*/ 14 w 60"/>
                <a:gd name="T3" fmla="*/ 72 h 230"/>
                <a:gd name="T4" fmla="*/ 36 w 60"/>
                <a:gd name="T5" fmla="*/ 184 h 230"/>
                <a:gd name="T6" fmla="*/ 60 w 60"/>
                <a:gd name="T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A186B-50AC-45BF-B143-3CC4AC22B91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4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E3DEC-A43D-4B1C-9D5E-A95583852FD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363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94CE0-77EC-4653-BC65-E9B546DA8B4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600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241B1-F004-44DF-986F-C2D27C78942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265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D7542-E99D-4E46-9566-9772CA447C0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570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8088E-3FB7-47F1-9B92-00375924F55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7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0A879-FB93-42CF-BD96-DF6E96AA58F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9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7F258-08F7-48DC-BA34-63AA7A37336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622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C8F18-78EA-4AE8-97D7-5C8BCB5964D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56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39104-52B2-4076-B84A-659174B77CA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949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77825" y="414338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>
                <a:gd name="T0" fmla="*/ 18 w 1187"/>
                <a:gd name="T1" fmla="*/ 544 h 626"/>
                <a:gd name="T2" fmla="*/ 652 w 1187"/>
                <a:gd name="T3" fmla="*/ 68 h 626"/>
                <a:gd name="T4" fmla="*/ 1103 w 1187"/>
                <a:gd name="T5" fmla="*/ 135 h 626"/>
                <a:gd name="T6" fmla="*/ 1094 w 1187"/>
                <a:gd name="T7" fmla="*/ 410 h 626"/>
                <a:gd name="T8" fmla="*/ 543 w 1187"/>
                <a:gd name="T9" fmla="*/ 560 h 626"/>
                <a:gd name="T10" fmla="*/ 18 w 1187"/>
                <a:gd name="T11" fmla="*/ 54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>
                <a:gd name="T0" fmla="*/ 556 w 598"/>
                <a:gd name="T1" fmla="*/ 1096 h 1208"/>
                <a:gd name="T2" fmla="*/ 581 w 598"/>
                <a:gd name="T3" fmla="*/ 737 h 1208"/>
                <a:gd name="T4" fmla="*/ 456 w 598"/>
                <a:gd name="T5" fmla="*/ 177 h 1208"/>
                <a:gd name="T6" fmla="*/ 63 w 598"/>
                <a:gd name="T7" fmla="*/ 61 h 1208"/>
                <a:gd name="T8" fmla="*/ 80 w 598"/>
                <a:gd name="T9" fmla="*/ 545 h 1208"/>
                <a:gd name="T10" fmla="*/ 347 w 598"/>
                <a:gd name="T11" fmla="*/ 1071 h 1208"/>
                <a:gd name="T12" fmla="*/ 506 w 598"/>
                <a:gd name="T13" fmla="*/ 1204 h 1208"/>
                <a:gd name="T14" fmla="*/ 556 w 598"/>
                <a:gd name="T15" fmla="*/ 109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>
                <a:gd name="T0" fmla="*/ 1132 w 1144"/>
                <a:gd name="T1" fmla="*/ 21 h 472"/>
                <a:gd name="T2" fmla="*/ 1031 w 1144"/>
                <a:gd name="T3" fmla="*/ 171 h 472"/>
                <a:gd name="T4" fmla="*/ 497 w 1144"/>
                <a:gd name="T5" fmla="*/ 422 h 472"/>
                <a:gd name="T6" fmla="*/ 130 w 1144"/>
                <a:gd name="T7" fmla="*/ 447 h 472"/>
                <a:gd name="T8" fmla="*/ 30 w 1144"/>
                <a:gd name="T9" fmla="*/ 272 h 472"/>
                <a:gd name="T10" fmla="*/ 88 w 1144"/>
                <a:gd name="T11" fmla="*/ 113 h 472"/>
                <a:gd name="T12" fmla="*/ 556 w 1144"/>
                <a:gd name="T13" fmla="*/ 30 h 472"/>
                <a:gd name="T14" fmla="*/ 956 w 1144"/>
                <a:gd name="T15" fmla="*/ 46 h 472"/>
                <a:gd name="T16" fmla="*/ 1132 w 1144"/>
                <a:gd name="T17" fmla="*/ 2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>
                <a:gd name="T0" fmla="*/ 42 w 802"/>
                <a:gd name="T1" fmla="*/ 21 h 818"/>
                <a:gd name="T2" fmla="*/ 201 w 802"/>
                <a:gd name="T3" fmla="*/ 346 h 818"/>
                <a:gd name="T4" fmla="*/ 418 w 802"/>
                <a:gd name="T5" fmla="*/ 680 h 818"/>
                <a:gd name="T6" fmla="*/ 702 w 802"/>
                <a:gd name="T7" fmla="*/ 797 h 818"/>
                <a:gd name="T8" fmla="*/ 760 w 802"/>
                <a:gd name="T9" fmla="*/ 555 h 818"/>
                <a:gd name="T10" fmla="*/ 451 w 802"/>
                <a:gd name="T11" fmla="*/ 221 h 818"/>
                <a:gd name="T12" fmla="*/ 42 w 802"/>
                <a:gd name="T13" fmla="*/ 21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>
                <a:gd name="T0" fmla="*/ 236 w 318"/>
                <a:gd name="T1" fmla="*/ 107 h 1166"/>
                <a:gd name="T2" fmla="*/ 27 w 318"/>
                <a:gd name="T3" fmla="*/ 800 h 1166"/>
                <a:gd name="T4" fmla="*/ 77 w 318"/>
                <a:gd name="T5" fmla="*/ 1101 h 1166"/>
                <a:gd name="T6" fmla="*/ 286 w 318"/>
                <a:gd name="T7" fmla="*/ 1009 h 1166"/>
                <a:gd name="T8" fmla="*/ 269 w 318"/>
                <a:gd name="T9" fmla="*/ 157 h 1166"/>
                <a:gd name="T10" fmla="*/ 236 w 318"/>
                <a:gd name="T11" fmla="*/ 107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>
                <a:gd name="T0" fmla="*/ 901 w 901"/>
                <a:gd name="T1" fmla="*/ 0 h 1879"/>
                <a:gd name="T2" fmla="*/ 576 w 901"/>
                <a:gd name="T3" fmla="*/ 343 h 1879"/>
                <a:gd name="T4" fmla="*/ 250 w 901"/>
                <a:gd name="T5" fmla="*/ 785 h 1879"/>
                <a:gd name="T6" fmla="*/ 66 w 901"/>
                <a:gd name="T7" fmla="*/ 1319 h 1879"/>
                <a:gd name="T8" fmla="*/ 0 w 901"/>
                <a:gd name="T9" fmla="*/ 1879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>
                <a:gd name="T0" fmla="*/ 5 w 836"/>
                <a:gd name="T1" fmla="*/ 344 h 381"/>
                <a:gd name="T2" fmla="*/ 289 w 836"/>
                <a:gd name="T3" fmla="*/ 94 h 381"/>
                <a:gd name="T4" fmla="*/ 698 w 836"/>
                <a:gd name="T5" fmla="*/ 10 h 381"/>
                <a:gd name="T6" fmla="*/ 773 w 836"/>
                <a:gd name="T7" fmla="*/ 152 h 381"/>
                <a:gd name="T8" fmla="*/ 322 w 836"/>
                <a:gd name="T9" fmla="*/ 319 h 381"/>
                <a:gd name="T10" fmla="*/ 5 w 836"/>
                <a:gd name="T11" fmla="*/ 34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>
                <a:gd name="T0" fmla="*/ 1180 w 1194"/>
                <a:gd name="T1" fmla="*/ 780 h 820"/>
                <a:gd name="T2" fmla="*/ 1005 w 1194"/>
                <a:gd name="T3" fmla="*/ 513 h 820"/>
                <a:gd name="T4" fmla="*/ 396 w 1194"/>
                <a:gd name="T5" fmla="*/ 79 h 820"/>
                <a:gd name="T6" fmla="*/ 3 w 1194"/>
                <a:gd name="T7" fmla="*/ 71 h 820"/>
                <a:gd name="T8" fmla="*/ 379 w 1194"/>
                <a:gd name="T9" fmla="*/ 505 h 820"/>
                <a:gd name="T10" fmla="*/ 922 w 1194"/>
                <a:gd name="T11" fmla="*/ 755 h 820"/>
                <a:gd name="T12" fmla="*/ 1180 w 1194"/>
                <a:gd name="T13" fmla="*/ 78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>
                <a:gd name="T0" fmla="*/ 103 w 276"/>
                <a:gd name="T1" fmla="*/ 24 h 273"/>
                <a:gd name="T2" fmla="*/ 270 w 276"/>
                <a:gd name="T3" fmla="*/ 232 h 273"/>
                <a:gd name="T4" fmla="*/ 69 w 276"/>
                <a:gd name="T5" fmla="*/ 249 h 273"/>
                <a:gd name="T6" fmla="*/ 3 w 276"/>
                <a:gd name="T7" fmla="*/ 90 h 273"/>
                <a:gd name="T8" fmla="*/ 103 w 276"/>
                <a:gd name="T9" fmla="*/ 2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>
              <a:gd name="T0" fmla="*/ 0 w 1060"/>
              <a:gd name="T1" fmla="*/ 63 h 113"/>
              <a:gd name="T2" fmla="*/ 150 w 1060"/>
              <a:gd name="T3" fmla="*/ 4 h 113"/>
              <a:gd name="T4" fmla="*/ 283 w 1060"/>
              <a:gd name="T5" fmla="*/ 88 h 113"/>
              <a:gd name="T6" fmla="*/ 500 w 1060"/>
              <a:gd name="T7" fmla="*/ 29 h 113"/>
              <a:gd name="T8" fmla="*/ 642 w 1060"/>
              <a:gd name="T9" fmla="*/ 88 h 113"/>
              <a:gd name="T10" fmla="*/ 960 w 1060"/>
              <a:gd name="T11" fmla="*/ 104 h 113"/>
              <a:gd name="T12" fmla="*/ 1060 w 1060"/>
              <a:gd name="T13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581150"/>
            <a:ext cx="9140825" cy="1385888"/>
          </a:xfrm>
          <a:custGeom>
            <a:avLst/>
            <a:gdLst>
              <a:gd name="T0" fmla="*/ 0 w 5225"/>
              <a:gd name="T1" fmla="*/ 121 h 1582"/>
              <a:gd name="T2" fmla="*/ 208 w 5225"/>
              <a:gd name="T3" fmla="*/ 55 h 1582"/>
              <a:gd name="T4" fmla="*/ 584 w 5225"/>
              <a:gd name="T5" fmla="*/ 155 h 1582"/>
              <a:gd name="T6" fmla="*/ 1001 w 5225"/>
              <a:gd name="T7" fmla="*/ 138 h 1582"/>
              <a:gd name="T8" fmla="*/ 1419 w 5225"/>
              <a:gd name="T9" fmla="*/ 121 h 1582"/>
              <a:gd name="T10" fmla="*/ 1661 w 5225"/>
              <a:gd name="T11" fmla="*/ 188 h 1582"/>
              <a:gd name="T12" fmla="*/ 2103 w 5225"/>
              <a:gd name="T13" fmla="*/ 130 h 1582"/>
              <a:gd name="T14" fmla="*/ 2529 w 5225"/>
              <a:gd name="T15" fmla="*/ 4 h 1582"/>
              <a:gd name="T16" fmla="*/ 2880 w 5225"/>
              <a:gd name="T17" fmla="*/ 155 h 1582"/>
              <a:gd name="T18" fmla="*/ 3247 w 5225"/>
              <a:gd name="T19" fmla="*/ 188 h 1582"/>
              <a:gd name="T20" fmla="*/ 3372 w 5225"/>
              <a:gd name="T21" fmla="*/ 146 h 1582"/>
              <a:gd name="T22" fmla="*/ 3681 w 5225"/>
              <a:gd name="T23" fmla="*/ 163 h 1582"/>
              <a:gd name="T24" fmla="*/ 4048 w 5225"/>
              <a:gd name="T25" fmla="*/ 105 h 1582"/>
              <a:gd name="T26" fmla="*/ 4307 w 5225"/>
              <a:gd name="T27" fmla="*/ 138 h 1582"/>
              <a:gd name="T28" fmla="*/ 4583 w 5225"/>
              <a:gd name="T29" fmla="*/ 71 h 1582"/>
              <a:gd name="T30" fmla="*/ 4750 w 5225"/>
              <a:gd name="T31" fmla="*/ 221 h 1582"/>
              <a:gd name="T32" fmla="*/ 4892 w 5225"/>
              <a:gd name="T33" fmla="*/ 322 h 1582"/>
              <a:gd name="T34" fmla="*/ 4892 w 5225"/>
              <a:gd name="T35" fmla="*/ 572 h 1582"/>
              <a:gd name="T36" fmla="*/ 4942 w 5225"/>
              <a:gd name="T37" fmla="*/ 856 h 1582"/>
              <a:gd name="T38" fmla="*/ 4800 w 5225"/>
              <a:gd name="T39" fmla="*/ 839 h 1582"/>
              <a:gd name="T40" fmla="*/ 4850 w 5225"/>
              <a:gd name="T41" fmla="*/ 714 h 1582"/>
              <a:gd name="T42" fmla="*/ 4984 w 5225"/>
              <a:gd name="T43" fmla="*/ 789 h 1582"/>
              <a:gd name="T44" fmla="*/ 4992 w 5225"/>
              <a:gd name="T45" fmla="*/ 1065 h 1582"/>
              <a:gd name="T46" fmla="*/ 5025 w 5225"/>
              <a:gd name="T47" fmla="*/ 1415 h 1582"/>
              <a:gd name="T48" fmla="*/ 5142 w 5225"/>
              <a:gd name="T49" fmla="*/ 1540 h 1582"/>
              <a:gd name="T50" fmla="*/ 5225 w 5225"/>
              <a:gd name="T51" fmla="*/ 158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549275"/>
            <a:ext cx="69103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fld id="{68506722-A09F-4410-912B-CD590FBA7783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1101" name="Group 77"/>
          <p:cNvGrpSpPr>
            <a:grpSpLocks/>
          </p:cNvGrpSpPr>
          <p:nvPr/>
        </p:nvGrpSpPr>
        <p:grpSpPr bwMode="auto">
          <a:xfrm>
            <a:off x="8243888" y="5457825"/>
            <a:ext cx="773112" cy="1263650"/>
            <a:chOff x="4933" y="2816"/>
            <a:chExt cx="487" cy="796"/>
          </a:xfrm>
        </p:grpSpPr>
        <p:grpSp>
          <p:nvGrpSpPr>
            <p:cNvPr id="1102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>
                  <a:gd name="T0" fmla="*/ 117 w 117"/>
                  <a:gd name="T1" fmla="*/ 0 h 317"/>
                  <a:gd name="T2" fmla="*/ 50 w 117"/>
                  <a:gd name="T3" fmla="*/ 42 h 317"/>
                  <a:gd name="T4" fmla="*/ 8 w 117"/>
                  <a:gd name="T5" fmla="*/ 175 h 317"/>
                  <a:gd name="T6" fmla="*/ 0 w 117"/>
                  <a:gd name="T7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>
                  <a:gd name="T0" fmla="*/ 217 w 217"/>
                  <a:gd name="T1" fmla="*/ 3 h 271"/>
                  <a:gd name="T2" fmla="*/ 117 w 217"/>
                  <a:gd name="T3" fmla="*/ 45 h 271"/>
                  <a:gd name="T4" fmla="*/ 0 w 217"/>
                  <a:gd name="T5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>
                  <a:gd name="T0" fmla="*/ 0 w 42"/>
                  <a:gd name="T1" fmla="*/ 0 h 259"/>
                  <a:gd name="T2" fmla="*/ 26 w 42"/>
                  <a:gd name="T3" fmla="*/ 176 h 259"/>
                  <a:gd name="T4" fmla="*/ 42 w 42"/>
                  <a:gd name="T5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>
                  <a:gd name="T0" fmla="*/ 0 w 242"/>
                  <a:gd name="T1" fmla="*/ 0 h 368"/>
                  <a:gd name="T2" fmla="*/ 159 w 242"/>
                  <a:gd name="T3" fmla="*/ 117 h 368"/>
                  <a:gd name="T4" fmla="*/ 242 w 242"/>
                  <a:gd name="T5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>
                  <a:gd name="T0" fmla="*/ 172 w 172"/>
                  <a:gd name="T1" fmla="*/ 0 h 501"/>
                  <a:gd name="T2" fmla="*/ 38 w 172"/>
                  <a:gd name="T3" fmla="*/ 142 h 501"/>
                  <a:gd name="T4" fmla="*/ 5 w 172"/>
                  <a:gd name="T5" fmla="*/ 351 h 501"/>
                  <a:gd name="T6" fmla="*/ 5 w 172"/>
                  <a:gd name="T7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>
                  <a:gd name="T0" fmla="*/ 0 w 34"/>
                  <a:gd name="T1" fmla="*/ 0 h 150"/>
                  <a:gd name="T2" fmla="*/ 34 w 34"/>
                  <a:gd name="T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>
                  <a:gd name="T0" fmla="*/ 0 w 9"/>
                  <a:gd name="T1" fmla="*/ 0 h 233"/>
                  <a:gd name="T2" fmla="*/ 8 w 9"/>
                  <a:gd name="T3" fmla="*/ 83 h 233"/>
                  <a:gd name="T4" fmla="*/ 8 w 9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>
                  <a:gd name="T0" fmla="*/ 42 w 49"/>
                  <a:gd name="T1" fmla="*/ 0 h 334"/>
                  <a:gd name="T2" fmla="*/ 42 w 49"/>
                  <a:gd name="T3" fmla="*/ 208 h 334"/>
                  <a:gd name="T4" fmla="*/ 0 w 49"/>
                  <a:gd name="T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>
                  <a:gd name="T0" fmla="*/ 0 w 108"/>
                  <a:gd name="T1" fmla="*/ 0 h 250"/>
                  <a:gd name="T2" fmla="*/ 75 w 108"/>
                  <a:gd name="T3" fmla="*/ 200 h 250"/>
                  <a:gd name="T4" fmla="*/ 108 w 108"/>
                  <a:gd name="T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>
                  <a:gd name="T0" fmla="*/ 0 w 526"/>
                  <a:gd name="T1" fmla="*/ 150 h 304"/>
                  <a:gd name="T2" fmla="*/ 159 w 526"/>
                  <a:gd name="T3" fmla="*/ 276 h 304"/>
                  <a:gd name="T4" fmla="*/ 284 w 526"/>
                  <a:gd name="T5" fmla="*/ 301 h 304"/>
                  <a:gd name="T6" fmla="*/ 451 w 526"/>
                  <a:gd name="T7" fmla="*/ 259 h 304"/>
                  <a:gd name="T8" fmla="*/ 501 w 526"/>
                  <a:gd name="T9" fmla="*/ 142 h 304"/>
                  <a:gd name="T10" fmla="*/ 526 w 526"/>
                  <a:gd name="T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>
                  <a:gd name="T0" fmla="*/ 145 w 145"/>
                  <a:gd name="T1" fmla="*/ 0 h 584"/>
                  <a:gd name="T2" fmla="*/ 28 w 145"/>
                  <a:gd name="T3" fmla="*/ 225 h 584"/>
                  <a:gd name="T4" fmla="*/ 3 w 145"/>
                  <a:gd name="T5" fmla="*/ 400 h 584"/>
                  <a:gd name="T6" fmla="*/ 11 w 145"/>
                  <a:gd name="T7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>
                  <a:gd name="T0" fmla="*/ 3 w 19"/>
                  <a:gd name="T1" fmla="*/ 0 h 359"/>
                  <a:gd name="T2" fmla="*/ 3 w 19"/>
                  <a:gd name="T3" fmla="*/ 250 h 359"/>
                  <a:gd name="T4" fmla="*/ 19 w 19"/>
                  <a:gd name="T5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>
                  <a:gd name="T0" fmla="*/ 116 w 116"/>
                  <a:gd name="T1" fmla="*/ 63 h 213"/>
                  <a:gd name="T2" fmla="*/ 58 w 116"/>
                  <a:gd name="T3" fmla="*/ 5 h 213"/>
                  <a:gd name="T4" fmla="*/ 8 w 116"/>
                  <a:gd name="T5" fmla="*/ 96 h 213"/>
                  <a:gd name="T6" fmla="*/ 8 w 116"/>
                  <a:gd name="T7" fmla="*/ 172 h 213"/>
                  <a:gd name="T8" fmla="*/ 58 w 116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>
                  <a:gd name="T0" fmla="*/ 129 w 246"/>
                  <a:gd name="T1" fmla="*/ 0 h 602"/>
                  <a:gd name="T2" fmla="*/ 79 w 246"/>
                  <a:gd name="T3" fmla="*/ 59 h 602"/>
                  <a:gd name="T4" fmla="*/ 46 w 246"/>
                  <a:gd name="T5" fmla="*/ 259 h 602"/>
                  <a:gd name="T6" fmla="*/ 4 w 246"/>
                  <a:gd name="T7" fmla="*/ 493 h 602"/>
                  <a:gd name="T8" fmla="*/ 71 w 246"/>
                  <a:gd name="T9" fmla="*/ 560 h 602"/>
                  <a:gd name="T10" fmla="*/ 121 w 246"/>
                  <a:gd name="T11" fmla="*/ 576 h 602"/>
                  <a:gd name="T12" fmla="*/ 196 w 246"/>
                  <a:gd name="T13" fmla="*/ 401 h 602"/>
                  <a:gd name="T14" fmla="*/ 246 w 246"/>
                  <a:gd name="T15" fmla="*/ 21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>
                  <a:gd name="T0" fmla="*/ 296 w 428"/>
                  <a:gd name="T1" fmla="*/ 0 h 654"/>
                  <a:gd name="T2" fmla="*/ 329 w 428"/>
                  <a:gd name="T3" fmla="*/ 142 h 654"/>
                  <a:gd name="T4" fmla="*/ 371 w 428"/>
                  <a:gd name="T5" fmla="*/ 342 h 654"/>
                  <a:gd name="T6" fmla="*/ 413 w 428"/>
                  <a:gd name="T7" fmla="*/ 576 h 654"/>
                  <a:gd name="T8" fmla="*/ 279 w 428"/>
                  <a:gd name="T9" fmla="*/ 626 h 654"/>
                  <a:gd name="T10" fmla="*/ 87 w 428"/>
                  <a:gd name="T11" fmla="*/ 651 h 654"/>
                  <a:gd name="T12" fmla="*/ 12 w 428"/>
                  <a:gd name="T13" fmla="*/ 643 h 654"/>
                  <a:gd name="T14" fmla="*/ 12 w 428"/>
                  <a:gd name="T15" fmla="*/ 58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>
                  <a:gd name="T0" fmla="*/ 94 w 169"/>
                  <a:gd name="T1" fmla="*/ 0 h 141"/>
                  <a:gd name="T2" fmla="*/ 44 w 169"/>
                  <a:gd name="T3" fmla="*/ 25 h 141"/>
                  <a:gd name="T4" fmla="*/ 2 w 169"/>
                  <a:gd name="T5" fmla="*/ 75 h 141"/>
                  <a:gd name="T6" fmla="*/ 35 w 169"/>
                  <a:gd name="T7" fmla="*/ 133 h 141"/>
                  <a:gd name="T8" fmla="*/ 110 w 169"/>
                  <a:gd name="T9" fmla="*/ 125 h 141"/>
                  <a:gd name="T10" fmla="*/ 169 w 169"/>
                  <a:gd name="T11" fmla="*/ 8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>
                  <a:gd name="T0" fmla="*/ 0 w 307"/>
                  <a:gd name="T1" fmla="*/ 0 h 321"/>
                  <a:gd name="T2" fmla="*/ 76 w 307"/>
                  <a:gd name="T3" fmla="*/ 117 h 321"/>
                  <a:gd name="T4" fmla="*/ 167 w 307"/>
                  <a:gd name="T5" fmla="*/ 292 h 321"/>
                  <a:gd name="T6" fmla="*/ 234 w 307"/>
                  <a:gd name="T7" fmla="*/ 292 h 321"/>
                  <a:gd name="T8" fmla="*/ 301 w 307"/>
                  <a:gd name="T9" fmla="*/ 242 h 321"/>
                  <a:gd name="T10" fmla="*/ 268 w 307"/>
                  <a:gd name="T11" fmla="*/ 142 h 321"/>
                  <a:gd name="T12" fmla="*/ 184 w 307"/>
                  <a:gd name="T13" fmla="*/ 8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>
                  <a:gd name="T0" fmla="*/ 38 w 207"/>
                  <a:gd name="T1" fmla="*/ 0 h 364"/>
                  <a:gd name="T2" fmla="*/ 13 w 207"/>
                  <a:gd name="T3" fmla="*/ 208 h 364"/>
                  <a:gd name="T4" fmla="*/ 21 w 207"/>
                  <a:gd name="T5" fmla="*/ 342 h 364"/>
                  <a:gd name="T6" fmla="*/ 138 w 207"/>
                  <a:gd name="T7" fmla="*/ 342 h 364"/>
                  <a:gd name="T8" fmla="*/ 196 w 207"/>
                  <a:gd name="T9" fmla="*/ 258 h 364"/>
                  <a:gd name="T10" fmla="*/ 205 w 207"/>
                  <a:gd name="T11" fmla="*/ 7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>
                  <a:gd name="T0" fmla="*/ 0 w 172"/>
                  <a:gd name="T1" fmla="*/ 34 h 213"/>
                  <a:gd name="T2" fmla="*/ 58 w 172"/>
                  <a:gd name="T3" fmla="*/ 151 h 213"/>
                  <a:gd name="T4" fmla="*/ 108 w 172"/>
                  <a:gd name="T5" fmla="*/ 209 h 213"/>
                  <a:gd name="T6" fmla="*/ 167 w 172"/>
                  <a:gd name="T7" fmla="*/ 176 h 213"/>
                  <a:gd name="T8" fmla="*/ 75 w 17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>
                  <a:gd name="T0" fmla="*/ 80 w 300"/>
                  <a:gd name="T1" fmla="*/ 69 h 244"/>
                  <a:gd name="T2" fmla="*/ 117 w 300"/>
                  <a:gd name="T3" fmla="*/ 81 h 244"/>
                  <a:gd name="T4" fmla="*/ 180 w 300"/>
                  <a:gd name="T5" fmla="*/ 55 h 244"/>
                  <a:gd name="T6" fmla="*/ 216 w 300"/>
                  <a:gd name="T7" fmla="*/ 6 h 244"/>
                  <a:gd name="T8" fmla="*/ 282 w 300"/>
                  <a:gd name="T9" fmla="*/ 18 h 244"/>
                  <a:gd name="T10" fmla="*/ 294 w 300"/>
                  <a:gd name="T11" fmla="*/ 81 h 244"/>
                  <a:gd name="T12" fmla="*/ 246 w 300"/>
                  <a:gd name="T13" fmla="*/ 141 h 244"/>
                  <a:gd name="T14" fmla="*/ 178 w 300"/>
                  <a:gd name="T15" fmla="*/ 180 h 244"/>
                  <a:gd name="T16" fmla="*/ 73 w 300"/>
                  <a:gd name="T17" fmla="*/ 230 h 244"/>
                  <a:gd name="T18" fmla="*/ 25 w 300"/>
                  <a:gd name="T19" fmla="*/ 223 h 244"/>
                  <a:gd name="T20" fmla="*/ 0 w 300"/>
                  <a:gd name="T21" fmla="*/ 10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23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>
                    <a:gd name="T0" fmla="*/ 0 w 172"/>
                    <a:gd name="T1" fmla="*/ 34 h 213"/>
                    <a:gd name="T2" fmla="*/ 58 w 172"/>
                    <a:gd name="T3" fmla="*/ 151 h 213"/>
                    <a:gd name="T4" fmla="*/ 108 w 172"/>
                    <a:gd name="T5" fmla="*/ 209 h 213"/>
                    <a:gd name="T6" fmla="*/ 167 w 172"/>
                    <a:gd name="T7" fmla="*/ 176 h 213"/>
                    <a:gd name="T8" fmla="*/ 75 w 17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>
                    <a:gd name="T0" fmla="*/ 80 w 300"/>
                    <a:gd name="T1" fmla="*/ 69 h 244"/>
                    <a:gd name="T2" fmla="*/ 117 w 300"/>
                    <a:gd name="T3" fmla="*/ 81 h 244"/>
                    <a:gd name="T4" fmla="*/ 180 w 300"/>
                    <a:gd name="T5" fmla="*/ 55 h 244"/>
                    <a:gd name="T6" fmla="*/ 216 w 300"/>
                    <a:gd name="T7" fmla="*/ 6 h 244"/>
                    <a:gd name="T8" fmla="*/ 282 w 300"/>
                    <a:gd name="T9" fmla="*/ 18 h 244"/>
                    <a:gd name="T10" fmla="*/ 294 w 300"/>
                    <a:gd name="T11" fmla="*/ 81 h 244"/>
                    <a:gd name="T12" fmla="*/ 246 w 300"/>
                    <a:gd name="T13" fmla="*/ 141 h 244"/>
                    <a:gd name="T14" fmla="*/ 178 w 300"/>
                    <a:gd name="T15" fmla="*/ 180 h 244"/>
                    <a:gd name="T16" fmla="*/ 73 w 300"/>
                    <a:gd name="T17" fmla="*/ 230 h 244"/>
                    <a:gd name="T18" fmla="*/ 25 w 300"/>
                    <a:gd name="T19" fmla="*/ 223 h 244"/>
                    <a:gd name="T20" fmla="*/ 0 w 300"/>
                    <a:gd name="T21" fmla="*/ 106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>
                  <a:gd name="T0" fmla="*/ 101 w 200"/>
                  <a:gd name="T1" fmla="*/ 344 h 344"/>
                  <a:gd name="T2" fmla="*/ 134 w 200"/>
                  <a:gd name="T3" fmla="*/ 202 h 344"/>
                  <a:gd name="T4" fmla="*/ 159 w 200"/>
                  <a:gd name="T5" fmla="*/ 68 h 344"/>
                  <a:gd name="T6" fmla="*/ 109 w 200"/>
                  <a:gd name="T7" fmla="*/ 51 h 344"/>
                  <a:gd name="T8" fmla="*/ 51 w 200"/>
                  <a:gd name="T9" fmla="*/ 102 h 344"/>
                  <a:gd name="T10" fmla="*/ 1 w 200"/>
                  <a:gd name="T11" fmla="*/ 118 h 344"/>
                  <a:gd name="T12" fmla="*/ 42 w 200"/>
                  <a:gd name="T13" fmla="*/ 60 h 344"/>
                  <a:gd name="T14" fmla="*/ 84 w 200"/>
                  <a:gd name="T15" fmla="*/ 18 h 344"/>
                  <a:gd name="T16" fmla="*/ 151 w 200"/>
                  <a:gd name="T17" fmla="*/ 1 h 344"/>
                  <a:gd name="T18" fmla="*/ 193 w 200"/>
                  <a:gd name="T19" fmla="*/ 26 h 344"/>
                  <a:gd name="T20" fmla="*/ 193 w 200"/>
                  <a:gd name="T21" fmla="*/ 110 h 344"/>
                  <a:gd name="T22" fmla="*/ 176 w 200"/>
                  <a:gd name="T23" fmla="*/ 185 h 344"/>
                  <a:gd name="T24" fmla="*/ 151 w 200"/>
                  <a:gd name="T25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>
                  <a:gd name="T0" fmla="*/ 174 w 310"/>
                  <a:gd name="T1" fmla="*/ 35 h 870"/>
                  <a:gd name="T2" fmla="*/ 174 w 310"/>
                  <a:gd name="T3" fmla="*/ 127 h 870"/>
                  <a:gd name="T4" fmla="*/ 225 w 310"/>
                  <a:gd name="T5" fmla="*/ 102 h 870"/>
                  <a:gd name="T6" fmla="*/ 225 w 310"/>
                  <a:gd name="T7" fmla="*/ 152 h 870"/>
                  <a:gd name="T8" fmla="*/ 300 w 310"/>
                  <a:gd name="T9" fmla="*/ 94 h 870"/>
                  <a:gd name="T10" fmla="*/ 283 w 310"/>
                  <a:gd name="T11" fmla="*/ 169 h 870"/>
                  <a:gd name="T12" fmla="*/ 233 w 310"/>
                  <a:gd name="T13" fmla="*/ 269 h 870"/>
                  <a:gd name="T14" fmla="*/ 166 w 310"/>
                  <a:gd name="T15" fmla="*/ 478 h 870"/>
                  <a:gd name="T16" fmla="*/ 74 w 310"/>
                  <a:gd name="T17" fmla="*/ 803 h 870"/>
                  <a:gd name="T18" fmla="*/ 8 w 310"/>
                  <a:gd name="T19" fmla="*/ 870 h 870"/>
                  <a:gd name="T20" fmla="*/ 24 w 310"/>
                  <a:gd name="T21" fmla="*/ 803 h 870"/>
                  <a:gd name="T22" fmla="*/ 24 w 310"/>
                  <a:gd name="T23" fmla="*/ 687 h 870"/>
                  <a:gd name="T24" fmla="*/ 91 w 310"/>
                  <a:gd name="T25" fmla="*/ 336 h 870"/>
                  <a:gd name="T26" fmla="*/ 174 w 310"/>
                  <a:gd name="T27" fmla="*/ 35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>
                  <a:gd name="T0" fmla="*/ 0 w 104"/>
                  <a:gd name="T1" fmla="*/ 0 h 14"/>
                  <a:gd name="T2" fmla="*/ 62 w 104"/>
                  <a:gd name="T3" fmla="*/ 13 h 14"/>
                  <a:gd name="T4" fmla="*/ 104 w 104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>
                  <a:gd name="T0" fmla="*/ 0 w 104"/>
                  <a:gd name="T1" fmla="*/ 0 h 14"/>
                  <a:gd name="T2" fmla="*/ 62 w 104"/>
                  <a:gd name="T3" fmla="*/ 13 h 14"/>
                  <a:gd name="T4" fmla="*/ 104 w 104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>
                  <a:gd name="T0" fmla="*/ 0 w 104"/>
                  <a:gd name="T1" fmla="*/ 0 h 14"/>
                  <a:gd name="T2" fmla="*/ 62 w 104"/>
                  <a:gd name="T3" fmla="*/ 13 h 14"/>
                  <a:gd name="T4" fmla="*/ 104 w 104"/>
                  <a:gd name="T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>
                <a:gd name="T0" fmla="*/ 0 w 60"/>
                <a:gd name="T1" fmla="*/ 0 h 230"/>
                <a:gd name="T2" fmla="*/ 14 w 60"/>
                <a:gd name="T3" fmla="*/ 72 h 230"/>
                <a:gd name="T4" fmla="*/ 36 w 60"/>
                <a:gd name="T5" fmla="*/ 184 h 230"/>
                <a:gd name="T6" fmla="*/ 60 w 60"/>
                <a:gd name="T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1550126" y="2412273"/>
            <a:ext cx="7593874" cy="1184367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青少年中輟與犯罪問題與輔導</a:t>
            </a:r>
          </a:p>
        </p:txBody>
      </p:sp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2943497" y="4850674"/>
            <a:ext cx="5529941" cy="1314993"/>
          </a:xfrm>
        </p:spPr>
        <p:txBody>
          <a:bodyPr>
            <a:normAutofit/>
          </a:bodyPr>
          <a:lstStyle/>
          <a:p>
            <a:pPr algn="l"/>
            <a:endParaRPr lang="zh-TW" altLang="en-US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社會因素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28800" y="2415209"/>
            <a:ext cx="6479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受不良場所吸引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不良同儕之催化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價值觀受扭曲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9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55444"/>
              </p:ext>
            </p:extLst>
          </p:nvPr>
        </p:nvGraphicFramePr>
        <p:xfrm>
          <a:off x="1628504" y="383181"/>
          <a:ext cx="6574972" cy="601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486"/>
                <a:gridCol w="3287486"/>
              </a:tblGrid>
              <a:tr h="6444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成因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644434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一、個人因素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不良歸因及壓力因應模式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錯誤歸因造成不良壓力因應模式。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4443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學習上之惡性循環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對學習沒興趣、由外在動機操控學習、禁不起誘惑、缺乏毅力、不清楚教育目的等因素造成學習上之惡性循環。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4443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自我認定未建立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自我認定尚未建立，找不到生活目標，而無法讓學校學習意義化。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4443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不良自我概念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不良自我概念與錯誤歸因類型惡行循環，致使學習興趣及學習表現低落。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4443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5.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心理問題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心理問題以輟學來反映。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4443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6.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心理疾病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因為心理疾病而無法正常學習。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85870"/>
              </p:ext>
            </p:extLst>
          </p:nvPr>
        </p:nvGraphicFramePr>
        <p:xfrm>
          <a:off x="1663337" y="160382"/>
          <a:ext cx="6574972" cy="632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06"/>
                <a:gridCol w="3317966"/>
              </a:tblGrid>
              <a:tr h="7262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標楷體" pitchFamily="65" charset="-120"/>
                          <a:ea typeface="標楷體" pitchFamily="65" charset="-120"/>
                        </a:rPr>
                        <a:t>成因</a:t>
                      </a:r>
                      <a:endParaRPr lang="zh-TW" altLang="en-US" sz="36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</a:t>
                      </a:r>
                      <a:endParaRPr lang="zh-TW" altLang="en-US" sz="36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26296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二、家庭因素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家庭重大變故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家中發生變故，需要青少年幫忙。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121998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父母管教不當或關係疏遠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父母過度溺愛而放任、父母獨裁造成反抗、家庭關係疏遠而結交不良同儕，父母忙碌疏於管教與督促。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93627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單親家庭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單親家庭之青少年或因內在創傷，或父母無暇監督，或需青少年協助經濟。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93627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問題家庭</a:t>
                      </a:r>
                      <a:endParaRPr lang="en-US" altLang="zh-TW" sz="20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青少年在問題家庭中耳濡目染習得惡習不重視學校教育。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150370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5.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不利之家庭社經地位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中下階層青少年跟不上以中產階級為主流之學校教育，或住家環境複雜習得惡習或結交不良同儕，或家庭經濟拮据被要求輟學。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1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54297"/>
              </p:ext>
            </p:extLst>
          </p:nvPr>
        </p:nvGraphicFramePr>
        <p:xfrm>
          <a:off x="1663337" y="621932"/>
          <a:ext cx="6601098" cy="556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663"/>
                <a:gridCol w="3692435"/>
              </a:tblGrid>
              <a:tr h="9706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成因</a:t>
                      </a:r>
                      <a:endParaRPr lang="zh-TW" altLang="en-US" sz="36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</a:t>
                      </a:r>
                      <a:endParaRPr lang="zh-TW" altLang="en-US" sz="36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970681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三、學校因素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依附關係薄弱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跟學校、教師與同儕之關係薄弱。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56237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不認同學校規範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無法認同學校價值觀及規範。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97068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缺乏承諾與投入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無法獲得成就感而不願意投入學校學習。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970681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四、社會因素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受不良場所吸引</a:t>
                      </a:r>
                      <a:endParaRPr lang="en-US" altLang="zh-TW" sz="20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不良場所活動吸引青少年。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56237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不良同儕之催化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不良同儕之示範與影響。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56237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價值觀受扭曲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價值觀受扭曲而急於滿足物慾。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</a:t>
            </a:r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中輟經驗之影響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4434" y="2412275"/>
            <a:ext cx="7794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中輟經驗之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負面影響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流連不良場所惡化偏差行為，製造社會問題形成社會負擔。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阻斷健全生涯發展，無法提供下帶健康成長環境，造成惡性代間循環。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0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92478" y="2124892"/>
            <a:ext cx="7550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中輟經驗之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正面影響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提供自我探索經驗，建立未來目標，帶出復學動力。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但因中輟生普遍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缺乏自信心、自我期望低，長期學業挫敗，而造成學業上之無力感。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1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青少年中輟問題與輔導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62148" y="2142308"/>
            <a:ext cx="7184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對中輟生之輔導包括：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一、提高中輟生復學之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動力</a:t>
            </a:r>
            <a:endParaRPr lang="en-US" altLang="zh-TW" sz="3200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中輟生在某個時刻復學動力會提高，抓住此一時刻遊說中輟生復學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；或是布置有利情境，以提高中輟生復學之動力。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8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6982" y="1872340"/>
            <a:ext cx="7306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二、協助中輟生復學後之適應</a:t>
            </a:r>
            <a:endParaRPr lang="en-US" altLang="zh-TW" sz="2800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培養有利中輟復學生學校適應之保護性因子，以啟動正向之自我調適歷程。這些保護因子包括家庭、個人及學校等三方面。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降低不利中輟復學生學校適應之傷害性因子，以擴大或避免降低保護性因子之作用。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顧及中輟生深層問題。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62148" y="2490607"/>
            <a:ext cx="7350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加強中輟復學生之生涯探索及提供技術訓練。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加強中輟復學生之學業輔導。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協助中輟復學生融入原先人際脈絡中。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4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104505" y="2865122"/>
            <a:ext cx="9858103" cy="20290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9pPr>
          </a:lstStyle>
          <a:p>
            <a:r>
              <a:rPr lang="zh-TW" altLang="en-US" sz="7200" b="1" kern="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青少年</a:t>
            </a:r>
            <a:r>
              <a:rPr lang="zh-TW" altLang="en-US" sz="7200" b="1" kern="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犯罪</a:t>
            </a:r>
            <a:r>
              <a:rPr lang="zh-TW" altLang="en-US" sz="7200" b="1" kern="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問題與輔導</a:t>
            </a:r>
            <a:endParaRPr lang="zh-TW" altLang="en-US" sz="7200" b="1" kern="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6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48048" y="2865122"/>
            <a:ext cx="9858103" cy="20290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9pPr>
          </a:lstStyle>
          <a:p>
            <a:r>
              <a:rPr lang="zh-TW" altLang="en-US" sz="7200" b="1" kern="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青少年中輟問題與輔導</a:t>
            </a:r>
            <a:endParaRPr lang="zh-TW" altLang="en-US" sz="7200" b="1" kern="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16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92777" y="2133599"/>
            <a:ext cx="67404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一、青少年犯罪之定義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、青少年</a:t>
            </a:r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犯罪行為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之發展軌跡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三、青少年犯罪之成因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四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、青少年</a:t>
            </a:r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犯罪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問題與輔導</a:t>
            </a:r>
            <a:endParaRPr lang="zh-TW" altLang="en-US" sz="32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青少年犯罪之定義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53142" y="1828800"/>
            <a:ext cx="79073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青少年犯罪包含兩個名詞：青少年及犯罪</a:t>
            </a:r>
            <a:endParaRPr lang="en-US" altLang="zh-TW" sz="2800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依據「少年事件處理法」第二條規定，少年是指十二歲以上十八歲以下之人。由於十二歲未滿之刑事案件，仍依「少年事件處理法」之規定處理，因此「少年犯罪」是指十二歲未滿之兒童，及十二歲以上十八歲未滿者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「犯罪」主要由「暴力」或「欺騙」組成，因此犯罪係指：以暴力或欺騙行為，滿足個人趨樂必苦之傾向。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01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53439" y="2351314"/>
            <a:ext cx="7480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簡而言之，青少年犯罪是指十二歲未滿之兒童，及十二歲以上十八歲以下之青少年，以暴力或欺騙行為滿足個人需求。</a:t>
            </a:r>
            <a:endParaRPr lang="zh-TW" altLang="en-US" sz="40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5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青少年犯罪行為之發展軌跡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01187" y="1881051"/>
            <a:ext cx="74371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一、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Moffitt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之看法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犯罪行為只出現在青少年階段，犯罪行為屬於短暫、情境式行為。這類犯罪軌跡稱為「唯獨青少年階段型」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(adolescence-limited antisocial persons)</a:t>
            </a: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犯罪行為持續於生命歷程中，犯罪行為屬於穩定性、持續性行為，橫跨不同情境，不同發展階段，稱為「持續生命歷程型」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(life-course-persistent antisocial persons)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94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27015" y="1933303"/>
            <a:ext cx="7829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二、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Patterson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與 </a:t>
            </a:r>
            <a:r>
              <a:rPr lang="en-US" altLang="zh-TW" sz="2800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Yoerger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之看法</a:t>
            </a:r>
            <a:endParaRPr lang="en-US" altLang="zh-TW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Patterson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與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Yoerger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將犯罪青少年分為兩類：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早發型：第一次被捕在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14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歲之前。「早發型」從不嚴重問題行為開始，然後隨著年齡，問題行為逐漸嚴重化。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晚發型：第一次被捕在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14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歲之後。「晚發型」之犯罪行為在青少年期間會逐漸降低。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61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7977" y="1976846"/>
            <a:ext cx="7550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三、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Chung 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等人之看法</a:t>
            </a:r>
            <a:endParaRPr lang="en-US" altLang="zh-TW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Chung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等人研究發現，十三至二十一歲犯罪青少年，犯罪行為有五種發展路徑：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長期犯罪型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犯罪頻率快速升高型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犯罪頻率下降型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犯罪行為後發型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守法型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1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22810" y="1950720"/>
            <a:ext cx="7350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四、</a:t>
            </a:r>
            <a:r>
              <a:rPr lang="en-US" altLang="zh-TW" sz="2800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Wiesner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2800" dirty="0" err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Windle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之看法</a:t>
            </a:r>
            <a:endParaRPr lang="en-US" altLang="zh-TW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Wiesner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與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Windle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研究發現：青少年中期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從十五歲半至十七歲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犯罪發展軌道可分為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6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類：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極少犯罪型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逐漸升高犯罪型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快速升高犯罪型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緩降犯罪型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平穩型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高度長期犯罪型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0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44433" y="2029098"/>
            <a:ext cx="7689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綜合以上各學者所言，犯罪青少年可以分為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「過渡問題型」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「持續問題型」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過渡問題型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青少年之犯罪軌跡，會因為某個階段犯罪頻率高低而有不同之變化。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持續問題型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之青少年，在兒童早期便出現犯罪行為，隨著年齡之增長，除了犯罪行為持續外，犯罪類型逐漸嚴重化。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24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青少年犯罪之成因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33302" y="2124891"/>
            <a:ext cx="5486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早年經驗</a:t>
            </a:r>
            <a:endParaRPr lang="en-US" altLang="zh-TW" sz="28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個人因素</a:t>
            </a:r>
            <a:endParaRPr lang="en-US" altLang="zh-TW" sz="28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家庭因素</a:t>
            </a:r>
            <a:endParaRPr lang="en-US" altLang="zh-TW" sz="28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學校因素</a:t>
            </a:r>
            <a:endParaRPr lang="en-US" altLang="zh-TW" sz="28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8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社會因素</a:t>
            </a:r>
            <a:endParaRPr lang="zh-TW" altLang="en-US" sz="28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02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19443"/>
              </p:ext>
            </p:extLst>
          </p:nvPr>
        </p:nvGraphicFramePr>
        <p:xfrm>
          <a:off x="1541418" y="1127034"/>
          <a:ext cx="6670765" cy="515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7475"/>
                <a:gridCol w="3353290"/>
              </a:tblGrid>
              <a:tr h="5101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標楷體" pitchFamily="65" charset="-120"/>
                          <a:ea typeface="標楷體" pitchFamily="65" charset="-120"/>
                        </a:rPr>
                        <a:t>成因 </a:t>
                      </a:r>
                      <a:endParaRPr lang="zh-TW" altLang="en-US" sz="2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</a:tr>
              <a:tr h="84473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一、早年經驗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不良家庭生活情境、家庭犯罪史、性虐待、身體虐待、住家鄰近地區不安全。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25817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二、個人因素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遺傳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遺傳對不同犯罪行為之影響力不同；「早發型」犯罪行為跟遺傳關係密切，「晚發型」犯罪行為跟環境關係密切。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2581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身心特質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低自我控制、腦神經脆弱、缺乏自我整合、叛逆等因素，跟青少年犯罪有關。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2581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年齡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青少年犯罪之開始、高潮、降低或持續等現象，跟年齡有關。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92777" y="2133599"/>
            <a:ext cx="67404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一、中輟生之定義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、青少年中輟之成因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三、青少年中輟經驗之影響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四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、青少年中輟問題與輔導</a:t>
            </a:r>
            <a:endParaRPr lang="zh-TW" altLang="en-US" sz="3200" b="1" dirty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14738"/>
              </p:ext>
            </p:extLst>
          </p:nvPr>
        </p:nvGraphicFramePr>
        <p:xfrm>
          <a:off x="1574074" y="570413"/>
          <a:ext cx="6786154" cy="548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55868"/>
                <a:gridCol w="2830286"/>
              </a:tblGrid>
              <a:tr h="62581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性別</a:t>
                      </a: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整體說男性犯罪率約為女性之五倍，但在不同類型之犯罪行為上，男女比率有不同變化。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2581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itchFamily="65" charset="-120"/>
                          <a:ea typeface="標楷體" pitchFamily="65" charset="-120"/>
                        </a:rPr>
                        <a:t>5.</a:t>
                      </a: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輟學經驗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輟學經驗會提高青少年費最可能性。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2581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itchFamily="65" charset="-120"/>
                          <a:ea typeface="標楷體" pitchFamily="65" charset="-120"/>
                        </a:rPr>
                        <a:t>6.</a:t>
                      </a: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負面生活經驗及因應技能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負面事件或創傷事件愈多，因應技能愈少，青少年犯罪之可能性愈高。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62581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標楷體" pitchFamily="65" charset="-120"/>
                          <a:ea typeface="標楷體" pitchFamily="65" charset="-120"/>
                        </a:rPr>
                        <a:t>7.</a:t>
                      </a: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青少年發展特質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青少年階段之發展特質會提高青少年犯罪之可能性。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8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5217"/>
              </p:ext>
            </p:extLst>
          </p:nvPr>
        </p:nvGraphicFramePr>
        <p:xfrm>
          <a:off x="1602377" y="639355"/>
          <a:ext cx="6662057" cy="554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614057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成因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三、家庭因素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父母管教方式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父母管教方法中缺乏「社會控制」與「社會支持」，或兩者不平衡，都跟青少年犯罪有關。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家庭功能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家庭功能不良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包括家庭凝聚力、家庭適應力及家庭溝通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影響夫妻、親子及手足關係，而提高青少年犯罪可能性。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父母手足不良示範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父母或手足犯罪，提供青少年不良示範。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單親家庭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單親家庭對青少年教養在「社會控制」與「社會支持」等方面不足。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5.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父母親之心理健康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父母親心理健康不佳，無法提供青少適當管教、健全成長環境及適當典範行為。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55750"/>
              </p:ext>
            </p:extLst>
          </p:nvPr>
        </p:nvGraphicFramePr>
        <p:xfrm>
          <a:off x="1367248" y="299718"/>
          <a:ext cx="6966857" cy="603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8365"/>
                <a:gridCol w="425849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成因</a:t>
                      </a:r>
                      <a:endParaRPr lang="zh-TW" altLang="en-US" sz="20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說明</a:t>
                      </a:r>
                      <a:endParaRPr lang="zh-TW" altLang="en-US" sz="2000" b="1" kern="1200" dirty="0">
                        <a:solidFill>
                          <a:schemeClr val="lt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四、學校因素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犯罪青少年對教師印象不好、同儕相處不佳、不喜歡學校、學業不佳、操性不佳、違法校規、逃學。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五、社會因素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不良同儕及參與之活動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青少年不良同儕愈多、跟不良同儕相處時間愈長，犯罪之可能性愈高；青少年從事非結構化社會活動愈多，因為缺乏成人監督，愈有機會進行犯法行為。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居家鄰近環境不良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居家鄰近環境不良，青少年容易受其汙染、被引誘犯罪，或利於青少年犯罪。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媒體不平衡報導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媒體對犯罪行為與利社會行為報導比率失衡，讓青少年視犯罪行為為正當行為，或模仿犯罪行為。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政治人物不良示範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青少年長期暴露在政治人物不當之言詞與行為、政治惡鬥場面，而視不良典範為正當行為。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0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青少年犯罪問題與輔導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92480" y="1976845"/>
            <a:ext cx="7524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預防青少年犯罪及輔導犯罪青少年時，除了從青年犯罪成因著手外，還可以有以下措施：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提早發現提早處理：</a:t>
            </a:r>
            <a:endParaRPr lang="en-US" altLang="zh-TW" sz="28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對行為偏差兒童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尤其有攻擊行為兒童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，提供適時輔導，避免其成為「持續問題型」犯罪青少年。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(2)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避免青少年成為「過渡問題型」犯罪青少年，須留心青少年的問題徵兆，以及注意兒童晚期及青少年早期之行為。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79266" y="2142309"/>
            <a:ext cx="76722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培養保護性因子。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包括滿足青少年需求、完成發展任務、培養重要因應技能、父母提供社會控制及社會支持、培養青少年堆學校之情感依附。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父母師長同儕提供青少年有利社會行為之典範。</a:t>
            </a:r>
            <a:endParaRPr lang="en-US" altLang="zh-TW" sz="28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提供青少年同儕選擇訓練及隔離不良同儕之影響。</a:t>
            </a:r>
            <a:endParaRPr lang="en-US" altLang="zh-TW" sz="28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6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1189" y="2151017"/>
            <a:ext cx="76461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提供青少年法律教育，透過了解犯罪後果，以產生遏止作用。</a:t>
            </a:r>
            <a:endParaRPr lang="en-US" altLang="zh-TW" sz="28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加強青少年道德教育，培養其關懷之理想及能力。</a:t>
            </a:r>
            <a:endParaRPr lang="en-US" altLang="zh-TW" sz="28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8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7.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提供父母效能訓練，協助父母善盡協助青少年之職責。</a:t>
            </a:r>
            <a:endParaRPr lang="zh-TW" altLang="en-US" sz="28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59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8902" y="2690948"/>
            <a:ext cx="7193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00B050"/>
                </a:solidFill>
                <a:latin typeface="NanumGothic ExtraBold" pitchFamily="34" charset="-127"/>
                <a:ea typeface="NanumGothic ExtraBold" pitchFamily="34" charset="-127"/>
              </a:rPr>
              <a:t>The End !!</a:t>
            </a:r>
          </a:p>
          <a:p>
            <a:r>
              <a:rPr lang="en-US" altLang="zh-TW" sz="7200" dirty="0" smtClean="0">
                <a:solidFill>
                  <a:srgbClr val="00B050"/>
                </a:solidFill>
                <a:latin typeface="NanumGothic ExtraBold" pitchFamily="34" charset="-127"/>
                <a:ea typeface="NanumGothic ExtraBold" pitchFamily="34" charset="-127"/>
              </a:rPr>
              <a:t>Thank you !!</a:t>
            </a:r>
            <a:endParaRPr lang="zh-TW" altLang="en-US" sz="7200" dirty="0">
              <a:solidFill>
                <a:srgbClr val="00B050"/>
              </a:solidFill>
              <a:latin typeface="NanumGothic ExtraBold" pitchFamily="34" charset="-127"/>
              <a:ea typeface="NanumGothic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093" y="523149"/>
            <a:ext cx="6910387" cy="1163638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中</a:t>
            </a:r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輟生之定義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8309" y="2351314"/>
            <a:ext cx="788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教育部訂定之「國民中小學中途輟學學生通報及復學輔導辦法」第二條規定：「國民小學及國民中學發現學生有未經請假、不明原因未到校上課達三日以上者，或轉學生未向轉入學校報到者，列為中輟生，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。前者未請假學生包括學期開學未到校註冊之學生。</a:t>
            </a:r>
            <a:r>
              <a:rPr lang="zh-TW" altLang="en-US" sz="2800" dirty="0" smtClean="0"/>
              <a:t>」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84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3806" y="2020388"/>
            <a:ext cx="80467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簡言之，中輟生是指國民義務教育期間中斷學業，年齡在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16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歲以內者，包括三類：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未經請假而未到校上課達三日以上者</a:t>
            </a:r>
            <a:endParaRPr lang="en-US" altLang="zh-TW" sz="32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轉學生未向轉入學校報到達三日以上者</a:t>
            </a:r>
            <a:endParaRPr lang="en-US" altLang="zh-TW" sz="32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開學後未到校註冊達三日以上者</a:t>
            </a:r>
            <a:endParaRPr lang="zh-TW" altLang="en-US" sz="32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8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2018" y="540567"/>
            <a:ext cx="6910387" cy="1163638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青少年</a:t>
            </a:r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中輟之原因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28203" y="2124889"/>
            <a:ext cx="5390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一、個人因素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二、家庭因素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、學校因素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32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四</a:t>
            </a:r>
            <a:r>
              <a:rPr lang="zh-TW" altLang="en-US" sz="32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、社會因素</a:t>
            </a:r>
            <a:endParaRPr lang="en-US" altLang="zh-TW" sz="32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9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個人因素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14994" y="2255521"/>
            <a:ext cx="6879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不良歸因及壓力因應模式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學習上之惡性循環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自我認定未建立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不良自我概念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5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0728" y="540566"/>
            <a:ext cx="6910387" cy="116363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家庭因素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10789" y="1985555"/>
            <a:ext cx="6958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家庭重大變故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父母管教不當或關係疏遠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單親家庭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問題家庭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不利之家庭社經地位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8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學校因素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628504" y="2438400"/>
            <a:ext cx="6923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依附關係薄弱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不認同學校規範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缺乏承諾與投入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9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15-tegaki-">
  <a:themeElements>
    <a:clrScheme name="新規Microsoft PowerPoint 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design015-tegaki-</Template>
  <TotalTime>435</TotalTime>
  <Words>2219</Words>
  <Application>Microsoft Office PowerPoint</Application>
  <PresentationFormat>如螢幕大小 (4:3)</PresentationFormat>
  <Paragraphs>245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design015-tegaki-</vt:lpstr>
      <vt:lpstr>青少年中輟與犯罪問題與輔導</vt:lpstr>
      <vt:lpstr>PowerPoint 簡報</vt:lpstr>
      <vt:lpstr>PowerPoint 簡報</vt:lpstr>
      <vt:lpstr>中輟生之定義</vt:lpstr>
      <vt:lpstr>PowerPoint 簡報</vt:lpstr>
      <vt:lpstr>青少年中輟之原因</vt:lpstr>
      <vt:lpstr>個人因素</vt:lpstr>
      <vt:lpstr>家庭因素</vt:lpstr>
      <vt:lpstr>學校因素</vt:lpstr>
      <vt:lpstr>社會因素</vt:lpstr>
      <vt:lpstr>PowerPoint 簡報</vt:lpstr>
      <vt:lpstr>PowerPoint 簡報</vt:lpstr>
      <vt:lpstr>PowerPoint 簡報</vt:lpstr>
      <vt:lpstr>青少年中輟經驗之影響</vt:lpstr>
      <vt:lpstr>PowerPoint 簡報</vt:lpstr>
      <vt:lpstr>青少年中輟問題與輔導</vt:lpstr>
      <vt:lpstr>PowerPoint 簡報</vt:lpstr>
      <vt:lpstr>PowerPoint 簡報</vt:lpstr>
      <vt:lpstr>PowerPoint 簡報</vt:lpstr>
      <vt:lpstr>PowerPoint 簡報</vt:lpstr>
      <vt:lpstr>青少年犯罪之定義</vt:lpstr>
      <vt:lpstr>PowerPoint 簡報</vt:lpstr>
      <vt:lpstr>青少年犯罪行為之發展軌跡</vt:lpstr>
      <vt:lpstr>PowerPoint 簡報</vt:lpstr>
      <vt:lpstr>PowerPoint 簡報</vt:lpstr>
      <vt:lpstr>PowerPoint 簡報</vt:lpstr>
      <vt:lpstr>PowerPoint 簡報</vt:lpstr>
      <vt:lpstr>青少年犯罪之成因</vt:lpstr>
      <vt:lpstr>PowerPoint 簡報</vt:lpstr>
      <vt:lpstr>PowerPoint 簡報</vt:lpstr>
      <vt:lpstr>PowerPoint 簡報</vt:lpstr>
      <vt:lpstr>PowerPoint 簡報</vt:lpstr>
      <vt:lpstr>青少年犯罪問題與輔導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手書き風 デザインテンプレート</dc:title>
  <dc:creator>Andy</dc:creator>
  <cp:lastModifiedBy>shinfu</cp:lastModifiedBy>
  <cp:revision>42</cp:revision>
  <dcterms:created xsi:type="dcterms:W3CDTF">2013-05-14T12:24:38Z</dcterms:created>
  <dcterms:modified xsi:type="dcterms:W3CDTF">2020-12-06T03:26:12Z</dcterms:modified>
</cp:coreProperties>
</file>