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handoutMasterIdLst>
    <p:handoutMasterId r:id="rId32"/>
  </p:handoutMasterIdLst>
  <p:sldIdLst>
    <p:sldId id="256" r:id="rId2"/>
    <p:sldId id="296" r:id="rId3"/>
    <p:sldId id="291" r:id="rId4"/>
    <p:sldId id="265" r:id="rId5"/>
    <p:sldId id="266" r:id="rId6"/>
    <p:sldId id="268" r:id="rId7"/>
    <p:sldId id="270" r:id="rId8"/>
    <p:sldId id="271" r:id="rId9"/>
    <p:sldId id="272" r:id="rId10"/>
    <p:sldId id="273" r:id="rId11"/>
    <p:sldId id="297" r:id="rId12"/>
    <p:sldId id="298" r:id="rId13"/>
    <p:sldId id="299" r:id="rId14"/>
    <p:sldId id="300" r:id="rId15"/>
    <p:sldId id="301" r:id="rId16"/>
    <p:sldId id="275" r:id="rId17"/>
    <p:sldId id="302" r:id="rId18"/>
    <p:sldId id="303" r:id="rId19"/>
    <p:sldId id="276" r:id="rId20"/>
    <p:sldId id="277" r:id="rId21"/>
    <p:sldId id="278" r:id="rId22"/>
    <p:sldId id="304" r:id="rId23"/>
    <p:sldId id="305" r:id="rId24"/>
    <p:sldId id="306" r:id="rId25"/>
    <p:sldId id="308" r:id="rId26"/>
    <p:sldId id="307" r:id="rId27"/>
    <p:sldId id="293" r:id="rId28"/>
    <p:sldId id="294" r:id="rId29"/>
    <p:sldId id="295" r:id="rId30"/>
    <p:sldId id="309" r:id="rId31"/>
  </p:sldIdLst>
  <p:sldSz cx="9144000" cy="6858000" type="screen4x3"/>
  <p:notesSz cx="6858000" cy="9637713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442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8188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8188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0FB05A-3639-40F0-BF51-38E25B26655D}" type="datetimeFigureOut">
              <a:rPr lang="zh-TW" altLang="en-US" smtClean="0"/>
              <a:t>2020/9/14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154154"/>
            <a:ext cx="2971800" cy="48188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9154154"/>
            <a:ext cx="2971800" cy="48188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851E26-20FD-44C3-909D-0817F3A257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85068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圓角矩形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27D62-92C3-4D42-8398-8C25C8C91B48}" type="datetimeFigureOut">
              <a:rPr lang="zh-TW" altLang="en-US" smtClean="0"/>
              <a:t>2020/9/14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53540CEC-FBE6-4519-A3CA-086FD062969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27D62-92C3-4D42-8398-8C25C8C91B48}" type="datetimeFigureOut">
              <a:rPr lang="zh-TW" altLang="en-US" smtClean="0"/>
              <a:t>2020/9/14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40CEC-FBE6-4519-A3CA-086FD062969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27D62-92C3-4D42-8398-8C25C8C91B48}" type="datetimeFigureOut">
              <a:rPr lang="zh-TW" altLang="en-US" smtClean="0"/>
              <a:t>2020/9/14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40CEC-FBE6-4519-A3CA-086FD062969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90600" y="908050"/>
            <a:ext cx="7924800" cy="92075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990600" y="2133600"/>
            <a:ext cx="3886200" cy="39624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029200" y="2133600"/>
            <a:ext cx="3886200" cy="39624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0"/>
          </p:nvPr>
        </p:nvSpPr>
        <p:spPr>
          <a:xfrm>
            <a:off x="84138" y="6343650"/>
            <a:ext cx="587375" cy="488950"/>
          </a:xfrm>
        </p:spPr>
        <p:txBody>
          <a:bodyPr/>
          <a:lstStyle>
            <a:lvl1pPr>
              <a:defRPr/>
            </a:lvl1pPr>
          </a:lstStyle>
          <a:p>
            <a:fld id="{B79EE7B5-F7B2-4950-9A8D-58B634521474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0239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90600" y="908050"/>
            <a:ext cx="7924800" cy="92075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990600" y="2133600"/>
            <a:ext cx="7924800" cy="39624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84138" y="6343650"/>
            <a:ext cx="587375" cy="488950"/>
          </a:xfrm>
        </p:spPr>
        <p:txBody>
          <a:bodyPr/>
          <a:lstStyle>
            <a:lvl1pPr>
              <a:defRPr/>
            </a:lvl1pPr>
          </a:lstStyle>
          <a:p>
            <a:fld id="{ED59855A-6345-4D2D-AB24-E8642747B278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42990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27D62-92C3-4D42-8398-8C25C8C91B48}" type="datetimeFigureOut">
              <a:rPr lang="zh-TW" altLang="en-US" smtClean="0"/>
              <a:t>2020/9/14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40CEC-FBE6-4519-A3CA-086FD062969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圓角矩形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27D62-92C3-4D42-8398-8C25C8C91B48}" type="datetimeFigureOut">
              <a:rPr lang="zh-TW" altLang="en-US" smtClean="0"/>
              <a:t>2020/9/14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53540CEC-FBE6-4519-A3CA-086FD062969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27D62-92C3-4D42-8398-8C25C8C91B48}" type="datetimeFigureOut">
              <a:rPr lang="zh-TW" altLang="en-US" smtClean="0"/>
              <a:t>2020/9/14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40CEC-FBE6-4519-A3CA-086FD062969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27D62-92C3-4D42-8398-8C25C8C91B48}" type="datetimeFigureOut">
              <a:rPr lang="zh-TW" altLang="en-US" smtClean="0"/>
              <a:t>2020/9/14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40CEC-FBE6-4519-A3CA-086FD062969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27D62-92C3-4D42-8398-8C25C8C91B48}" type="datetimeFigureOut">
              <a:rPr lang="zh-TW" altLang="en-US" smtClean="0"/>
              <a:t>2020/9/14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40CEC-FBE6-4519-A3CA-086FD062969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27D62-92C3-4D42-8398-8C25C8C91B48}" type="datetimeFigureOut">
              <a:rPr lang="zh-TW" altLang="en-US" smtClean="0"/>
              <a:t>2020/9/14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40CEC-FBE6-4519-A3CA-086FD062969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圓角矩形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27D62-92C3-4D42-8398-8C25C8C91B48}" type="datetimeFigureOut">
              <a:rPr lang="zh-TW" altLang="en-US" smtClean="0"/>
              <a:t>2020/9/14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40CEC-FBE6-4519-A3CA-086FD062969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27D62-92C3-4D42-8398-8C25C8C91B48}" type="datetimeFigureOut">
              <a:rPr lang="zh-TW" altLang="en-US" smtClean="0"/>
              <a:t>2020/9/14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53540CEC-FBE6-4519-A3CA-086FD062969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矩形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圓角矩形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85127D62-92C3-4D42-8398-8C25C8C91B48}" type="datetimeFigureOut">
              <a:rPr lang="zh-TW" altLang="en-US" smtClean="0"/>
              <a:t>2020/9/14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53540CEC-FBE6-4519-A3CA-086FD062969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青少年定義</a:t>
            </a:r>
            <a:endParaRPr lang="en-US" altLang="zh-TW" dirty="0" smtClean="0"/>
          </a:p>
          <a:p>
            <a:r>
              <a:rPr lang="en-US" altLang="zh-TW" dirty="0" smtClean="0"/>
              <a:t>2.</a:t>
            </a:r>
            <a:r>
              <a:rPr lang="zh-TW" altLang="en-US" dirty="0" smtClean="0"/>
              <a:t>青少年的發展</a:t>
            </a:r>
            <a:endParaRPr lang="en-US" altLang="zh-TW" dirty="0" smtClean="0"/>
          </a:p>
          <a:p>
            <a:r>
              <a:rPr lang="en-US" altLang="zh-TW" dirty="0" smtClean="0"/>
              <a:t>3.</a:t>
            </a:r>
            <a:r>
              <a:rPr lang="zh-TW" altLang="en-US" dirty="0" smtClean="0"/>
              <a:t>青少年心理學重要性</a:t>
            </a:r>
            <a:endParaRPr lang="en-US" altLang="zh-TW" dirty="0" smtClean="0"/>
          </a:p>
          <a:p>
            <a:r>
              <a:rPr lang="en-US" altLang="zh-TW" dirty="0" smtClean="0"/>
              <a:t>4.</a:t>
            </a:r>
            <a:r>
              <a:rPr lang="zh-TW" altLang="en-US" dirty="0" smtClean="0"/>
              <a:t>青少年心理學的研究方法</a:t>
            </a:r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 smtClean="0">
                <a:solidFill>
                  <a:srgbClr val="FFFF00"/>
                </a:solidFill>
              </a:rPr>
              <a:t>青少年</a:t>
            </a:r>
            <a:r>
              <a:rPr lang="zh-TW" altLang="en-US" sz="4800" b="1" dirty="0" smtClean="0">
                <a:solidFill>
                  <a:srgbClr val="FFFF00"/>
                </a:solidFill>
              </a:rPr>
              <a:t>心理學緒論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23390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765175"/>
            <a:ext cx="7924800" cy="920750"/>
          </a:xfrm>
        </p:spPr>
        <p:txBody>
          <a:bodyPr/>
          <a:lstStyle/>
          <a:p>
            <a:pPr algn="ctr"/>
            <a:r>
              <a:rPr lang="zh-TW" altLang="en-US">
                <a:solidFill>
                  <a:srgbClr val="008000"/>
                </a:solidFill>
                <a:effectLst/>
                <a:latin typeface="Times New Roman" pitchFamily="18" charset="0"/>
                <a:ea typeface="華康粗黑體" pitchFamily="49" charset="-120"/>
              </a:rPr>
              <a:t>「青少年」的意義</a:t>
            </a:r>
            <a:r>
              <a:rPr lang="zh-TW" altLang="en-US" sz="2400">
                <a:solidFill>
                  <a:srgbClr val="660066"/>
                </a:solidFill>
                <a:effectLst/>
                <a:latin typeface="Times New Roman" pitchFamily="18" charset="0"/>
                <a:ea typeface="華康粗黑體" pitchFamily="49" charset="-120"/>
              </a:rPr>
              <a:t>－學者的定義</a:t>
            </a:r>
          </a:p>
        </p:txBody>
      </p:sp>
      <p:sp>
        <p:nvSpPr>
          <p:cNvPr id="8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60828-00C6-42E6-83AC-8C9CF4EFA207}" type="slidenum">
              <a:rPr lang="zh-TW" altLang="en-US"/>
              <a:pPr/>
              <a:t>10</a:t>
            </a:fld>
            <a:endParaRPr lang="en-US" altLang="zh-TW"/>
          </a:p>
        </p:txBody>
      </p:sp>
      <p:sp>
        <p:nvSpPr>
          <p:cNvPr id="67686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990600" y="1989138"/>
            <a:ext cx="7924800" cy="460851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600">
                <a:solidFill>
                  <a:srgbClr val="0000CC"/>
                </a:solidFill>
                <a:latin typeface="Times New Roman" pitchFamily="18" charset="0"/>
                <a:ea typeface="華康魏碑體" pitchFamily="65" charset="-120"/>
              </a:rPr>
              <a:t>A. C. Petersen</a:t>
            </a:r>
            <a:r>
              <a:rPr lang="zh-TW" altLang="en-US" sz="2600">
                <a:solidFill>
                  <a:srgbClr val="0000CC"/>
                </a:solidFill>
                <a:latin typeface="Times New Roman" pitchFamily="18" charset="0"/>
                <a:ea typeface="華康魏碑體" pitchFamily="65" charset="-120"/>
              </a:rPr>
              <a:t>認為：青少年期可以被看成是開始於</a:t>
            </a:r>
            <a:r>
              <a:rPr lang="zh-TW" altLang="en-US" sz="2600" u="sng">
                <a:solidFill>
                  <a:srgbClr val="0000CC"/>
                </a:solidFill>
                <a:latin typeface="Times New Roman" pitchFamily="18" charset="0"/>
                <a:ea typeface="華康魏碑體" pitchFamily="65" charset="-120"/>
              </a:rPr>
              <a:t>生物性</a:t>
            </a:r>
            <a:r>
              <a:rPr lang="zh-TW" altLang="en-US" sz="2600">
                <a:solidFill>
                  <a:srgbClr val="0000CC"/>
                </a:solidFill>
                <a:latin typeface="Times New Roman" pitchFamily="18" charset="0"/>
                <a:ea typeface="華康魏碑體" pitchFamily="65" charset="-120"/>
              </a:rPr>
              <a:t>，結束於</a:t>
            </a:r>
            <a:r>
              <a:rPr lang="zh-TW" altLang="en-US" sz="2600" u="sng">
                <a:solidFill>
                  <a:srgbClr val="0000CC"/>
                </a:solidFill>
                <a:latin typeface="Times New Roman" pitchFamily="18" charset="0"/>
                <a:ea typeface="華康魏碑體" pitchFamily="65" charset="-120"/>
              </a:rPr>
              <a:t>社會性</a:t>
            </a:r>
            <a:r>
              <a:rPr lang="zh-TW" altLang="en-US" sz="2600">
                <a:solidFill>
                  <a:srgbClr val="0000CC"/>
                </a:solidFill>
                <a:latin typeface="Times New Roman" pitchFamily="18" charset="0"/>
                <a:ea typeface="華康魏碑體" pitchFamily="65" charset="-120"/>
              </a:rPr>
              <a:t>。</a:t>
            </a:r>
          </a:p>
          <a:p>
            <a:pPr>
              <a:lnSpc>
                <a:spcPct val="90000"/>
              </a:lnSpc>
            </a:pPr>
            <a:endParaRPr lang="zh-TW" altLang="en-US" sz="2200">
              <a:solidFill>
                <a:srgbClr val="0000CC"/>
              </a:solidFill>
              <a:latin typeface="Times New Roman" pitchFamily="18" charset="0"/>
              <a:ea typeface="華康魏碑體" pitchFamily="65" charset="-120"/>
            </a:endParaRPr>
          </a:p>
          <a:p>
            <a:pPr>
              <a:lnSpc>
                <a:spcPct val="90000"/>
              </a:lnSpc>
            </a:pPr>
            <a:endParaRPr lang="zh-TW" altLang="en-US" sz="2200">
              <a:solidFill>
                <a:srgbClr val="0000CC"/>
              </a:solidFill>
              <a:latin typeface="Times New Roman" pitchFamily="18" charset="0"/>
              <a:ea typeface="華康魏碑體" pitchFamily="65" charset="-120"/>
            </a:endParaRPr>
          </a:p>
          <a:p>
            <a:pPr>
              <a:lnSpc>
                <a:spcPct val="90000"/>
              </a:lnSpc>
            </a:pPr>
            <a:endParaRPr lang="zh-TW" altLang="en-US" sz="2000">
              <a:solidFill>
                <a:srgbClr val="0000CC"/>
              </a:solidFill>
              <a:latin typeface="Times New Roman" pitchFamily="18" charset="0"/>
              <a:ea typeface="華康魏碑體" pitchFamily="65" charset="-120"/>
            </a:endParaRPr>
          </a:p>
          <a:p>
            <a:pPr>
              <a:lnSpc>
                <a:spcPct val="90000"/>
              </a:lnSpc>
            </a:pPr>
            <a:endParaRPr lang="en-US" altLang="zh-TW" sz="2000">
              <a:solidFill>
                <a:srgbClr val="0000CC"/>
              </a:solidFill>
              <a:latin typeface="Times New Roman" pitchFamily="18" charset="0"/>
              <a:ea typeface="華康魏碑體" pitchFamily="65" charset="-120"/>
            </a:endParaRPr>
          </a:p>
          <a:p>
            <a:pPr>
              <a:lnSpc>
                <a:spcPct val="90000"/>
              </a:lnSpc>
            </a:pPr>
            <a:r>
              <a:rPr lang="en-US" altLang="zh-TW" sz="2600">
                <a:solidFill>
                  <a:srgbClr val="0000CC"/>
                </a:solidFill>
                <a:latin typeface="Times New Roman" pitchFamily="18" charset="0"/>
                <a:ea typeface="華康魏碑體" pitchFamily="65" charset="-120"/>
              </a:rPr>
              <a:t>R. M. Lerner &amp; G. B. Spanier</a:t>
            </a:r>
            <a:r>
              <a:rPr lang="zh-TW" altLang="en-US" sz="2600">
                <a:solidFill>
                  <a:srgbClr val="0000CC"/>
                </a:solidFill>
                <a:latin typeface="Times New Roman" pitchFamily="18" charset="0"/>
                <a:ea typeface="華康魏碑體" pitchFamily="65" charset="-120"/>
              </a:rPr>
              <a:t>認為：青少年期是人生的一個轉折時期，在此時期中，由生物、心理與社會都屬於是兒童特徵的個體整合而成為生物、心理與社會都具有成人特徵的個體。</a:t>
            </a:r>
            <a:r>
              <a:rPr lang="zh-TW" altLang="en-US" sz="2600">
                <a:latin typeface="Times New Roman" pitchFamily="18" charset="0"/>
                <a:ea typeface="華康魏碑體" pitchFamily="65" charset="-120"/>
              </a:rPr>
              <a:t> </a:t>
            </a:r>
            <a:endParaRPr lang="zh-TW" altLang="en-US" sz="1200">
              <a:latin typeface="Times New Roman" pitchFamily="18" charset="0"/>
              <a:ea typeface="華康魏碑體" pitchFamily="65" charset="-12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TW" sz="1200" b="1">
              <a:solidFill>
                <a:srgbClr val="CC0000"/>
              </a:solidFill>
              <a:latin typeface="Times New Roman" pitchFamily="18" charset="0"/>
              <a:ea typeface="華康魏碑體" pitchFamily="65" charset="-12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1400" b="1">
                <a:solidFill>
                  <a:srgbClr val="CC0000"/>
                </a:solidFill>
                <a:latin typeface="Times New Roman" pitchFamily="18" charset="0"/>
                <a:ea typeface="華康魏碑體" pitchFamily="65" charset="-120"/>
              </a:rPr>
              <a:t>Source:</a:t>
            </a:r>
            <a:r>
              <a:rPr lang="en-US" altLang="zh-TW" sz="1400">
                <a:solidFill>
                  <a:srgbClr val="0000CC"/>
                </a:solidFill>
                <a:latin typeface="Times New Roman" pitchFamily="18" charset="0"/>
                <a:ea typeface="華康魏碑體" pitchFamily="65" charset="-120"/>
              </a:rPr>
              <a:t> </a:t>
            </a:r>
            <a:r>
              <a:rPr lang="en-US" altLang="zh-TW" sz="1400">
                <a:solidFill>
                  <a:srgbClr val="008000"/>
                </a:solidFill>
                <a:latin typeface="Times New Roman" pitchFamily="18" charset="0"/>
                <a:ea typeface="華康魏碑體" pitchFamily="65" charset="-120"/>
              </a:rPr>
              <a:t>Lerner, R. M. (2001). </a:t>
            </a:r>
            <a:r>
              <a:rPr lang="en-US" altLang="zh-TW" sz="1400" b="1" i="1">
                <a:solidFill>
                  <a:srgbClr val="008000"/>
                </a:solidFill>
                <a:latin typeface="Times New Roman" pitchFamily="18" charset="0"/>
                <a:ea typeface="華康魏碑體" pitchFamily="65" charset="-120"/>
              </a:rPr>
              <a:t>Adolescence: Development, Diversity, Context, and Application</a:t>
            </a:r>
            <a:r>
              <a:rPr lang="en-US" altLang="zh-TW" sz="1400">
                <a:solidFill>
                  <a:srgbClr val="008000"/>
                </a:solidFill>
                <a:latin typeface="Times New Roman" pitchFamily="18" charset="0"/>
                <a:ea typeface="華康魏碑體" pitchFamily="65" charset="-120"/>
              </a:rPr>
              <a:t> . Upper Saddle River, NJ: Prentice Hall.</a:t>
            </a:r>
            <a:endParaRPr lang="zh-TW" altLang="en-US" sz="1400">
              <a:solidFill>
                <a:srgbClr val="008000"/>
              </a:solidFill>
              <a:latin typeface="Times New Roman" pitchFamily="18" charset="0"/>
              <a:ea typeface="華康魏碑體" pitchFamily="65" charset="-120"/>
            </a:endParaRPr>
          </a:p>
        </p:txBody>
      </p:sp>
      <p:sp>
        <p:nvSpPr>
          <p:cNvPr id="676868" name="AutoShape 4"/>
          <p:cNvSpPr>
            <a:spLocks noChangeArrowheads="1"/>
          </p:cNvSpPr>
          <p:nvPr/>
        </p:nvSpPr>
        <p:spPr bwMode="auto">
          <a:xfrm>
            <a:off x="1835150" y="2924175"/>
            <a:ext cx="1873250" cy="1009650"/>
          </a:xfrm>
          <a:prstGeom prst="wedgeEllipseCallout">
            <a:avLst>
              <a:gd name="adj1" fmla="val -45000"/>
              <a:gd name="adj2" fmla="val -67926"/>
            </a:avLst>
          </a:prstGeom>
          <a:solidFill>
            <a:srgbClr val="FFFF00"/>
          </a:solidFill>
          <a:ln w="12700">
            <a:solidFill>
              <a:srgbClr val="800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TW" altLang="en-US"/>
          </a:p>
        </p:txBody>
      </p:sp>
      <p:sp>
        <p:nvSpPr>
          <p:cNvPr id="676869" name="Text Box 5"/>
          <p:cNvSpPr txBox="1">
            <a:spLocks noChangeArrowheads="1"/>
          </p:cNvSpPr>
          <p:nvPr/>
        </p:nvSpPr>
        <p:spPr bwMode="auto">
          <a:xfrm>
            <a:off x="2079625" y="2982913"/>
            <a:ext cx="14033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TW" altLang="en-US">
                <a:solidFill>
                  <a:srgbClr val="0000CC"/>
                </a:solidFill>
                <a:ea typeface="華康魏碑體" pitchFamily="65" charset="-120"/>
              </a:rPr>
              <a:t>青春期生</a:t>
            </a:r>
          </a:p>
          <a:p>
            <a:r>
              <a:rPr lang="zh-TW" altLang="en-US">
                <a:solidFill>
                  <a:srgbClr val="0000CC"/>
                </a:solidFill>
                <a:ea typeface="華康魏碑體" pitchFamily="65" charset="-120"/>
              </a:rPr>
              <a:t>理的成熟</a:t>
            </a:r>
          </a:p>
        </p:txBody>
      </p:sp>
      <p:sp>
        <p:nvSpPr>
          <p:cNvPr id="676870" name="AutoShape 6"/>
          <p:cNvSpPr>
            <a:spLocks noChangeArrowheads="1"/>
          </p:cNvSpPr>
          <p:nvPr/>
        </p:nvSpPr>
        <p:spPr bwMode="auto">
          <a:xfrm>
            <a:off x="4356100" y="2852738"/>
            <a:ext cx="1871663" cy="1081087"/>
          </a:xfrm>
          <a:prstGeom prst="wedgeEllipseCallout">
            <a:avLst>
              <a:gd name="adj1" fmla="val -57972"/>
              <a:gd name="adj2" fmla="val -59106"/>
            </a:avLst>
          </a:prstGeom>
          <a:solidFill>
            <a:srgbClr val="FFFF00"/>
          </a:solidFill>
          <a:ln w="12700">
            <a:solidFill>
              <a:srgbClr val="800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TW" altLang="en-US"/>
          </a:p>
        </p:txBody>
      </p:sp>
      <p:sp>
        <p:nvSpPr>
          <p:cNvPr id="676871" name="Text Box 7"/>
          <p:cNvSpPr txBox="1">
            <a:spLocks noChangeArrowheads="1"/>
          </p:cNvSpPr>
          <p:nvPr/>
        </p:nvSpPr>
        <p:spPr bwMode="auto">
          <a:xfrm>
            <a:off x="4643438" y="2940050"/>
            <a:ext cx="14033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TW" altLang="en-US">
                <a:solidFill>
                  <a:srgbClr val="0000CC"/>
                </a:solidFill>
                <a:ea typeface="華康魏碑體" pitchFamily="65" charset="-120"/>
              </a:rPr>
              <a:t>取得成人</a:t>
            </a:r>
          </a:p>
          <a:p>
            <a:r>
              <a:rPr lang="zh-TW" altLang="en-US">
                <a:solidFill>
                  <a:srgbClr val="0000CC"/>
                </a:solidFill>
                <a:ea typeface="華康魏碑體" pitchFamily="65" charset="-120"/>
              </a:rPr>
              <a:t>社會地位</a:t>
            </a:r>
          </a:p>
        </p:txBody>
      </p:sp>
    </p:spTree>
    <p:extLst>
      <p:ext uri="{BB962C8B-B14F-4D97-AF65-F5344CB8AC3E}">
        <p14:creationId xmlns:p14="http://schemas.microsoft.com/office/powerpoint/2010/main" val="3053837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76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76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76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76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67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7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6868" grpId="0" animBg="1"/>
      <p:bldP spid="676869" grpId="0"/>
      <p:bldP spid="676870" grpId="0" animBg="1"/>
      <p:bldP spid="67687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 smtClean="0"/>
              <a:t>青少年期</a:t>
            </a:r>
            <a:r>
              <a:rPr lang="zh-TW" altLang="zh-TW" dirty="0" smtClean="0"/>
              <a:t>的</a:t>
            </a:r>
            <a:r>
              <a:rPr lang="zh-TW" altLang="zh-TW" dirty="0" smtClean="0"/>
              <a:t>定義</a:t>
            </a:r>
            <a:r>
              <a:rPr lang="zh-TW" altLang="en-US" dirty="0" smtClean="0"/>
              <a:t>小結</a:t>
            </a:r>
            <a:endParaRPr lang="zh-TW" altLang="en-US" dirty="0" smtClean="0"/>
          </a:p>
        </p:txBody>
      </p:sp>
      <p:sp>
        <p:nvSpPr>
          <p:cNvPr id="16387" name="內容版面配置區 2"/>
          <p:cNvSpPr>
            <a:spLocks noGrp="1"/>
          </p:cNvSpPr>
          <p:nvPr>
            <p:ph idx="1"/>
          </p:nvPr>
        </p:nvSpPr>
        <p:spPr>
          <a:xfrm>
            <a:off x="685800" y="1700213"/>
            <a:ext cx="7772400" cy="936625"/>
          </a:xfrm>
        </p:spPr>
        <p:txBody>
          <a:bodyPr/>
          <a:lstStyle/>
          <a:p>
            <a:pPr>
              <a:lnSpc>
                <a:spcPts val="2800"/>
              </a:lnSpc>
              <a:buFont typeface="あくあフォント"/>
              <a:buNone/>
            </a:pPr>
            <a:r>
              <a:rPr lang="zh-TW" altLang="zh-TW" sz="2600" smtClean="0"/>
              <a:t>常用名詞</a:t>
            </a:r>
            <a:r>
              <a:rPr lang="zh-TW" altLang="en-US" sz="2600" smtClean="0"/>
              <a:t>：</a:t>
            </a:r>
            <a:r>
              <a:rPr lang="en-US" altLang="zh-TW" sz="2600" smtClean="0"/>
              <a:t>adolescence maturity puberty </a:t>
            </a:r>
            <a:r>
              <a:rPr lang="zh-TW" altLang="en-US" sz="2600" smtClean="0"/>
              <a:t> </a:t>
            </a:r>
            <a:endParaRPr lang="en-US" altLang="zh-TW" sz="2600" smtClean="0"/>
          </a:p>
          <a:p>
            <a:pPr>
              <a:lnSpc>
                <a:spcPts val="2800"/>
              </a:lnSpc>
              <a:buFont typeface="あくあフォント"/>
              <a:buNone/>
            </a:pPr>
            <a:r>
              <a:rPr lang="zh-TW" altLang="en-US" sz="2600" smtClean="0"/>
              <a:t>          </a:t>
            </a:r>
            <a:r>
              <a:rPr lang="en-US" altLang="zh-TW" sz="2600" smtClean="0"/>
              <a:t>teenager youth juvenile subadult</a:t>
            </a:r>
            <a:endParaRPr lang="zh-TW" altLang="en-US" sz="260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CAD830-2364-47DC-A800-3B637364C4E5}" type="slidenum">
              <a:rPr lang="ja-JP" altLang="en-US" smtClean="0"/>
              <a:pPr>
                <a:defRPr/>
              </a:pPr>
              <a:t>11</a:t>
            </a:fld>
            <a:endParaRPr lang="en-US" altLang="ja-JP" dirty="0"/>
          </a:p>
        </p:txBody>
      </p:sp>
      <p:grpSp>
        <p:nvGrpSpPr>
          <p:cNvPr id="3" name="群組 2"/>
          <p:cNvGrpSpPr/>
          <p:nvPr/>
        </p:nvGrpSpPr>
        <p:grpSpPr>
          <a:xfrm>
            <a:off x="827584" y="2708275"/>
            <a:ext cx="6841630" cy="3313013"/>
            <a:chOff x="827584" y="2708275"/>
            <a:chExt cx="6841630" cy="3313013"/>
          </a:xfrm>
        </p:grpSpPr>
        <p:sp>
          <p:nvSpPr>
            <p:cNvPr id="16" name="AutoShape 5"/>
            <p:cNvSpPr>
              <a:spLocks noChangeArrowheads="1"/>
            </p:cNvSpPr>
            <p:nvPr/>
          </p:nvSpPr>
          <p:spPr bwMode="auto">
            <a:xfrm>
              <a:off x="827584" y="4145334"/>
              <a:ext cx="6840538" cy="867842"/>
            </a:xfrm>
            <a:prstGeom prst="roundRect">
              <a:avLst>
                <a:gd name="adj" fmla="val 7542"/>
              </a:avLst>
            </a:prstGeom>
            <a:solidFill>
              <a:srgbClr val="88B8B7"/>
            </a:solidFill>
            <a:ln w="9525" algn="ctr">
              <a:noFill/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tIns="180000" anchor="b"/>
            <a:lstStyle/>
            <a:p>
              <a:pPr>
                <a:defRPr/>
              </a:pPr>
              <a:r>
                <a:rPr lang="en-US" altLang="zh-TW" sz="2800" dirty="0" smtClean="0">
                  <a:latin typeface="標楷體" pitchFamily="65" charset="-120"/>
                  <a:ea typeface="標楷體" pitchFamily="65" charset="-120"/>
                </a:rPr>
                <a:t>1.</a:t>
              </a:r>
              <a:r>
                <a:rPr lang="zh-TW" altLang="en-US" sz="2800" dirty="0" smtClean="0">
                  <a:latin typeface="標楷體" pitchFamily="65" charset="-120"/>
                  <a:ea typeface="標楷體" pitchFamily="65" charset="-120"/>
                </a:rPr>
                <a:t>民法</a:t>
              </a:r>
              <a:r>
                <a:rPr lang="zh-TW" altLang="en-US" sz="2800" dirty="0">
                  <a:latin typeface="標楷體" pitchFamily="65" charset="-120"/>
                  <a:ea typeface="標楷體" pitchFamily="65" charset="-120"/>
                </a:rPr>
                <a:t>－</a:t>
              </a:r>
              <a:r>
                <a:rPr lang="en-US" altLang="zh-TW" sz="2800" dirty="0">
                  <a:latin typeface="標楷體" pitchFamily="65" charset="-120"/>
                  <a:ea typeface="標楷體" pitchFamily="65" charset="-120"/>
                </a:rPr>
                <a:t>20</a:t>
              </a:r>
              <a:r>
                <a:rPr lang="zh-TW" altLang="en-US" sz="2800" dirty="0">
                  <a:latin typeface="標楷體" pitchFamily="65" charset="-120"/>
                  <a:ea typeface="標楷體" pitchFamily="65" charset="-120"/>
                </a:rPr>
                <a:t>歲成年</a:t>
              </a:r>
              <a:endParaRPr lang="ja-JP" altLang="en-US" sz="2800" dirty="0">
                <a:latin typeface="標楷體" pitchFamily="65" charset="-120"/>
                <a:ea typeface="標楷體" pitchFamily="65" charset="-120"/>
              </a:endParaRPr>
            </a:p>
          </p:txBody>
        </p:sp>
        <p:grpSp>
          <p:nvGrpSpPr>
            <p:cNvPr id="2" name="群組 1"/>
            <p:cNvGrpSpPr/>
            <p:nvPr/>
          </p:nvGrpSpPr>
          <p:grpSpPr>
            <a:xfrm>
              <a:off x="828676" y="2708275"/>
              <a:ext cx="6840538" cy="1682417"/>
              <a:chOff x="828676" y="2708275"/>
              <a:chExt cx="6840538" cy="1682417"/>
            </a:xfrm>
          </p:grpSpPr>
          <p:grpSp>
            <p:nvGrpSpPr>
              <p:cNvPr id="16390" name="Group 4"/>
              <p:cNvGrpSpPr>
                <a:grpSpLocks/>
              </p:cNvGrpSpPr>
              <p:nvPr/>
            </p:nvGrpSpPr>
            <p:grpSpPr bwMode="auto">
              <a:xfrm>
                <a:off x="828676" y="2708275"/>
                <a:ext cx="6840538" cy="1083503"/>
                <a:chOff x="521" y="845"/>
                <a:chExt cx="4309" cy="834"/>
              </a:xfrm>
            </p:grpSpPr>
            <p:sp>
              <p:nvSpPr>
                <p:cNvPr id="23" name="AutoShape 5"/>
                <p:cNvSpPr>
                  <a:spLocks noChangeArrowheads="1"/>
                </p:cNvSpPr>
                <p:nvPr/>
              </p:nvSpPr>
              <p:spPr bwMode="auto">
                <a:xfrm>
                  <a:off x="521" y="1011"/>
                  <a:ext cx="4309" cy="668"/>
                </a:xfrm>
                <a:prstGeom prst="roundRect">
                  <a:avLst>
                    <a:gd name="adj" fmla="val 7542"/>
                  </a:avLst>
                </a:prstGeom>
                <a:solidFill>
                  <a:srgbClr val="88B8B7"/>
                </a:solidFill>
                <a:ln w="9525" algn="ctr">
                  <a:noFill/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tIns="180000" anchor="b"/>
                <a:lstStyle/>
                <a:p>
                  <a:pPr>
                    <a:defRPr/>
                  </a:pPr>
                  <a:r>
                    <a:rPr lang="zh-TW" altLang="zh-TW" sz="2800" dirty="0">
                      <a:latin typeface="標楷體" pitchFamily="65" charset="-120"/>
                      <a:ea typeface="標楷體" pitchFamily="65" charset="-120"/>
                    </a:rPr>
                    <a:t>個體生理發展的一段期間</a:t>
                  </a:r>
                  <a:r>
                    <a:rPr lang="en-US" altLang="zh-TW" sz="2800" dirty="0">
                      <a:latin typeface="標楷體" pitchFamily="65" charset="-120"/>
                      <a:ea typeface="標楷體" pitchFamily="65" charset="-120"/>
                    </a:rPr>
                    <a:t>-</a:t>
                  </a:r>
                  <a:r>
                    <a:rPr lang="zh-TW" altLang="zh-TW" sz="2800" dirty="0">
                      <a:latin typeface="標楷體" pitchFamily="65" charset="-120"/>
                      <a:ea typeface="標楷體" pitchFamily="65" charset="-120"/>
                    </a:rPr>
                    <a:t>性成熟</a:t>
                  </a:r>
                  <a:endParaRPr lang="ja-JP" altLang="en-US" sz="2800" dirty="0">
                    <a:latin typeface="標楷體" pitchFamily="65" charset="-120"/>
                    <a:ea typeface="標楷體" pitchFamily="65" charset="-120"/>
                  </a:endParaRPr>
                </a:p>
              </p:txBody>
            </p:sp>
            <p:sp>
              <p:nvSpPr>
                <p:cNvPr id="24" name="AutoShape 6"/>
                <p:cNvSpPr>
                  <a:spLocks noChangeArrowheads="1"/>
                </p:cNvSpPr>
                <p:nvPr/>
              </p:nvSpPr>
              <p:spPr bwMode="auto">
                <a:xfrm>
                  <a:off x="702" y="845"/>
                  <a:ext cx="2132" cy="40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3C6463"/>
                </a:solidFill>
                <a:ln w="9525" algn="ctr">
                  <a:noFill/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 algn="ctr">
                    <a:defRPr/>
                  </a:pPr>
                  <a:r>
                    <a:rPr lang="en-US" altLang="zh-TW" sz="2800" dirty="0">
                      <a:solidFill>
                        <a:schemeClr val="bg1"/>
                      </a:solidFill>
                      <a:latin typeface="標楷體" pitchFamily="65" charset="-120"/>
                      <a:ea typeface="標楷體" pitchFamily="65" charset="-120"/>
                    </a:rPr>
                    <a:t>(</a:t>
                  </a:r>
                  <a:r>
                    <a:rPr lang="zh-TW" altLang="en-US" sz="2800" dirty="0">
                      <a:solidFill>
                        <a:schemeClr val="bg1"/>
                      </a:solidFill>
                      <a:latin typeface="標楷體" pitchFamily="65" charset="-120"/>
                      <a:ea typeface="標楷體" pitchFamily="65" charset="-120"/>
                    </a:rPr>
                    <a:t>一</a:t>
                  </a:r>
                  <a:r>
                    <a:rPr lang="en-US" altLang="zh-TW" sz="2800" dirty="0">
                      <a:solidFill>
                        <a:schemeClr val="bg1"/>
                      </a:solidFill>
                      <a:latin typeface="標楷體" pitchFamily="65" charset="-120"/>
                      <a:ea typeface="標楷體" pitchFamily="65" charset="-120"/>
                    </a:rPr>
                    <a:t>)</a:t>
                  </a:r>
                  <a:r>
                    <a:rPr lang="zh-TW" altLang="en-US" sz="2800" dirty="0">
                      <a:solidFill>
                        <a:schemeClr val="bg1"/>
                      </a:solidFill>
                      <a:latin typeface="標楷體" pitchFamily="65" charset="-120"/>
                      <a:ea typeface="標楷體" pitchFamily="65" charset="-120"/>
                    </a:rPr>
                    <a:t>生物學觀點</a:t>
                  </a:r>
                  <a:endParaRPr lang="en-US" altLang="ja-JP" sz="2800" dirty="0">
                    <a:solidFill>
                      <a:schemeClr val="bg1"/>
                    </a:solidFill>
                    <a:latin typeface="標楷體" pitchFamily="65" charset="-120"/>
                    <a:ea typeface="標楷體" pitchFamily="65" charset="-120"/>
                  </a:endParaRPr>
                </a:p>
              </p:txBody>
            </p:sp>
          </p:grpSp>
          <p:sp>
            <p:nvSpPr>
              <p:cNvPr id="22" name="AutoShape 9"/>
              <p:cNvSpPr>
                <a:spLocks noChangeArrowheads="1"/>
              </p:cNvSpPr>
              <p:nvPr/>
            </p:nvSpPr>
            <p:spPr bwMode="auto">
              <a:xfrm>
                <a:off x="1116013" y="3860633"/>
                <a:ext cx="3384550" cy="530059"/>
              </a:xfrm>
              <a:prstGeom prst="roundRect">
                <a:avLst>
                  <a:gd name="adj" fmla="val 50000"/>
                </a:avLst>
              </a:prstGeom>
              <a:solidFill>
                <a:srgbClr val="3C6463"/>
              </a:solidFill>
              <a:ln w="9525" algn="ctr">
                <a:noFill/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altLang="zh-TW" sz="2800" dirty="0">
                    <a:solidFill>
                      <a:schemeClr val="bg1"/>
                    </a:solidFill>
                    <a:latin typeface="標楷體" pitchFamily="65" charset="-120"/>
                    <a:ea typeface="標楷體" pitchFamily="65" charset="-120"/>
                  </a:rPr>
                  <a:t>(</a:t>
                </a:r>
                <a:r>
                  <a:rPr lang="zh-TW" altLang="en-US" sz="2800" dirty="0">
                    <a:solidFill>
                      <a:schemeClr val="bg1"/>
                    </a:solidFill>
                    <a:latin typeface="標楷體" pitchFamily="65" charset="-120"/>
                    <a:ea typeface="標楷體" pitchFamily="65" charset="-120"/>
                  </a:rPr>
                  <a:t>二</a:t>
                </a:r>
                <a:r>
                  <a:rPr lang="en-US" altLang="zh-TW" sz="2800" dirty="0">
                    <a:solidFill>
                      <a:schemeClr val="bg1"/>
                    </a:solidFill>
                    <a:latin typeface="標楷體" pitchFamily="65" charset="-120"/>
                    <a:ea typeface="標楷體" pitchFamily="65" charset="-120"/>
                  </a:rPr>
                  <a:t>)</a:t>
                </a:r>
                <a:r>
                  <a:rPr lang="zh-TW" altLang="en-US" sz="2800" dirty="0">
                    <a:solidFill>
                      <a:schemeClr val="bg1"/>
                    </a:solidFill>
                    <a:latin typeface="標楷體" pitchFamily="65" charset="-120"/>
                    <a:ea typeface="標楷體" pitchFamily="65" charset="-120"/>
                  </a:rPr>
                  <a:t>法律學觀點</a:t>
                </a:r>
                <a:endParaRPr lang="en-US" altLang="ja-JP" sz="2800" dirty="0">
                  <a:solidFill>
                    <a:schemeClr val="bg1"/>
                  </a:solidFill>
                  <a:latin typeface="標楷體" pitchFamily="65" charset="-120"/>
                  <a:ea typeface="標楷體" pitchFamily="65" charset="-120"/>
                </a:endParaRPr>
              </a:p>
            </p:txBody>
          </p:sp>
        </p:grpSp>
        <p:sp>
          <p:nvSpPr>
            <p:cNvPr id="17" name="AutoShape 5"/>
            <p:cNvSpPr>
              <a:spLocks noChangeArrowheads="1"/>
            </p:cNvSpPr>
            <p:nvPr/>
          </p:nvSpPr>
          <p:spPr bwMode="auto">
            <a:xfrm>
              <a:off x="827584" y="5081438"/>
              <a:ext cx="6840538" cy="939850"/>
            </a:xfrm>
            <a:prstGeom prst="roundRect">
              <a:avLst>
                <a:gd name="adj" fmla="val 7542"/>
              </a:avLst>
            </a:prstGeom>
            <a:solidFill>
              <a:srgbClr val="88B8B7"/>
            </a:solidFill>
            <a:ln w="9525" algn="ctr">
              <a:noFill/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tIns="180000" anchor="b"/>
            <a:lstStyle/>
            <a:p>
              <a:pPr>
                <a:defRPr/>
              </a:pPr>
              <a:r>
                <a:rPr lang="en-US" altLang="zh-TW" sz="2800" dirty="0" smtClean="0">
                  <a:latin typeface="標楷體" pitchFamily="65" charset="-120"/>
                  <a:ea typeface="標楷體" pitchFamily="65" charset="-120"/>
                </a:rPr>
                <a:t>2.</a:t>
              </a:r>
              <a:r>
                <a:rPr lang="zh-TW" altLang="en-US" sz="2800" dirty="0" smtClean="0">
                  <a:latin typeface="標楷體" pitchFamily="65" charset="-120"/>
                  <a:ea typeface="標楷體" pitchFamily="65" charset="-120"/>
                </a:rPr>
                <a:t>刑法</a:t>
              </a:r>
              <a:r>
                <a:rPr lang="en-US" altLang="zh-TW" sz="2800" dirty="0">
                  <a:latin typeface="標楷體" pitchFamily="65" charset="-120"/>
                  <a:ea typeface="標楷體" pitchFamily="65" charset="-120"/>
                </a:rPr>
                <a:t>:</a:t>
              </a:r>
              <a:r>
                <a:rPr lang="zh-TW" altLang="en-US" sz="2800" dirty="0">
                  <a:latin typeface="標楷體" pitchFamily="65" charset="-120"/>
                  <a:ea typeface="標楷體" pitchFamily="65" charset="-120"/>
                </a:rPr>
                <a:t>未滿十四歲人之行為，不罰，十四歲以上未滿十八歲人之行為，得減輕其刑。</a:t>
              </a:r>
              <a:endParaRPr lang="ja-JP" altLang="en-US" sz="2800" dirty="0">
                <a:latin typeface="標楷體" pitchFamily="65" charset="-120"/>
                <a:ea typeface="標楷體" pitchFamily="65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17647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青少年期的定義</a:t>
            </a:r>
            <a:r>
              <a:rPr lang="zh-TW" altLang="en-US" dirty="0"/>
              <a:t>小結</a:t>
            </a:r>
            <a:endParaRPr lang="zh-TW" altLang="en-US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CAD830-2364-47DC-A800-3B637364C4E5}" type="slidenum">
              <a:rPr lang="ja-JP" altLang="en-US" smtClean="0"/>
              <a:pPr>
                <a:defRPr/>
              </a:pPr>
              <a:t>12</a:t>
            </a:fld>
            <a:endParaRPr lang="en-US" altLang="ja-JP" dirty="0"/>
          </a:p>
        </p:txBody>
      </p:sp>
      <p:grpSp>
        <p:nvGrpSpPr>
          <p:cNvPr id="5" name="群組 4"/>
          <p:cNvGrpSpPr/>
          <p:nvPr/>
        </p:nvGrpSpPr>
        <p:grpSpPr>
          <a:xfrm>
            <a:off x="827584" y="1772401"/>
            <a:ext cx="6984776" cy="4392903"/>
            <a:chOff x="827584" y="1772401"/>
            <a:chExt cx="6840538" cy="4392903"/>
          </a:xfrm>
        </p:grpSpPr>
        <p:sp>
          <p:nvSpPr>
            <p:cNvPr id="16" name="AutoShape 5"/>
            <p:cNvSpPr>
              <a:spLocks noChangeArrowheads="1"/>
            </p:cNvSpPr>
            <p:nvPr/>
          </p:nvSpPr>
          <p:spPr bwMode="auto">
            <a:xfrm>
              <a:off x="827584" y="2057102"/>
              <a:ext cx="6840538" cy="1731938"/>
            </a:xfrm>
            <a:prstGeom prst="roundRect">
              <a:avLst>
                <a:gd name="adj" fmla="val 7542"/>
              </a:avLst>
            </a:prstGeom>
            <a:solidFill>
              <a:srgbClr val="88B8B7"/>
            </a:solidFill>
            <a:ln w="9525" algn="ctr">
              <a:noFill/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tIns="180000" anchor="b"/>
            <a:lstStyle/>
            <a:p>
              <a:pPr>
                <a:defRPr/>
              </a:pPr>
              <a:r>
                <a:rPr lang="en-US" altLang="zh-TW" sz="2800" dirty="0" smtClean="0">
                  <a:latin typeface="標楷體" pitchFamily="65" charset="-120"/>
                  <a:ea typeface="標楷體" pitchFamily="65" charset="-120"/>
                </a:rPr>
                <a:t>3.</a:t>
              </a:r>
              <a:r>
                <a:rPr lang="zh-TW" altLang="en-US" sz="2800" dirty="0" smtClean="0">
                  <a:latin typeface="標楷體" pitchFamily="65" charset="-120"/>
                  <a:ea typeface="標楷體" pitchFamily="65" charset="-120"/>
                </a:rPr>
                <a:t>少年</a:t>
              </a:r>
              <a:r>
                <a:rPr lang="zh-TW" altLang="en-US" sz="2800" dirty="0">
                  <a:latin typeface="標楷體" pitchFamily="65" charset="-120"/>
                  <a:ea typeface="標楷體" pitchFamily="65" charset="-120"/>
                </a:rPr>
                <a:t>事件處理法</a:t>
              </a:r>
              <a:r>
                <a:rPr lang="en-US" altLang="zh-TW" sz="2800" dirty="0">
                  <a:latin typeface="標楷體" pitchFamily="65" charset="-120"/>
                  <a:ea typeface="標楷體" pitchFamily="65" charset="-120"/>
                </a:rPr>
                <a:t>:</a:t>
              </a:r>
              <a:r>
                <a:rPr lang="zh-TW" altLang="en-US" sz="2800" dirty="0">
                  <a:latin typeface="標楷體" pitchFamily="65" charset="-120"/>
                  <a:ea typeface="標楷體" pitchFamily="65" charset="-120"/>
                </a:rPr>
                <a:t>少年者，為十二歲以上，十八歲未滿之人，關於少年之保護事件及刑事案件，應依該法處理。</a:t>
              </a:r>
              <a:endParaRPr lang="ja-JP" altLang="en-US" sz="2800" dirty="0"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22" name="AutoShape 9"/>
            <p:cNvSpPr>
              <a:spLocks noChangeArrowheads="1"/>
            </p:cNvSpPr>
            <p:nvPr/>
          </p:nvSpPr>
          <p:spPr bwMode="auto">
            <a:xfrm>
              <a:off x="1116012" y="1772401"/>
              <a:ext cx="4013353" cy="530059"/>
            </a:xfrm>
            <a:prstGeom prst="roundRect">
              <a:avLst>
                <a:gd name="adj" fmla="val 50000"/>
              </a:avLst>
            </a:prstGeom>
            <a:solidFill>
              <a:srgbClr val="3C6463"/>
            </a:solidFill>
            <a:ln w="9525" algn="ctr">
              <a:noFill/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TW" sz="2800" dirty="0">
                  <a:solidFill>
                    <a:schemeClr val="bg1"/>
                  </a:solidFill>
                  <a:latin typeface="標楷體" pitchFamily="65" charset="-120"/>
                  <a:ea typeface="標楷體" pitchFamily="65" charset="-120"/>
                </a:rPr>
                <a:t>(</a:t>
              </a:r>
              <a:r>
                <a:rPr lang="zh-TW" altLang="en-US" sz="2800" dirty="0">
                  <a:solidFill>
                    <a:schemeClr val="bg1"/>
                  </a:solidFill>
                  <a:latin typeface="標楷體" pitchFamily="65" charset="-120"/>
                  <a:ea typeface="標楷體" pitchFamily="65" charset="-120"/>
                </a:rPr>
                <a:t>二</a:t>
              </a:r>
              <a:r>
                <a:rPr lang="en-US" altLang="zh-TW" sz="2800" dirty="0">
                  <a:solidFill>
                    <a:schemeClr val="bg1"/>
                  </a:solidFill>
                  <a:latin typeface="標楷體" pitchFamily="65" charset="-120"/>
                  <a:ea typeface="標楷體" pitchFamily="65" charset="-120"/>
                </a:rPr>
                <a:t>)</a:t>
              </a:r>
              <a:r>
                <a:rPr lang="zh-TW" altLang="en-US" sz="2800" dirty="0">
                  <a:solidFill>
                    <a:schemeClr val="bg1"/>
                  </a:solidFill>
                  <a:latin typeface="標楷體" pitchFamily="65" charset="-120"/>
                  <a:ea typeface="標楷體" pitchFamily="65" charset="-120"/>
                </a:rPr>
                <a:t>法律學</a:t>
              </a:r>
              <a:r>
                <a:rPr lang="zh-TW" altLang="en-US" sz="2800" dirty="0" smtClean="0">
                  <a:solidFill>
                    <a:schemeClr val="bg1"/>
                  </a:solidFill>
                  <a:latin typeface="標楷體" pitchFamily="65" charset="-120"/>
                  <a:ea typeface="標楷體" pitchFamily="65" charset="-120"/>
                </a:rPr>
                <a:t>觀點</a:t>
              </a:r>
              <a:r>
                <a:rPr lang="en-US" altLang="zh-TW" sz="2800" dirty="0" smtClean="0">
                  <a:solidFill>
                    <a:schemeClr val="bg1"/>
                  </a:solidFill>
                  <a:latin typeface="標楷體" pitchFamily="65" charset="-120"/>
                  <a:ea typeface="標楷體" pitchFamily="65" charset="-120"/>
                </a:rPr>
                <a:t>(</a:t>
              </a:r>
              <a:r>
                <a:rPr lang="zh-TW" altLang="en-US" sz="2800" dirty="0" smtClean="0">
                  <a:solidFill>
                    <a:schemeClr val="bg1"/>
                  </a:solidFill>
                  <a:latin typeface="標楷體" pitchFamily="65" charset="-120"/>
                  <a:ea typeface="標楷體" pitchFamily="65" charset="-120"/>
                </a:rPr>
                <a:t>續</a:t>
              </a:r>
              <a:r>
                <a:rPr lang="en-US" altLang="zh-TW" sz="2800" dirty="0" smtClean="0">
                  <a:solidFill>
                    <a:schemeClr val="bg1"/>
                  </a:solidFill>
                  <a:latin typeface="標楷體" pitchFamily="65" charset="-120"/>
                  <a:ea typeface="標楷體" pitchFamily="65" charset="-120"/>
                </a:rPr>
                <a:t>)</a:t>
              </a:r>
              <a:endParaRPr lang="en-US" altLang="ja-JP" sz="2800" dirty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17" name="AutoShape 5"/>
            <p:cNvSpPr>
              <a:spLocks noChangeArrowheads="1"/>
            </p:cNvSpPr>
            <p:nvPr/>
          </p:nvSpPr>
          <p:spPr bwMode="auto">
            <a:xfrm>
              <a:off x="827584" y="3857302"/>
              <a:ext cx="6840538" cy="1155874"/>
            </a:xfrm>
            <a:prstGeom prst="roundRect">
              <a:avLst>
                <a:gd name="adj" fmla="val 7542"/>
              </a:avLst>
            </a:prstGeom>
            <a:solidFill>
              <a:srgbClr val="88B8B7"/>
            </a:solidFill>
            <a:ln w="9525" algn="ctr">
              <a:noFill/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tIns="180000" anchor="b"/>
            <a:lstStyle/>
            <a:p>
              <a:pPr>
                <a:defRPr/>
              </a:pPr>
              <a:r>
                <a:rPr lang="en-US" altLang="zh-TW" sz="2800" dirty="0" smtClean="0">
                  <a:latin typeface="標楷體" pitchFamily="65" charset="-120"/>
                  <a:ea typeface="標楷體" pitchFamily="65" charset="-120"/>
                </a:rPr>
                <a:t>4.</a:t>
              </a:r>
              <a:r>
                <a:rPr lang="zh-TW" altLang="en-US" sz="2800" dirty="0" smtClean="0">
                  <a:latin typeface="標楷體" pitchFamily="65" charset="-120"/>
                  <a:ea typeface="標楷體" pitchFamily="65" charset="-120"/>
                </a:rPr>
                <a:t>兒童</a:t>
              </a:r>
              <a:r>
                <a:rPr lang="zh-TW" altLang="en-US" sz="2800" dirty="0">
                  <a:latin typeface="標楷體" pitchFamily="65" charset="-120"/>
                  <a:ea typeface="標楷體" pitchFamily="65" charset="-120"/>
                </a:rPr>
                <a:t>及少年福利與權益保障法：少年，指十二歲以上未滿十八歲之人</a:t>
              </a:r>
              <a:endParaRPr lang="ja-JP" altLang="en-US" sz="2800" dirty="0">
                <a:latin typeface="標楷體" pitchFamily="65" charset="-120"/>
                <a:ea typeface="標楷體" pitchFamily="65" charset="-120"/>
              </a:endParaRPr>
            </a:p>
          </p:txBody>
        </p:sp>
        <p:grpSp>
          <p:nvGrpSpPr>
            <p:cNvPr id="13" name="Group 10"/>
            <p:cNvGrpSpPr>
              <a:grpSpLocks/>
            </p:cNvGrpSpPr>
            <p:nvPr/>
          </p:nvGrpSpPr>
          <p:grpSpPr bwMode="auto">
            <a:xfrm>
              <a:off x="827584" y="5127272"/>
              <a:ext cx="6840538" cy="1038032"/>
              <a:chOff x="521" y="845"/>
              <a:chExt cx="4309" cy="799"/>
            </a:xfrm>
          </p:grpSpPr>
          <p:sp>
            <p:nvSpPr>
              <p:cNvPr id="14" name="AutoShape 11"/>
              <p:cNvSpPr>
                <a:spLocks noChangeArrowheads="1"/>
              </p:cNvSpPr>
              <p:nvPr/>
            </p:nvSpPr>
            <p:spPr bwMode="auto">
              <a:xfrm>
                <a:off x="521" y="1011"/>
                <a:ext cx="4309" cy="633"/>
              </a:xfrm>
              <a:prstGeom prst="roundRect">
                <a:avLst>
                  <a:gd name="adj" fmla="val 7542"/>
                </a:avLst>
              </a:prstGeom>
              <a:solidFill>
                <a:srgbClr val="88B8B7"/>
              </a:solidFill>
              <a:ln w="9525" algn="ctr">
                <a:noFill/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tIns="180000" anchor="b"/>
              <a:lstStyle/>
              <a:p>
                <a:pPr>
                  <a:defRPr/>
                </a:pPr>
                <a:r>
                  <a:rPr lang="zh-TW" altLang="en-US" sz="2800" dirty="0">
                    <a:latin typeface="標楷體" pitchFamily="65" charset="-120"/>
                    <a:ea typeface="標楷體" pitchFamily="65" charset="-120"/>
                  </a:rPr>
                  <a:t>社會賦予成員的身分。如成年禮、割禮等</a:t>
                </a:r>
                <a:endParaRPr lang="ja-JP" altLang="en-US" sz="2800" dirty="0">
                  <a:latin typeface="標楷體" pitchFamily="65" charset="-120"/>
                  <a:ea typeface="標楷體" pitchFamily="65" charset="-120"/>
                </a:endParaRPr>
              </a:p>
            </p:txBody>
          </p:sp>
          <p:sp>
            <p:nvSpPr>
              <p:cNvPr id="15" name="AutoShape 12"/>
              <p:cNvSpPr>
                <a:spLocks noChangeArrowheads="1"/>
              </p:cNvSpPr>
              <p:nvPr/>
            </p:nvSpPr>
            <p:spPr bwMode="auto">
              <a:xfrm>
                <a:off x="702" y="845"/>
                <a:ext cx="2268" cy="408"/>
              </a:xfrm>
              <a:prstGeom prst="roundRect">
                <a:avLst>
                  <a:gd name="adj" fmla="val 50000"/>
                </a:avLst>
              </a:prstGeom>
              <a:solidFill>
                <a:srgbClr val="3C6463"/>
              </a:solidFill>
              <a:ln w="9525" algn="ctr">
                <a:noFill/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altLang="zh-TW" sz="2800" dirty="0" smtClean="0">
                    <a:solidFill>
                      <a:schemeClr val="bg1"/>
                    </a:solidFill>
                    <a:latin typeface="標楷體" pitchFamily="65" charset="-120"/>
                    <a:ea typeface="標楷體" pitchFamily="65" charset="-120"/>
                  </a:rPr>
                  <a:t>(</a:t>
                </a:r>
                <a:r>
                  <a:rPr lang="zh-TW" altLang="en-US" sz="2800" dirty="0">
                    <a:solidFill>
                      <a:schemeClr val="bg1"/>
                    </a:solidFill>
                    <a:latin typeface="標楷體" pitchFamily="65" charset="-120"/>
                    <a:ea typeface="標楷體" pitchFamily="65" charset="-120"/>
                  </a:rPr>
                  <a:t>三</a:t>
                </a:r>
                <a:r>
                  <a:rPr lang="en-US" altLang="zh-TW" sz="2800" dirty="0">
                    <a:solidFill>
                      <a:schemeClr val="bg1"/>
                    </a:solidFill>
                    <a:latin typeface="標楷體" pitchFamily="65" charset="-120"/>
                    <a:ea typeface="標楷體" pitchFamily="65" charset="-120"/>
                  </a:rPr>
                  <a:t>)</a:t>
                </a:r>
                <a:r>
                  <a:rPr lang="zh-TW" altLang="en-US" sz="2800" dirty="0">
                    <a:solidFill>
                      <a:schemeClr val="bg1"/>
                    </a:solidFill>
                    <a:latin typeface="標楷體" pitchFamily="65" charset="-120"/>
                    <a:ea typeface="標楷體" pitchFamily="65" charset="-120"/>
                  </a:rPr>
                  <a:t>社會學觀點</a:t>
                </a:r>
                <a:endParaRPr lang="en-US" altLang="ja-JP" sz="2800" dirty="0">
                  <a:solidFill>
                    <a:schemeClr val="bg1"/>
                  </a:solidFill>
                  <a:latin typeface="標楷體" pitchFamily="65" charset="-120"/>
                  <a:ea typeface="標楷體" pitchFamily="65" charset="-12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08913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青少年期的定義</a:t>
            </a:r>
            <a:r>
              <a:rPr lang="zh-TW" altLang="en-US" dirty="0"/>
              <a:t>小結</a:t>
            </a:r>
            <a:endParaRPr lang="zh-TW" altLang="en-US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C78052-B57D-41BC-87C3-D3E4A72A1DAF}" type="slidenum">
              <a:rPr lang="ja-JP" altLang="en-US" smtClean="0"/>
              <a:pPr>
                <a:defRPr/>
              </a:pPr>
              <a:t>13</a:t>
            </a:fld>
            <a:endParaRPr lang="en-US" altLang="ja-JP"/>
          </a:p>
        </p:txBody>
      </p:sp>
      <p:grpSp>
        <p:nvGrpSpPr>
          <p:cNvPr id="3" name="群組 2"/>
          <p:cNvGrpSpPr/>
          <p:nvPr/>
        </p:nvGrpSpPr>
        <p:grpSpPr>
          <a:xfrm>
            <a:off x="971550" y="1988840"/>
            <a:ext cx="6840810" cy="3888432"/>
            <a:chOff x="971550" y="1988840"/>
            <a:chExt cx="6840810" cy="3888432"/>
          </a:xfrm>
        </p:grpSpPr>
        <p:sp>
          <p:nvSpPr>
            <p:cNvPr id="29" name="AutoShape 5"/>
            <p:cNvSpPr>
              <a:spLocks noChangeArrowheads="1"/>
            </p:cNvSpPr>
            <p:nvPr/>
          </p:nvSpPr>
          <p:spPr bwMode="auto">
            <a:xfrm>
              <a:off x="971550" y="2212401"/>
              <a:ext cx="6840810" cy="938133"/>
            </a:xfrm>
            <a:prstGeom prst="roundRect">
              <a:avLst>
                <a:gd name="adj" fmla="val 7542"/>
              </a:avLst>
            </a:prstGeom>
            <a:solidFill>
              <a:srgbClr val="88B8B7"/>
            </a:solidFill>
            <a:ln w="9525" algn="ctr">
              <a:noFill/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tIns="180000" anchor="ctr"/>
            <a:lstStyle/>
            <a:p>
              <a:pPr>
                <a:defRPr/>
              </a:pPr>
              <a:r>
                <a:rPr lang="zh-TW" altLang="zh-TW" sz="2800" dirty="0">
                  <a:latin typeface="標楷體" pitchFamily="65" charset="-120"/>
                  <a:ea typeface="標楷體" pitchFamily="65" charset="-120"/>
                </a:rPr>
                <a:t>一段追求自我統整的期間</a:t>
              </a:r>
              <a:endParaRPr lang="ja-JP" altLang="en-US" sz="2800" dirty="0"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30" name="AutoShape 6"/>
            <p:cNvSpPr>
              <a:spLocks noChangeArrowheads="1"/>
            </p:cNvSpPr>
            <p:nvPr/>
          </p:nvSpPr>
          <p:spPr bwMode="auto">
            <a:xfrm>
              <a:off x="1277905" y="1988840"/>
              <a:ext cx="4014599" cy="504727"/>
            </a:xfrm>
            <a:prstGeom prst="roundRect">
              <a:avLst>
                <a:gd name="adj" fmla="val 50000"/>
              </a:avLst>
            </a:prstGeom>
            <a:solidFill>
              <a:srgbClr val="3C6463"/>
            </a:solidFill>
            <a:ln w="9525" algn="ctr">
              <a:noFill/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TW" sz="2800" dirty="0">
                  <a:solidFill>
                    <a:schemeClr val="bg1"/>
                  </a:solidFill>
                  <a:latin typeface="標楷體" pitchFamily="65" charset="-120"/>
                  <a:ea typeface="標楷體" pitchFamily="65" charset="-120"/>
                </a:rPr>
                <a:t>(</a:t>
              </a:r>
              <a:r>
                <a:rPr lang="zh-TW" altLang="en-US" sz="2800" dirty="0">
                  <a:solidFill>
                    <a:schemeClr val="bg1"/>
                  </a:solidFill>
                  <a:latin typeface="標楷體" pitchFamily="65" charset="-120"/>
                  <a:ea typeface="標楷體" pitchFamily="65" charset="-120"/>
                </a:rPr>
                <a:t>四</a:t>
              </a:r>
              <a:r>
                <a:rPr lang="en-US" altLang="zh-TW" sz="2800" dirty="0">
                  <a:solidFill>
                    <a:schemeClr val="bg1"/>
                  </a:solidFill>
                  <a:latin typeface="標楷體" pitchFamily="65" charset="-120"/>
                  <a:ea typeface="標楷體" pitchFamily="65" charset="-120"/>
                </a:rPr>
                <a:t>)</a:t>
              </a:r>
              <a:r>
                <a:rPr lang="zh-TW" altLang="en-US" sz="2800" dirty="0">
                  <a:solidFill>
                    <a:schemeClr val="bg1"/>
                  </a:solidFill>
                  <a:latin typeface="標楷體" pitchFamily="65" charset="-120"/>
                  <a:ea typeface="標楷體" pitchFamily="65" charset="-120"/>
                </a:rPr>
                <a:t>青少年心理學觀點</a:t>
              </a:r>
              <a:endParaRPr lang="en-US" altLang="ja-JP" sz="2800" dirty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27" name="AutoShape 8"/>
            <p:cNvSpPr>
              <a:spLocks noChangeArrowheads="1"/>
            </p:cNvSpPr>
            <p:nvPr/>
          </p:nvSpPr>
          <p:spPr bwMode="auto">
            <a:xfrm>
              <a:off x="971550" y="3570987"/>
              <a:ext cx="6840810" cy="938133"/>
            </a:xfrm>
            <a:prstGeom prst="roundRect">
              <a:avLst>
                <a:gd name="adj" fmla="val 7542"/>
              </a:avLst>
            </a:prstGeom>
            <a:solidFill>
              <a:srgbClr val="88B8B7"/>
            </a:solidFill>
            <a:ln w="9525" algn="ctr">
              <a:noFill/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tIns="180000" anchor="ctr"/>
            <a:lstStyle/>
            <a:p>
              <a:pPr>
                <a:defRPr/>
              </a:pPr>
              <a:r>
                <a:rPr lang="zh-TW" altLang="zh-TW" sz="2800" dirty="0">
                  <a:latin typeface="標楷體" pitchFamily="65" charset="-120"/>
                  <a:ea typeface="標楷體" pitchFamily="65" charset="-120"/>
                </a:rPr>
                <a:t>部落的儀式</a:t>
              </a:r>
              <a:endParaRPr lang="ja-JP" altLang="en-US" sz="2800" dirty="0"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28" name="AutoShape 9"/>
            <p:cNvSpPr>
              <a:spLocks noChangeArrowheads="1"/>
            </p:cNvSpPr>
            <p:nvPr/>
          </p:nvSpPr>
          <p:spPr bwMode="auto">
            <a:xfrm>
              <a:off x="1277905" y="3347426"/>
              <a:ext cx="3666162" cy="504727"/>
            </a:xfrm>
            <a:prstGeom prst="roundRect">
              <a:avLst>
                <a:gd name="adj" fmla="val 50000"/>
              </a:avLst>
            </a:prstGeom>
            <a:solidFill>
              <a:srgbClr val="3C6463"/>
            </a:solidFill>
            <a:ln w="9525" algn="ctr">
              <a:noFill/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TW" sz="2800" dirty="0">
                  <a:solidFill>
                    <a:schemeClr val="bg1"/>
                  </a:solidFill>
                  <a:latin typeface="標楷體" pitchFamily="65" charset="-120"/>
                  <a:ea typeface="標楷體" pitchFamily="65" charset="-120"/>
                </a:rPr>
                <a:t>(</a:t>
              </a:r>
              <a:r>
                <a:rPr lang="zh-TW" altLang="en-US" sz="2800" dirty="0">
                  <a:solidFill>
                    <a:schemeClr val="bg1"/>
                  </a:solidFill>
                  <a:latin typeface="標楷體" pitchFamily="65" charset="-120"/>
                  <a:ea typeface="標楷體" pitchFamily="65" charset="-120"/>
                </a:rPr>
                <a:t>五</a:t>
              </a:r>
              <a:r>
                <a:rPr lang="en-US" altLang="zh-TW" sz="2800" dirty="0">
                  <a:solidFill>
                    <a:schemeClr val="bg1"/>
                  </a:solidFill>
                  <a:latin typeface="標楷體" pitchFamily="65" charset="-120"/>
                  <a:ea typeface="標楷體" pitchFamily="65" charset="-120"/>
                </a:rPr>
                <a:t>)</a:t>
              </a:r>
              <a:r>
                <a:rPr lang="zh-TW" altLang="en-US" sz="2800" dirty="0">
                  <a:solidFill>
                    <a:schemeClr val="bg1"/>
                  </a:solidFill>
                  <a:latin typeface="標楷體" pitchFamily="65" charset="-120"/>
                  <a:ea typeface="標楷體" pitchFamily="65" charset="-120"/>
                </a:rPr>
                <a:t>文化人類學觀點</a:t>
              </a:r>
              <a:endParaRPr lang="en-US" altLang="ja-JP" sz="2800" dirty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25" name="AutoShape 11"/>
            <p:cNvSpPr>
              <a:spLocks noChangeArrowheads="1"/>
            </p:cNvSpPr>
            <p:nvPr/>
          </p:nvSpPr>
          <p:spPr bwMode="auto">
            <a:xfrm>
              <a:off x="971600" y="4939139"/>
              <a:ext cx="6823648" cy="938133"/>
            </a:xfrm>
            <a:prstGeom prst="roundRect">
              <a:avLst>
                <a:gd name="adj" fmla="val 7542"/>
              </a:avLst>
            </a:prstGeom>
            <a:solidFill>
              <a:srgbClr val="88B8B7"/>
            </a:solidFill>
            <a:ln w="9525" algn="ctr">
              <a:noFill/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tIns="180000" anchor="ctr"/>
            <a:lstStyle/>
            <a:p>
              <a:pPr>
                <a:defRPr/>
              </a:pPr>
              <a:r>
                <a:rPr lang="zh-TW" altLang="zh-TW" sz="2800" dirty="0">
                  <a:latin typeface="標楷體" pitchFamily="65" charset="-120"/>
                  <a:ea typeface="標楷體" pitchFamily="65" charset="-120"/>
                </a:rPr>
                <a:t>國小高年級至大學的個體</a:t>
              </a:r>
              <a:endParaRPr lang="ja-JP" altLang="en-US" sz="2800" dirty="0"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26" name="AutoShape 12"/>
            <p:cNvSpPr>
              <a:spLocks noChangeArrowheads="1"/>
            </p:cNvSpPr>
            <p:nvPr/>
          </p:nvSpPr>
          <p:spPr bwMode="auto">
            <a:xfrm>
              <a:off x="1277187" y="4715578"/>
              <a:ext cx="3438689" cy="504727"/>
            </a:xfrm>
            <a:prstGeom prst="roundRect">
              <a:avLst>
                <a:gd name="adj" fmla="val 50000"/>
              </a:avLst>
            </a:prstGeom>
            <a:solidFill>
              <a:srgbClr val="3C6463"/>
            </a:solidFill>
            <a:ln w="9525" algn="ctr">
              <a:noFill/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TW" sz="2800" dirty="0">
                  <a:solidFill>
                    <a:schemeClr val="bg1"/>
                  </a:solidFill>
                  <a:latin typeface="標楷體" pitchFamily="65" charset="-120"/>
                  <a:ea typeface="標楷體" pitchFamily="65" charset="-120"/>
                </a:rPr>
                <a:t>(</a:t>
              </a:r>
              <a:r>
                <a:rPr lang="zh-TW" altLang="en-US" sz="2800" dirty="0">
                  <a:solidFill>
                    <a:schemeClr val="bg1"/>
                  </a:solidFill>
                  <a:latin typeface="標楷體" pitchFamily="65" charset="-120"/>
                  <a:ea typeface="標楷體" pitchFamily="65" charset="-120"/>
                </a:rPr>
                <a:t>六</a:t>
              </a:r>
              <a:r>
                <a:rPr lang="en-US" altLang="zh-TW" sz="2800" dirty="0">
                  <a:solidFill>
                    <a:schemeClr val="bg1"/>
                  </a:solidFill>
                  <a:latin typeface="標楷體" pitchFamily="65" charset="-120"/>
                  <a:ea typeface="標楷體" pitchFamily="65" charset="-120"/>
                </a:rPr>
                <a:t>)</a:t>
              </a:r>
              <a:r>
                <a:rPr lang="zh-TW" altLang="en-US" sz="2800" dirty="0">
                  <a:solidFill>
                    <a:schemeClr val="bg1"/>
                  </a:solidFill>
                  <a:latin typeface="標楷體" pitchFamily="65" charset="-120"/>
                  <a:ea typeface="標楷體" pitchFamily="65" charset="-120"/>
                </a:rPr>
                <a:t>學校教育觀點</a:t>
              </a:r>
              <a:endParaRPr lang="en-US" altLang="ja-JP" sz="2800" dirty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24708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貳、青少年發展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538689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E02611-2B0A-4026-862E-BACFB09E214B}" type="slidenum">
              <a:rPr lang="ja-JP" altLang="en-US" smtClean="0"/>
              <a:pPr>
                <a:defRPr/>
              </a:pPr>
              <a:t>15</a:t>
            </a:fld>
            <a:endParaRPr lang="en-US" altLang="ja-JP"/>
          </a:p>
        </p:txBody>
      </p:sp>
      <p:sp>
        <p:nvSpPr>
          <p:cNvPr id="5123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dirty="0" smtClean="0"/>
              <a:t>青少年</a:t>
            </a:r>
            <a:r>
              <a:rPr lang="zh-TW" altLang="zh-TW" dirty="0" smtClean="0"/>
              <a:t>的</a:t>
            </a:r>
            <a:r>
              <a:rPr lang="zh-TW" altLang="zh-TW" dirty="0" smtClean="0"/>
              <a:t>發展階段</a:t>
            </a:r>
            <a:endParaRPr lang="zh-TW" altLang="en-US" dirty="0" smtClean="0"/>
          </a:p>
        </p:txBody>
      </p:sp>
      <p:sp>
        <p:nvSpPr>
          <p:cNvPr id="8" name="AutoShape 4"/>
          <p:cNvSpPr>
            <a:spLocks noChangeArrowheads="1"/>
          </p:cNvSpPr>
          <p:nvPr/>
        </p:nvSpPr>
        <p:spPr bwMode="auto">
          <a:xfrm rot="20499003">
            <a:off x="5562600" y="1916113"/>
            <a:ext cx="2894013" cy="2487612"/>
          </a:xfrm>
          <a:prstGeom prst="homePlate">
            <a:avLst>
              <a:gd name="adj" fmla="val 31061"/>
            </a:avLst>
          </a:prstGeom>
          <a:gradFill>
            <a:gsLst>
              <a:gs pos="0">
                <a:srgbClr val="0070C0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9525" algn="ctr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zh-TW" altLang="en-US" sz="3200" dirty="0">
                <a:latin typeface="Times New Roman" charset="0"/>
                <a:ea typeface="標楷體" pitchFamily="65" charset="-120"/>
              </a:rPr>
              <a:t>晚期</a:t>
            </a:r>
            <a:endParaRPr lang="en-US" altLang="ja-JP" sz="3200" dirty="0">
              <a:latin typeface="Times New Roman" charset="0"/>
              <a:ea typeface="標楷體" pitchFamily="65" charset="-120"/>
            </a:endParaRPr>
          </a:p>
          <a:p>
            <a:pPr algn="ctr">
              <a:defRPr/>
            </a:pPr>
            <a:endParaRPr lang="ja-JP" altLang="en-US" dirty="0">
              <a:latin typeface="Times New Roman" charset="0"/>
              <a:ea typeface="標楷體" pitchFamily="65" charset="-120"/>
            </a:endParaRPr>
          </a:p>
          <a:p>
            <a:pPr algn="ctr">
              <a:defRPr/>
            </a:pPr>
            <a:r>
              <a:rPr lang="en-US" altLang="zh-TW" dirty="0">
                <a:latin typeface="Times New Roman" charset="0"/>
                <a:ea typeface="標楷體" pitchFamily="65" charset="-120"/>
              </a:rPr>
              <a:t>18-22</a:t>
            </a:r>
            <a:r>
              <a:rPr lang="zh-TW" altLang="en-US" dirty="0">
                <a:latin typeface="Times New Roman" charset="0"/>
                <a:ea typeface="標楷體" pitchFamily="65" charset="-120"/>
              </a:rPr>
              <a:t>歲</a:t>
            </a:r>
            <a:endParaRPr lang="ja-JP" altLang="en-US" dirty="0">
              <a:latin typeface="Times New Roman" charset="0"/>
              <a:ea typeface="標楷體" pitchFamily="65" charset="-120"/>
            </a:endParaRP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 rot="20499003">
            <a:off x="3224213" y="2762250"/>
            <a:ext cx="2894012" cy="2487613"/>
          </a:xfrm>
          <a:prstGeom prst="homePlate">
            <a:avLst>
              <a:gd name="adj" fmla="val 31061"/>
            </a:avLst>
          </a:prstGeom>
          <a:gradFill>
            <a:gsLst>
              <a:gs pos="0">
                <a:srgbClr val="00B0F0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9525" algn="ctr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zh-TW" altLang="en-US" sz="3200" dirty="0">
                <a:latin typeface="Times New Roman" charset="0"/>
                <a:ea typeface="標楷體" pitchFamily="65" charset="-120"/>
              </a:rPr>
              <a:t>中期</a:t>
            </a:r>
            <a:endParaRPr lang="en-US" altLang="ja-JP" sz="3200" dirty="0">
              <a:latin typeface="Times New Roman" charset="0"/>
              <a:ea typeface="標楷體" pitchFamily="65" charset="-120"/>
            </a:endParaRPr>
          </a:p>
          <a:p>
            <a:pPr algn="ctr">
              <a:defRPr/>
            </a:pPr>
            <a:endParaRPr lang="ja-JP" altLang="en-US" dirty="0">
              <a:latin typeface="Times New Roman" charset="0"/>
              <a:ea typeface="標楷體" pitchFamily="65" charset="-120"/>
            </a:endParaRPr>
          </a:p>
          <a:p>
            <a:pPr algn="ctr">
              <a:defRPr/>
            </a:pPr>
            <a:r>
              <a:rPr lang="en-US" altLang="zh-TW" dirty="0">
                <a:latin typeface="Times New Roman" charset="0"/>
                <a:ea typeface="標楷體" pitchFamily="65" charset="-120"/>
              </a:rPr>
              <a:t>15-18</a:t>
            </a:r>
            <a:r>
              <a:rPr lang="zh-TW" altLang="en-US" dirty="0">
                <a:latin typeface="Times New Roman" charset="0"/>
                <a:ea typeface="標楷體" pitchFamily="65" charset="-120"/>
              </a:rPr>
              <a:t>歲</a:t>
            </a:r>
            <a:endParaRPr lang="ja-JP" altLang="en-US" dirty="0">
              <a:latin typeface="Times New Roman" charset="0"/>
              <a:ea typeface="標楷體" pitchFamily="65" charset="-120"/>
            </a:endParaRP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 rot="20499003">
            <a:off x="884238" y="3606800"/>
            <a:ext cx="2894012" cy="2487613"/>
          </a:xfrm>
          <a:prstGeom prst="homePlate">
            <a:avLst>
              <a:gd name="adj" fmla="val 31061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9525" algn="ctr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zh-TW" altLang="en-US" sz="3200" dirty="0">
                <a:latin typeface="Times New Roman" charset="0"/>
                <a:ea typeface="標楷體" pitchFamily="65" charset="-120"/>
              </a:rPr>
              <a:t>初期</a:t>
            </a:r>
            <a:endParaRPr lang="en-US" altLang="ja-JP" sz="3200" dirty="0">
              <a:latin typeface="Times New Roman" charset="0"/>
              <a:ea typeface="標楷體" pitchFamily="65" charset="-120"/>
            </a:endParaRPr>
          </a:p>
          <a:p>
            <a:pPr algn="ctr">
              <a:defRPr/>
            </a:pPr>
            <a:endParaRPr lang="ja-JP" altLang="en-US" dirty="0">
              <a:latin typeface="Times New Roman" charset="0"/>
              <a:ea typeface="標楷體" pitchFamily="65" charset="-120"/>
            </a:endParaRPr>
          </a:p>
          <a:p>
            <a:pPr algn="ctr">
              <a:defRPr/>
            </a:pPr>
            <a:r>
              <a:rPr lang="en-US" altLang="zh-TW" dirty="0">
                <a:latin typeface="Times New Roman" charset="0"/>
                <a:ea typeface="標楷體" pitchFamily="65" charset="-120"/>
              </a:rPr>
              <a:t>12-15</a:t>
            </a:r>
            <a:r>
              <a:rPr lang="zh-TW" altLang="en-US" dirty="0">
                <a:latin typeface="Times New Roman" charset="0"/>
                <a:ea typeface="標楷體" pitchFamily="65" charset="-120"/>
              </a:rPr>
              <a:t>歲</a:t>
            </a:r>
            <a:endParaRPr lang="ja-JP" altLang="en-US" dirty="0">
              <a:latin typeface="Times New Roman" charset="0"/>
              <a:ea typeface="標楷體" pitchFamily="65" charset="-120"/>
            </a:endParaRP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 rot="20445967">
            <a:off x="684213" y="2311400"/>
            <a:ext cx="3529012" cy="1130300"/>
          </a:xfrm>
          <a:prstGeom prst="rightArrow">
            <a:avLst>
              <a:gd name="adj1" fmla="val 67102"/>
              <a:gd name="adj2" fmla="val 35262"/>
            </a:avLst>
          </a:prstGeom>
          <a:gradFill rotWithShape="1">
            <a:gsLst>
              <a:gs pos="0">
                <a:srgbClr val="3366FF"/>
              </a:gs>
              <a:gs pos="100000">
                <a:srgbClr val="3366FF">
                  <a:gamma/>
                  <a:shade val="46275"/>
                  <a:invGamma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zh-TW" altLang="en-US" sz="2800" dirty="0">
                <a:solidFill>
                  <a:schemeClr val="bg1"/>
                </a:solidFill>
                <a:latin typeface="Times New Roman" charset="0"/>
                <a:ea typeface="標楷體" pitchFamily="65" charset="-120"/>
              </a:rPr>
              <a:t>青少年發展</a:t>
            </a:r>
          </a:p>
        </p:txBody>
      </p:sp>
    </p:spTree>
    <p:extLst>
      <p:ext uri="{BB962C8B-B14F-4D97-AF65-F5344CB8AC3E}">
        <p14:creationId xmlns:p14="http://schemas.microsoft.com/office/powerpoint/2010/main" val="1470194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>
                <a:solidFill>
                  <a:srgbClr val="008000"/>
                </a:solidFill>
                <a:effectLst/>
                <a:latin typeface="Times New Roman" pitchFamily="18" charset="0"/>
                <a:ea typeface="華康粗黑體" pitchFamily="49" charset="-120"/>
              </a:rPr>
              <a:t>「成長」的各個階段</a:t>
            </a:r>
            <a:r>
              <a:rPr lang="zh-TW" altLang="en-US"/>
              <a:t> 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485D4-D0A6-4569-A916-AA15358574A9}" type="slidenum">
              <a:rPr lang="zh-TW" altLang="en-US"/>
              <a:pPr/>
              <a:t>16</a:t>
            </a:fld>
            <a:endParaRPr lang="en-US" altLang="zh-TW"/>
          </a:p>
        </p:txBody>
      </p:sp>
      <p:sp>
        <p:nvSpPr>
          <p:cNvPr id="67891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TW" sz="2800" b="1" dirty="0">
                <a:solidFill>
                  <a:srgbClr val="008000"/>
                </a:solidFill>
                <a:latin typeface="Times New Roman" pitchFamily="18" charset="0"/>
                <a:ea typeface="華康魏碑體" pitchFamily="65" charset="-120"/>
              </a:rPr>
              <a:t>1. </a:t>
            </a:r>
            <a:r>
              <a:rPr lang="zh-TW" altLang="en-US" sz="2800" b="1" dirty="0">
                <a:solidFill>
                  <a:srgbClr val="008000"/>
                </a:solidFill>
                <a:latin typeface="Times New Roman" pitchFamily="18" charset="0"/>
                <a:ea typeface="華康魏碑體" pitchFamily="65" charset="-120"/>
              </a:rPr>
              <a:t>少    年（</a:t>
            </a:r>
            <a:r>
              <a:rPr lang="en-US" altLang="zh-TW" sz="2800" b="1" dirty="0">
                <a:solidFill>
                  <a:srgbClr val="008000"/>
                </a:solidFill>
                <a:latin typeface="Times New Roman" pitchFamily="18" charset="0"/>
                <a:ea typeface="華康魏碑體" pitchFamily="65" charset="-120"/>
              </a:rPr>
              <a:t>juvenile </a:t>
            </a:r>
            <a:r>
              <a:rPr lang="zh-TW" altLang="en-US" sz="2800" b="1" dirty="0">
                <a:solidFill>
                  <a:srgbClr val="008000"/>
                </a:solidFill>
                <a:latin typeface="Times New Roman" pitchFamily="18" charset="0"/>
                <a:ea typeface="華康魏碑體" pitchFamily="65" charset="-120"/>
              </a:rPr>
              <a:t>）：</a:t>
            </a:r>
            <a:r>
              <a:rPr lang="zh-TW" altLang="en-US" sz="2800" dirty="0">
                <a:solidFill>
                  <a:srgbClr val="0000CC"/>
                </a:solidFill>
                <a:latin typeface="Times New Roman" pitchFamily="18" charset="0"/>
                <a:ea typeface="華康魏碑體" pitchFamily="65" charset="-120"/>
              </a:rPr>
              <a:t>法律用語中尚未成年的人。</a:t>
            </a:r>
          </a:p>
          <a:p>
            <a:pPr>
              <a:buFont typeface="Wingdings" pitchFamily="2" charset="2"/>
              <a:buNone/>
            </a:pPr>
            <a:r>
              <a:rPr lang="en-US" altLang="zh-TW" sz="2800" b="1" dirty="0">
                <a:solidFill>
                  <a:srgbClr val="008000"/>
                </a:solidFill>
                <a:latin typeface="Times New Roman" pitchFamily="18" charset="0"/>
                <a:ea typeface="華康魏碑體" pitchFamily="65" charset="-120"/>
              </a:rPr>
              <a:t>2. </a:t>
            </a:r>
            <a:r>
              <a:rPr lang="zh-TW" altLang="en-US" sz="2800" b="1" dirty="0">
                <a:solidFill>
                  <a:srgbClr val="008000"/>
                </a:solidFill>
                <a:latin typeface="Times New Roman" pitchFamily="18" charset="0"/>
                <a:ea typeface="華康魏碑體" pitchFamily="65" charset="-120"/>
              </a:rPr>
              <a:t>青少年（</a:t>
            </a:r>
            <a:r>
              <a:rPr lang="en-US" altLang="zh-TW" sz="2800" b="1" dirty="0">
                <a:solidFill>
                  <a:srgbClr val="008000"/>
                </a:solidFill>
                <a:latin typeface="Times New Roman" pitchFamily="18" charset="0"/>
                <a:ea typeface="華康魏碑體" pitchFamily="65" charset="-120"/>
              </a:rPr>
              <a:t>teenager</a:t>
            </a:r>
            <a:r>
              <a:rPr lang="zh-TW" altLang="en-US" sz="2800" b="1" dirty="0">
                <a:solidFill>
                  <a:srgbClr val="008000"/>
                </a:solidFill>
                <a:latin typeface="Times New Roman" pitchFamily="18" charset="0"/>
                <a:ea typeface="華康魏碑體" pitchFamily="65" charset="-120"/>
              </a:rPr>
              <a:t>）：</a:t>
            </a:r>
            <a:r>
              <a:rPr lang="en-US" altLang="zh-TW" sz="2800" dirty="0">
                <a:solidFill>
                  <a:srgbClr val="0000CC"/>
                </a:solidFill>
                <a:latin typeface="Times New Roman" pitchFamily="18" charset="0"/>
                <a:ea typeface="華康魏碑體" pitchFamily="65" charset="-120"/>
              </a:rPr>
              <a:t>13</a:t>
            </a:r>
            <a:r>
              <a:rPr lang="zh-TW" altLang="en-US" sz="2800" dirty="0">
                <a:solidFill>
                  <a:srgbClr val="0000CC"/>
                </a:solidFill>
                <a:latin typeface="Times New Roman" pitchFamily="18" charset="0"/>
                <a:ea typeface="華康魏碑體" pitchFamily="65" charset="-120"/>
              </a:rPr>
              <a:t>至</a:t>
            </a:r>
            <a:r>
              <a:rPr lang="en-US" altLang="zh-TW" sz="2800" dirty="0">
                <a:solidFill>
                  <a:srgbClr val="0000CC"/>
                </a:solidFill>
                <a:latin typeface="Times New Roman" pitchFamily="18" charset="0"/>
                <a:ea typeface="華康魏碑體" pitchFamily="65" charset="-120"/>
              </a:rPr>
              <a:t>19</a:t>
            </a:r>
            <a:r>
              <a:rPr lang="zh-TW" altLang="en-US" sz="2800" dirty="0">
                <a:solidFill>
                  <a:srgbClr val="0000CC"/>
                </a:solidFill>
                <a:latin typeface="Times New Roman" pitchFamily="18" charset="0"/>
                <a:ea typeface="華康魏碑體" pitchFamily="65" charset="-120"/>
              </a:rPr>
              <a:t>歲的人。</a:t>
            </a:r>
          </a:p>
          <a:p>
            <a:pPr>
              <a:buFont typeface="Wingdings" pitchFamily="2" charset="2"/>
              <a:buNone/>
            </a:pPr>
            <a:r>
              <a:rPr lang="en-US" altLang="zh-TW" sz="2800" b="1" dirty="0">
                <a:solidFill>
                  <a:srgbClr val="008000"/>
                </a:solidFill>
                <a:latin typeface="Times New Roman" pitchFamily="18" charset="0"/>
                <a:ea typeface="華康魏碑體" pitchFamily="65" charset="-120"/>
              </a:rPr>
              <a:t>3. </a:t>
            </a:r>
            <a:r>
              <a:rPr lang="zh-TW" altLang="en-US" sz="2800" b="1" dirty="0">
                <a:solidFill>
                  <a:srgbClr val="008000"/>
                </a:solidFill>
                <a:latin typeface="Times New Roman" pitchFamily="18" charset="0"/>
                <a:ea typeface="華康魏碑體" pitchFamily="65" charset="-120"/>
              </a:rPr>
              <a:t>青春期（</a:t>
            </a:r>
            <a:r>
              <a:rPr lang="en-US" altLang="zh-TW" sz="2800" b="1" dirty="0">
                <a:solidFill>
                  <a:srgbClr val="008000"/>
                </a:solidFill>
                <a:latin typeface="Times New Roman" pitchFamily="18" charset="0"/>
                <a:ea typeface="華康魏碑體" pitchFamily="65" charset="-120"/>
              </a:rPr>
              <a:t>puberty </a:t>
            </a:r>
            <a:r>
              <a:rPr lang="zh-TW" altLang="en-US" sz="2800" b="1" dirty="0">
                <a:solidFill>
                  <a:srgbClr val="008000"/>
                </a:solidFill>
                <a:latin typeface="Times New Roman" pitchFamily="18" charset="0"/>
                <a:ea typeface="華康魏碑體" pitchFamily="65" charset="-120"/>
              </a:rPr>
              <a:t>）：</a:t>
            </a:r>
            <a:r>
              <a:rPr lang="zh-TW" altLang="en-US" sz="2800" dirty="0">
                <a:solidFill>
                  <a:srgbClr val="0000CC"/>
                </a:solidFill>
                <a:latin typeface="Times New Roman" pitchFamily="18" charset="0"/>
                <a:ea typeface="華康魏碑體" pitchFamily="65" charset="-120"/>
              </a:rPr>
              <a:t>生理發生變化（性成熟）的時期。</a:t>
            </a:r>
          </a:p>
          <a:p>
            <a:pPr>
              <a:buFont typeface="Wingdings" pitchFamily="2" charset="2"/>
              <a:buNone/>
            </a:pPr>
            <a:r>
              <a:rPr lang="en-US" altLang="zh-TW" sz="2800" b="1" dirty="0">
                <a:solidFill>
                  <a:srgbClr val="008000"/>
                </a:solidFill>
                <a:latin typeface="Times New Roman" pitchFamily="18" charset="0"/>
                <a:ea typeface="華康魏碑體" pitchFamily="65" charset="-120"/>
              </a:rPr>
              <a:t>4. </a:t>
            </a:r>
            <a:r>
              <a:rPr lang="zh-TW" altLang="en-US" sz="2800" b="1" dirty="0">
                <a:solidFill>
                  <a:srgbClr val="008000"/>
                </a:solidFill>
                <a:latin typeface="Times New Roman" pitchFamily="18" charset="0"/>
                <a:ea typeface="華康魏碑體" pitchFamily="65" charset="-120"/>
              </a:rPr>
              <a:t>成熟期（</a:t>
            </a:r>
            <a:r>
              <a:rPr lang="en-US" altLang="zh-TW" sz="2800" b="1" dirty="0">
                <a:solidFill>
                  <a:srgbClr val="008000"/>
                </a:solidFill>
                <a:latin typeface="Times New Roman" pitchFamily="18" charset="0"/>
                <a:ea typeface="華康魏碑體" pitchFamily="65" charset="-120"/>
              </a:rPr>
              <a:t>maturity</a:t>
            </a:r>
            <a:r>
              <a:rPr lang="zh-TW" altLang="en-US" sz="2800" b="1" dirty="0">
                <a:solidFill>
                  <a:srgbClr val="008000"/>
                </a:solidFill>
                <a:latin typeface="Times New Roman" pitchFamily="18" charset="0"/>
                <a:ea typeface="華康魏碑體" pitchFamily="65" charset="-120"/>
              </a:rPr>
              <a:t>）：</a:t>
            </a:r>
            <a:r>
              <a:rPr lang="zh-TW" altLang="en-US" sz="2800" dirty="0">
                <a:solidFill>
                  <a:srgbClr val="0000CC"/>
                </a:solidFill>
                <a:latin typeface="Times New Roman" pitchFamily="18" charset="0"/>
                <a:ea typeface="華康魏碑體" pitchFamily="65" charset="-120"/>
              </a:rPr>
              <a:t>個人在生理、心理、智能等充分成熟的時期。</a:t>
            </a:r>
          </a:p>
          <a:p>
            <a:pPr>
              <a:buFont typeface="Wingdings" pitchFamily="2" charset="2"/>
              <a:buNone/>
            </a:pPr>
            <a:endParaRPr lang="en-US" altLang="zh-TW" sz="2600" b="1" dirty="0">
              <a:solidFill>
                <a:srgbClr val="CC0000"/>
              </a:solidFill>
              <a:latin typeface="Times New Roman" pitchFamily="18" charset="0"/>
              <a:ea typeface="華康魏碑體" pitchFamily="65" charset="-120"/>
            </a:endParaRPr>
          </a:p>
          <a:p>
            <a:pPr>
              <a:buFont typeface="Wingdings" pitchFamily="2" charset="2"/>
              <a:buNone/>
            </a:pPr>
            <a:r>
              <a:rPr lang="en-US" altLang="zh-TW" sz="1400" b="1" dirty="0">
                <a:solidFill>
                  <a:srgbClr val="CC0000"/>
                </a:solidFill>
                <a:latin typeface="Times New Roman" pitchFamily="18" charset="0"/>
                <a:ea typeface="華康魏碑體" pitchFamily="65" charset="-120"/>
              </a:rPr>
              <a:t>【</a:t>
            </a:r>
            <a:r>
              <a:rPr lang="zh-TW" altLang="en-US" sz="1400" b="1" dirty="0">
                <a:solidFill>
                  <a:srgbClr val="CC0000"/>
                </a:solidFill>
                <a:latin typeface="Times New Roman" pitchFamily="18" charset="0"/>
                <a:ea typeface="華康魏碑體" pitchFamily="65" charset="-120"/>
              </a:rPr>
              <a:t>資料來源</a:t>
            </a:r>
            <a:r>
              <a:rPr lang="en-US" altLang="zh-TW" sz="1400" b="1" dirty="0">
                <a:solidFill>
                  <a:srgbClr val="CC0000"/>
                </a:solidFill>
                <a:latin typeface="Times New Roman" pitchFamily="18" charset="0"/>
                <a:ea typeface="華康魏碑體" pitchFamily="65" charset="-120"/>
              </a:rPr>
              <a:t>】</a:t>
            </a:r>
            <a:r>
              <a:rPr lang="zh-TW" altLang="en-US" sz="1400" dirty="0">
                <a:solidFill>
                  <a:srgbClr val="008000"/>
                </a:solidFill>
                <a:latin typeface="Times New Roman" pitchFamily="18" charset="0"/>
                <a:ea typeface="華康魏碑體" pitchFamily="65" charset="-120"/>
              </a:rPr>
              <a:t>黃俊豪、連廷嘉（譯）（</a:t>
            </a:r>
            <a:r>
              <a:rPr lang="en-US" altLang="zh-TW" sz="1400" dirty="0">
                <a:solidFill>
                  <a:srgbClr val="008000"/>
                </a:solidFill>
                <a:latin typeface="Times New Roman" pitchFamily="18" charset="0"/>
                <a:ea typeface="華康魏碑體" pitchFamily="65" charset="-120"/>
              </a:rPr>
              <a:t>2004</a:t>
            </a:r>
            <a:r>
              <a:rPr lang="zh-TW" altLang="en-US" sz="1400" dirty="0">
                <a:solidFill>
                  <a:srgbClr val="008000"/>
                </a:solidFill>
                <a:latin typeface="Times New Roman" pitchFamily="18" charset="0"/>
                <a:ea typeface="華康魏碑體" pitchFamily="65" charset="-120"/>
              </a:rPr>
              <a:t>）。</a:t>
            </a:r>
            <a:r>
              <a:rPr lang="en-US" altLang="zh-TW" sz="1400" dirty="0">
                <a:solidFill>
                  <a:srgbClr val="008000"/>
                </a:solidFill>
                <a:latin typeface="Times New Roman" pitchFamily="18" charset="0"/>
                <a:ea typeface="華康魏碑體" pitchFamily="65" charset="-120"/>
              </a:rPr>
              <a:t>R. F. Philip</a:t>
            </a:r>
            <a:r>
              <a:rPr lang="zh-TW" altLang="en-US" sz="1400" dirty="0">
                <a:solidFill>
                  <a:srgbClr val="008000"/>
                </a:solidFill>
                <a:latin typeface="Times New Roman" pitchFamily="18" charset="0"/>
                <a:ea typeface="華康魏碑體" pitchFamily="65" charset="-120"/>
              </a:rPr>
              <a:t>著。</a:t>
            </a:r>
            <a:r>
              <a:rPr lang="zh-TW" altLang="en-US" sz="1400" b="1" dirty="0">
                <a:solidFill>
                  <a:srgbClr val="008000"/>
                </a:solidFill>
                <a:latin typeface="Times New Roman" pitchFamily="18" charset="0"/>
                <a:ea typeface="華康魏碑體" pitchFamily="65" charset="-120"/>
              </a:rPr>
              <a:t>青少年心理學</a:t>
            </a:r>
            <a:r>
              <a:rPr lang="zh-TW" altLang="en-US" sz="1400" dirty="0">
                <a:solidFill>
                  <a:srgbClr val="008000"/>
                </a:solidFill>
                <a:latin typeface="Times New Roman" pitchFamily="18" charset="0"/>
                <a:ea typeface="華康魏碑體" pitchFamily="65" charset="-120"/>
              </a:rPr>
              <a:t>。臺北市：學富。</a:t>
            </a:r>
            <a:r>
              <a:rPr lang="zh-TW" altLang="en-US" dirty="0">
                <a:latin typeface="Times New Roman" pitchFamily="18" charset="0"/>
                <a:ea typeface="華康魏碑體" pitchFamily="65" charset="-12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02229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sz="3800">
                <a:solidFill>
                  <a:srgbClr val="008000"/>
                </a:solidFill>
                <a:effectLst/>
                <a:ea typeface="華康粗黑體" pitchFamily="49" charset="-120"/>
              </a:rPr>
              <a:t>青少年的發展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711A2-A1BF-4E88-BAFA-902B1679B862}" type="slidenum">
              <a:rPr lang="zh-TW" altLang="en-US"/>
              <a:pPr/>
              <a:t>17</a:t>
            </a:fld>
            <a:endParaRPr lang="en-US" altLang="zh-TW"/>
          </a:p>
        </p:txBody>
      </p:sp>
      <p:sp>
        <p:nvSpPr>
          <p:cNvPr id="67993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sz="2600" dirty="0">
                <a:solidFill>
                  <a:srgbClr val="0000CC"/>
                </a:solidFill>
                <a:latin typeface="Times New Roman" pitchFamily="18" charset="0"/>
                <a:ea typeface="華康魏碑體" pitchFamily="65" charset="-120"/>
              </a:rPr>
              <a:t>青少年有多重（生理發展、情緒發展、認知發展、社會發展等）的轉折經驗，因而青少年時期充滿著巨大的挑戰。並非所有的青少年都有同樣的轉折經驗、相同的速度或相同的結果</a:t>
            </a:r>
            <a:r>
              <a:rPr lang="zh-TW" altLang="en-US" sz="2600" dirty="0" smtClean="0">
                <a:solidFill>
                  <a:srgbClr val="0000CC"/>
                </a:solidFill>
                <a:latin typeface="Times New Roman" pitchFamily="18" charset="0"/>
                <a:ea typeface="華康魏碑體" pitchFamily="65" charset="-120"/>
              </a:rPr>
              <a:t>。</a:t>
            </a:r>
            <a:endParaRPr lang="en-US" altLang="zh-TW" sz="2600" dirty="0" smtClean="0">
              <a:solidFill>
                <a:srgbClr val="0000CC"/>
              </a:solidFill>
              <a:latin typeface="Times New Roman" pitchFamily="18" charset="0"/>
              <a:ea typeface="華康魏碑體" pitchFamily="65" charset="-120"/>
            </a:endParaRPr>
          </a:p>
          <a:p>
            <a:r>
              <a:rPr lang="zh-TW" altLang="en-US" sz="2600" dirty="0" smtClean="0">
                <a:solidFill>
                  <a:srgbClr val="0000CC"/>
                </a:solidFill>
                <a:latin typeface="Times New Roman" pitchFamily="18" charset="0"/>
                <a:ea typeface="華康魏碑體" pitchFamily="65" charset="-120"/>
              </a:rPr>
              <a:t>他們</a:t>
            </a:r>
            <a:r>
              <a:rPr lang="zh-TW" altLang="en-US" sz="2600" dirty="0">
                <a:solidFill>
                  <a:srgbClr val="0000CC"/>
                </a:solidFill>
                <a:latin typeface="Times New Roman" pitchFamily="18" charset="0"/>
                <a:ea typeface="華康魏碑體" pitchFamily="65" charset="-120"/>
              </a:rPr>
              <a:t>有著不一樣的人生途徑，亦即有不同的發展軌道（</a:t>
            </a:r>
            <a:r>
              <a:rPr lang="en-US" altLang="zh-TW" sz="2600" dirty="0">
                <a:solidFill>
                  <a:srgbClr val="0000CC"/>
                </a:solidFill>
                <a:latin typeface="Times New Roman" pitchFamily="18" charset="0"/>
                <a:ea typeface="華康魏碑體" pitchFamily="65" charset="-120"/>
              </a:rPr>
              <a:t>developmental trajectories</a:t>
            </a:r>
            <a:r>
              <a:rPr lang="zh-TW" altLang="en-US" sz="2600" dirty="0">
                <a:solidFill>
                  <a:srgbClr val="0000CC"/>
                </a:solidFill>
                <a:latin typeface="Times New Roman" pitchFamily="18" charset="0"/>
                <a:ea typeface="華康魏碑體" pitchFamily="65" charset="-120"/>
              </a:rPr>
              <a:t>），此種多樣性是在年輕人各自的情境脈絡（</a:t>
            </a:r>
            <a:r>
              <a:rPr lang="en-US" altLang="zh-TW" sz="2600" dirty="0">
                <a:solidFill>
                  <a:srgbClr val="0000CC"/>
                </a:solidFill>
                <a:latin typeface="Times New Roman" pitchFamily="18" charset="0"/>
                <a:ea typeface="華康魏碑體" pitchFamily="65" charset="-120"/>
              </a:rPr>
              <a:t>context</a:t>
            </a:r>
            <a:r>
              <a:rPr lang="zh-TW" altLang="en-US" sz="2600" dirty="0">
                <a:solidFill>
                  <a:srgbClr val="0000CC"/>
                </a:solidFill>
                <a:latin typeface="Times New Roman" pitchFamily="18" charset="0"/>
                <a:ea typeface="華康魏碑體" pitchFamily="65" charset="-120"/>
              </a:rPr>
              <a:t>）－家庭、同儕團體、學校、鄰居、社區、社會文化與歷史中生活與發展而成的</a:t>
            </a:r>
            <a:r>
              <a:rPr lang="zh-TW" altLang="en-US" sz="1600" dirty="0">
                <a:solidFill>
                  <a:srgbClr val="0000CC"/>
                </a:solidFill>
                <a:latin typeface="Times New Roman" pitchFamily="18" charset="0"/>
                <a:ea typeface="華康魏碑體" pitchFamily="65" charset="-120"/>
              </a:rPr>
              <a:t>（</a:t>
            </a:r>
            <a:r>
              <a:rPr lang="en-US" altLang="zh-TW" sz="1600" dirty="0">
                <a:solidFill>
                  <a:srgbClr val="0000CC"/>
                </a:solidFill>
                <a:latin typeface="Times New Roman" pitchFamily="18" charset="0"/>
                <a:ea typeface="華康魏碑體" pitchFamily="65" charset="-120"/>
              </a:rPr>
              <a:t>Lerner, 2001</a:t>
            </a:r>
            <a:r>
              <a:rPr lang="zh-TW" altLang="en-US" sz="1600" dirty="0">
                <a:solidFill>
                  <a:srgbClr val="0000CC"/>
                </a:solidFill>
                <a:latin typeface="Times New Roman" pitchFamily="18" charset="0"/>
                <a:ea typeface="華康魏碑體" pitchFamily="65" charset="-120"/>
              </a:rPr>
              <a:t>）</a:t>
            </a:r>
            <a:r>
              <a:rPr lang="zh-TW" altLang="en-US" sz="2600" dirty="0">
                <a:solidFill>
                  <a:srgbClr val="0000CC"/>
                </a:solidFill>
                <a:latin typeface="Times New Roman" pitchFamily="18" charset="0"/>
                <a:ea typeface="華康魏碑體" pitchFamily="65" charset="-12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798291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692150"/>
            <a:ext cx="7924800" cy="936625"/>
          </a:xfrm>
        </p:spPr>
        <p:txBody>
          <a:bodyPr/>
          <a:lstStyle/>
          <a:p>
            <a:pPr algn="ctr"/>
            <a:r>
              <a:rPr lang="zh-TW" altLang="en-US">
                <a:solidFill>
                  <a:srgbClr val="008000"/>
                </a:solidFill>
                <a:effectLst/>
                <a:ea typeface="華康粗黑體" pitchFamily="49" charset="-120"/>
              </a:rPr>
              <a:t>青少年發展的特徵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7D033-19B2-4CF8-9375-38D1B3D47846}" type="slidenum">
              <a:rPr lang="zh-TW" altLang="en-US"/>
              <a:pPr/>
              <a:t>18</a:t>
            </a:fld>
            <a:endParaRPr lang="en-US" altLang="zh-TW"/>
          </a:p>
        </p:txBody>
      </p:sp>
      <p:sp>
        <p:nvSpPr>
          <p:cNvPr id="70349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990600" y="1773238"/>
            <a:ext cx="7924800" cy="4322762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2400">
                <a:solidFill>
                  <a:srgbClr val="0000CC"/>
                </a:solidFill>
                <a:latin typeface="Times New Roman" pitchFamily="18" charset="0"/>
                <a:ea typeface="華康魏碑體" pitchFamily="65" charset="-120"/>
              </a:rPr>
              <a:t>Nancy L. Galambos </a:t>
            </a:r>
            <a:r>
              <a:rPr lang="zh-TW" altLang="en-US" sz="2400">
                <a:solidFill>
                  <a:srgbClr val="0000CC"/>
                </a:solidFill>
                <a:latin typeface="Times New Roman" pitchFamily="18" charset="0"/>
                <a:ea typeface="華康魏碑體" pitchFamily="65" charset="-120"/>
              </a:rPr>
              <a:t>認為青少年有三種不同發展的特徵：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2400">
                <a:solidFill>
                  <a:srgbClr val="0000CC"/>
                </a:solidFill>
                <a:latin typeface="Times New Roman" pitchFamily="18" charset="0"/>
                <a:ea typeface="華康魏碑體" pitchFamily="65" charset="-120"/>
              </a:rPr>
              <a:t> </a:t>
            </a:r>
            <a:r>
              <a:rPr lang="en-US" altLang="zh-TW" sz="2400" b="1">
                <a:solidFill>
                  <a:srgbClr val="008000"/>
                </a:solidFill>
                <a:latin typeface="Times New Roman" pitchFamily="18" charset="0"/>
                <a:ea typeface="華康魏碑體" pitchFamily="65" charset="-120"/>
              </a:rPr>
              <a:t>1. adultlike</a:t>
            </a:r>
            <a:r>
              <a:rPr lang="zh-TW" altLang="en-US" sz="2400" b="1">
                <a:solidFill>
                  <a:srgbClr val="008000"/>
                </a:solidFill>
                <a:latin typeface="Times New Roman" pitchFamily="18" charset="0"/>
                <a:ea typeface="華康魏碑體" pitchFamily="65" charset="-120"/>
              </a:rPr>
              <a:t>－</a:t>
            </a:r>
            <a:r>
              <a:rPr lang="zh-TW" altLang="en-US" sz="2400">
                <a:solidFill>
                  <a:srgbClr val="0000CC"/>
                </a:solidFill>
                <a:latin typeface="Times New Roman" pitchFamily="18" charset="0"/>
                <a:ea typeface="華康魏碑體" pitchFamily="65" charset="-120"/>
              </a:rPr>
              <a:t>這群青少年從事「與成人相似」的問題行為，例如：喝酒、抽菸等。這些青少年覺得他們比同年齡青少年老大與成熟，但矛盾的是，他們自己的內在成熟度較低（如：他們不相信勤勞工作的價值），這些青少年可以歸類為「假成熟」（</a:t>
            </a:r>
            <a:r>
              <a:rPr lang="en-US" altLang="zh-TW" sz="2400">
                <a:solidFill>
                  <a:srgbClr val="0000CC"/>
                </a:solidFill>
                <a:latin typeface="Times New Roman" pitchFamily="18" charset="0"/>
                <a:ea typeface="華康魏碑體" pitchFamily="65" charset="-120"/>
              </a:rPr>
              <a:t>pseudomature</a:t>
            </a:r>
            <a:r>
              <a:rPr lang="zh-TW" altLang="en-US" sz="2400">
                <a:solidFill>
                  <a:srgbClr val="0000CC"/>
                </a:solidFill>
                <a:latin typeface="Times New Roman" pitchFamily="18" charset="0"/>
                <a:ea typeface="華康魏碑體" pitchFamily="65" charset="-120"/>
              </a:rPr>
              <a:t>）或「假成人」（</a:t>
            </a:r>
            <a:r>
              <a:rPr lang="en-US" altLang="zh-TW" sz="2400">
                <a:solidFill>
                  <a:srgbClr val="0000CC"/>
                </a:solidFill>
                <a:latin typeface="Times New Roman" pitchFamily="18" charset="0"/>
                <a:ea typeface="華康魏碑體" pitchFamily="65" charset="-120"/>
              </a:rPr>
              <a:t>adultold</a:t>
            </a:r>
            <a:r>
              <a:rPr lang="zh-TW" altLang="en-US" sz="2400">
                <a:solidFill>
                  <a:srgbClr val="0000CC"/>
                </a:solidFill>
                <a:latin typeface="Times New Roman" pitchFamily="18" charset="0"/>
                <a:ea typeface="華康魏碑體" pitchFamily="65" charset="-120"/>
              </a:rPr>
              <a:t>），因為他們成人般的行為正是內在不成熟的反應。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2400">
                <a:solidFill>
                  <a:srgbClr val="0000CC"/>
                </a:solidFill>
                <a:latin typeface="Times New Roman" pitchFamily="18" charset="0"/>
                <a:ea typeface="華康魏碑體" pitchFamily="65" charset="-120"/>
              </a:rPr>
              <a:t> </a:t>
            </a:r>
            <a:r>
              <a:rPr lang="en-US" altLang="zh-TW" sz="2400" b="1">
                <a:solidFill>
                  <a:srgbClr val="008000"/>
                </a:solidFill>
                <a:latin typeface="Times New Roman" pitchFamily="18" charset="0"/>
                <a:ea typeface="華康魏碑體" pitchFamily="65" charset="-120"/>
              </a:rPr>
              <a:t>2. immatures</a:t>
            </a:r>
            <a:r>
              <a:rPr lang="zh-TW" altLang="en-US" sz="2400" b="1">
                <a:solidFill>
                  <a:srgbClr val="008000"/>
                </a:solidFill>
                <a:latin typeface="Times New Roman" pitchFamily="18" charset="0"/>
                <a:ea typeface="華康魏碑體" pitchFamily="65" charset="-120"/>
              </a:rPr>
              <a:t>－</a:t>
            </a:r>
            <a:r>
              <a:rPr lang="zh-TW" altLang="en-US" sz="2400">
                <a:solidFill>
                  <a:srgbClr val="0000CC"/>
                </a:solidFill>
                <a:latin typeface="Times New Roman" pitchFamily="18" charset="0"/>
                <a:ea typeface="華康魏碑體" pitchFamily="65" charset="-120"/>
              </a:rPr>
              <a:t>這群青少年有一些行為問題，他們覺得比同年齡者年輕，心理也不成熟。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2400">
                <a:solidFill>
                  <a:srgbClr val="0000CC"/>
                </a:solidFill>
                <a:latin typeface="Times New Roman" pitchFamily="18" charset="0"/>
                <a:ea typeface="華康魏碑體" pitchFamily="65" charset="-120"/>
              </a:rPr>
              <a:t> </a:t>
            </a:r>
            <a:r>
              <a:rPr lang="en-US" altLang="zh-TW" sz="2400" b="1">
                <a:solidFill>
                  <a:srgbClr val="008000"/>
                </a:solidFill>
                <a:latin typeface="Times New Roman" pitchFamily="18" charset="0"/>
                <a:ea typeface="華康魏碑體" pitchFamily="65" charset="-120"/>
              </a:rPr>
              <a:t>3. mature</a:t>
            </a:r>
            <a:r>
              <a:rPr lang="zh-TW" altLang="en-US" sz="2400" b="1">
                <a:solidFill>
                  <a:srgbClr val="008000"/>
                </a:solidFill>
                <a:latin typeface="Times New Roman" pitchFamily="18" charset="0"/>
                <a:ea typeface="華康魏碑體" pitchFamily="65" charset="-120"/>
              </a:rPr>
              <a:t>－</a:t>
            </a:r>
            <a:r>
              <a:rPr lang="zh-TW" altLang="en-US" sz="2400">
                <a:solidFill>
                  <a:srgbClr val="0000CC"/>
                </a:solidFill>
                <a:latin typeface="Times New Roman" pitchFamily="18" charset="0"/>
                <a:ea typeface="華康魏碑體" pitchFamily="65" charset="-120"/>
              </a:rPr>
              <a:t>這群青少年也經歷了成人般的行為問題，他們覺得比實足年齡老一些，他們對自己有強烈的意識，也有強烈的工作倫理。 </a:t>
            </a:r>
          </a:p>
        </p:txBody>
      </p:sp>
    </p:spTree>
    <p:extLst>
      <p:ext uri="{BB962C8B-B14F-4D97-AF65-F5344CB8AC3E}">
        <p14:creationId xmlns:p14="http://schemas.microsoft.com/office/powerpoint/2010/main" val="3072213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sz="3800">
                <a:solidFill>
                  <a:srgbClr val="008000"/>
                </a:solidFill>
                <a:effectLst/>
                <a:latin typeface="Times New Roman" pitchFamily="18" charset="0"/>
                <a:ea typeface="華康粗黑體" pitchFamily="49" charset="-120"/>
              </a:rPr>
              <a:t>青少年期的範圍</a:t>
            </a:r>
            <a:r>
              <a:rPr lang="zh-TW" altLang="en-US" sz="2400" b="1">
                <a:solidFill>
                  <a:srgbClr val="CC0000"/>
                </a:solidFill>
                <a:effectLst/>
                <a:latin typeface="Times New Roman" pitchFamily="18" charset="0"/>
                <a:ea typeface="華康粗黑體" pitchFamily="49" charset="-120"/>
              </a:rPr>
              <a:t> </a:t>
            </a:r>
            <a:r>
              <a:rPr lang="en-US" altLang="zh-TW" sz="2400" b="1">
                <a:solidFill>
                  <a:srgbClr val="CC0000"/>
                </a:solidFill>
                <a:effectLst/>
                <a:latin typeface="Times New Roman" pitchFamily="18" charset="0"/>
                <a:ea typeface="華康粗黑體" pitchFamily="49" charset="-120"/>
              </a:rPr>
              <a:t>3-1</a:t>
            </a:r>
            <a:endParaRPr lang="zh-TW" altLang="en-US" sz="2400" b="1">
              <a:solidFill>
                <a:srgbClr val="CC0000"/>
              </a:solidFill>
              <a:effectLst/>
              <a:latin typeface="Times New Roman" pitchFamily="18" charset="0"/>
              <a:ea typeface="華康粗黑體" pitchFamily="49" charset="-120"/>
            </a:endParaRPr>
          </a:p>
        </p:txBody>
      </p:sp>
      <p:graphicFrame>
        <p:nvGraphicFramePr>
          <p:cNvPr id="695415" name="Group 119"/>
          <p:cNvGraphicFramePr>
            <a:graphicFrameLocks noGrp="1"/>
          </p:cNvGraphicFramePr>
          <p:nvPr>
            <p:ph type="tbl" idx="1"/>
          </p:nvPr>
        </p:nvGraphicFramePr>
        <p:xfrm>
          <a:off x="990600" y="2133600"/>
          <a:ext cx="7924800" cy="3952240"/>
        </p:xfrm>
        <a:graphic>
          <a:graphicData uri="http://schemas.openxmlformats.org/drawingml/2006/table">
            <a:tbl>
              <a:tblPr/>
              <a:tblGrid>
                <a:gridCol w="1204913"/>
                <a:gridCol w="3313112"/>
                <a:gridCol w="3406775"/>
              </a:tblGrid>
              <a:tr h="660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400">
                          <a:solidFill>
                            <a:srgbClr val="000000"/>
                          </a:solidFill>
                          <a:latin typeface="Arial" charset="0"/>
                          <a:ea typeface="標楷體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rgbClr val="000000"/>
                          </a:solidFill>
                          <a:latin typeface="Arial" charset="0"/>
                          <a:ea typeface="標楷體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rgbClr val="000000"/>
                          </a:solidFill>
                          <a:latin typeface="Arial" charset="0"/>
                          <a:ea typeface="標楷體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sz="1600">
                          <a:solidFill>
                            <a:srgbClr val="000000"/>
                          </a:solidFill>
                          <a:latin typeface="Arial" charset="0"/>
                          <a:ea typeface="標楷體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rgbClr val="000000"/>
                          </a:solidFill>
                          <a:latin typeface="Arial" charset="0"/>
                          <a:ea typeface="標楷體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rgbClr val="000000"/>
                          </a:solidFill>
                          <a:latin typeface="Arial" charset="0"/>
                          <a:ea typeface="標楷體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rgbClr val="000000"/>
                          </a:solidFill>
                          <a:latin typeface="Arial" charset="0"/>
                          <a:ea typeface="標楷體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rgbClr val="000000"/>
                          </a:solidFill>
                          <a:latin typeface="Arial" charset="0"/>
                          <a:ea typeface="標楷體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rgbClr val="000000"/>
                          </a:solidFill>
                          <a:latin typeface="Arial" charset="0"/>
                          <a:ea typeface="標楷體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華康魏碑體" pitchFamily="65" charset="-120"/>
                        </a:rPr>
                        <a:t>層面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8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8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400">
                          <a:solidFill>
                            <a:srgbClr val="000000"/>
                          </a:solidFill>
                          <a:latin typeface="Arial" charset="0"/>
                          <a:ea typeface="標楷體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rgbClr val="000000"/>
                          </a:solidFill>
                          <a:latin typeface="Arial" charset="0"/>
                          <a:ea typeface="標楷體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rgbClr val="000000"/>
                          </a:solidFill>
                          <a:latin typeface="Arial" charset="0"/>
                          <a:ea typeface="標楷體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sz="1600">
                          <a:solidFill>
                            <a:srgbClr val="000000"/>
                          </a:solidFill>
                          <a:latin typeface="Arial" charset="0"/>
                          <a:ea typeface="標楷體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rgbClr val="000000"/>
                          </a:solidFill>
                          <a:latin typeface="Arial" charset="0"/>
                          <a:ea typeface="標楷體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rgbClr val="000000"/>
                          </a:solidFill>
                          <a:latin typeface="Arial" charset="0"/>
                          <a:ea typeface="標楷體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rgbClr val="000000"/>
                          </a:solidFill>
                          <a:latin typeface="Arial" charset="0"/>
                          <a:ea typeface="標楷體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rgbClr val="000000"/>
                          </a:solidFill>
                          <a:latin typeface="Arial" charset="0"/>
                          <a:ea typeface="標楷體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rgbClr val="000000"/>
                          </a:solidFill>
                          <a:latin typeface="Arial" charset="0"/>
                          <a:ea typeface="標楷體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華康魏碑體" pitchFamily="65" charset="-120"/>
                        </a:rPr>
                        <a:t>開      始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8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400">
                          <a:solidFill>
                            <a:srgbClr val="000000"/>
                          </a:solidFill>
                          <a:latin typeface="Arial" charset="0"/>
                          <a:ea typeface="標楷體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rgbClr val="000000"/>
                          </a:solidFill>
                          <a:latin typeface="Arial" charset="0"/>
                          <a:ea typeface="標楷體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rgbClr val="000000"/>
                          </a:solidFill>
                          <a:latin typeface="Arial" charset="0"/>
                          <a:ea typeface="標楷體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sz="1600">
                          <a:solidFill>
                            <a:srgbClr val="000000"/>
                          </a:solidFill>
                          <a:latin typeface="Arial" charset="0"/>
                          <a:ea typeface="標楷體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rgbClr val="000000"/>
                          </a:solidFill>
                          <a:latin typeface="Arial" charset="0"/>
                          <a:ea typeface="標楷體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rgbClr val="000000"/>
                          </a:solidFill>
                          <a:latin typeface="Arial" charset="0"/>
                          <a:ea typeface="標楷體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rgbClr val="000000"/>
                          </a:solidFill>
                          <a:latin typeface="Arial" charset="0"/>
                          <a:ea typeface="標楷體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rgbClr val="000000"/>
                          </a:solidFill>
                          <a:latin typeface="Arial" charset="0"/>
                          <a:ea typeface="標楷體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rgbClr val="000000"/>
                          </a:solidFill>
                          <a:latin typeface="Arial" charset="0"/>
                          <a:ea typeface="標楷體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華康魏碑體" pitchFamily="65" charset="-120"/>
                        </a:rPr>
                        <a:t>結      束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8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8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  <a:tr h="660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400">
                          <a:solidFill>
                            <a:srgbClr val="000000"/>
                          </a:solidFill>
                          <a:latin typeface="Arial" charset="0"/>
                          <a:ea typeface="標楷體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rgbClr val="000000"/>
                          </a:solidFill>
                          <a:latin typeface="Arial" charset="0"/>
                          <a:ea typeface="標楷體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rgbClr val="000000"/>
                          </a:solidFill>
                          <a:latin typeface="Arial" charset="0"/>
                          <a:ea typeface="標楷體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sz="1600">
                          <a:solidFill>
                            <a:srgbClr val="000000"/>
                          </a:solidFill>
                          <a:latin typeface="Arial" charset="0"/>
                          <a:ea typeface="標楷體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rgbClr val="000000"/>
                          </a:solidFill>
                          <a:latin typeface="Arial" charset="0"/>
                          <a:ea typeface="標楷體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rgbClr val="000000"/>
                          </a:solidFill>
                          <a:latin typeface="Arial" charset="0"/>
                          <a:ea typeface="標楷體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rgbClr val="000000"/>
                          </a:solidFill>
                          <a:latin typeface="Arial" charset="0"/>
                          <a:ea typeface="標楷體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rgbClr val="000000"/>
                          </a:solidFill>
                          <a:latin typeface="Arial" charset="0"/>
                          <a:ea typeface="標楷體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rgbClr val="000000"/>
                          </a:solidFill>
                          <a:latin typeface="Arial" charset="0"/>
                          <a:ea typeface="標楷體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華康魏碑體" pitchFamily="65" charset="-120"/>
                        </a:rPr>
                        <a:t>生物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8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400">
                          <a:solidFill>
                            <a:srgbClr val="000000"/>
                          </a:solidFill>
                          <a:latin typeface="Arial" charset="0"/>
                          <a:ea typeface="標楷體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rgbClr val="000000"/>
                          </a:solidFill>
                          <a:latin typeface="Arial" charset="0"/>
                          <a:ea typeface="標楷體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rgbClr val="000000"/>
                          </a:solidFill>
                          <a:latin typeface="Arial" charset="0"/>
                          <a:ea typeface="標楷體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sz="1600">
                          <a:solidFill>
                            <a:srgbClr val="000000"/>
                          </a:solidFill>
                          <a:latin typeface="Arial" charset="0"/>
                          <a:ea typeface="標楷體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rgbClr val="000000"/>
                          </a:solidFill>
                          <a:latin typeface="Arial" charset="0"/>
                          <a:ea typeface="標楷體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rgbClr val="000000"/>
                          </a:solidFill>
                          <a:latin typeface="Arial" charset="0"/>
                          <a:ea typeface="標楷體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rgbClr val="000000"/>
                          </a:solidFill>
                          <a:latin typeface="Arial" charset="0"/>
                          <a:ea typeface="標楷體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rgbClr val="000000"/>
                          </a:solidFill>
                          <a:latin typeface="Arial" charset="0"/>
                          <a:ea typeface="標楷體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rgbClr val="000000"/>
                          </a:solidFill>
                          <a:latin typeface="Arial" charset="0"/>
                          <a:ea typeface="標楷體" pitchFamily="65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華康魏碑體" pitchFamily="65" charset="-120"/>
                        </a:rPr>
                        <a:t>青春期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400">
                          <a:solidFill>
                            <a:srgbClr val="000000"/>
                          </a:solidFill>
                          <a:latin typeface="Arial" charset="0"/>
                          <a:ea typeface="標楷體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rgbClr val="000000"/>
                          </a:solidFill>
                          <a:latin typeface="Arial" charset="0"/>
                          <a:ea typeface="標楷體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rgbClr val="000000"/>
                          </a:solidFill>
                          <a:latin typeface="Arial" charset="0"/>
                          <a:ea typeface="標楷體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sz="1600">
                          <a:solidFill>
                            <a:srgbClr val="000000"/>
                          </a:solidFill>
                          <a:latin typeface="Arial" charset="0"/>
                          <a:ea typeface="標楷體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rgbClr val="000000"/>
                          </a:solidFill>
                          <a:latin typeface="Arial" charset="0"/>
                          <a:ea typeface="標楷體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rgbClr val="000000"/>
                          </a:solidFill>
                          <a:latin typeface="Arial" charset="0"/>
                          <a:ea typeface="標楷體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rgbClr val="000000"/>
                          </a:solidFill>
                          <a:latin typeface="Arial" charset="0"/>
                          <a:ea typeface="標楷體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rgbClr val="000000"/>
                          </a:solidFill>
                          <a:latin typeface="Arial" charset="0"/>
                          <a:ea typeface="標楷體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rgbClr val="000000"/>
                          </a:solidFill>
                          <a:latin typeface="Arial" charset="0"/>
                          <a:ea typeface="標楷體" pitchFamily="65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華康魏碑體" pitchFamily="65" charset="-120"/>
                        </a:rPr>
                        <a:t>身體及性的成熟，例如有生殖能力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8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</a:tr>
              <a:tr h="660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400">
                          <a:solidFill>
                            <a:srgbClr val="000000"/>
                          </a:solidFill>
                          <a:latin typeface="Arial" charset="0"/>
                          <a:ea typeface="標楷體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rgbClr val="000000"/>
                          </a:solidFill>
                          <a:latin typeface="Arial" charset="0"/>
                          <a:ea typeface="標楷體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rgbClr val="000000"/>
                          </a:solidFill>
                          <a:latin typeface="Arial" charset="0"/>
                          <a:ea typeface="標楷體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sz="1600">
                          <a:solidFill>
                            <a:srgbClr val="000000"/>
                          </a:solidFill>
                          <a:latin typeface="Arial" charset="0"/>
                          <a:ea typeface="標楷體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rgbClr val="000000"/>
                          </a:solidFill>
                          <a:latin typeface="Arial" charset="0"/>
                          <a:ea typeface="標楷體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rgbClr val="000000"/>
                          </a:solidFill>
                          <a:latin typeface="Arial" charset="0"/>
                          <a:ea typeface="標楷體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rgbClr val="000000"/>
                          </a:solidFill>
                          <a:latin typeface="Arial" charset="0"/>
                          <a:ea typeface="標楷體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rgbClr val="000000"/>
                          </a:solidFill>
                          <a:latin typeface="Arial" charset="0"/>
                          <a:ea typeface="標楷體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rgbClr val="000000"/>
                          </a:solidFill>
                          <a:latin typeface="Arial" charset="0"/>
                          <a:ea typeface="標楷體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華康魏碑體" pitchFamily="65" charset="-120"/>
                        </a:rPr>
                        <a:t>情緒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8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400">
                          <a:solidFill>
                            <a:srgbClr val="000000"/>
                          </a:solidFill>
                          <a:latin typeface="Arial" charset="0"/>
                          <a:ea typeface="標楷體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rgbClr val="000000"/>
                          </a:solidFill>
                          <a:latin typeface="Arial" charset="0"/>
                          <a:ea typeface="標楷體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rgbClr val="000000"/>
                          </a:solidFill>
                          <a:latin typeface="Arial" charset="0"/>
                          <a:ea typeface="標楷體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sz="1600">
                          <a:solidFill>
                            <a:srgbClr val="000000"/>
                          </a:solidFill>
                          <a:latin typeface="Arial" charset="0"/>
                          <a:ea typeface="標楷體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rgbClr val="000000"/>
                          </a:solidFill>
                          <a:latin typeface="Arial" charset="0"/>
                          <a:ea typeface="標楷體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rgbClr val="000000"/>
                          </a:solidFill>
                          <a:latin typeface="Arial" charset="0"/>
                          <a:ea typeface="標楷體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rgbClr val="000000"/>
                          </a:solidFill>
                          <a:latin typeface="Arial" charset="0"/>
                          <a:ea typeface="標楷體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rgbClr val="000000"/>
                          </a:solidFill>
                          <a:latin typeface="Arial" charset="0"/>
                          <a:ea typeface="標楷體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rgbClr val="000000"/>
                          </a:solidFill>
                          <a:latin typeface="Arial" charset="0"/>
                          <a:ea typeface="標楷體" pitchFamily="65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華康魏碑體" pitchFamily="65" charset="-120"/>
                        </a:rPr>
                        <a:t>獨立及自主，不再依賴父母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400">
                          <a:solidFill>
                            <a:srgbClr val="000000"/>
                          </a:solidFill>
                          <a:latin typeface="Arial" charset="0"/>
                          <a:ea typeface="標楷體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rgbClr val="000000"/>
                          </a:solidFill>
                          <a:latin typeface="Arial" charset="0"/>
                          <a:ea typeface="標楷體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rgbClr val="000000"/>
                          </a:solidFill>
                          <a:latin typeface="Arial" charset="0"/>
                          <a:ea typeface="標楷體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sz="1600">
                          <a:solidFill>
                            <a:srgbClr val="000000"/>
                          </a:solidFill>
                          <a:latin typeface="Arial" charset="0"/>
                          <a:ea typeface="標楷體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rgbClr val="000000"/>
                          </a:solidFill>
                          <a:latin typeface="Arial" charset="0"/>
                          <a:ea typeface="標楷體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rgbClr val="000000"/>
                          </a:solidFill>
                          <a:latin typeface="Arial" charset="0"/>
                          <a:ea typeface="標楷體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rgbClr val="000000"/>
                          </a:solidFill>
                          <a:latin typeface="Arial" charset="0"/>
                          <a:ea typeface="標楷體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rgbClr val="000000"/>
                          </a:solidFill>
                          <a:latin typeface="Arial" charset="0"/>
                          <a:ea typeface="標楷體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rgbClr val="000000"/>
                          </a:solidFill>
                          <a:latin typeface="Arial" charset="0"/>
                          <a:ea typeface="標楷體" pitchFamily="65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華康魏碑體" pitchFamily="65" charset="-120"/>
                        </a:rPr>
                        <a:t>獲得個人自我認同及情緒自主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8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  <a:tr h="660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400">
                          <a:solidFill>
                            <a:srgbClr val="000000"/>
                          </a:solidFill>
                          <a:latin typeface="Arial" charset="0"/>
                          <a:ea typeface="標楷體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rgbClr val="000000"/>
                          </a:solidFill>
                          <a:latin typeface="Arial" charset="0"/>
                          <a:ea typeface="標楷體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rgbClr val="000000"/>
                          </a:solidFill>
                          <a:latin typeface="Arial" charset="0"/>
                          <a:ea typeface="標楷體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sz="1600">
                          <a:solidFill>
                            <a:srgbClr val="000000"/>
                          </a:solidFill>
                          <a:latin typeface="Arial" charset="0"/>
                          <a:ea typeface="標楷體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rgbClr val="000000"/>
                          </a:solidFill>
                          <a:latin typeface="Arial" charset="0"/>
                          <a:ea typeface="標楷體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rgbClr val="000000"/>
                          </a:solidFill>
                          <a:latin typeface="Arial" charset="0"/>
                          <a:ea typeface="標楷體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rgbClr val="000000"/>
                          </a:solidFill>
                          <a:latin typeface="Arial" charset="0"/>
                          <a:ea typeface="標楷體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rgbClr val="000000"/>
                          </a:solidFill>
                          <a:latin typeface="Arial" charset="0"/>
                          <a:ea typeface="標楷體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rgbClr val="000000"/>
                          </a:solidFill>
                          <a:latin typeface="Arial" charset="0"/>
                          <a:ea typeface="標楷體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華康魏碑體" pitchFamily="65" charset="-120"/>
                        </a:rPr>
                        <a:t>認知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8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400">
                          <a:solidFill>
                            <a:srgbClr val="000000"/>
                          </a:solidFill>
                          <a:latin typeface="Arial" charset="0"/>
                          <a:ea typeface="標楷體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rgbClr val="000000"/>
                          </a:solidFill>
                          <a:latin typeface="Arial" charset="0"/>
                          <a:ea typeface="標楷體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rgbClr val="000000"/>
                          </a:solidFill>
                          <a:latin typeface="Arial" charset="0"/>
                          <a:ea typeface="標楷體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sz="1600">
                          <a:solidFill>
                            <a:srgbClr val="000000"/>
                          </a:solidFill>
                          <a:latin typeface="Arial" charset="0"/>
                          <a:ea typeface="標楷體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rgbClr val="000000"/>
                          </a:solidFill>
                          <a:latin typeface="Arial" charset="0"/>
                          <a:ea typeface="標楷體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rgbClr val="000000"/>
                          </a:solidFill>
                          <a:latin typeface="Arial" charset="0"/>
                          <a:ea typeface="標楷體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rgbClr val="000000"/>
                          </a:solidFill>
                          <a:latin typeface="Arial" charset="0"/>
                          <a:ea typeface="標楷體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rgbClr val="000000"/>
                          </a:solidFill>
                          <a:latin typeface="Arial" charset="0"/>
                          <a:ea typeface="標楷體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rgbClr val="000000"/>
                          </a:solidFill>
                          <a:latin typeface="Arial" charset="0"/>
                          <a:ea typeface="標楷體" pitchFamily="65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華康魏碑體" pitchFamily="65" charset="-120"/>
                        </a:rPr>
                        <a:t>具邏輯思維能力、解決問題能力及決策能力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400">
                          <a:solidFill>
                            <a:srgbClr val="000000"/>
                          </a:solidFill>
                          <a:latin typeface="Arial" charset="0"/>
                          <a:ea typeface="標楷體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rgbClr val="000000"/>
                          </a:solidFill>
                          <a:latin typeface="Arial" charset="0"/>
                          <a:ea typeface="標楷體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rgbClr val="000000"/>
                          </a:solidFill>
                          <a:latin typeface="Arial" charset="0"/>
                          <a:ea typeface="標楷體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sz="1600">
                          <a:solidFill>
                            <a:srgbClr val="000000"/>
                          </a:solidFill>
                          <a:latin typeface="Arial" charset="0"/>
                          <a:ea typeface="標楷體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rgbClr val="000000"/>
                          </a:solidFill>
                          <a:latin typeface="Arial" charset="0"/>
                          <a:ea typeface="標楷體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rgbClr val="000000"/>
                          </a:solidFill>
                          <a:latin typeface="Arial" charset="0"/>
                          <a:ea typeface="標楷體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rgbClr val="000000"/>
                          </a:solidFill>
                          <a:latin typeface="Arial" charset="0"/>
                          <a:ea typeface="標楷體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rgbClr val="000000"/>
                          </a:solidFill>
                          <a:latin typeface="Arial" charset="0"/>
                          <a:ea typeface="標楷體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rgbClr val="000000"/>
                          </a:solidFill>
                          <a:latin typeface="Arial" charset="0"/>
                          <a:ea typeface="標楷體" pitchFamily="65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華康魏碑體" pitchFamily="65" charset="-120"/>
                        </a:rPr>
                        <a:t>建立成人邏輯思維能力及自主決策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8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  <a:tr h="7651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400">
                          <a:solidFill>
                            <a:srgbClr val="000000"/>
                          </a:solidFill>
                          <a:latin typeface="Arial" charset="0"/>
                          <a:ea typeface="標楷體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rgbClr val="000000"/>
                          </a:solidFill>
                          <a:latin typeface="Arial" charset="0"/>
                          <a:ea typeface="標楷體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rgbClr val="000000"/>
                          </a:solidFill>
                          <a:latin typeface="Arial" charset="0"/>
                          <a:ea typeface="標楷體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sz="1600">
                          <a:solidFill>
                            <a:srgbClr val="000000"/>
                          </a:solidFill>
                          <a:latin typeface="Arial" charset="0"/>
                          <a:ea typeface="標楷體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rgbClr val="000000"/>
                          </a:solidFill>
                          <a:latin typeface="Arial" charset="0"/>
                          <a:ea typeface="標楷體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rgbClr val="000000"/>
                          </a:solidFill>
                          <a:latin typeface="Arial" charset="0"/>
                          <a:ea typeface="標楷體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rgbClr val="000000"/>
                          </a:solidFill>
                          <a:latin typeface="Arial" charset="0"/>
                          <a:ea typeface="標楷體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rgbClr val="000000"/>
                          </a:solidFill>
                          <a:latin typeface="Arial" charset="0"/>
                          <a:ea typeface="標楷體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rgbClr val="000000"/>
                          </a:solidFill>
                          <a:latin typeface="Arial" charset="0"/>
                          <a:ea typeface="標楷體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華康魏碑體" pitchFamily="65" charset="-120"/>
                        </a:rPr>
                        <a:t>人際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8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8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400">
                          <a:solidFill>
                            <a:srgbClr val="000000"/>
                          </a:solidFill>
                          <a:latin typeface="Arial" charset="0"/>
                          <a:ea typeface="標楷體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rgbClr val="000000"/>
                          </a:solidFill>
                          <a:latin typeface="Arial" charset="0"/>
                          <a:ea typeface="標楷體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rgbClr val="000000"/>
                          </a:solidFill>
                          <a:latin typeface="Arial" charset="0"/>
                          <a:ea typeface="標楷體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sz="1600">
                          <a:solidFill>
                            <a:srgbClr val="000000"/>
                          </a:solidFill>
                          <a:latin typeface="Arial" charset="0"/>
                          <a:ea typeface="標楷體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rgbClr val="000000"/>
                          </a:solidFill>
                          <a:latin typeface="Arial" charset="0"/>
                          <a:ea typeface="標楷體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rgbClr val="000000"/>
                          </a:solidFill>
                          <a:latin typeface="Arial" charset="0"/>
                          <a:ea typeface="標楷體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rgbClr val="000000"/>
                          </a:solidFill>
                          <a:latin typeface="Arial" charset="0"/>
                          <a:ea typeface="標楷體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rgbClr val="000000"/>
                          </a:solidFill>
                          <a:latin typeface="Arial" charset="0"/>
                          <a:ea typeface="標楷體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rgbClr val="000000"/>
                          </a:solidFill>
                          <a:latin typeface="Arial" charset="0"/>
                          <a:ea typeface="標楷體" pitchFamily="65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華康魏碑體" pitchFamily="65" charset="-120"/>
                        </a:rPr>
                        <a:t>從父母導向轉移至同儕導向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8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400">
                          <a:solidFill>
                            <a:srgbClr val="000000"/>
                          </a:solidFill>
                          <a:latin typeface="Arial" charset="0"/>
                          <a:ea typeface="標楷體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rgbClr val="000000"/>
                          </a:solidFill>
                          <a:latin typeface="Arial" charset="0"/>
                          <a:ea typeface="標楷體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rgbClr val="000000"/>
                          </a:solidFill>
                          <a:latin typeface="Arial" charset="0"/>
                          <a:ea typeface="標楷體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sz="1600">
                          <a:solidFill>
                            <a:srgbClr val="000000"/>
                          </a:solidFill>
                          <a:latin typeface="Arial" charset="0"/>
                          <a:ea typeface="標楷體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rgbClr val="000000"/>
                          </a:solidFill>
                          <a:latin typeface="Arial" charset="0"/>
                          <a:ea typeface="標楷體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rgbClr val="000000"/>
                          </a:solidFill>
                          <a:latin typeface="Arial" charset="0"/>
                          <a:ea typeface="標楷體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rgbClr val="000000"/>
                          </a:solidFill>
                          <a:latin typeface="Arial" charset="0"/>
                          <a:ea typeface="標楷體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rgbClr val="000000"/>
                          </a:solidFill>
                          <a:latin typeface="Arial" charset="0"/>
                          <a:ea typeface="標楷體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rgbClr val="000000"/>
                          </a:solidFill>
                          <a:latin typeface="Arial" charset="0"/>
                          <a:ea typeface="標楷體" pitchFamily="65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華康魏碑體" pitchFamily="65" charset="-120"/>
                        </a:rPr>
                        <a:t>增加與同儕及成人的親密能力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8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8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</a:tbl>
          </a:graphicData>
        </a:graphic>
      </p:graphicFrame>
      <p:sp>
        <p:nvSpPr>
          <p:cNvPr id="29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519D3-B8EA-4CA7-9D49-FC5EBC88CF24}" type="slidenum">
              <a:rPr lang="zh-TW" altLang="en-US"/>
              <a:pPr/>
              <a:t>19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66397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壹、青少年</a:t>
            </a:r>
            <a:r>
              <a:rPr lang="zh-TW" altLang="en-US" dirty="0"/>
              <a:t>定義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4720330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sz="3800">
                <a:solidFill>
                  <a:srgbClr val="008000"/>
                </a:solidFill>
                <a:effectLst/>
                <a:latin typeface="Times New Roman" pitchFamily="18" charset="0"/>
                <a:ea typeface="華康粗黑體" pitchFamily="49" charset="-120"/>
              </a:rPr>
              <a:t>青少年期的範圍</a:t>
            </a:r>
            <a:r>
              <a:rPr lang="zh-TW" altLang="en-US" sz="2400" b="1">
                <a:solidFill>
                  <a:srgbClr val="CC0000"/>
                </a:solidFill>
                <a:effectLst/>
                <a:latin typeface="Times New Roman" pitchFamily="18" charset="0"/>
                <a:ea typeface="華康粗黑體" pitchFamily="49" charset="-120"/>
              </a:rPr>
              <a:t> </a:t>
            </a:r>
            <a:r>
              <a:rPr lang="en-US" altLang="zh-TW" sz="2400" b="1">
                <a:solidFill>
                  <a:srgbClr val="CC0000"/>
                </a:solidFill>
                <a:effectLst/>
                <a:latin typeface="Times New Roman" pitchFamily="18" charset="0"/>
                <a:ea typeface="華康粗黑體" pitchFamily="49" charset="-120"/>
              </a:rPr>
              <a:t>3-2</a:t>
            </a:r>
            <a:endParaRPr lang="zh-TW" altLang="en-US" sz="2400" b="1">
              <a:solidFill>
                <a:srgbClr val="CC0000"/>
              </a:solidFill>
              <a:effectLst/>
              <a:latin typeface="Times New Roman" pitchFamily="18" charset="0"/>
              <a:ea typeface="華康粗黑體" pitchFamily="49" charset="-120"/>
            </a:endParaRPr>
          </a:p>
        </p:txBody>
      </p:sp>
      <p:graphicFrame>
        <p:nvGraphicFramePr>
          <p:cNvPr id="697375" name="Group 31"/>
          <p:cNvGraphicFramePr>
            <a:graphicFrameLocks noGrp="1"/>
          </p:cNvGraphicFramePr>
          <p:nvPr>
            <p:ph type="tbl" idx="1"/>
          </p:nvPr>
        </p:nvGraphicFramePr>
        <p:xfrm>
          <a:off x="990600" y="2133600"/>
          <a:ext cx="7924800" cy="3719195"/>
        </p:xfrm>
        <a:graphic>
          <a:graphicData uri="http://schemas.openxmlformats.org/drawingml/2006/table">
            <a:tbl>
              <a:tblPr/>
              <a:tblGrid>
                <a:gridCol w="1204913"/>
                <a:gridCol w="3313112"/>
                <a:gridCol w="3406775"/>
              </a:tblGrid>
              <a:tr h="647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400">
                          <a:solidFill>
                            <a:srgbClr val="000000"/>
                          </a:solidFill>
                          <a:latin typeface="Arial" charset="0"/>
                          <a:ea typeface="標楷體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rgbClr val="000000"/>
                          </a:solidFill>
                          <a:latin typeface="Arial" charset="0"/>
                          <a:ea typeface="標楷體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rgbClr val="000000"/>
                          </a:solidFill>
                          <a:latin typeface="Arial" charset="0"/>
                          <a:ea typeface="標楷體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sz="1600">
                          <a:solidFill>
                            <a:srgbClr val="000000"/>
                          </a:solidFill>
                          <a:latin typeface="Arial" charset="0"/>
                          <a:ea typeface="標楷體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rgbClr val="000000"/>
                          </a:solidFill>
                          <a:latin typeface="Arial" charset="0"/>
                          <a:ea typeface="標楷體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rgbClr val="000000"/>
                          </a:solidFill>
                          <a:latin typeface="Arial" charset="0"/>
                          <a:ea typeface="標楷體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rgbClr val="000000"/>
                          </a:solidFill>
                          <a:latin typeface="Arial" charset="0"/>
                          <a:ea typeface="標楷體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rgbClr val="000000"/>
                          </a:solidFill>
                          <a:latin typeface="Arial" charset="0"/>
                          <a:ea typeface="標楷體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rgbClr val="000000"/>
                          </a:solidFill>
                          <a:latin typeface="Arial" charset="0"/>
                          <a:ea typeface="標楷體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華康魏碑體" pitchFamily="65" charset="-120"/>
                        </a:rPr>
                        <a:t>層面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8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8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400">
                          <a:solidFill>
                            <a:srgbClr val="000000"/>
                          </a:solidFill>
                          <a:latin typeface="Arial" charset="0"/>
                          <a:ea typeface="標楷體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rgbClr val="000000"/>
                          </a:solidFill>
                          <a:latin typeface="Arial" charset="0"/>
                          <a:ea typeface="標楷體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rgbClr val="000000"/>
                          </a:solidFill>
                          <a:latin typeface="Arial" charset="0"/>
                          <a:ea typeface="標楷體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sz="1600">
                          <a:solidFill>
                            <a:srgbClr val="000000"/>
                          </a:solidFill>
                          <a:latin typeface="Arial" charset="0"/>
                          <a:ea typeface="標楷體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rgbClr val="000000"/>
                          </a:solidFill>
                          <a:latin typeface="Arial" charset="0"/>
                          <a:ea typeface="標楷體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rgbClr val="000000"/>
                          </a:solidFill>
                          <a:latin typeface="Arial" charset="0"/>
                          <a:ea typeface="標楷體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rgbClr val="000000"/>
                          </a:solidFill>
                          <a:latin typeface="Arial" charset="0"/>
                          <a:ea typeface="標楷體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rgbClr val="000000"/>
                          </a:solidFill>
                          <a:latin typeface="Arial" charset="0"/>
                          <a:ea typeface="標楷體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rgbClr val="000000"/>
                          </a:solidFill>
                          <a:latin typeface="Arial" charset="0"/>
                          <a:ea typeface="標楷體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華康魏碑體" pitchFamily="65" charset="-120"/>
                        </a:rPr>
                        <a:t>開      始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8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400">
                          <a:solidFill>
                            <a:srgbClr val="000000"/>
                          </a:solidFill>
                          <a:latin typeface="Arial" charset="0"/>
                          <a:ea typeface="標楷體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rgbClr val="000000"/>
                          </a:solidFill>
                          <a:latin typeface="Arial" charset="0"/>
                          <a:ea typeface="標楷體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rgbClr val="000000"/>
                          </a:solidFill>
                          <a:latin typeface="Arial" charset="0"/>
                          <a:ea typeface="標楷體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sz="1600">
                          <a:solidFill>
                            <a:srgbClr val="000000"/>
                          </a:solidFill>
                          <a:latin typeface="Arial" charset="0"/>
                          <a:ea typeface="標楷體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rgbClr val="000000"/>
                          </a:solidFill>
                          <a:latin typeface="Arial" charset="0"/>
                          <a:ea typeface="標楷體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rgbClr val="000000"/>
                          </a:solidFill>
                          <a:latin typeface="Arial" charset="0"/>
                          <a:ea typeface="標楷體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rgbClr val="000000"/>
                          </a:solidFill>
                          <a:latin typeface="Arial" charset="0"/>
                          <a:ea typeface="標楷體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rgbClr val="000000"/>
                          </a:solidFill>
                          <a:latin typeface="Arial" charset="0"/>
                          <a:ea typeface="標楷體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rgbClr val="000000"/>
                          </a:solidFill>
                          <a:latin typeface="Arial" charset="0"/>
                          <a:ea typeface="標楷體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華康魏碑體" pitchFamily="65" charset="-120"/>
                        </a:rPr>
                        <a:t>結      束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8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8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  <a:tr h="660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400">
                          <a:solidFill>
                            <a:srgbClr val="000000"/>
                          </a:solidFill>
                          <a:latin typeface="Arial" charset="0"/>
                          <a:ea typeface="標楷體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rgbClr val="000000"/>
                          </a:solidFill>
                          <a:latin typeface="Arial" charset="0"/>
                          <a:ea typeface="標楷體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rgbClr val="000000"/>
                          </a:solidFill>
                          <a:latin typeface="Arial" charset="0"/>
                          <a:ea typeface="標楷體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sz="1600">
                          <a:solidFill>
                            <a:srgbClr val="000000"/>
                          </a:solidFill>
                          <a:latin typeface="Arial" charset="0"/>
                          <a:ea typeface="標楷體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rgbClr val="000000"/>
                          </a:solidFill>
                          <a:latin typeface="Arial" charset="0"/>
                          <a:ea typeface="標楷體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rgbClr val="000000"/>
                          </a:solidFill>
                          <a:latin typeface="Arial" charset="0"/>
                          <a:ea typeface="標楷體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rgbClr val="000000"/>
                          </a:solidFill>
                          <a:latin typeface="Arial" charset="0"/>
                          <a:ea typeface="標楷體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rgbClr val="000000"/>
                          </a:solidFill>
                          <a:latin typeface="Arial" charset="0"/>
                          <a:ea typeface="標楷體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rgbClr val="000000"/>
                          </a:solidFill>
                          <a:latin typeface="Arial" charset="0"/>
                          <a:ea typeface="標楷體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華康魏碑體" pitchFamily="65" charset="-120"/>
                        </a:rPr>
                        <a:t>社會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8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400">
                          <a:solidFill>
                            <a:srgbClr val="000000"/>
                          </a:solidFill>
                          <a:latin typeface="Arial" charset="0"/>
                          <a:ea typeface="標楷體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rgbClr val="000000"/>
                          </a:solidFill>
                          <a:latin typeface="Arial" charset="0"/>
                          <a:ea typeface="標楷體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rgbClr val="000000"/>
                          </a:solidFill>
                          <a:latin typeface="Arial" charset="0"/>
                          <a:ea typeface="標楷體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sz="1600">
                          <a:solidFill>
                            <a:srgbClr val="000000"/>
                          </a:solidFill>
                          <a:latin typeface="Arial" charset="0"/>
                          <a:ea typeface="標楷體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rgbClr val="000000"/>
                          </a:solidFill>
                          <a:latin typeface="Arial" charset="0"/>
                          <a:ea typeface="標楷體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rgbClr val="000000"/>
                          </a:solidFill>
                          <a:latin typeface="Arial" charset="0"/>
                          <a:ea typeface="標楷體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rgbClr val="000000"/>
                          </a:solidFill>
                          <a:latin typeface="Arial" charset="0"/>
                          <a:ea typeface="標楷體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rgbClr val="000000"/>
                          </a:solidFill>
                          <a:latin typeface="Arial" charset="0"/>
                          <a:ea typeface="標楷體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rgbClr val="000000"/>
                          </a:solidFill>
                          <a:latin typeface="Arial" charset="0"/>
                          <a:ea typeface="標楷體" pitchFamily="65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華康魏碑體" pitchFamily="65" charset="-120"/>
                        </a:rPr>
                        <a:t>個人開始扮演著個人、家庭及工作者之角色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400">
                          <a:solidFill>
                            <a:srgbClr val="000000"/>
                          </a:solidFill>
                          <a:latin typeface="Arial" charset="0"/>
                          <a:ea typeface="標楷體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rgbClr val="000000"/>
                          </a:solidFill>
                          <a:latin typeface="Arial" charset="0"/>
                          <a:ea typeface="標楷體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rgbClr val="000000"/>
                          </a:solidFill>
                          <a:latin typeface="Arial" charset="0"/>
                          <a:ea typeface="標楷體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sz="1600">
                          <a:solidFill>
                            <a:srgbClr val="000000"/>
                          </a:solidFill>
                          <a:latin typeface="Arial" charset="0"/>
                          <a:ea typeface="標楷體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rgbClr val="000000"/>
                          </a:solidFill>
                          <a:latin typeface="Arial" charset="0"/>
                          <a:ea typeface="標楷體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rgbClr val="000000"/>
                          </a:solidFill>
                          <a:latin typeface="Arial" charset="0"/>
                          <a:ea typeface="標楷體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rgbClr val="000000"/>
                          </a:solidFill>
                          <a:latin typeface="Arial" charset="0"/>
                          <a:ea typeface="標楷體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rgbClr val="000000"/>
                          </a:solidFill>
                          <a:latin typeface="Arial" charset="0"/>
                          <a:ea typeface="標楷體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rgbClr val="000000"/>
                          </a:solidFill>
                          <a:latin typeface="Arial" charset="0"/>
                          <a:ea typeface="標楷體" pitchFamily="65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華康魏碑體" pitchFamily="65" charset="-120"/>
                        </a:rPr>
                        <a:t>獲得成人的特權及賦予的責任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8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</a:tr>
              <a:tr h="660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400">
                          <a:solidFill>
                            <a:srgbClr val="000000"/>
                          </a:solidFill>
                          <a:latin typeface="Arial" charset="0"/>
                          <a:ea typeface="標楷體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rgbClr val="000000"/>
                          </a:solidFill>
                          <a:latin typeface="Arial" charset="0"/>
                          <a:ea typeface="標楷體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rgbClr val="000000"/>
                          </a:solidFill>
                          <a:latin typeface="Arial" charset="0"/>
                          <a:ea typeface="標楷體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sz="1600">
                          <a:solidFill>
                            <a:srgbClr val="000000"/>
                          </a:solidFill>
                          <a:latin typeface="Arial" charset="0"/>
                          <a:ea typeface="標楷體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rgbClr val="000000"/>
                          </a:solidFill>
                          <a:latin typeface="Arial" charset="0"/>
                          <a:ea typeface="標楷體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rgbClr val="000000"/>
                          </a:solidFill>
                          <a:latin typeface="Arial" charset="0"/>
                          <a:ea typeface="標楷體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rgbClr val="000000"/>
                          </a:solidFill>
                          <a:latin typeface="Arial" charset="0"/>
                          <a:ea typeface="標楷體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rgbClr val="000000"/>
                          </a:solidFill>
                          <a:latin typeface="Arial" charset="0"/>
                          <a:ea typeface="標楷體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rgbClr val="000000"/>
                          </a:solidFill>
                          <a:latin typeface="Arial" charset="0"/>
                          <a:ea typeface="標楷體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華康魏碑體" pitchFamily="65" charset="-120"/>
                        </a:rPr>
                        <a:t>教育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8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400">
                          <a:solidFill>
                            <a:srgbClr val="000000"/>
                          </a:solidFill>
                          <a:latin typeface="Arial" charset="0"/>
                          <a:ea typeface="標楷體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rgbClr val="000000"/>
                          </a:solidFill>
                          <a:latin typeface="Arial" charset="0"/>
                          <a:ea typeface="標楷體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rgbClr val="000000"/>
                          </a:solidFill>
                          <a:latin typeface="Arial" charset="0"/>
                          <a:ea typeface="標楷體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sz="1600">
                          <a:solidFill>
                            <a:srgbClr val="000000"/>
                          </a:solidFill>
                          <a:latin typeface="Arial" charset="0"/>
                          <a:ea typeface="標楷體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rgbClr val="000000"/>
                          </a:solidFill>
                          <a:latin typeface="Arial" charset="0"/>
                          <a:ea typeface="標楷體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rgbClr val="000000"/>
                          </a:solidFill>
                          <a:latin typeface="Arial" charset="0"/>
                          <a:ea typeface="標楷體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rgbClr val="000000"/>
                          </a:solidFill>
                          <a:latin typeface="Arial" charset="0"/>
                          <a:ea typeface="標楷體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rgbClr val="000000"/>
                          </a:solidFill>
                          <a:latin typeface="Arial" charset="0"/>
                          <a:ea typeface="標楷體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rgbClr val="000000"/>
                          </a:solidFill>
                          <a:latin typeface="Arial" charset="0"/>
                          <a:ea typeface="標楷體" pitchFamily="65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華康魏碑體" pitchFamily="65" charset="-120"/>
                        </a:rPr>
                        <a:t>進入國中生活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400">
                          <a:solidFill>
                            <a:srgbClr val="000000"/>
                          </a:solidFill>
                          <a:latin typeface="Arial" charset="0"/>
                          <a:ea typeface="標楷體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rgbClr val="000000"/>
                          </a:solidFill>
                          <a:latin typeface="Arial" charset="0"/>
                          <a:ea typeface="標楷體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rgbClr val="000000"/>
                          </a:solidFill>
                          <a:latin typeface="Arial" charset="0"/>
                          <a:ea typeface="標楷體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sz="1600">
                          <a:solidFill>
                            <a:srgbClr val="000000"/>
                          </a:solidFill>
                          <a:latin typeface="Arial" charset="0"/>
                          <a:ea typeface="標楷體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rgbClr val="000000"/>
                          </a:solidFill>
                          <a:latin typeface="Arial" charset="0"/>
                          <a:ea typeface="標楷體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rgbClr val="000000"/>
                          </a:solidFill>
                          <a:latin typeface="Arial" charset="0"/>
                          <a:ea typeface="標楷體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rgbClr val="000000"/>
                          </a:solidFill>
                          <a:latin typeface="Arial" charset="0"/>
                          <a:ea typeface="標楷體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rgbClr val="000000"/>
                          </a:solidFill>
                          <a:latin typeface="Arial" charset="0"/>
                          <a:ea typeface="標楷體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rgbClr val="000000"/>
                          </a:solidFill>
                          <a:latin typeface="Arial" charset="0"/>
                          <a:ea typeface="標楷體" pitchFamily="65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華康魏碑體" pitchFamily="65" charset="-120"/>
                        </a:rPr>
                        <a:t>完成高中或大學學位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8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  <a:tr h="660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400">
                          <a:solidFill>
                            <a:srgbClr val="000000"/>
                          </a:solidFill>
                          <a:latin typeface="Arial" charset="0"/>
                          <a:ea typeface="標楷體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rgbClr val="000000"/>
                          </a:solidFill>
                          <a:latin typeface="Arial" charset="0"/>
                          <a:ea typeface="標楷體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rgbClr val="000000"/>
                          </a:solidFill>
                          <a:latin typeface="Arial" charset="0"/>
                          <a:ea typeface="標楷體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sz="1600">
                          <a:solidFill>
                            <a:srgbClr val="000000"/>
                          </a:solidFill>
                          <a:latin typeface="Arial" charset="0"/>
                          <a:ea typeface="標楷體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rgbClr val="000000"/>
                          </a:solidFill>
                          <a:latin typeface="Arial" charset="0"/>
                          <a:ea typeface="標楷體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rgbClr val="000000"/>
                          </a:solidFill>
                          <a:latin typeface="Arial" charset="0"/>
                          <a:ea typeface="標楷體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rgbClr val="000000"/>
                          </a:solidFill>
                          <a:latin typeface="Arial" charset="0"/>
                          <a:ea typeface="標楷體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rgbClr val="000000"/>
                          </a:solidFill>
                          <a:latin typeface="Arial" charset="0"/>
                          <a:ea typeface="標楷體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rgbClr val="000000"/>
                          </a:solidFill>
                          <a:latin typeface="Arial" charset="0"/>
                          <a:ea typeface="標楷體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華康魏碑體" pitchFamily="65" charset="-120"/>
                        </a:rPr>
                        <a:t>宗教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8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400">
                          <a:solidFill>
                            <a:srgbClr val="000000"/>
                          </a:solidFill>
                          <a:latin typeface="Arial" charset="0"/>
                          <a:ea typeface="標楷體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rgbClr val="000000"/>
                          </a:solidFill>
                          <a:latin typeface="Arial" charset="0"/>
                          <a:ea typeface="標楷體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rgbClr val="000000"/>
                          </a:solidFill>
                          <a:latin typeface="Arial" charset="0"/>
                          <a:ea typeface="標楷體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sz="1600">
                          <a:solidFill>
                            <a:srgbClr val="000000"/>
                          </a:solidFill>
                          <a:latin typeface="Arial" charset="0"/>
                          <a:ea typeface="標楷體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rgbClr val="000000"/>
                          </a:solidFill>
                          <a:latin typeface="Arial" charset="0"/>
                          <a:ea typeface="標楷體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rgbClr val="000000"/>
                          </a:solidFill>
                          <a:latin typeface="Arial" charset="0"/>
                          <a:ea typeface="標楷體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rgbClr val="000000"/>
                          </a:solidFill>
                          <a:latin typeface="Arial" charset="0"/>
                          <a:ea typeface="標楷體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rgbClr val="000000"/>
                          </a:solidFill>
                          <a:latin typeface="Arial" charset="0"/>
                          <a:ea typeface="標楷體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rgbClr val="000000"/>
                          </a:solidFill>
                          <a:latin typeface="Arial" charset="0"/>
                          <a:ea typeface="標楷體" pitchFamily="65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華康魏碑體" pitchFamily="65" charset="-120"/>
                        </a:rPr>
                        <a:t>準備宗教之成年禮或其他之成年儀式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400">
                          <a:solidFill>
                            <a:srgbClr val="000000"/>
                          </a:solidFill>
                          <a:latin typeface="Arial" charset="0"/>
                          <a:ea typeface="標楷體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rgbClr val="000000"/>
                          </a:solidFill>
                          <a:latin typeface="Arial" charset="0"/>
                          <a:ea typeface="標楷體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rgbClr val="000000"/>
                          </a:solidFill>
                          <a:latin typeface="Arial" charset="0"/>
                          <a:ea typeface="標楷體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sz="1600">
                          <a:solidFill>
                            <a:srgbClr val="000000"/>
                          </a:solidFill>
                          <a:latin typeface="Arial" charset="0"/>
                          <a:ea typeface="標楷體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rgbClr val="000000"/>
                          </a:solidFill>
                          <a:latin typeface="Arial" charset="0"/>
                          <a:ea typeface="標楷體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rgbClr val="000000"/>
                          </a:solidFill>
                          <a:latin typeface="Arial" charset="0"/>
                          <a:ea typeface="標楷體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rgbClr val="000000"/>
                          </a:solidFill>
                          <a:latin typeface="Arial" charset="0"/>
                          <a:ea typeface="標楷體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rgbClr val="000000"/>
                          </a:solidFill>
                          <a:latin typeface="Arial" charset="0"/>
                          <a:ea typeface="標楷體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rgbClr val="000000"/>
                          </a:solidFill>
                          <a:latin typeface="Arial" charset="0"/>
                          <a:ea typeface="標楷體" pitchFamily="65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華康魏碑體" pitchFamily="65" charset="-120"/>
                        </a:rPr>
                        <a:t>在宗教社群中獲得成人地位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8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  <a:tr h="7651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400">
                          <a:solidFill>
                            <a:srgbClr val="000000"/>
                          </a:solidFill>
                          <a:latin typeface="Arial" charset="0"/>
                          <a:ea typeface="標楷體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rgbClr val="000000"/>
                          </a:solidFill>
                          <a:latin typeface="Arial" charset="0"/>
                          <a:ea typeface="標楷體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rgbClr val="000000"/>
                          </a:solidFill>
                          <a:latin typeface="Arial" charset="0"/>
                          <a:ea typeface="標楷體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sz="1600">
                          <a:solidFill>
                            <a:srgbClr val="000000"/>
                          </a:solidFill>
                          <a:latin typeface="Arial" charset="0"/>
                          <a:ea typeface="標楷體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rgbClr val="000000"/>
                          </a:solidFill>
                          <a:latin typeface="Arial" charset="0"/>
                          <a:ea typeface="標楷體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rgbClr val="000000"/>
                          </a:solidFill>
                          <a:latin typeface="Arial" charset="0"/>
                          <a:ea typeface="標楷體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rgbClr val="000000"/>
                          </a:solidFill>
                          <a:latin typeface="Arial" charset="0"/>
                          <a:ea typeface="標楷體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rgbClr val="000000"/>
                          </a:solidFill>
                          <a:latin typeface="Arial" charset="0"/>
                          <a:ea typeface="標楷體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rgbClr val="000000"/>
                          </a:solidFill>
                          <a:latin typeface="Arial" charset="0"/>
                          <a:ea typeface="標楷體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華康魏碑體" pitchFamily="65" charset="-120"/>
                        </a:rPr>
                        <a:t>年齡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8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8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400">
                          <a:solidFill>
                            <a:srgbClr val="000000"/>
                          </a:solidFill>
                          <a:latin typeface="Arial" charset="0"/>
                          <a:ea typeface="標楷體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rgbClr val="000000"/>
                          </a:solidFill>
                          <a:latin typeface="Arial" charset="0"/>
                          <a:ea typeface="標楷體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rgbClr val="000000"/>
                          </a:solidFill>
                          <a:latin typeface="Arial" charset="0"/>
                          <a:ea typeface="標楷體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sz="1600">
                          <a:solidFill>
                            <a:srgbClr val="000000"/>
                          </a:solidFill>
                          <a:latin typeface="Arial" charset="0"/>
                          <a:ea typeface="標楷體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rgbClr val="000000"/>
                          </a:solidFill>
                          <a:latin typeface="Arial" charset="0"/>
                          <a:ea typeface="標楷體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rgbClr val="000000"/>
                          </a:solidFill>
                          <a:latin typeface="Arial" charset="0"/>
                          <a:ea typeface="標楷體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rgbClr val="000000"/>
                          </a:solidFill>
                          <a:latin typeface="Arial" charset="0"/>
                          <a:ea typeface="標楷體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rgbClr val="000000"/>
                          </a:solidFill>
                          <a:latin typeface="Arial" charset="0"/>
                          <a:ea typeface="標楷體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rgbClr val="000000"/>
                          </a:solidFill>
                          <a:latin typeface="Arial" charset="0"/>
                          <a:ea typeface="標楷體" pitchFamily="65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華康魏碑體" pitchFamily="65" charset="-120"/>
                        </a:rPr>
                        <a:t>大約</a:t>
                      </a: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華康魏碑體" pitchFamily="65" charset="-120"/>
                        </a:rPr>
                        <a:t>13</a:t>
                      </a:r>
                      <a:r>
                        <a:rPr kumimoji="1" lang="zh-TW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華康魏碑體" pitchFamily="65" charset="-120"/>
                        </a:rPr>
                        <a:t>歲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8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400">
                          <a:solidFill>
                            <a:srgbClr val="000000"/>
                          </a:solidFill>
                          <a:latin typeface="Arial" charset="0"/>
                          <a:ea typeface="標楷體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rgbClr val="000000"/>
                          </a:solidFill>
                          <a:latin typeface="Arial" charset="0"/>
                          <a:ea typeface="標楷體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rgbClr val="000000"/>
                          </a:solidFill>
                          <a:latin typeface="Arial" charset="0"/>
                          <a:ea typeface="標楷體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sz="1600">
                          <a:solidFill>
                            <a:srgbClr val="000000"/>
                          </a:solidFill>
                          <a:latin typeface="Arial" charset="0"/>
                          <a:ea typeface="標楷體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rgbClr val="000000"/>
                          </a:solidFill>
                          <a:latin typeface="Arial" charset="0"/>
                          <a:ea typeface="標楷體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rgbClr val="000000"/>
                          </a:solidFill>
                          <a:latin typeface="Arial" charset="0"/>
                          <a:ea typeface="標楷體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rgbClr val="000000"/>
                          </a:solidFill>
                          <a:latin typeface="Arial" charset="0"/>
                          <a:ea typeface="標楷體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rgbClr val="000000"/>
                          </a:solidFill>
                          <a:latin typeface="Arial" charset="0"/>
                          <a:ea typeface="標楷體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rgbClr val="000000"/>
                          </a:solidFill>
                          <a:latin typeface="Arial" charset="0"/>
                          <a:ea typeface="標楷體" pitchFamily="65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華康魏碑體" pitchFamily="65" charset="-120"/>
                        </a:rPr>
                        <a:t>大約在</a:t>
                      </a: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華康魏碑體" pitchFamily="65" charset="-120"/>
                        </a:rPr>
                        <a:t>24</a:t>
                      </a:r>
                      <a:r>
                        <a:rPr kumimoji="1" lang="zh-TW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華康魏碑體" pitchFamily="65" charset="-120"/>
                        </a:rPr>
                        <a:t>歲或之前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8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8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</a:tbl>
          </a:graphicData>
        </a:graphic>
      </p:graphicFrame>
      <p:sp>
        <p:nvSpPr>
          <p:cNvPr id="29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0AAC99-15AF-468E-9A05-FD58908EF313}" type="slidenum">
              <a:rPr lang="zh-TW" altLang="en-US"/>
              <a:pPr/>
              <a:t>20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40031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sz="3800">
                <a:solidFill>
                  <a:srgbClr val="008000"/>
                </a:solidFill>
                <a:effectLst/>
                <a:latin typeface="Times New Roman" pitchFamily="18" charset="0"/>
                <a:ea typeface="華康粗黑體" pitchFamily="49" charset="-120"/>
              </a:rPr>
              <a:t>青少年期的範圍</a:t>
            </a:r>
            <a:r>
              <a:rPr lang="zh-TW" altLang="en-US" sz="2400" b="1">
                <a:solidFill>
                  <a:srgbClr val="CC0000"/>
                </a:solidFill>
                <a:effectLst/>
                <a:latin typeface="Times New Roman" pitchFamily="18" charset="0"/>
                <a:ea typeface="華康粗黑體" pitchFamily="49" charset="-120"/>
              </a:rPr>
              <a:t> </a:t>
            </a:r>
            <a:r>
              <a:rPr lang="en-US" altLang="zh-TW" sz="2400" b="1">
                <a:solidFill>
                  <a:srgbClr val="CC0000"/>
                </a:solidFill>
                <a:effectLst/>
                <a:latin typeface="Times New Roman" pitchFamily="18" charset="0"/>
                <a:ea typeface="華康粗黑體" pitchFamily="49" charset="-120"/>
              </a:rPr>
              <a:t>3-3</a:t>
            </a:r>
            <a:endParaRPr lang="zh-TW" altLang="en-US" sz="2400" b="1">
              <a:solidFill>
                <a:srgbClr val="CC0000"/>
              </a:solidFill>
              <a:effectLst/>
              <a:latin typeface="Times New Roman" pitchFamily="18" charset="0"/>
              <a:ea typeface="華康粗黑體" pitchFamily="49" charset="-120"/>
            </a:endParaRPr>
          </a:p>
        </p:txBody>
      </p:sp>
      <p:graphicFrame>
        <p:nvGraphicFramePr>
          <p:cNvPr id="698407" name="Group 39"/>
          <p:cNvGraphicFramePr>
            <a:graphicFrameLocks noGrp="1"/>
          </p:cNvGraphicFramePr>
          <p:nvPr>
            <p:ph type="tbl" idx="1"/>
          </p:nvPr>
        </p:nvGraphicFramePr>
        <p:xfrm>
          <a:off x="990600" y="2133600"/>
          <a:ext cx="7924800" cy="1871664"/>
        </p:xfrm>
        <a:graphic>
          <a:graphicData uri="http://schemas.openxmlformats.org/drawingml/2006/table">
            <a:tbl>
              <a:tblPr/>
              <a:tblGrid>
                <a:gridCol w="1204913"/>
                <a:gridCol w="3313112"/>
                <a:gridCol w="3406775"/>
              </a:tblGrid>
              <a:tr h="655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400">
                          <a:solidFill>
                            <a:srgbClr val="000000"/>
                          </a:solidFill>
                          <a:latin typeface="Arial" charset="0"/>
                          <a:ea typeface="標楷體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rgbClr val="000000"/>
                          </a:solidFill>
                          <a:latin typeface="Arial" charset="0"/>
                          <a:ea typeface="標楷體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rgbClr val="000000"/>
                          </a:solidFill>
                          <a:latin typeface="Arial" charset="0"/>
                          <a:ea typeface="標楷體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sz="1600">
                          <a:solidFill>
                            <a:srgbClr val="000000"/>
                          </a:solidFill>
                          <a:latin typeface="Arial" charset="0"/>
                          <a:ea typeface="標楷體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rgbClr val="000000"/>
                          </a:solidFill>
                          <a:latin typeface="Arial" charset="0"/>
                          <a:ea typeface="標楷體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rgbClr val="000000"/>
                          </a:solidFill>
                          <a:latin typeface="Arial" charset="0"/>
                          <a:ea typeface="標楷體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rgbClr val="000000"/>
                          </a:solidFill>
                          <a:latin typeface="Arial" charset="0"/>
                          <a:ea typeface="標楷體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rgbClr val="000000"/>
                          </a:solidFill>
                          <a:latin typeface="Arial" charset="0"/>
                          <a:ea typeface="標楷體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rgbClr val="000000"/>
                          </a:solidFill>
                          <a:latin typeface="Arial" charset="0"/>
                          <a:ea typeface="標楷體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華康魏碑體" pitchFamily="65" charset="-120"/>
                        </a:rPr>
                        <a:t>層面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8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8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400">
                          <a:solidFill>
                            <a:srgbClr val="000000"/>
                          </a:solidFill>
                          <a:latin typeface="Arial" charset="0"/>
                          <a:ea typeface="標楷體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rgbClr val="000000"/>
                          </a:solidFill>
                          <a:latin typeface="Arial" charset="0"/>
                          <a:ea typeface="標楷體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rgbClr val="000000"/>
                          </a:solidFill>
                          <a:latin typeface="Arial" charset="0"/>
                          <a:ea typeface="標楷體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sz="1600">
                          <a:solidFill>
                            <a:srgbClr val="000000"/>
                          </a:solidFill>
                          <a:latin typeface="Arial" charset="0"/>
                          <a:ea typeface="標楷體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rgbClr val="000000"/>
                          </a:solidFill>
                          <a:latin typeface="Arial" charset="0"/>
                          <a:ea typeface="標楷體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rgbClr val="000000"/>
                          </a:solidFill>
                          <a:latin typeface="Arial" charset="0"/>
                          <a:ea typeface="標楷體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rgbClr val="000000"/>
                          </a:solidFill>
                          <a:latin typeface="Arial" charset="0"/>
                          <a:ea typeface="標楷體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rgbClr val="000000"/>
                          </a:solidFill>
                          <a:latin typeface="Arial" charset="0"/>
                          <a:ea typeface="標楷體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rgbClr val="000000"/>
                          </a:solidFill>
                          <a:latin typeface="Arial" charset="0"/>
                          <a:ea typeface="標楷體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華康魏碑體" pitchFamily="65" charset="-120"/>
                        </a:rPr>
                        <a:t>開始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8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400">
                          <a:solidFill>
                            <a:srgbClr val="000000"/>
                          </a:solidFill>
                          <a:latin typeface="Arial" charset="0"/>
                          <a:ea typeface="標楷體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rgbClr val="000000"/>
                          </a:solidFill>
                          <a:latin typeface="Arial" charset="0"/>
                          <a:ea typeface="標楷體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rgbClr val="000000"/>
                          </a:solidFill>
                          <a:latin typeface="Arial" charset="0"/>
                          <a:ea typeface="標楷體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sz="1600">
                          <a:solidFill>
                            <a:srgbClr val="000000"/>
                          </a:solidFill>
                          <a:latin typeface="Arial" charset="0"/>
                          <a:ea typeface="標楷體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rgbClr val="000000"/>
                          </a:solidFill>
                          <a:latin typeface="Arial" charset="0"/>
                          <a:ea typeface="標楷體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rgbClr val="000000"/>
                          </a:solidFill>
                          <a:latin typeface="Arial" charset="0"/>
                          <a:ea typeface="標楷體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rgbClr val="000000"/>
                          </a:solidFill>
                          <a:latin typeface="Arial" charset="0"/>
                          <a:ea typeface="標楷體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rgbClr val="000000"/>
                          </a:solidFill>
                          <a:latin typeface="Arial" charset="0"/>
                          <a:ea typeface="標楷體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rgbClr val="000000"/>
                          </a:solidFill>
                          <a:latin typeface="Arial" charset="0"/>
                          <a:ea typeface="標楷體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華康魏碑體" pitchFamily="65" charset="-120"/>
                        </a:rPr>
                        <a:t>結束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8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8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  <a:tr h="655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400">
                          <a:solidFill>
                            <a:srgbClr val="000000"/>
                          </a:solidFill>
                          <a:latin typeface="Arial" charset="0"/>
                          <a:ea typeface="標楷體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rgbClr val="000000"/>
                          </a:solidFill>
                          <a:latin typeface="Arial" charset="0"/>
                          <a:ea typeface="標楷體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rgbClr val="000000"/>
                          </a:solidFill>
                          <a:latin typeface="Arial" charset="0"/>
                          <a:ea typeface="標楷體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sz="1600">
                          <a:solidFill>
                            <a:srgbClr val="000000"/>
                          </a:solidFill>
                          <a:latin typeface="Arial" charset="0"/>
                          <a:ea typeface="標楷體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rgbClr val="000000"/>
                          </a:solidFill>
                          <a:latin typeface="Arial" charset="0"/>
                          <a:ea typeface="標楷體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rgbClr val="000000"/>
                          </a:solidFill>
                          <a:latin typeface="Arial" charset="0"/>
                          <a:ea typeface="標楷體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rgbClr val="000000"/>
                          </a:solidFill>
                          <a:latin typeface="Arial" charset="0"/>
                          <a:ea typeface="標楷體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rgbClr val="000000"/>
                          </a:solidFill>
                          <a:latin typeface="Arial" charset="0"/>
                          <a:ea typeface="標楷體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rgbClr val="000000"/>
                          </a:solidFill>
                          <a:latin typeface="Arial" charset="0"/>
                          <a:ea typeface="標楷體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華康魏碑體" pitchFamily="65" charset="-120"/>
                        </a:rPr>
                        <a:t>法律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8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400">
                          <a:solidFill>
                            <a:srgbClr val="000000"/>
                          </a:solidFill>
                          <a:latin typeface="Arial" charset="0"/>
                          <a:ea typeface="標楷體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rgbClr val="000000"/>
                          </a:solidFill>
                          <a:latin typeface="Arial" charset="0"/>
                          <a:ea typeface="標楷體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rgbClr val="000000"/>
                          </a:solidFill>
                          <a:latin typeface="Arial" charset="0"/>
                          <a:ea typeface="標楷體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sz="1600">
                          <a:solidFill>
                            <a:srgbClr val="000000"/>
                          </a:solidFill>
                          <a:latin typeface="Arial" charset="0"/>
                          <a:ea typeface="標楷體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rgbClr val="000000"/>
                          </a:solidFill>
                          <a:latin typeface="Arial" charset="0"/>
                          <a:ea typeface="標楷體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rgbClr val="000000"/>
                          </a:solidFill>
                          <a:latin typeface="Arial" charset="0"/>
                          <a:ea typeface="標楷體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rgbClr val="000000"/>
                          </a:solidFill>
                          <a:latin typeface="Arial" charset="0"/>
                          <a:ea typeface="標楷體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rgbClr val="000000"/>
                          </a:solidFill>
                          <a:latin typeface="Arial" charset="0"/>
                          <a:ea typeface="標楷體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rgbClr val="000000"/>
                          </a:solidFill>
                          <a:latin typeface="Arial" charset="0"/>
                          <a:ea typeface="標楷體" pitchFamily="65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華康魏碑體" pitchFamily="65" charset="-120"/>
                        </a:rPr>
                        <a:t>獲得少年身份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400">
                          <a:solidFill>
                            <a:srgbClr val="000000"/>
                          </a:solidFill>
                          <a:latin typeface="Arial" charset="0"/>
                          <a:ea typeface="標楷體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rgbClr val="000000"/>
                          </a:solidFill>
                          <a:latin typeface="Arial" charset="0"/>
                          <a:ea typeface="標楷體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rgbClr val="000000"/>
                          </a:solidFill>
                          <a:latin typeface="Arial" charset="0"/>
                          <a:ea typeface="標楷體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sz="1600">
                          <a:solidFill>
                            <a:srgbClr val="000000"/>
                          </a:solidFill>
                          <a:latin typeface="Arial" charset="0"/>
                          <a:ea typeface="標楷體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rgbClr val="000000"/>
                          </a:solidFill>
                          <a:latin typeface="Arial" charset="0"/>
                          <a:ea typeface="標楷體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rgbClr val="000000"/>
                          </a:solidFill>
                          <a:latin typeface="Arial" charset="0"/>
                          <a:ea typeface="標楷體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rgbClr val="000000"/>
                          </a:solidFill>
                          <a:latin typeface="Arial" charset="0"/>
                          <a:ea typeface="標楷體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rgbClr val="000000"/>
                          </a:solidFill>
                          <a:latin typeface="Arial" charset="0"/>
                          <a:ea typeface="標楷體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rgbClr val="000000"/>
                          </a:solidFill>
                          <a:latin typeface="Arial" charset="0"/>
                          <a:ea typeface="標楷體" pitchFamily="65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華康魏碑體" pitchFamily="65" charset="-120"/>
                        </a:rPr>
                        <a:t>獲得成人合法之年齡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8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</a:tr>
              <a:tr h="5603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400">
                          <a:solidFill>
                            <a:srgbClr val="000000"/>
                          </a:solidFill>
                          <a:latin typeface="Arial" charset="0"/>
                          <a:ea typeface="標楷體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rgbClr val="000000"/>
                          </a:solidFill>
                          <a:latin typeface="Arial" charset="0"/>
                          <a:ea typeface="標楷體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rgbClr val="000000"/>
                          </a:solidFill>
                          <a:latin typeface="Arial" charset="0"/>
                          <a:ea typeface="標楷體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sz="1600">
                          <a:solidFill>
                            <a:srgbClr val="000000"/>
                          </a:solidFill>
                          <a:latin typeface="Arial" charset="0"/>
                          <a:ea typeface="標楷體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rgbClr val="000000"/>
                          </a:solidFill>
                          <a:latin typeface="Arial" charset="0"/>
                          <a:ea typeface="標楷體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rgbClr val="000000"/>
                          </a:solidFill>
                          <a:latin typeface="Arial" charset="0"/>
                          <a:ea typeface="標楷體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rgbClr val="000000"/>
                          </a:solidFill>
                          <a:latin typeface="Arial" charset="0"/>
                          <a:ea typeface="標楷體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rgbClr val="000000"/>
                          </a:solidFill>
                          <a:latin typeface="Arial" charset="0"/>
                          <a:ea typeface="標楷體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rgbClr val="000000"/>
                          </a:solidFill>
                          <a:latin typeface="Arial" charset="0"/>
                          <a:ea typeface="標楷體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華康魏碑體" pitchFamily="65" charset="-120"/>
                        </a:rPr>
                        <a:t>文化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8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8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400">
                          <a:solidFill>
                            <a:srgbClr val="000000"/>
                          </a:solidFill>
                          <a:latin typeface="Arial" charset="0"/>
                          <a:ea typeface="標楷體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rgbClr val="000000"/>
                          </a:solidFill>
                          <a:latin typeface="Arial" charset="0"/>
                          <a:ea typeface="標楷體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rgbClr val="000000"/>
                          </a:solidFill>
                          <a:latin typeface="Arial" charset="0"/>
                          <a:ea typeface="標楷體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sz="1600">
                          <a:solidFill>
                            <a:srgbClr val="000000"/>
                          </a:solidFill>
                          <a:latin typeface="Arial" charset="0"/>
                          <a:ea typeface="標楷體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rgbClr val="000000"/>
                          </a:solidFill>
                          <a:latin typeface="Arial" charset="0"/>
                          <a:ea typeface="標楷體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rgbClr val="000000"/>
                          </a:solidFill>
                          <a:latin typeface="Arial" charset="0"/>
                          <a:ea typeface="標楷體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rgbClr val="000000"/>
                          </a:solidFill>
                          <a:latin typeface="Arial" charset="0"/>
                          <a:ea typeface="標楷體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rgbClr val="000000"/>
                          </a:solidFill>
                          <a:latin typeface="Arial" charset="0"/>
                          <a:ea typeface="標楷體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rgbClr val="000000"/>
                          </a:solidFill>
                          <a:latin typeface="Arial" charset="0"/>
                          <a:ea typeface="標楷體" pitchFamily="65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華康魏碑體" pitchFamily="65" charset="-120"/>
                        </a:rPr>
                        <a:t>開始準備成人儀式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8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400">
                          <a:solidFill>
                            <a:srgbClr val="000000"/>
                          </a:solidFill>
                          <a:latin typeface="Arial" charset="0"/>
                          <a:ea typeface="標楷體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rgbClr val="000000"/>
                          </a:solidFill>
                          <a:latin typeface="Arial" charset="0"/>
                          <a:ea typeface="標楷體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>
                          <a:solidFill>
                            <a:srgbClr val="000000"/>
                          </a:solidFill>
                          <a:latin typeface="Arial" charset="0"/>
                          <a:ea typeface="標楷體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sz="1600">
                          <a:solidFill>
                            <a:srgbClr val="000000"/>
                          </a:solidFill>
                          <a:latin typeface="Arial" charset="0"/>
                          <a:ea typeface="標楷體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rgbClr val="000000"/>
                          </a:solidFill>
                          <a:latin typeface="Arial" charset="0"/>
                          <a:ea typeface="標楷體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rgbClr val="000000"/>
                          </a:solidFill>
                          <a:latin typeface="Arial" charset="0"/>
                          <a:ea typeface="標楷體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rgbClr val="000000"/>
                          </a:solidFill>
                          <a:latin typeface="Arial" charset="0"/>
                          <a:ea typeface="標楷體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rgbClr val="000000"/>
                          </a:solidFill>
                          <a:latin typeface="Arial" charset="0"/>
                          <a:ea typeface="標楷體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sz="1600">
                          <a:solidFill>
                            <a:srgbClr val="000000"/>
                          </a:solidFill>
                          <a:latin typeface="Arial" charset="0"/>
                          <a:ea typeface="標楷體" pitchFamily="65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華康魏碑體" pitchFamily="65" charset="-120"/>
                        </a:rPr>
                        <a:t>完成成人儀式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8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8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</a:tbl>
          </a:graphicData>
        </a:graphic>
      </p:graphicFrame>
      <p:sp>
        <p:nvSpPr>
          <p:cNvPr id="21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7770DE-09CA-4AA8-A695-BF6E7674A900}" type="slidenum">
              <a:rPr lang="zh-TW" altLang="en-US"/>
              <a:pPr/>
              <a:t>21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53784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9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3800" dirty="0" smtClean="0">
                <a:solidFill>
                  <a:srgbClr val="008000"/>
                </a:solidFill>
                <a:effectLst/>
                <a:ea typeface="華康粗黑體" pitchFamily="49" charset="-120"/>
              </a:rPr>
              <a:t>參、青少年發展面臨的</a:t>
            </a:r>
            <a:r>
              <a:rPr lang="zh-TW" altLang="en-US" sz="3800" dirty="0">
                <a:solidFill>
                  <a:srgbClr val="008000"/>
                </a:solidFill>
                <a:effectLst/>
                <a:ea typeface="華康粗黑體" pitchFamily="49" charset="-120"/>
              </a:rPr>
              <a:t>挑戰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35CAB-51E4-4353-810A-39B5E1936F75}" type="slidenum">
              <a:rPr lang="zh-TW" altLang="en-US"/>
              <a:pPr/>
              <a:t>22</a:t>
            </a:fld>
            <a:endParaRPr lang="en-US" altLang="zh-TW"/>
          </a:p>
        </p:txBody>
      </p:sp>
      <p:sp>
        <p:nvSpPr>
          <p:cNvPr id="68096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916238" y="2133600"/>
            <a:ext cx="5999162" cy="39624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TW" sz="3400" dirty="0">
                <a:solidFill>
                  <a:srgbClr val="0000CC"/>
                </a:solidFill>
                <a:latin typeface="Times New Roman" pitchFamily="18" charset="0"/>
                <a:ea typeface="華康魏碑體" pitchFamily="65" charset="-120"/>
              </a:rPr>
              <a:t>1. </a:t>
            </a:r>
            <a:r>
              <a:rPr lang="zh-TW" altLang="en-US" sz="3400" dirty="0">
                <a:solidFill>
                  <a:srgbClr val="0000CC"/>
                </a:solidFill>
                <a:latin typeface="Times New Roman" pitchFamily="18" charset="0"/>
                <a:ea typeface="華康魏碑體" pitchFamily="65" charset="-120"/>
              </a:rPr>
              <a:t>生物的挑戰</a:t>
            </a:r>
          </a:p>
          <a:p>
            <a:pPr>
              <a:buFont typeface="Wingdings" pitchFamily="2" charset="2"/>
              <a:buNone/>
            </a:pPr>
            <a:r>
              <a:rPr lang="en-US" altLang="zh-TW" sz="3400" dirty="0">
                <a:solidFill>
                  <a:srgbClr val="0000CC"/>
                </a:solidFill>
                <a:latin typeface="Times New Roman" pitchFamily="18" charset="0"/>
                <a:ea typeface="華康魏碑體" pitchFamily="65" charset="-120"/>
              </a:rPr>
              <a:t>2. </a:t>
            </a:r>
            <a:r>
              <a:rPr lang="zh-TW" altLang="en-US" sz="3400" dirty="0">
                <a:solidFill>
                  <a:srgbClr val="0000CC"/>
                </a:solidFill>
                <a:latin typeface="Times New Roman" pitchFamily="18" charset="0"/>
                <a:ea typeface="華康魏碑體" pitchFamily="65" charset="-120"/>
              </a:rPr>
              <a:t>心理的挑戰</a:t>
            </a:r>
          </a:p>
          <a:p>
            <a:pPr>
              <a:buFont typeface="Wingdings" pitchFamily="2" charset="2"/>
              <a:buNone/>
            </a:pPr>
            <a:r>
              <a:rPr lang="en-US" altLang="zh-TW" sz="3400" dirty="0">
                <a:solidFill>
                  <a:srgbClr val="0000CC"/>
                </a:solidFill>
                <a:latin typeface="Times New Roman" pitchFamily="18" charset="0"/>
                <a:ea typeface="華康魏碑體" pitchFamily="65" charset="-120"/>
              </a:rPr>
              <a:t>3. </a:t>
            </a:r>
            <a:r>
              <a:rPr lang="zh-TW" altLang="en-US" sz="3400" dirty="0">
                <a:solidFill>
                  <a:srgbClr val="0000CC"/>
                </a:solidFill>
                <a:latin typeface="Times New Roman" pitchFamily="18" charset="0"/>
                <a:ea typeface="華康魏碑體" pitchFamily="65" charset="-120"/>
              </a:rPr>
              <a:t>社會與文化的挑戰</a:t>
            </a:r>
          </a:p>
        </p:txBody>
      </p:sp>
    </p:spTree>
    <p:extLst>
      <p:ext uri="{BB962C8B-B14F-4D97-AF65-F5344CB8AC3E}">
        <p14:creationId xmlns:p14="http://schemas.microsoft.com/office/powerpoint/2010/main" val="3635642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sz="4000">
                <a:solidFill>
                  <a:srgbClr val="008000"/>
                </a:solidFill>
                <a:effectLst/>
                <a:latin typeface="Times New Roman" pitchFamily="18" charset="0"/>
                <a:ea typeface="華康粗黑體" pitchFamily="49" charset="-120"/>
              </a:rPr>
              <a:t>1.</a:t>
            </a:r>
            <a:r>
              <a:rPr lang="zh-TW" altLang="en-US" sz="4000">
                <a:solidFill>
                  <a:srgbClr val="008000"/>
                </a:solidFill>
                <a:effectLst/>
                <a:latin typeface="Times New Roman" pitchFamily="18" charset="0"/>
                <a:ea typeface="華康粗黑體" pitchFamily="49" charset="-120"/>
              </a:rPr>
              <a:t>生物的挑戰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E6CE3-F7D9-4919-B443-1E063A70C2E5}" type="slidenum">
              <a:rPr lang="zh-TW" altLang="en-US"/>
              <a:pPr/>
              <a:t>23</a:t>
            </a:fld>
            <a:endParaRPr lang="en-US" altLang="zh-TW"/>
          </a:p>
        </p:txBody>
      </p:sp>
      <p:sp>
        <p:nvSpPr>
          <p:cNvPr id="68198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1560" y="1772816"/>
            <a:ext cx="7772400" cy="4572000"/>
          </a:xfrm>
        </p:spPr>
        <p:txBody>
          <a:bodyPr/>
          <a:lstStyle/>
          <a:p>
            <a:r>
              <a:rPr lang="zh-TW" altLang="en-US" sz="2900" dirty="0">
                <a:solidFill>
                  <a:srgbClr val="0000CC"/>
                </a:solidFill>
                <a:latin typeface="Times New Roman" pitchFamily="18" charset="0"/>
                <a:ea typeface="華康魏碑體" pitchFamily="65" charset="-120"/>
              </a:rPr>
              <a:t>青少年具有生物學（</a:t>
            </a:r>
            <a:r>
              <a:rPr lang="en-US" altLang="zh-TW" sz="2900" dirty="0">
                <a:solidFill>
                  <a:srgbClr val="0000CC"/>
                </a:solidFill>
                <a:latin typeface="Times New Roman" pitchFamily="18" charset="0"/>
                <a:ea typeface="華康魏碑體" pitchFamily="65" charset="-120"/>
              </a:rPr>
              <a:t>biology</a:t>
            </a:r>
            <a:r>
              <a:rPr lang="zh-TW" altLang="en-US" sz="2900" dirty="0">
                <a:solidFill>
                  <a:srgbClr val="0000CC"/>
                </a:solidFill>
                <a:latin typeface="Times New Roman" pitchFamily="18" charset="0"/>
                <a:ea typeface="華康魏碑體" pitchFamily="65" charset="-120"/>
              </a:rPr>
              <a:t>）的屬性，青少年必須面對生理特徵的改變，例如身體外表，以及生理功能的改變</a:t>
            </a:r>
            <a:r>
              <a:rPr lang="zh-TW" altLang="en-US" sz="2900" dirty="0" smtClean="0">
                <a:solidFill>
                  <a:srgbClr val="0000CC"/>
                </a:solidFill>
                <a:latin typeface="Times New Roman" pitchFamily="18" charset="0"/>
                <a:ea typeface="華康魏碑體" pitchFamily="65" charset="-120"/>
              </a:rPr>
              <a:t>。</a:t>
            </a:r>
            <a:endParaRPr lang="en-US" altLang="zh-TW" sz="2900" dirty="0" smtClean="0">
              <a:solidFill>
                <a:srgbClr val="0000CC"/>
              </a:solidFill>
              <a:latin typeface="Times New Roman" pitchFamily="18" charset="0"/>
              <a:ea typeface="華康魏碑體" pitchFamily="65" charset="-120"/>
            </a:endParaRPr>
          </a:p>
          <a:p>
            <a:r>
              <a:rPr lang="zh-TW" altLang="en-US" sz="2900" dirty="0" smtClean="0">
                <a:solidFill>
                  <a:srgbClr val="0000CC"/>
                </a:solidFill>
                <a:latin typeface="Times New Roman" pitchFamily="18" charset="0"/>
                <a:ea typeface="華康魏碑體" pitchFamily="65" charset="-120"/>
              </a:rPr>
              <a:t>了解</a:t>
            </a:r>
            <a:r>
              <a:rPr lang="zh-TW" altLang="en-US" sz="2900" dirty="0">
                <a:solidFill>
                  <a:srgbClr val="0000CC"/>
                </a:solidFill>
                <a:latin typeface="Times New Roman" pitchFamily="18" charset="0"/>
                <a:ea typeface="華康魏碑體" pitchFamily="65" charset="-120"/>
              </a:rPr>
              <a:t>與接納生理的改變，可以使青少年免於恐懼、迷惑與疏離</a:t>
            </a:r>
            <a:r>
              <a:rPr lang="zh-TW" altLang="en-US" sz="2900" dirty="0" smtClean="0">
                <a:solidFill>
                  <a:srgbClr val="0000CC"/>
                </a:solidFill>
                <a:latin typeface="Times New Roman" pitchFamily="18" charset="0"/>
                <a:ea typeface="華康魏碑體" pitchFamily="65" charset="-120"/>
              </a:rPr>
              <a:t>。</a:t>
            </a:r>
            <a:endParaRPr lang="en-US" altLang="zh-TW" sz="2900" dirty="0" smtClean="0">
              <a:solidFill>
                <a:srgbClr val="0000CC"/>
              </a:solidFill>
              <a:latin typeface="Times New Roman" pitchFamily="18" charset="0"/>
              <a:ea typeface="華康魏碑體" pitchFamily="65" charset="-120"/>
            </a:endParaRPr>
          </a:p>
          <a:p>
            <a:r>
              <a:rPr lang="zh-TW" altLang="en-US" sz="2900" dirty="0" smtClean="0">
                <a:solidFill>
                  <a:srgbClr val="0000CC"/>
                </a:solidFill>
                <a:latin typeface="Times New Roman" pitchFamily="18" charset="0"/>
                <a:ea typeface="華康魏碑體" pitchFamily="65" charset="-120"/>
              </a:rPr>
              <a:t>為了</a:t>
            </a:r>
            <a:r>
              <a:rPr lang="zh-TW" altLang="en-US" sz="2900" dirty="0">
                <a:solidFill>
                  <a:srgbClr val="0000CC"/>
                </a:solidFill>
                <a:latin typeface="Times New Roman" pitchFamily="18" charset="0"/>
                <a:ea typeface="華康魏碑體" pitchFamily="65" charset="-120"/>
              </a:rPr>
              <a:t>適應自我意識，青少年必須了解與面對這些生理上的改變，此乃這個時期的發展任務。 </a:t>
            </a:r>
          </a:p>
        </p:txBody>
      </p:sp>
    </p:spTree>
    <p:extLst>
      <p:ext uri="{BB962C8B-B14F-4D97-AF65-F5344CB8AC3E}">
        <p14:creationId xmlns:p14="http://schemas.microsoft.com/office/powerpoint/2010/main" val="712573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sz="4000">
                <a:solidFill>
                  <a:srgbClr val="008000"/>
                </a:solidFill>
                <a:effectLst/>
                <a:latin typeface="Times New Roman" pitchFamily="18" charset="0"/>
                <a:ea typeface="華康粗黑體" pitchFamily="49" charset="-120"/>
              </a:rPr>
              <a:t>2.</a:t>
            </a:r>
            <a:r>
              <a:rPr lang="zh-TW" altLang="en-US" sz="4000">
                <a:solidFill>
                  <a:srgbClr val="008000"/>
                </a:solidFill>
                <a:effectLst/>
                <a:latin typeface="Times New Roman" pitchFamily="18" charset="0"/>
                <a:ea typeface="華康粗黑體" pitchFamily="49" charset="-120"/>
              </a:rPr>
              <a:t>心理的挑戰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7F9A1-F6EA-4B8E-AC74-D8ADD6C11B70}" type="slidenum">
              <a:rPr lang="zh-TW" altLang="en-US"/>
              <a:pPr/>
              <a:t>24</a:t>
            </a:fld>
            <a:endParaRPr lang="en-US" altLang="zh-TW"/>
          </a:p>
        </p:txBody>
      </p:sp>
      <p:sp>
        <p:nvSpPr>
          <p:cNvPr id="68301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827584" y="1772816"/>
            <a:ext cx="7772400" cy="4572000"/>
          </a:xfrm>
        </p:spPr>
        <p:txBody>
          <a:bodyPr>
            <a:normAutofit/>
          </a:bodyPr>
          <a:lstStyle/>
          <a:p>
            <a:r>
              <a:rPr lang="zh-TW" altLang="en-US" sz="2800" dirty="0">
                <a:solidFill>
                  <a:srgbClr val="0000CC"/>
                </a:solidFill>
                <a:latin typeface="Times New Roman" pitchFamily="18" charset="0"/>
                <a:ea typeface="華康魏碑體" pitchFamily="65" charset="-120"/>
              </a:rPr>
              <a:t>青少年具有心理學的屬性，青少年的認知、思考與情緒的改變，呈現新的特徵，認知是抽象與假設性的，情緒則是對愛情與人際關係改變的一種情愫</a:t>
            </a:r>
            <a:r>
              <a:rPr lang="zh-TW" altLang="en-US" sz="2800" dirty="0" smtClean="0">
                <a:solidFill>
                  <a:srgbClr val="0000CC"/>
                </a:solidFill>
                <a:latin typeface="Times New Roman" pitchFamily="18" charset="0"/>
                <a:ea typeface="華康魏碑體" pitchFamily="65" charset="-120"/>
              </a:rPr>
              <a:t>。</a:t>
            </a:r>
            <a:endParaRPr lang="en-US" altLang="zh-TW" sz="2800" dirty="0" smtClean="0">
              <a:solidFill>
                <a:srgbClr val="0000CC"/>
              </a:solidFill>
              <a:latin typeface="Times New Roman" pitchFamily="18" charset="0"/>
              <a:ea typeface="華康魏碑體" pitchFamily="65" charset="-120"/>
            </a:endParaRPr>
          </a:p>
          <a:p>
            <a:r>
              <a:rPr lang="zh-TW" altLang="en-US" sz="2800" dirty="0" smtClean="0">
                <a:solidFill>
                  <a:srgbClr val="0000CC"/>
                </a:solidFill>
                <a:latin typeface="Times New Roman" pitchFamily="18" charset="0"/>
                <a:ea typeface="華康魏碑體" pitchFamily="65" charset="-120"/>
              </a:rPr>
              <a:t>青少年</a:t>
            </a:r>
            <a:r>
              <a:rPr lang="zh-TW" altLang="en-US" sz="2800" dirty="0">
                <a:solidFill>
                  <a:srgbClr val="0000CC"/>
                </a:solidFill>
                <a:latin typeface="Times New Roman" pitchFamily="18" charset="0"/>
                <a:ea typeface="華康魏碑體" pitchFamily="65" charset="-120"/>
              </a:rPr>
              <a:t>的發展任務是要去因應新的生理特質，為了與周遭世界順利的互動，</a:t>
            </a:r>
            <a:r>
              <a:rPr lang="zh-TW" altLang="en-US" sz="2800" b="1" dirty="0">
                <a:solidFill>
                  <a:srgbClr val="0000CC"/>
                </a:solidFill>
                <a:latin typeface="Times New Roman" pitchFamily="18" charset="0"/>
                <a:ea typeface="華康魏碑體" pitchFamily="65" charset="-120"/>
              </a:rPr>
              <a:t>青少年需要體認抽象與假設不同於現實</a:t>
            </a:r>
            <a:r>
              <a:rPr lang="zh-TW" altLang="en-US" sz="2800" dirty="0">
                <a:solidFill>
                  <a:srgbClr val="0000CC"/>
                </a:solidFill>
                <a:latin typeface="Times New Roman" pitchFamily="18" charset="0"/>
                <a:ea typeface="華康魏碑體" pitchFamily="65" charset="-120"/>
              </a:rPr>
              <a:t>；也為了要避免健康與適應的問題產生，</a:t>
            </a:r>
            <a:r>
              <a:rPr lang="zh-TW" altLang="en-US" sz="2800" b="1" dirty="0">
                <a:solidFill>
                  <a:srgbClr val="0000CC"/>
                </a:solidFill>
                <a:latin typeface="Times New Roman" pitchFamily="18" charset="0"/>
                <a:ea typeface="華康魏碑體" pitchFamily="65" charset="-120"/>
              </a:rPr>
              <a:t>青少年需要找尋社會可接受的方式去解決他們的性衝動</a:t>
            </a:r>
            <a:r>
              <a:rPr lang="zh-TW" altLang="en-US" sz="2800" dirty="0">
                <a:solidFill>
                  <a:srgbClr val="0000CC"/>
                </a:solidFill>
                <a:latin typeface="Times New Roman" pitchFamily="18" charset="0"/>
                <a:ea typeface="華康魏碑體" pitchFamily="65" charset="-120"/>
              </a:rPr>
              <a:t>。</a:t>
            </a:r>
            <a:r>
              <a:rPr lang="zh-TW" altLang="en-US" sz="2800" dirty="0">
                <a:latin typeface="Times New Roman" pitchFamily="18" charset="0"/>
                <a:ea typeface="華康魏碑體" pitchFamily="65" charset="-12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78462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4" descr="ch01-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36000" contras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2205038"/>
            <a:ext cx="7023100" cy="438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3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>
                <a:ea typeface="新細明體" charset="-120"/>
              </a:rPr>
              <a:t>自我調適歷程</a:t>
            </a:r>
          </a:p>
        </p:txBody>
      </p:sp>
      <p:sp>
        <p:nvSpPr>
          <p:cNvPr id="10244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smtClean="0"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086972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sz="3800">
                <a:solidFill>
                  <a:srgbClr val="008000"/>
                </a:solidFill>
                <a:effectLst/>
                <a:latin typeface="Times New Roman" pitchFamily="18" charset="0"/>
                <a:ea typeface="華康粗黑體" pitchFamily="49" charset="-120"/>
              </a:rPr>
              <a:t>3.</a:t>
            </a:r>
            <a:r>
              <a:rPr lang="zh-TW" altLang="en-US" sz="3800">
                <a:solidFill>
                  <a:srgbClr val="008000"/>
                </a:solidFill>
                <a:effectLst/>
                <a:latin typeface="Times New Roman" pitchFamily="18" charset="0"/>
                <a:ea typeface="華康粗黑體" pitchFamily="49" charset="-120"/>
              </a:rPr>
              <a:t>社會與文化的挑戰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D3010-E248-461F-840E-59F96D4C566E}" type="slidenum">
              <a:rPr lang="zh-TW" altLang="en-US"/>
              <a:pPr/>
              <a:t>26</a:t>
            </a:fld>
            <a:endParaRPr lang="en-US" altLang="zh-TW"/>
          </a:p>
        </p:txBody>
      </p:sp>
      <p:sp>
        <p:nvSpPr>
          <p:cNvPr id="68403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827584" y="1772816"/>
            <a:ext cx="7772400" cy="4572000"/>
          </a:xfrm>
        </p:spPr>
        <p:txBody>
          <a:bodyPr>
            <a:normAutofit/>
          </a:bodyPr>
          <a:lstStyle/>
          <a:p>
            <a:r>
              <a:rPr lang="zh-TW" altLang="en-US" sz="2800" dirty="0">
                <a:solidFill>
                  <a:srgbClr val="0000CC"/>
                </a:solidFill>
                <a:latin typeface="Times New Roman" pitchFamily="18" charset="0"/>
                <a:ea typeface="華康魏碑體" pitchFamily="65" charset="-120"/>
              </a:rPr>
              <a:t>青少年是社會與文化的一部分，他們必須學習社會世界中的各種活動與角色。青少年的發展任務就是要去</a:t>
            </a:r>
            <a:r>
              <a:rPr lang="zh-TW" altLang="en-US" sz="2800" b="1" dirty="0">
                <a:solidFill>
                  <a:srgbClr val="0000CC"/>
                </a:solidFill>
                <a:latin typeface="Times New Roman" pitchFamily="18" charset="0"/>
                <a:ea typeface="華康魏碑體" pitchFamily="65" charset="-120"/>
              </a:rPr>
              <a:t>找尋與其生理及心理相適配的社會角色</a:t>
            </a:r>
            <a:r>
              <a:rPr lang="zh-TW" altLang="en-US" sz="2800" dirty="0">
                <a:solidFill>
                  <a:srgbClr val="0000CC"/>
                </a:solidFill>
                <a:latin typeface="Times New Roman" pitchFamily="18" charset="0"/>
                <a:ea typeface="華康魏碑體" pitchFamily="65" charset="-120"/>
              </a:rPr>
              <a:t>。為了適應社會角色，個人對自己必須有良好的自我意識。</a:t>
            </a:r>
          </a:p>
          <a:p>
            <a:r>
              <a:rPr lang="zh-TW" altLang="en-US" sz="2800" dirty="0">
                <a:solidFill>
                  <a:srgbClr val="0000CC"/>
                </a:solidFill>
                <a:latin typeface="Times New Roman" pitchFamily="18" charset="0"/>
                <a:ea typeface="華康魏碑體" pitchFamily="65" charset="-120"/>
              </a:rPr>
              <a:t>角色賦予人生意義，承擔角色責任與成功地完成角色任務需要社會的保護、尊重權利與賦予特權，以便能持續地展現健康的有機體</a:t>
            </a:r>
            <a:r>
              <a:rPr lang="zh-TW" altLang="en-US" dirty="0">
                <a:solidFill>
                  <a:srgbClr val="0000CC"/>
                </a:solidFill>
                <a:latin typeface="Times New Roman" pitchFamily="18" charset="0"/>
                <a:ea typeface="華康魏碑體" pitchFamily="65" charset="-120"/>
              </a:rPr>
              <a:t>。 </a:t>
            </a:r>
          </a:p>
        </p:txBody>
      </p:sp>
    </p:spTree>
    <p:extLst>
      <p:ext uri="{BB962C8B-B14F-4D97-AF65-F5344CB8AC3E}">
        <p14:creationId xmlns:p14="http://schemas.microsoft.com/office/powerpoint/2010/main" val="386483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內容版面配置區 2"/>
          <p:cNvSpPr>
            <a:spLocks noGrp="1"/>
          </p:cNvSpPr>
          <p:nvPr>
            <p:ph idx="1"/>
          </p:nvPr>
        </p:nvSpPr>
        <p:spPr>
          <a:xfrm>
            <a:off x="827088" y="1844675"/>
            <a:ext cx="7632700" cy="1512888"/>
          </a:xfrm>
        </p:spPr>
        <p:txBody>
          <a:bodyPr>
            <a:normAutofit lnSpcReduction="10000"/>
          </a:bodyPr>
          <a:lstStyle/>
          <a:p>
            <a:pPr>
              <a:buFont typeface="あくあフォント"/>
              <a:buNone/>
            </a:pPr>
            <a:r>
              <a:rPr lang="en-US" altLang="zh-TW" sz="2800" smtClean="0"/>
              <a:t>(</a:t>
            </a:r>
            <a:r>
              <a:rPr lang="zh-TW" altLang="en-US" sz="2800" smtClean="0"/>
              <a:t>一</a:t>
            </a:r>
            <a:r>
              <a:rPr lang="en-US" altLang="zh-TW" sz="2800" smtClean="0"/>
              <a:t>)</a:t>
            </a:r>
            <a:r>
              <a:rPr lang="zh-TW" altLang="zh-TW" sz="2800" smtClean="0"/>
              <a:t>定義：研究個體於青少年期之行為與意識</a:t>
            </a:r>
            <a:endParaRPr lang="en-US" altLang="zh-TW" sz="2800" smtClean="0"/>
          </a:p>
          <a:p>
            <a:pPr>
              <a:buFont typeface="あくあフォント"/>
              <a:buNone/>
            </a:pPr>
            <a:r>
              <a:rPr lang="zh-TW" altLang="en-US" sz="2800" smtClean="0"/>
              <a:t>          </a:t>
            </a:r>
            <a:r>
              <a:rPr lang="zh-TW" altLang="zh-TW" sz="2800" smtClean="0"/>
              <a:t>歷程的科學</a:t>
            </a:r>
          </a:p>
          <a:p>
            <a:pPr>
              <a:buFont typeface="あくあフォント"/>
              <a:buNone/>
            </a:pPr>
            <a:r>
              <a:rPr lang="en-US" altLang="zh-TW" sz="2800" smtClean="0"/>
              <a:t>(</a:t>
            </a:r>
            <a:r>
              <a:rPr lang="zh-TW" altLang="en-US" sz="2800" smtClean="0"/>
              <a:t>二</a:t>
            </a:r>
            <a:r>
              <a:rPr lang="en-US" altLang="zh-TW" sz="2800" smtClean="0"/>
              <a:t>)</a:t>
            </a:r>
            <a:r>
              <a:rPr lang="zh-TW" altLang="zh-TW" sz="2800" smtClean="0"/>
              <a:t>重要性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529144-AAA6-4301-AEBC-51AAF5AF513F}" type="slidenum">
              <a:rPr lang="ja-JP" altLang="en-US" smtClean="0"/>
              <a:pPr>
                <a:defRPr/>
              </a:pPr>
              <a:t>27</a:t>
            </a:fld>
            <a:endParaRPr lang="en-US" altLang="ja-JP"/>
          </a:p>
        </p:txBody>
      </p:sp>
      <p:sp>
        <p:nvSpPr>
          <p:cNvPr id="19460" name="標題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3600" dirty="0" smtClean="0"/>
              <a:t>肆</a:t>
            </a:r>
            <a:r>
              <a:rPr lang="zh-TW" altLang="zh-TW" sz="3600" dirty="0" smtClean="0"/>
              <a:t>、</a:t>
            </a:r>
            <a:r>
              <a:rPr lang="zh-TW" altLang="zh-TW" sz="3600" dirty="0" smtClean="0"/>
              <a:t>青少年心理學的重要性</a:t>
            </a:r>
            <a:endParaRPr lang="zh-TW" altLang="en-US" sz="3800" dirty="0" smtClean="0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115616" y="3501008"/>
            <a:ext cx="7056784" cy="2520467"/>
            <a:chOff x="703" y="935"/>
            <a:chExt cx="4218" cy="2849"/>
          </a:xfrm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703" y="935"/>
              <a:ext cx="4218" cy="619"/>
              <a:chOff x="703" y="935"/>
              <a:chExt cx="4218" cy="326"/>
            </a:xfrm>
          </p:grpSpPr>
          <p:sp>
            <p:nvSpPr>
              <p:cNvPr id="15" name="Rectangle 5"/>
              <p:cNvSpPr>
                <a:spLocks noChangeArrowheads="1"/>
              </p:cNvSpPr>
              <p:nvPr/>
            </p:nvSpPr>
            <p:spPr bwMode="auto">
              <a:xfrm>
                <a:off x="703" y="935"/>
                <a:ext cx="433" cy="326"/>
              </a:xfrm>
              <a:prstGeom prst="rect">
                <a:avLst/>
              </a:prstGeom>
              <a:solidFill>
                <a:srgbClr val="643C64"/>
              </a:solidFill>
              <a:ln w="9525" algn="ctr">
                <a:noFill/>
                <a:miter lim="800000"/>
                <a:headEnd/>
                <a:tailEnd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p3d prstMaterial="metal">
                <a:bevelT w="88900" h="88900"/>
              </a:sp3d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altLang="zh-TW" sz="2800" b="1" dirty="0">
                    <a:solidFill>
                      <a:schemeClr val="bg1"/>
                    </a:solidFill>
                    <a:latin typeface="標楷體" pitchFamily="65" charset="-120"/>
                    <a:ea typeface="標楷體" pitchFamily="65" charset="-120"/>
                    <a:cs typeface="Arial" charset="0"/>
                  </a:rPr>
                  <a:t>1</a:t>
                </a:r>
                <a:endParaRPr lang="en-US" altLang="ja-JP" sz="2800" b="1" dirty="0">
                  <a:solidFill>
                    <a:schemeClr val="bg1"/>
                  </a:solidFill>
                  <a:latin typeface="標楷體" pitchFamily="65" charset="-120"/>
                  <a:ea typeface="標楷體" pitchFamily="65" charset="-120"/>
                  <a:cs typeface="Arial" charset="0"/>
                </a:endParaRPr>
              </a:p>
            </p:txBody>
          </p:sp>
          <p:sp>
            <p:nvSpPr>
              <p:cNvPr id="16" name="Rectangle 6"/>
              <p:cNvSpPr>
                <a:spLocks noChangeArrowheads="1"/>
              </p:cNvSpPr>
              <p:nvPr/>
            </p:nvSpPr>
            <p:spPr bwMode="auto">
              <a:xfrm>
                <a:off x="1111" y="935"/>
                <a:ext cx="3810" cy="326"/>
              </a:xfrm>
              <a:prstGeom prst="rect">
                <a:avLst/>
              </a:prstGeom>
              <a:solidFill>
                <a:srgbClr val="F7C1F7"/>
              </a:solidFill>
              <a:ln w="9525" algn="ctr">
                <a:noFill/>
                <a:miter lim="800000"/>
                <a:headEnd/>
                <a:tailEnd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p3d prstMaterial="metal">
                <a:bevelT w="88900" h="88900"/>
              </a:sp3d>
            </p:spPr>
            <p:txBody>
              <a:bodyPr wrap="none" anchor="ctr"/>
              <a:lstStyle/>
              <a:p>
                <a:pPr>
                  <a:defRPr/>
                </a:pPr>
                <a:r>
                  <a:rPr lang="zh-TW" altLang="zh-TW" sz="2800" dirty="0">
                    <a:latin typeface="標楷體" pitchFamily="65" charset="-120"/>
                    <a:ea typeface="標楷體" pitchFamily="65" charset="-120"/>
                  </a:rPr>
                  <a:t>處理青少年期任務與地位所引起的問題</a:t>
                </a:r>
                <a:endParaRPr lang="ja-JP" altLang="en-US" sz="2800" dirty="0">
                  <a:latin typeface="標楷體" pitchFamily="65" charset="-120"/>
                  <a:ea typeface="標楷體" pitchFamily="65" charset="-120"/>
                </a:endParaRPr>
              </a:p>
            </p:txBody>
          </p:sp>
        </p:grpSp>
        <p:grpSp>
          <p:nvGrpSpPr>
            <p:cNvPr id="5" name="Group 7"/>
            <p:cNvGrpSpPr>
              <a:grpSpLocks/>
            </p:cNvGrpSpPr>
            <p:nvPr/>
          </p:nvGrpSpPr>
          <p:grpSpPr bwMode="auto">
            <a:xfrm>
              <a:off x="703" y="1774"/>
              <a:ext cx="4218" cy="619"/>
              <a:chOff x="703" y="875"/>
              <a:chExt cx="4218" cy="326"/>
            </a:xfrm>
          </p:grpSpPr>
          <p:sp>
            <p:nvSpPr>
              <p:cNvPr id="13" name="Rectangle 8"/>
              <p:cNvSpPr>
                <a:spLocks noChangeArrowheads="1"/>
              </p:cNvSpPr>
              <p:nvPr/>
            </p:nvSpPr>
            <p:spPr bwMode="auto">
              <a:xfrm>
                <a:off x="703" y="875"/>
                <a:ext cx="433" cy="326"/>
              </a:xfrm>
              <a:prstGeom prst="rect">
                <a:avLst/>
              </a:prstGeom>
              <a:solidFill>
                <a:srgbClr val="643C64"/>
              </a:solidFill>
              <a:ln w="9525" algn="ctr">
                <a:noFill/>
                <a:miter lim="800000"/>
                <a:headEnd/>
                <a:tailEnd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p3d prstMaterial="metal">
                <a:bevelT w="88900" h="88900"/>
              </a:sp3d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altLang="zh-TW" sz="2800" b="1" dirty="0">
                    <a:solidFill>
                      <a:schemeClr val="bg1"/>
                    </a:solidFill>
                    <a:latin typeface="標楷體" pitchFamily="65" charset="-120"/>
                    <a:ea typeface="標楷體" pitchFamily="65" charset="-120"/>
                    <a:cs typeface="Arial" charset="0"/>
                  </a:rPr>
                  <a:t>2</a:t>
                </a:r>
                <a:endParaRPr lang="en-US" altLang="ja-JP" sz="2800" b="1" dirty="0">
                  <a:solidFill>
                    <a:schemeClr val="bg1"/>
                  </a:solidFill>
                  <a:latin typeface="標楷體" pitchFamily="65" charset="-120"/>
                  <a:ea typeface="標楷體" pitchFamily="65" charset="-120"/>
                  <a:cs typeface="Arial" charset="0"/>
                </a:endParaRPr>
              </a:p>
            </p:txBody>
          </p:sp>
          <p:sp>
            <p:nvSpPr>
              <p:cNvPr id="14" name="Rectangle 9"/>
              <p:cNvSpPr>
                <a:spLocks noChangeArrowheads="1"/>
              </p:cNvSpPr>
              <p:nvPr/>
            </p:nvSpPr>
            <p:spPr bwMode="auto">
              <a:xfrm>
                <a:off x="1111" y="875"/>
                <a:ext cx="3810" cy="326"/>
              </a:xfrm>
              <a:prstGeom prst="rect">
                <a:avLst/>
              </a:prstGeom>
              <a:solidFill>
                <a:srgbClr val="F7C1F7"/>
              </a:solidFill>
              <a:ln w="9525" algn="ctr">
                <a:noFill/>
                <a:miter lim="800000"/>
                <a:headEnd/>
                <a:tailEnd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p3d prstMaterial="metal">
                <a:bevelT w="88900" h="88900"/>
              </a:sp3d>
            </p:spPr>
            <p:txBody>
              <a:bodyPr wrap="none" anchor="ctr"/>
              <a:lstStyle/>
              <a:p>
                <a:pPr>
                  <a:defRPr/>
                </a:pPr>
                <a:r>
                  <a:rPr lang="zh-TW" altLang="zh-TW" sz="2800" dirty="0">
                    <a:latin typeface="標楷體" pitchFamily="65" charset="-120"/>
                    <a:ea typeface="標楷體" pitchFamily="65" charset="-120"/>
                  </a:rPr>
                  <a:t>幫助青少年於此期的問題與壓力</a:t>
                </a:r>
                <a:endParaRPr lang="ja-JP" altLang="en-US" sz="2800" dirty="0">
                  <a:latin typeface="標楷體" pitchFamily="65" charset="-120"/>
                  <a:ea typeface="標楷體" pitchFamily="65" charset="-120"/>
                </a:endParaRPr>
              </a:p>
            </p:txBody>
          </p:sp>
        </p:grpSp>
        <p:grpSp>
          <p:nvGrpSpPr>
            <p:cNvPr id="6" name="Group 10"/>
            <p:cNvGrpSpPr>
              <a:grpSpLocks/>
            </p:cNvGrpSpPr>
            <p:nvPr/>
          </p:nvGrpSpPr>
          <p:grpSpPr bwMode="auto">
            <a:xfrm>
              <a:off x="703" y="2563"/>
              <a:ext cx="4218" cy="1221"/>
              <a:chOff x="703" y="789"/>
              <a:chExt cx="4218" cy="643"/>
            </a:xfrm>
          </p:grpSpPr>
          <p:sp>
            <p:nvSpPr>
              <p:cNvPr id="11" name="Rectangle 11"/>
              <p:cNvSpPr>
                <a:spLocks noChangeArrowheads="1"/>
              </p:cNvSpPr>
              <p:nvPr/>
            </p:nvSpPr>
            <p:spPr bwMode="auto">
              <a:xfrm>
                <a:off x="703" y="789"/>
                <a:ext cx="433" cy="643"/>
              </a:xfrm>
              <a:prstGeom prst="rect">
                <a:avLst/>
              </a:prstGeom>
              <a:solidFill>
                <a:srgbClr val="643C64"/>
              </a:solidFill>
              <a:ln w="9525" algn="ctr">
                <a:noFill/>
                <a:miter lim="800000"/>
                <a:headEnd/>
                <a:tailEnd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p3d prstMaterial="metal">
                <a:bevelT w="88900" h="88900"/>
              </a:sp3d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altLang="zh-TW" sz="2800" b="1" dirty="0">
                    <a:solidFill>
                      <a:schemeClr val="bg1"/>
                    </a:solidFill>
                    <a:latin typeface="標楷體" pitchFamily="65" charset="-120"/>
                    <a:ea typeface="標楷體" pitchFamily="65" charset="-120"/>
                    <a:cs typeface="Arial" charset="0"/>
                  </a:rPr>
                  <a:t>3</a:t>
                </a:r>
                <a:endParaRPr lang="en-US" altLang="ja-JP" sz="2800" b="1" dirty="0">
                  <a:solidFill>
                    <a:schemeClr val="bg1"/>
                  </a:solidFill>
                  <a:latin typeface="標楷體" pitchFamily="65" charset="-120"/>
                  <a:ea typeface="標楷體" pitchFamily="65" charset="-120"/>
                  <a:cs typeface="Arial" charset="0"/>
                </a:endParaRPr>
              </a:p>
            </p:txBody>
          </p:sp>
          <p:sp>
            <p:nvSpPr>
              <p:cNvPr id="12" name="Rectangle 12"/>
              <p:cNvSpPr>
                <a:spLocks noChangeArrowheads="1"/>
              </p:cNvSpPr>
              <p:nvPr/>
            </p:nvSpPr>
            <p:spPr bwMode="auto">
              <a:xfrm>
                <a:off x="1111" y="789"/>
                <a:ext cx="3810" cy="643"/>
              </a:xfrm>
              <a:prstGeom prst="rect">
                <a:avLst/>
              </a:prstGeom>
              <a:solidFill>
                <a:srgbClr val="F7C1F7"/>
              </a:solidFill>
              <a:ln w="9525" algn="ctr">
                <a:noFill/>
                <a:miter lim="800000"/>
                <a:headEnd/>
                <a:tailEnd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p3d prstMaterial="metal">
                <a:bevelT w="88900" h="88900"/>
              </a:sp3d>
            </p:spPr>
            <p:txBody>
              <a:bodyPr wrap="none" anchor="ctr"/>
              <a:lstStyle/>
              <a:p>
                <a:pPr>
                  <a:defRPr/>
                </a:pPr>
                <a:r>
                  <a:rPr lang="zh-TW" altLang="en-US" sz="2800" dirty="0">
                    <a:latin typeface="標楷體" pitchFamily="65" charset="-120"/>
                    <a:ea typeface="標楷體" pitchFamily="65" charset="-120"/>
                  </a:rPr>
                  <a:t>不論</a:t>
                </a:r>
                <a:r>
                  <a:rPr lang="zh-TW" altLang="zh-TW" sz="2800" dirty="0">
                    <a:latin typeface="標楷體" pitchFamily="65" charset="-120"/>
                    <a:ea typeface="標楷體" pitchFamily="65" charset="-120"/>
                  </a:rPr>
                  <a:t>青少年</a:t>
                </a:r>
                <a:r>
                  <a:rPr lang="zh-TW" altLang="en-US" sz="2800" dirty="0">
                    <a:latin typeface="標楷體" pitchFamily="65" charset="-120"/>
                    <a:ea typeface="標楷體" pitchFamily="65" charset="-120"/>
                  </a:rPr>
                  <a:t>有何</a:t>
                </a:r>
                <a:r>
                  <a:rPr lang="zh-TW" altLang="zh-TW" sz="2800" dirty="0">
                    <a:latin typeface="標楷體" pitchFamily="65" charset="-120"/>
                    <a:ea typeface="標楷體" pitchFamily="65" charset="-120"/>
                  </a:rPr>
                  <a:t>困擾</a:t>
                </a:r>
                <a:r>
                  <a:rPr lang="zh-TW" altLang="en-US" sz="2800" dirty="0">
                    <a:latin typeface="標楷體" pitchFamily="65" charset="-120"/>
                    <a:ea typeface="標楷體" pitchFamily="65" charset="-120"/>
                  </a:rPr>
                  <a:t>，</a:t>
                </a:r>
                <a:r>
                  <a:rPr lang="zh-TW" altLang="zh-TW" sz="2800" dirty="0">
                    <a:latin typeface="標楷體" pitchFamily="65" charset="-120"/>
                    <a:ea typeface="標楷體" pitchFamily="65" charset="-120"/>
                  </a:rPr>
                  <a:t>都是由</a:t>
                </a:r>
                <a:r>
                  <a:rPr lang="zh-TW" altLang="zh-TW" sz="2800" dirty="0">
                    <a:solidFill>
                      <a:srgbClr val="002060"/>
                    </a:solidFill>
                    <a:latin typeface="標楷體" pitchFamily="65" charset="-120"/>
                    <a:ea typeface="標楷體" pitchFamily="65" charset="-120"/>
                  </a:rPr>
                  <a:t>發展特徵</a:t>
                </a:r>
                <a:endParaRPr lang="en-US" altLang="zh-TW" sz="2800" dirty="0">
                  <a:solidFill>
                    <a:srgbClr val="002060"/>
                  </a:solidFill>
                  <a:latin typeface="標楷體" pitchFamily="65" charset="-120"/>
                  <a:ea typeface="標楷體" pitchFamily="65" charset="-120"/>
                </a:endParaRPr>
              </a:p>
              <a:p>
                <a:pPr>
                  <a:defRPr/>
                </a:pPr>
                <a:r>
                  <a:rPr lang="zh-TW" altLang="zh-TW" sz="2800" dirty="0">
                    <a:latin typeface="標楷體" pitchFamily="65" charset="-120"/>
                    <a:ea typeface="標楷體" pitchFamily="65" charset="-120"/>
                  </a:rPr>
                  <a:t>所引起</a:t>
                </a:r>
                <a:endParaRPr lang="ja-JP" altLang="en-US" sz="2800" dirty="0">
                  <a:latin typeface="標楷體" pitchFamily="65" charset="-120"/>
                  <a:ea typeface="標楷體" pitchFamily="65" charset="-12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70713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D954B5-D106-4359-B215-C4CBEE25581D}" type="slidenum">
              <a:rPr lang="ja-JP" altLang="en-US" smtClean="0"/>
              <a:pPr>
                <a:defRPr/>
              </a:pPr>
              <a:t>28</a:t>
            </a:fld>
            <a:endParaRPr lang="en-US" altLang="ja-JP"/>
          </a:p>
        </p:txBody>
      </p:sp>
      <p:sp>
        <p:nvSpPr>
          <p:cNvPr id="20484" name="標題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3600" dirty="0"/>
              <a:t>肆</a:t>
            </a:r>
            <a:r>
              <a:rPr lang="zh-TW" altLang="zh-TW" sz="3600" dirty="0"/>
              <a:t>、 </a:t>
            </a:r>
            <a:r>
              <a:rPr lang="zh-TW" altLang="zh-TW" sz="3600" dirty="0" smtClean="0"/>
              <a:t>青少年</a:t>
            </a:r>
            <a:r>
              <a:rPr lang="zh-TW" altLang="zh-TW" sz="3600" dirty="0" smtClean="0"/>
              <a:t>心理學的重要性</a:t>
            </a:r>
            <a:endParaRPr lang="zh-TW" altLang="en-US" sz="3800" dirty="0" smtClean="0"/>
          </a:p>
        </p:txBody>
      </p:sp>
      <p:grpSp>
        <p:nvGrpSpPr>
          <p:cNvPr id="2" name="群組 16"/>
          <p:cNvGrpSpPr>
            <a:grpSpLocks/>
          </p:cNvGrpSpPr>
          <p:nvPr/>
        </p:nvGrpSpPr>
        <p:grpSpPr bwMode="auto">
          <a:xfrm>
            <a:off x="1042988" y="2636838"/>
            <a:ext cx="7273428" cy="2924175"/>
            <a:chOff x="1043608" y="2636912"/>
            <a:chExt cx="7056784" cy="2923884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1043608" y="2636912"/>
              <a:ext cx="7056784" cy="1008112"/>
              <a:chOff x="703" y="935"/>
              <a:chExt cx="4218" cy="326"/>
            </a:xfrm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</p:grpSpPr>
          <p:sp>
            <p:nvSpPr>
              <p:cNvPr id="15" name="Rectangle 5"/>
              <p:cNvSpPr>
                <a:spLocks noChangeArrowheads="1"/>
              </p:cNvSpPr>
              <p:nvPr/>
            </p:nvSpPr>
            <p:spPr bwMode="auto">
              <a:xfrm>
                <a:off x="703" y="935"/>
                <a:ext cx="433" cy="326"/>
              </a:xfrm>
              <a:prstGeom prst="rect">
                <a:avLst/>
              </a:prstGeom>
              <a:solidFill>
                <a:srgbClr val="643C64"/>
              </a:solidFill>
              <a:ln w="9525" algn="ctr">
                <a:noFill/>
                <a:miter lim="800000"/>
                <a:headEnd/>
                <a:tailEnd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p3d prstMaterial="metal">
                <a:bevelT w="88900" h="88900"/>
              </a:sp3d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altLang="ja-JP" sz="2800" b="1" dirty="0">
                    <a:solidFill>
                      <a:schemeClr val="bg1"/>
                    </a:solidFill>
                    <a:latin typeface="標楷體" pitchFamily="65" charset="-120"/>
                    <a:ea typeface="標楷體" pitchFamily="65" charset="-120"/>
                    <a:cs typeface="Arial" charset="0"/>
                  </a:rPr>
                  <a:t>4</a:t>
                </a:r>
              </a:p>
            </p:txBody>
          </p:sp>
          <p:sp>
            <p:nvSpPr>
              <p:cNvPr id="16" name="Rectangle 6"/>
              <p:cNvSpPr>
                <a:spLocks noChangeArrowheads="1"/>
              </p:cNvSpPr>
              <p:nvPr/>
            </p:nvSpPr>
            <p:spPr bwMode="auto">
              <a:xfrm>
                <a:off x="1111" y="935"/>
                <a:ext cx="3810" cy="326"/>
              </a:xfrm>
              <a:prstGeom prst="rect">
                <a:avLst/>
              </a:prstGeom>
              <a:solidFill>
                <a:srgbClr val="F7C1F7"/>
              </a:solidFill>
              <a:ln w="9525" algn="ctr">
                <a:noFill/>
                <a:miter lim="800000"/>
                <a:headEnd/>
                <a:tailEnd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p3d prstMaterial="metal">
                <a:bevelT w="88900" h="88900"/>
              </a:sp3d>
            </p:spPr>
            <p:txBody>
              <a:bodyPr wrap="none" anchor="ctr"/>
              <a:lstStyle/>
              <a:p>
                <a:pPr>
                  <a:defRPr/>
                </a:pPr>
                <a:r>
                  <a:rPr lang="zh-TW" altLang="zh-TW" sz="2800" dirty="0">
                    <a:latin typeface="標楷體" pitchFamily="65" charset="-120"/>
                    <a:ea typeface="標楷體" pitchFamily="65" charset="-120"/>
                  </a:rPr>
                  <a:t>青少年期的經驗無論是否具狂飆特徵</a:t>
                </a:r>
                <a:r>
                  <a:rPr lang="zh-TW" altLang="en-US" sz="2800" dirty="0">
                    <a:latin typeface="標楷體" pitchFamily="65" charset="-120"/>
                    <a:ea typeface="標楷體" pitchFamily="65" charset="-120"/>
                  </a:rPr>
                  <a:t>，</a:t>
                </a:r>
                <a:endParaRPr lang="en-US" altLang="zh-TW" sz="2800" dirty="0">
                  <a:latin typeface="標楷體" pitchFamily="65" charset="-120"/>
                  <a:ea typeface="標楷體" pitchFamily="65" charset="-120"/>
                </a:endParaRPr>
              </a:p>
              <a:p>
                <a:pPr>
                  <a:defRPr/>
                </a:pPr>
                <a:r>
                  <a:rPr lang="zh-TW" altLang="zh-TW" sz="2800" dirty="0">
                    <a:solidFill>
                      <a:srgbClr val="002060"/>
                    </a:solidFill>
                    <a:latin typeface="標楷體" pitchFamily="65" charset="-120"/>
                    <a:ea typeface="標楷體" pitchFamily="65" charset="-120"/>
                  </a:rPr>
                  <a:t>對全人格發展有幫助</a:t>
                </a:r>
                <a:endParaRPr lang="ja-JP" altLang="en-US" sz="2800" dirty="0">
                  <a:solidFill>
                    <a:srgbClr val="002060"/>
                  </a:solidFill>
                  <a:latin typeface="標楷體" pitchFamily="65" charset="-120"/>
                  <a:ea typeface="標楷體" pitchFamily="65" charset="-120"/>
                </a:endParaRPr>
              </a:p>
            </p:txBody>
          </p:sp>
        </p:grpSp>
        <p:grpSp>
          <p:nvGrpSpPr>
            <p:cNvPr id="5" name="Group 7"/>
            <p:cNvGrpSpPr>
              <a:grpSpLocks/>
            </p:cNvGrpSpPr>
            <p:nvPr/>
          </p:nvGrpSpPr>
          <p:grpSpPr bwMode="auto">
            <a:xfrm>
              <a:off x="1043608" y="3861048"/>
              <a:ext cx="7056784" cy="936104"/>
              <a:chOff x="703" y="875"/>
              <a:chExt cx="4218" cy="326"/>
            </a:xfrm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</p:grpSpPr>
          <p:sp>
            <p:nvSpPr>
              <p:cNvPr id="13" name="Rectangle 8"/>
              <p:cNvSpPr>
                <a:spLocks noChangeArrowheads="1"/>
              </p:cNvSpPr>
              <p:nvPr/>
            </p:nvSpPr>
            <p:spPr bwMode="auto">
              <a:xfrm>
                <a:off x="703" y="875"/>
                <a:ext cx="433" cy="326"/>
              </a:xfrm>
              <a:prstGeom prst="rect">
                <a:avLst/>
              </a:prstGeom>
              <a:solidFill>
                <a:srgbClr val="643C64"/>
              </a:solidFill>
              <a:ln w="9525" algn="ctr">
                <a:noFill/>
                <a:miter lim="800000"/>
                <a:headEnd/>
                <a:tailEnd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p3d prstMaterial="metal">
                <a:bevelT w="88900" h="88900"/>
              </a:sp3d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altLang="ja-JP" sz="2800" b="1" dirty="0">
                    <a:solidFill>
                      <a:schemeClr val="bg1"/>
                    </a:solidFill>
                    <a:latin typeface="標楷體" pitchFamily="65" charset="-120"/>
                    <a:ea typeface="標楷體" pitchFamily="65" charset="-120"/>
                    <a:cs typeface="Arial" charset="0"/>
                  </a:rPr>
                  <a:t>5</a:t>
                </a:r>
              </a:p>
            </p:txBody>
          </p:sp>
          <p:sp>
            <p:nvSpPr>
              <p:cNvPr id="14" name="Rectangle 9"/>
              <p:cNvSpPr>
                <a:spLocks noChangeArrowheads="1"/>
              </p:cNvSpPr>
              <p:nvPr/>
            </p:nvSpPr>
            <p:spPr bwMode="auto">
              <a:xfrm>
                <a:off x="1111" y="875"/>
                <a:ext cx="3810" cy="326"/>
              </a:xfrm>
              <a:prstGeom prst="rect">
                <a:avLst/>
              </a:prstGeom>
              <a:solidFill>
                <a:srgbClr val="F7C1F7"/>
              </a:solidFill>
              <a:ln w="9525" algn="ctr">
                <a:noFill/>
                <a:miter lim="800000"/>
                <a:headEnd/>
                <a:tailEnd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p3d prstMaterial="metal">
                <a:bevelT w="88900" h="88900"/>
              </a:sp3d>
            </p:spPr>
            <p:txBody>
              <a:bodyPr wrap="none" anchor="ctr"/>
              <a:lstStyle/>
              <a:p>
                <a:pPr>
                  <a:defRPr/>
                </a:pPr>
                <a:r>
                  <a:rPr lang="zh-TW" altLang="zh-TW" sz="2800" dirty="0">
                    <a:latin typeface="標楷體" pitchFamily="65" charset="-120"/>
                    <a:ea typeface="標楷體" pitchFamily="65" charset="-120"/>
                  </a:rPr>
                  <a:t>幫助青少年完成其發展任務與角色</a:t>
                </a:r>
                <a:r>
                  <a:rPr lang="zh-TW" altLang="en-US" sz="2800" dirty="0">
                    <a:latin typeface="標楷體" pitchFamily="65" charset="-120"/>
                    <a:ea typeface="標楷體" pitchFamily="65" charset="-120"/>
                  </a:rPr>
                  <a:t>，</a:t>
                </a:r>
                <a:endParaRPr lang="en-US" altLang="zh-TW" sz="2800" dirty="0">
                  <a:latin typeface="標楷體" pitchFamily="65" charset="-120"/>
                  <a:ea typeface="標楷體" pitchFamily="65" charset="-120"/>
                </a:endParaRPr>
              </a:p>
              <a:p>
                <a:pPr>
                  <a:defRPr/>
                </a:pPr>
                <a:r>
                  <a:rPr lang="zh-TW" altLang="zh-TW" sz="2800" dirty="0">
                    <a:latin typeface="標楷體" pitchFamily="65" charset="-120"/>
                    <a:ea typeface="標楷體" pitchFamily="65" charset="-120"/>
                  </a:rPr>
                  <a:t>使其順利</a:t>
                </a:r>
                <a:r>
                  <a:rPr lang="zh-TW" altLang="zh-TW" sz="2800" dirty="0">
                    <a:solidFill>
                      <a:srgbClr val="002060"/>
                    </a:solidFill>
                    <a:latin typeface="標楷體" pitchFamily="65" charset="-120"/>
                    <a:ea typeface="標楷體" pitchFamily="65" charset="-120"/>
                  </a:rPr>
                  <a:t>進入下一階段</a:t>
                </a:r>
                <a:endParaRPr lang="ja-JP" altLang="en-US" sz="2800" dirty="0">
                  <a:solidFill>
                    <a:srgbClr val="002060"/>
                  </a:solidFill>
                  <a:latin typeface="標楷體" pitchFamily="65" charset="-120"/>
                  <a:ea typeface="標楷體" pitchFamily="65" charset="-120"/>
                </a:endParaRPr>
              </a:p>
            </p:txBody>
          </p:sp>
        </p:grpSp>
        <p:grpSp>
          <p:nvGrpSpPr>
            <p:cNvPr id="6" name="Group 10"/>
            <p:cNvGrpSpPr>
              <a:grpSpLocks/>
            </p:cNvGrpSpPr>
            <p:nvPr/>
          </p:nvGrpSpPr>
          <p:grpSpPr bwMode="auto">
            <a:xfrm>
              <a:off x="1043608" y="5013176"/>
              <a:ext cx="7056784" cy="547620"/>
              <a:chOff x="703" y="789"/>
              <a:chExt cx="4218" cy="326"/>
            </a:xfrm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</p:grpSpPr>
          <p:sp>
            <p:nvSpPr>
              <p:cNvPr id="11" name="Rectangle 11"/>
              <p:cNvSpPr>
                <a:spLocks noChangeArrowheads="1"/>
              </p:cNvSpPr>
              <p:nvPr/>
            </p:nvSpPr>
            <p:spPr bwMode="auto">
              <a:xfrm>
                <a:off x="703" y="789"/>
                <a:ext cx="433" cy="326"/>
              </a:xfrm>
              <a:prstGeom prst="rect">
                <a:avLst/>
              </a:prstGeom>
              <a:solidFill>
                <a:srgbClr val="643C64"/>
              </a:solidFill>
              <a:ln w="9525" algn="ctr">
                <a:noFill/>
                <a:miter lim="800000"/>
                <a:headEnd/>
                <a:tailEnd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p3d prstMaterial="metal">
                <a:bevelT w="88900" h="88900"/>
              </a:sp3d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altLang="ja-JP" sz="2800" b="1" dirty="0">
                    <a:solidFill>
                      <a:schemeClr val="bg1"/>
                    </a:solidFill>
                    <a:latin typeface="標楷體" pitchFamily="65" charset="-120"/>
                    <a:ea typeface="標楷體" pitchFamily="65" charset="-120"/>
                    <a:cs typeface="Arial" charset="0"/>
                  </a:rPr>
                  <a:t>6</a:t>
                </a:r>
              </a:p>
            </p:txBody>
          </p:sp>
          <p:sp>
            <p:nvSpPr>
              <p:cNvPr id="12" name="Rectangle 12"/>
              <p:cNvSpPr>
                <a:spLocks noChangeArrowheads="1"/>
              </p:cNvSpPr>
              <p:nvPr/>
            </p:nvSpPr>
            <p:spPr bwMode="auto">
              <a:xfrm>
                <a:off x="1111" y="789"/>
                <a:ext cx="3810" cy="326"/>
              </a:xfrm>
              <a:prstGeom prst="rect">
                <a:avLst/>
              </a:prstGeom>
              <a:solidFill>
                <a:srgbClr val="F7C1F7"/>
              </a:solidFill>
              <a:ln w="9525" algn="ctr">
                <a:noFill/>
                <a:miter lim="800000"/>
                <a:headEnd/>
                <a:tailEnd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p3d prstMaterial="metal">
                <a:bevelT w="88900" h="88900"/>
              </a:sp3d>
            </p:spPr>
            <p:txBody>
              <a:bodyPr wrap="none" anchor="ctr"/>
              <a:lstStyle/>
              <a:p>
                <a:pPr>
                  <a:defRPr/>
                </a:pPr>
                <a:r>
                  <a:rPr lang="zh-TW" altLang="zh-TW" sz="2800" dirty="0">
                    <a:latin typeface="標楷體" pitchFamily="65" charset="-120"/>
                    <a:ea typeface="標楷體" pitchFamily="65" charset="-120"/>
                  </a:rPr>
                  <a:t>發現</a:t>
                </a:r>
                <a:r>
                  <a:rPr lang="zh-TW" altLang="zh-TW" sz="2800" dirty="0">
                    <a:solidFill>
                      <a:srgbClr val="002060"/>
                    </a:solidFill>
                    <a:latin typeface="標楷體" pitchFamily="65" charset="-120"/>
                    <a:ea typeface="標楷體" pitchFamily="65" charset="-120"/>
                  </a:rPr>
                  <a:t>社會力量</a:t>
                </a:r>
                <a:r>
                  <a:rPr lang="zh-TW" altLang="zh-TW" sz="2800" dirty="0">
                    <a:latin typeface="標楷體" pitchFamily="65" charset="-120"/>
                    <a:ea typeface="標楷體" pitchFamily="65" charset="-120"/>
                  </a:rPr>
                  <a:t>如何</a:t>
                </a:r>
                <a:r>
                  <a:rPr lang="zh-TW" altLang="zh-TW" sz="2800" dirty="0">
                    <a:solidFill>
                      <a:srgbClr val="002060"/>
                    </a:solidFill>
                    <a:latin typeface="標楷體" pitchFamily="65" charset="-120"/>
                    <a:ea typeface="標楷體" pitchFamily="65" charset="-120"/>
                  </a:rPr>
                  <a:t>促進</a:t>
                </a:r>
                <a:r>
                  <a:rPr lang="zh-TW" altLang="zh-TW" sz="2800" dirty="0">
                    <a:latin typeface="標楷體" pitchFamily="65" charset="-120"/>
                    <a:ea typeface="標楷體" pitchFamily="65" charset="-120"/>
                  </a:rPr>
                  <a:t>及</a:t>
                </a:r>
                <a:r>
                  <a:rPr lang="zh-TW" altLang="zh-TW" sz="2800" dirty="0">
                    <a:solidFill>
                      <a:srgbClr val="002060"/>
                    </a:solidFill>
                    <a:latin typeface="標楷體" pitchFamily="65" charset="-120"/>
                    <a:ea typeface="標楷體" pitchFamily="65" charset="-120"/>
                  </a:rPr>
                  <a:t>阻礙</a:t>
                </a:r>
                <a:r>
                  <a:rPr lang="zh-TW" altLang="zh-TW" sz="2800" dirty="0">
                    <a:latin typeface="標楷體" pitchFamily="65" charset="-120"/>
                    <a:ea typeface="標楷體" pitchFamily="65" charset="-120"/>
                  </a:rPr>
                  <a:t>青少年發展</a:t>
                </a:r>
                <a:endParaRPr lang="ja-JP" altLang="en-US" sz="2800" dirty="0">
                  <a:latin typeface="標楷體" pitchFamily="65" charset="-120"/>
                  <a:ea typeface="標楷體" pitchFamily="65" charset="-120"/>
                </a:endParaRPr>
              </a:p>
            </p:txBody>
          </p:sp>
        </p:grpSp>
      </p:grpSp>
      <p:sp>
        <p:nvSpPr>
          <p:cNvPr id="7" name="內容版面配置區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5518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內容版面配置區 2"/>
          <p:cNvSpPr>
            <a:spLocks noGrp="1"/>
          </p:cNvSpPr>
          <p:nvPr>
            <p:ph idx="1"/>
          </p:nvPr>
        </p:nvSpPr>
        <p:spPr>
          <a:xfrm>
            <a:off x="827088" y="1844675"/>
            <a:ext cx="7632700" cy="576263"/>
          </a:xfrm>
        </p:spPr>
        <p:txBody>
          <a:bodyPr/>
          <a:lstStyle/>
          <a:p>
            <a:pPr>
              <a:buFont typeface="あくあフォント"/>
              <a:buNone/>
            </a:pPr>
            <a:endParaRPr lang="zh-TW" altLang="zh-TW" sz="2800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0AE35A-FF30-4C5F-A11E-EFD90EA74822}" type="slidenum">
              <a:rPr lang="ja-JP" altLang="en-US" smtClean="0"/>
              <a:pPr>
                <a:defRPr/>
              </a:pPr>
              <a:t>29</a:t>
            </a:fld>
            <a:endParaRPr lang="en-US" altLang="ja-JP"/>
          </a:p>
        </p:txBody>
      </p:sp>
      <p:sp>
        <p:nvSpPr>
          <p:cNvPr id="21508" name="標題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3600" dirty="0" smtClean="0"/>
              <a:t>肆</a:t>
            </a:r>
            <a:r>
              <a:rPr lang="zh-TW" altLang="zh-TW" sz="3600" dirty="0" smtClean="0"/>
              <a:t>、</a:t>
            </a:r>
            <a:r>
              <a:rPr lang="zh-TW" altLang="zh-TW" sz="3600" dirty="0" smtClean="0"/>
              <a:t>青少年心理學的重要性</a:t>
            </a:r>
            <a:endParaRPr lang="zh-TW" altLang="en-US" sz="3800" dirty="0" smtClean="0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899592" y="2636912"/>
            <a:ext cx="7344543" cy="2304604"/>
            <a:chOff x="703" y="935"/>
            <a:chExt cx="4390" cy="2605"/>
          </a:xfrm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703" y="935"/>
              <a:ext cx="4390" cy="619"/>
              <a:chOff x="703" y="935"/>
              <a:chExt cx="4390" cy="326"/>
            </a:xfrm>
          </p:grpSpPr>
          <p:sp>
            <p:nvSpPr>
              <p:cNvPr id="15" name="Rectangle 5"/>
              <p:cNvSpPr>
                <a:spLocks noChangeArrowheads="1"/>
              </p:cNvSpPr>
              <p:nvPr/>
            </p:nvSpPr>
            <p:spPr bwMode="auto">
              <a:xfrm>
                <a:off x="703" y="935"/>
                <a:ext cx="433" cy="326"/>
              </a:xfrm>
              <a:prstGeom prst="rect">
                <a:avLst/>
              </a:prstGeom>
              <a:solidFill>
                <a:srgbClr val="643C64"/>
              </a:solidFill>
              <a:ln w="9525" algn="ctr">
                <a:noFill/>
                <a:miter lim="800000"/>
                <a:headEnd/>
                <a:tailEnd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p3d prstMaterial="metal">
                <a:bevelT w="88900" h="88900"/>
              </a:sp3d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altLang="zh-TW" sz="2600" b="1" dirty="0">
                    <a:solidFill>
                      <a:schemeClr val="bg1"/>
                    </a:solidFill>
                    <a:latin typeface="標楷體" pitchFamily="65" charset="-120"/>
                    <a:ea typeface="標楷體" pitchFamily="65" charset="-120"/>
                    <a:cs typeface="Arial" charset="0"/>
                  </a:rPr>
                  <a:t>7</a:t>
                </a:r>
                <a:endParaRPr lang="en-US" altLang="ja-JP" sz="2600" b="1" dirty="0">
                  <a:solidFill>
                    <a:schemeClr val="bg1"/>
                  </a:solidFill>
                  <a:latin typeface="標楷體" pitchFamily="65" charset="-120"/>
                  <a:ea typeface="標楷體" pitchFamily="65" charset="-120"/>
                  <a:cs typeface="Arial" charset="0"/>
                </a:endParaRPr>
              </a:p>
            </p:txBody>
          </p:sp>
          <p:sp>
            <p:nvSpPr>
              <p:cNvPr id="16" name="Rectangle 6"/>
              <p:cNvSpPr>
                <a:spLocks noChangeArrowheads="1"/>
              </p:cNvSpPr>
              <p:nvPr/>
            </p:nvSpPr>
            <p:spPr bwMode="auto">
              <a:xfrm>
                <a:off x="1111" y="935"/>
                <a:ext cx="3982" cy="326"/>
              </a:xfrm>
              <a:prstGeom prst="rect">
                <a:avLst/>
              </a:prstGeom>
              <a:solidFill>
                <a:srgbClr val="F7C1F7"/>
              </a:solidFill>
              <a:ln w="9525" algn="ctr">
                <a:noFill/>
                <a:miter lim="800000"/>
                <a:headEnd/>
                <a:tailEnd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p3d prstMaterial="metal">
                <a:bevelT w="88900" h="88900"/>
              </a:sp3d>
            </p:spPr>
            <p:txBody>
              <a:bodyPr wrap="none" anchor="ctr"/>
              <a:lstStyle/>
              <a:p>
                <a:pPr>
                  <a:defRPr/>
                </a:pPr>
                <a:r>
                  <a:rPr lang="zh-TW" altLang="zh-TW" sz="2600" dirty="0">
                    <a:latin typeface="標楷體" pitchFamily="65" charset="-120"/>
                    <a:ea typeface="標楷體" pitchFamily="65" charset="-120"/>
                  </a:rPr>
                  <a:t>現代青少年期的展延</a:t>
                </a:r>
                <a:r>
                  <a:rPr lang="zh-TW" altLang="en-US" sz="2600" dirty="0">
                    <a:latin typeface="標楷體" pitchFamily="65" charset="-120"/>
                    <a:ea typeface="標楷體" pitchFamily="65" charset="-120"/>
                  </a:rPr>
                  <a:t>，</a:t>
                </a:r>
                <a:r>
                  <a:rPr lang="zh-TW" altLang="zh-TW" sz="2600" dirty="0">
                    <a:latin typeface="標楷體" pitchFamily="65" charset="-120"/>
                    <a:ea typeface="標楷體" pitchFamily="65" charset="-120"/>
                  </a:rPr>
                  <a:t>更需瞭解青少年行為</a:t>
                </a:r>
                <a:endParaRPr lang="ja-JP" altLang="en-US" sz="2600" dirty="0">
                  <a:latin typeface="標楷體" pitchFamily="65" charset="-120"/>
                  <a:ea typeface="標楷體" pitchFamily="65" charset="-120"/>
                </a:endParaRPr>
              </a:p>
            </p:txBody>
          </p:sp>
        </p:grpSp>
        <p:grpSp>
          <p:nvGrpSpPr>
            <p:cNvPr id="5" name="Group 7"/>
            <p:cNvGrpSpPr>
              <a:grpSpLocks/>
            </p:cNvGrpSpPr>
            <p:nvPr/>
          </p:nvGrpSpPr>
          <p:grpSpPr bwMode="auto">
            <a:xfrm>
              <a:off x="703" y="1774"/>
              <a:ext cx="4390" cy="619"/>
              <a:chOff x="703" y="875"/>
              <a:chExt cx="4390" cy="326"/>
            </a:xfrm>
          </p:grpSpPr>
          <p:sp>
            <p:nvSpPr>
              <p:cNvPr id="13" name="Rectangle 8"/>
              <p:cNvSpPr>
                <a:spLocks noChangeArrowheads="1"/>
              </p:cNvSpPr>
              <p:nvPr/>
            </p:nvSpPr>
            <p:spPr bwMode="auto">
              <a:xfrm>
                <a:off x="703" y="875"/>
                <a:ext cx="433" cy="326"/>
              </a:xfrm>
              <a:prstGeom prst="rect">
                <a:avLst/>
              </a:prstGeom>
              <a:solidFill>
                <a:srgbClr val="643C64"/>
              </a:solidFill>
              <a:ln w="9525" algn="ctr">
                <a:noFill/>
                <a:miter lim="800000"/>
                <a:headEnd/>
                <a:tailEnd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p3d prstMaterial="metal">
                <a:bevelT w="88900" h="88900"/>
              </a:sp3d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altLang="zh-TW" sz="2600" b="1" dirty="0">
                    <a:solidFill>
                      <a:schemeClr val="bg1"/>
                    </a:solidFill>
                    <a:latin typeface="標楷體" pitchFamily="65" charset="-120"/>
                    <a:ea typeface="標楷體" pitchFamily="65" charset="-120"/>
                    <a:cs typeface="Arial" charset="0"/>
                  </a:rPr>
                  <a:t>8</a:t>
                </a:r>
                <a:endParaRPr lang="en-US" altLang="ja-JP" sz="2600" b="1" dirty="0">
                  <a:solidFill>
                    <a:schemeClr val="bg1"/>
                  </a:solidFill>
                  <a:latin typeface="標楷體" pitchFamily="65" charset="-120"/>
                  <a:ea typeface="標楷體" pitchFamily="65" charset="-120"/>
                  <a:cs typeface="Arial" charset="0"/>
                </a:endParaRPr>
              </a:p>
            </p:txBody>
          </p:sp>
          <p:sp>
            <p:nvSpPr>
              <p:cNvPr id="14" name="Rectangle 9"/>
              <p:cNvSpPr>
                <a:spLocks noChangeArrowheads="1"/>
              </p:cNvSpPr>
              <p:nvPr/>
            </p:nvSpPr>
            <p:spPr bwMode="auto">
              <a:xfrm>
                <a:off x="1111" y="875"/>
                <a:ext cx="3982" cy="326"/>
              </a:xfrm>
              <a:prstGeom prst="rect">
                <a:avLst/>
              </a:prstGeom>
              <a:solidFill>
                <a:srgbClr val="F7C1F7"/>
              </a:solidFill>
              <a:ln w="9525" algn="ctr">
                <a:noFill/>
                <a:miter lim="800000"/>
                <a:headEnd/>
                <a:tailEnd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p3d prstMaterial="metal">
                <a:bevelT w="88900" h="88900"/>
              </a:sp3d>
            </p:spPr>
            <p:txBody>
              <a:bodyPr wrap="none" anchor="ctr"/>
              <a:lstStyle/>
              <a:p>
                <a:pPr>
                  <a:defRPr/>
                </a:pPr>
                <a:r>
                  <a:rPr lang="zh-TW" altLang="zh-TW" sz="2600" dirty="0">
                    <a:latin typeface="標楷體" pitchFamily="65" charset="-120"/>
                    <a:ea typeface="標楷體" pitchFamily="65" charset="-120"/>
                  </a:rPr>
                  <a:t>心理學的一般性原則不一定符合青少年需要</a:t>
                </a:r>
                <a:endParaRPr lang="ja-JP" altLang="en-US" sz="2600" dirty="0">
                  <a:latin typeface="標楷體" pitchFamily="65" charset="-120"/>
                  <a:ea typeface="標楷體" pitchFamily="65" charset="-120"/>
                </a:endParaRPr>
              </a:p>
            </p:txBody>
          </p:sp>
        </p:grpSp>
        <p:grpSp>
          <p:nvGrpSpPr>
            <p:cNvPr id="6" name="Group 10"/>
            <p:cNvGrpSpPr>
              <a:grpSpLocks/>
            </p:cNvGrpSpPr>
            <p:nvPr/>
          </p:nvGrpSpPr>
          <p:grpSpPr bwMode="auto">
            <a:xfrm>
              <a:off x="703" y="2563"/>
              <a:ext cx="4390" cy="977"/>
              <a:chOff x="703" y="788"/>
              <a:chExt cx="4390" cy="514"/>
            </a:xfrm>
          </p:grpSpPr>
          <p:sp>
            <p:nvSpPr>
              <p:cNvPr id="11" name="Rectangle 11"/>
              <p:cNvSpPr>
                <a:spLocks noChangeArrowheads="1"/>
              </p:cNvSpPr>
              <p:nvPr/>
            </p:nvSpPr>
            <p:spPr bwMode="auto">
              <a:xfrm>
                <a:off x="703" y="788"/>
                <a:ext cx="433" cy="514"/>
              </a:xfrm>
              <a:prstGeom prst="rect">
                <a:avLst/>
              </a:prstGeom>
              <a:solidFill>
                <a:srgbClr val="643C64"/>
              </a:solidFill>
              <a:ln w="9525" algn="ctr">
                <a:noFill/>
                <a:miter lim="800000"/>
                <a:headEnd/>
                <a:tailEnd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p3d prstMaterial="metal">
                <a:bevelT w="88900" h="88900"/>
              </a:sp3d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altLang="zh-TW" sz="2600" b="1" dirty="0">
                    <a:solidFill>
                      <a:schemeClr val="bg1"/>
                    </a:solidFill>
                    <a:latin typeface="標楷體" pitchFamily="65" charset="-120"/>
                    <a:ea typeface="標楷體" pitchFamily="65" charset="-120"/>
                    <a:cs typeface="Arial" charset="0"/>
                  </a:rPr>
                  <a:t>9</a:t>
                </a:r>
                <a:endParaRPr lang="en-US" altLang="ja-JP" sz="2600" b="1" dirty="0">
                  <a:solidFill>
                    <a:schemeClr val="bg1"/>
                  </a:solidFill>
                  <a:latin typeface="標楷體" pitchFamily="65" charset="-120"/>
                  <a:ea typeface="標楷體" pitchFamily="65" charset="-120"/>
                  <a:cs typeface="Arial" charset="0"/>
                </a:endParaRPr>
              </a:p>
            </p:txBody>
          </p:sp>
          <p:sp>
            <p:nvSpPr>
              <p:cNvPr id="12" name="Rectangle 12"/>
              <p:cNvSpPr>
                <a:spLocks noChangeArrowheads="1"/>
              </p:cNvSpPr>
              <p:nvPr/>
            </p:nvSpPr>
            <p:spPr bwMode="auto">
              <a:xfrm>
                <a:off x="1111" y="788"/>
                <a:ext cx="3982" cy="514"/>
              </a:xfrm>
              <a:prstGeom prst="rect">
                <a:avLst/>
              </a:prstGeom>
              <a:solidFill>
                <a:srgbClr val="F7C1F7"/>
              </a:solidFill>
              <a:ln w="9525" algn="ctr">
                <a:noFill/>
                <a:miter lim="800000"/>
                <a:headEnd/>
                <a:tailEnd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p3d prstMaterial="metal">
                <a:bevelT w="88900" h="88900"/>
              </a:sp3d>
            </p:spPr>
            <p:txBody>
              <a:bodyPr wrap="none" anchor="ctr"/>
              <a:lstStyle/>
              <a:p>
                <a:pPr>
                  <a:defRPr/>
                </a:pPr>
                <a:r>
                  <a:rPr lang="zh-TW" altLang="zh-TW" sz="2600" dirty="0">
                    <a:latin typeface="標楷體" pitchFamily="65" charset="-120"/>
                    <a:ea typeface="標楷體" pitchFamily="65" charset="-120"/>
                  </a:rPr>
                  <a:t>一個青少年行為可能影響他國青少年</a:t>
                </a:r>
                <a:r>
                  <a:rPr lang="zh-TW" altLang="en-US" sz="2600" dirty="0">
                    <a:latin typeface="標楷體" pitchFamily="65" charset="-120"/>
                    <a:ea typeface="標楷體" pitchFamily="65" charset="-120"/>
                  </a:rPr>
                  <a:t>，</a:t>
                </a:r>
                <a:r>
                  <a:rPr lang="zh-TW" altLang="zh-TW" sz="2600" dirty="0">
                    <a:latin typeface="標楷體" pitchFamily="65" charset="-120"/>
                    <a:ea typeface="標楷體" pitchFamily="65" charset="-120"/>
                  </a:rPr>
                  <a:t>因此</a:t>
                </a:r>
                <a:endParaRPr lang="en-US" altLang="zh-TW" sz="2600" dirty="0">
                  <a:latin typeface="標楷體" pitchFamily="65" charset="-120"/>
                  <a:ea typeface="標楷體" pitchFamily="65" charset="-120"/>
                </a:endParaRPr>
              </a:p>
              <a:p>
                <a:pPr>
                  <a:defRPr/>
                </a:pPr>
                <a:r>
                  <a:rPr lang="zh-TW" altLang="zh-TW" sz="2600" dirty="0">
                    <a:latin typeface="標楷體" pitchFamily="65" charset="-120"/>
                    <a:ea typeface="標楷體" pitchFamily="65" charset="-120"/>
                  </a:rPr>
                  <a:t>要有青少年知識</a:t>
                </a:r>
                <a:r>
                  <a:rPr lang="zh-TW" altLang="en-US" sz="2600" dirty="0">
                    <a:latin typeface="標楷體" pitchFamily="65" charset="-120"/>
                    <a:ea typeface="標楷體" pitchFamily="65" charset="-120"/>
                  </a:rPr>
                  <a:t>，</a:t>
                </a:r>
                <a:r>
                  <a:rPr lang="zh-TW" altLang="zh-TW" sz="2600" dirty="0">
                    <a:latin typeface="標楷體" pitchFamily="65" charset="-120"/>
                    <a:ea typeface="標楷體" pitchFamily="65" charset="-120"/>
                  </a:rPr>
                  <a:t>使青少年可以判斷選擇</a:t>
                </a:r>
                <a:endParaRPr lang="ja-JP" altLang="en-US" sz="2600" dirty="0">
                  <a:latin typeface="標楷體" pitchFamily="65" charset="-120"/>
                  <a:ea typeface="標楷體" pitchFamily="65" charset="-12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03806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zh-TW" dirty="0" smtClean="0"/>
              <a:t>個體</a:t>
            </a:r>
            <a:r>
              <a:rPr lang="zh-TW" altLang="zh-TW" dirty="0" smtClean="0"/>
              <a:t>的發展階段</a:t>
            </a:r>
            <a:endParaRPr lang="zh-TW" altLang="en-US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B62F1A-33E3-4193-A310-F1FCC1A4D395}" type="slidenum">
              <a:rPr lang="ja-JP" altLang="en-US" smtClean="0"/>
              <a:pPr>
                <a:defRPr/>
              </a:pPr>
              <a:t>3</a:t>
            </a:fld>
            <a:endParaRPr lang="en-US" altLang="ja-JP"/>
          </a:p>
        </p:txBody>
      </p:sp>
      <p:sp>
        <p:nvSpPr>
          <p:cNvPr id="6" name="圓角矩形 5"/>
          <p:cNvSpPr/>
          <p:nvPr/>
        </p:nvSpPr>
        <p:spPr>
          <a:xfrm>
            <a:off x="2555875" y="1773238"/>
            <a:ext cx="3960813" cy="576262"/>
          </a:xfrm>
          <a:prstGeom prst="roundRect">
            <a:avLst/>
          </a:prstGeom>
          <a:solidFill>
            <a:srgbClr val="FFCCFF"/>
          </a:solidFill>
          <a:ln>
            <a:solidFill>
              <a:srgbClr val="FF9C85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TW" altLang="en-US" sz="2800" dirty="0"/>
              <a:t>精細胞</a:t>
            </a:r>
            <a:r>
              <a:rPr lang="en-US" altLang="zh-TW" sz="2800" dirty="0"/>
              <a:t>+</a:t>
            </a:r>
            <a:r>
              <a:rPr lang="zh-TW" altLang="en-US" sz="2800" dirty="0"/>
              <a:t>卵細胞</a:t>
            </a:r>
          </a:p>
        </p:txBody>
      </p:sp>
      <p:sp>
        <p:nvSpPr>
          <p:cNvPr id="7" name="向下箭號 6"/>
          <p:cNvSpPr/>
          <p:nvPr/>
        </p:nvSpPr>
        <p:spPr>
          <a:xfrm>
            <a:off x="4283968" y="2420888"/>
            <a:ext cx="504056" cy="432048"/>
          </a:xfrm>
          <a:prstGeom prst="down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圓角矩形 7"/>
          <p:cNvSpPr/>
          <p:nvPr/>
        </p:nvSpPr>
        <p:spPr>
          <a:xfrm>
            <a:off x="2555875" y="2924175"/>
            <a:ext cx="3960813" cy="576263"/>
          </a:xfrm>
          <a:prstGeom prst="roundRect">
            <a:avLst/>
          </a:prstGeom>
          <a:solidFill>
            <a:srgbClr val="FFCCFF"/>
          </a:solidFill>
          <a:ln>
            <a:solidFill>
              <a:srgbClr val="FF9C85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TW" altLang="en-US" sz="2800" dirty="0"/>
              <a:t>嬰兒</a:t>
            </a:r>
          </a:p>
        </p:txBody>
      </p:sp>
      <p:sp>
        <p:nvSpPr>
          <p:cNvPr id="9" name="向下箭號 8"/>
          <p:cNvSpPr/>
          <p:nvPr/>
        </p:nvSpPr>
        <p:spPr>
          <a:xfrm>
            <a:off x="4283968" y="3573016"/>
            <a:ext cx="504056" cy="432048"/>
          </a:xfrm>
          <a:prstGeom prst="down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0" name="圓角矩形 9"/>
          <p:cNvSpPr/>
          <p:nvPr/>
        </p:nvSpPr>
        <p:spPr>
          <a:xfrm>
            <a:off x="2268538" y="4076700"/>
            <a:ext cx="4606925" cy="865188"/>
          </a:xfrm>
          <a:prstGeom prst="roundRect">
            <a:avLst/>
          </a:prstGeom>
          <a:solidFill>
            <a:srgbClr val="FFCCFF"/>
          </a:solidFill>
          <a:ln>
            <a:solidFill>
              <a:srgbClr val="FF9C85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TW" altLang="en-US" sz="2800" dirty="0"/>
              <a:t>幼兒</a:t>
            </a:r>
            <a:endParaRPr lang="en-US" altLang="zh-TW" sz="2800" dirty="0"/>
          </a:p>
          <a:p>
            <a:pPr algn="ctr">
              <a:defRPr/>
            </a:pPr>
            <a:r>
              <a:rPr lang="en-US" altLang="zh-TW" sz="2800" dirty="0"/>
              <a:t>(</a:t>
            </a:r>
            <a:r>
              <a:rPr lang="zh-TW" altLang="zh-TW" sz="2800" dirty="0"/>
              <a:t>學步期</a:t>
            </a:r>
            <a:r>
              <a:rPr lang="en-US" altLang="zh-TW" sz="2800" dirty="0"/>
              <a:t>1~3</a:t>
            </a:r>
            <a:r>
              <a:rPr lang="zh-TW" altLang="zh-TW" sz="2800" dirty="0"/>
              <a:t>歲</a:t>
            </a:r>
            <a:r>
              <a:rPr lang="en-US" altLang="zh-TW" sz="2800" dirty="0"/>
              <a:t>,</a:t>
            </a:r>
            <a:r>
              <a:rPr lang="zh-TW" altLang="zh-TW" sz="2800" dirty="0"/>
              <a:t>幼兒期</a:t>
            </a:r>
            <a:r>
              <a:rPr lang="en-US" altLang="zh-TW" sz="2800" dirty="0"/>
              <a:t>3-6</a:t>
            </a:r>
            <a:r>
              <a:rPr lang="zh-TW" altLang="zh-TW" sz="2800" dirty="0"/>
              <a:t>歲</a:t>
            </a:r>
            <a:r>
              <a:rPr lang="en-US" altLang="zh-TW" sz="2800" dirty="0"/>
              <a:t>)</a:t>
            </a:r>
            <a:endParaRPr lang="zh-TW" altLang="en-US" sz="2800" dirty="0"/>
          </a:p>
        </p:txBody>
      </p:sp>
      <p:sp>
        <p:nvSpPr>
          <p:cNvPr id="11" name="向下箭號 10"/>
          <p:cNvSpPr/>
          <p:nvPr/>
        </p:nvSpPr>
        <p:spPr>
          <a:xfrm>
            <a:off x="4283968" y="5085184"/>
            <a:ext cx="504056" cy="432048"/>
          </a:xfrm>
          <a:prstGeom prst="down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2" name="圓角矩形 11"/>
          <p:cNvSpPr/>
          <p:nvPr/>
        </p:nvSpPr>
        <p:spPr>
          <a:xfrm>
            <a:off x="2555875" y="5589588"/>
            <a:ext cx="3960813" cy="576262"/>
          </a:xfrm>
          <a:prstGeom prst="roundRect">
            <a:avLst/>
          </a:prstGeom>
          <a:solidFill>
            <a:srgbClr val="FFCCFF"/>
          </a:solidFill>
          <a:ln>
            <a:solidFill>
              <a:srgbClr val="FF9C85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TW" altLang="zh-TW" sz="2800" dirty="0"/>
              <a:t>兒童</a:t>
            </a:r>
            <a:r>
              <a:rPr lang="en-US" altLang="zh-TW" sz="2800" dirty="0"/>
              <a:t>(6-12</a:t>
            </a:r>
            <a:r>
              <a:rPr lang="zh-TW" altLang="zh-TW" sz="2800" dirty="0"/>
              <a:t>歲</a:t>
            </a:r>
            <a:r>
              <a:rPr lang="en-US" altLang="zh-TW" sz="2800" dirty="0"/>
              <a:t>)</a:t>
            </a:r>
            <a:endParaRPr lang="zh-TW" altLang="en-US" sz="2800" dirty="0"/>
          </a:p>
        </p:txBody>
      </p:sp>
      <p:sp>
        <p:nvSpPr>
          <p:cNvPr id="14" name="向下箭號 13"/>
          <p:cNvSpPr/>
          <p:nvPr/>
        </p:nvSpPr>
        <p:spPr>
          <a:xfrm>
            <a:off x="4283968" y="1844824"/>
            <a:ext cx="504056" cy="432048"/>
          </a:xfrm>
          <a:prstGeom prst="down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5" name="圓角矩形 14"/>
          <p:cNvSpPr/>
          <p:nvPr/>
        </p:nvSpPr>
        <p:spPr>
          <a:xfrm>
            <a:off x="2555875" y="2420938"/>
            <a:ext cx="3960813" cy="576262"/>
          </a:xfrm>
          <a:prstGeom prst="roundRect">
            <a:avLst/>
          </a:prstGeom>
          <a:solidFill>
            <a:srgbClr val="FFCCFF"/>
          </a:solidFill>
          <a:ln>
            <a:solidFill>
              <a:srgbClr val="FF9C85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TW" altLang="zh-TW" sz="2800" dirty="0"/>
              <a:t>青少年</a:t>
            </a:r>
            <a:r>
              <a:rPr lang="en-US" altLang="zh-TW" sz="2800" dirty="0"/>
              <a:t>(12-22</a:t>
            </a:r>
            <a:r>
              <a:rPr lang="zh-TW" altLang="zh-TW" sz="2800" dirty="0"/>
              <a:t>歲</a:t>
            </a:r>
            <a:r>
              <a:rPr lang="en-US" altLang="zh-TW" sz="2800" dirty="0"/>
              <a:t>)</a:t>
            </a:r>
            <a:endParaRPr lang="zh-TW" altLang="en-US" sz="2800" dirty="0"/>
          </a:p>
        </p:txBody>
      </p:sp>
      <p:sp>
        <p:nvSpPr>
          <p:cNvPr id="16" name="向下箭號 15"/>
          <p:cNvSpPr/>
          <p:nvPr/>
        </p:nvSpPr>
        <p:spPr>
          <a:xfrm>
            <a:off x="4283968" y="3068960"/>
            <a:ext cx="504056" cy="432048"/>
          </a:xfrm>
          <a:prstGeom prst="down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7" name="圓角矩形 16"/>
          <p:cNvSpPr/>
          <p:nvPr/>
        </p:nvSpPr>
        <p:spPr>
          <a:xfrm>
            <a:off x="2555875" y="3573463"/>
            <a:ext cx="3960813" cy="576262"/>
          </a:xfrm>
          <a:prstGeom prst="roundRect">
            <a:avLst/>
          </a:prstGeom>
          <a:solidFill>
            <a:srgbClr val="FFCCFF"/>
          </a:solidFill>
          <a:ln>
            <a:solidFill>
              <a:srgbClr val="FF9C85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TW" altLang="zh-TW" sz="2800" dirty="0"/>
              <a:t>成人</a:t>
            </a:r>
            <a:r>
              <a:rPr lang="en-US" altLang="zh-TW" sz="2800" dirty="0"/>
              <a:t>(23-65</a:t>
            </a:r>
            <a:r>
              <a:rPr lang="zh-TW" altLang="zh-TW" sz="2800" dirty="0"/>
              <a:t>歲</a:t>
            </a:r>
            <a:r>
              <a:rPr lang="en-US" altLang="zh-TW" sz="2800" dirty="0"/>
              <a:t>)</a:t>
            </a:r>
            <a:endParaRPr lang="zh-TW" altLang="en-US" sz="2800" dirty="0"/>
          </a:p>
        </p:txBody>
      </p:sp>
      <p:sp>
        <p:nvSpPr>
          <p:cNvPr id="18" name="向下箭號 17"/>
          <p:cNvSpPr/>
          <p:nvPr/>
        </p:nvSpPr>
        <p:spPr>
          <a:xfrm>
            <a:off x="4283968" y="4221088"/>
            <a:ext cx="504056" cy="432048"/>
          </a:xfrm>
          <a:prstGeom prst="down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9" name="圓角矩形 18"/>
          <p:cNvSpPr/>
          <p:nvPr/>
        </p:nvSpPr>
        <p:spPr>
          <a:xfrm>
            <a:off x="2555875" y="4724400"/>
            <a:ext cx="3960813" cy="576263"/>
          </a:xfrm>
          <a:prstGeom prst="roundRect">
            <a:avLst/>
          </a:prstGeom>
          <a:solidFill>
            <a:srgbClr val="FFCCFF"/>
          </a:solidFill>
          <a:ln>
            <a:solidFill>
              <a:srgbClr val="FF9C85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TW" altLang="zh-TW" sz="2800" dirty="0"/>
              <a:t>老人</a:t>
            </a:r>
            <a:r>
              <a:rPr lang="en-US" altLang="zh-TW" sz="2800" dirty="0"/>
              <a:t>(65</a:t>
            </a:r>
            <a:r>
              <a:rPr lang="zh-TW" altLang="zh-TW" sz="2800" dirty="0"/>
              <a:t>歲</a:t>
            </a:r>
            <a:r>
              <a:rPr lang="en-US" altLang="zh-TW" sz="2800" dirty="0"/>
              <a:t>)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803450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8" grpId="0" animBg="1"/>
      <p:bldP spid="8" grpId="1" animBg="1"/>
      <p:bldP spid="10" grpId="0" animBg="1"/>
      <p:bldP spid="10" grpId="1" animBg="1"/>
      <p:bldP spid="12" grpId="0" animBg="1"/>
      <p:bldP spid="12" grpId="1" animBg="1"/>
      <p:bldP spid="15" grpId="0" animBg="1"/>
      <p:bldP spid="17" grpId="0" animBg="1"/>
      <p:bldP spid="19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伍、青少年心理的研究方法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83568" y="1447800"/>
            <a:ext cx="8003232" cy="4717504"/>
          </a:xfrm>
        </p:spPr>
        <p:txBody>
          <a:bodyPr>
            <a:normAutofit lnSpcReduction="10000"/>
          </a:bodyPr>
          <a:lstStyle/>
          <a:p>
            <a:r>
              <a:rPr lang="zh-TW" altLang="en-US" dirty="0" smtClean="0"/>
              <a:t>研究設計</a:t>
            </a:r>
            <a:endParaRPr lang="en-US" altLang="zh-TW" dirty="0" smtClean="0"/>
          </a:p>
          <a:p>
            <a:r>
              <a:rPr lang="zh-TW" altLang="en-US" dirty="0" smtClean="0"/>
              <a:t>一、回溯研究：回憶</a:t>
            </a:r>
            <a:endParaRPr lang="en-US" altLang="zh-TW" dirty="0" smtClean="0"/>
          </a:p>
          <a:p>
            <a:r>
              <a:rPr lang="zh-TW" altLang="en-US" dirty="0" smtClean="0"/>
              <a:t>二、橫斷研究：固定時間、不同年齡</a:t>
            </a:r>
            <a:endParaRPr lang="en-US" altLang="zh-TW" dirty="0" smtClean="0"/>
          </a:p>
          <a:p>
            <a:r>
              <a:rPr lang="zh-TW" altLang="en-US" dirty="0" smtClean="0"/>
              <a:t>三、縱貫研究：追蹤研究</a:t>
            </a:r>
            <a:endParaRPr lang="en-US" altLang="zh-TW" dirty="0" smtClean="0"/>
          </a:p>
          <a:p>
            <a:r>
              <a:rPr lang="zh-TW" altLang="en-US" dirty="0" smtClean="0"/>
              <a:t>四、後續研究法：先橫向經相當時間後改成縱向</a:t>
            </a:r>
            <a:endParaRPr lang="en-US" altLang="zh-TW" dirty="0" smtClean="0"/>
          </a:p>
          <a:p>
            <a:r>
              <a:rPr lang="zh-TW" altLang="en-US" dirty="0" smtClean="0"/>
              <a:t>常用的研究方法</a:t>
            </a:r>
            <a:endParaRPr lang="en-US" altLang="zh-TW" dirty="0" smtClean="0"/>
          </a:p>
          <a:p>
            <a:r>
              <a:rPr lang="en-US" altLang="zh-TW" dirty="0" smtClean="0"/>
              <a:t>1.</a:t>
            </a:r>
            <a:r>
              <a:rPr lang="zh-TW" altLang="en-US" dirty="0" smtClean="0"/>
              <a:t>觀察法</a:t>
            </a:r>
            <a:endParaRPr lang="en-US" altLang="zh-TW" dirty="0" smtClean="0"/>
          </a:p>
          <a:p>
            <a:r>
              <a:rPr lang="en-US" altLang="zh-TW" dirty="0" smtClean="0"/>
              <a:t>2.</a:t>
            </a:r>
            <a:r>
              <a:rPr lang="zh-TW" altLang="en-US" dirty="0" smtClean="0"/>
              <a:t>實際法</a:t>
            </a:r>
            <a:endParaRPr lang="en-US" altLang="zh-TW" dirty="0" smtClean="0"/>
          </a:p>
          <a:p>
            <a:r>
              <a:rPr lang="en-US" altLang="zh-TW" dirty="0" smtClean="0"/>
              <a:t>3.</a:t>
            </a:r>
            <a:r>
              <a:rPr lang="zh-TW" altLang="en-US" dirty="0" smtClean="0"/>
              <a:t>調查與測驗法</a:t>
            </a:r>
            <a:endParaRPr lang="en-US" altLang="zh-TW" dirty="0" smtClean="0"/>
          </a:p>
          <a:p>
            <a:r>
              <a:rPr lang="en-US" altLang="zh-TW" dirty="0" smtClean="0"/>
              <a:t>4.</a:t>
            </a:r>
            <a:r>
              <a:rPr lang="zh-TW" altLang="en-US" dirty="0" smtClean="0"/>
              <a:t>個案研究法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66176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>
                <a:solidFill>
                  <a:srgbClr val="008000"/>
                </a:solidFill>
                <a:effectLst/>
                <a:latin typeface="Times New Roman" pitchFamily="18" charset="0"/>
                <a:ea typeface="華康粗黑體" pitchFamily="49" charset="-120"/>
              </a:rPr>
              <a:t>「青少年」的意義</a:t>
            </a:r>
            <a:r>
              <a:rPr lang="zh-TW" altLang="en-US" sz="2400">
                <a:solidFill>
                  <a:srgbClr val="660066"/>
                </a:solidFill>
                <a:effectLst/>
                <a:latin typeface="Times New Roman" pitchFamily="18" charset="0"/>
                <a:ea typeface="華康粗黑體" pitchFamily="49" charset="-120"/>
              </a:rPr>
              <a:t>－心理學的定義</a:t>
            </a:r>
          </a:p>
        </p:txBody>
      </p:sp>
      <p:sp>
        <p:nvSpPr>
          <p:cNvPr id="6686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90600" y="2133600"/>
            <a:ext cx="7469832" cy="3962400"/>
          </a:xfrm>
        </p:spPr>
        <p:txBody>
          <a:bodyPr>
            <a:normAutofit/>
          </a:bodyPr>
          <a:lstStyle/>
          <a:p>
            <a:r>
              <a:rPr lang="en-US" altLang="zh-TW" dirty="0">
                <a:solidFill>
                  <a:srgbClr val="0000CC"/>
                </a:solidFill>
                <a:latin typeface="Times New Roman" pitchFamily="18" charset="0"/>
                <a:ea typeface="華康魏碑體" pitchFamily="65" charset="-120"/>
              </a:rPr>
              <a:t>《</a:t>
            </a:r>
            <a:r>
              <a:rPr lang="zh-TW" altLang="en-US" dirty="0">
                <a:solidFill>
                  <a:srgbClr val="0000CC"/>
                </a:solidFill>
                <a:latin typeface="Times New Roman" pitchFamily="18" charset="0"/>
                <a:ea typeface="華康魏碑體" pitchFamily="65" charset="-120"/>
              </a:rPr>
              <a:t>張氏心理學辭典</a:t>
            </a:r>
            <a:r>
              <a:rPr lang="en-US" altLang="zh-TW" dirty="0">
                <a:solidFill>
                  <a:srgbClr val="0000CC"/>
                </a:solidFill>
                <a:latin typeface="Times New Roman" pitchFamily="18" charset="0"/>
                <a:ea typeface="華康魏碑體" pitchFamily="65" charset="-120"/>
              </a:rPr>
              <a:t>》</a:t>
            </a:r>
            <a:r>
              <a:rPr lang="zh-TW" altLang="en-US" dirty="0">
                <a:solidFill>
                  <a:srgbClr val="0000CC"/>
                </a:solidFill>
                <a:latin typeface="Times New Roman" pitchFamily="18" charset="0"/>
                <a:ea typeface="華康魏碑體" pitchFamily="65" charset="-120"/>
              </a:rPr>
              <a:t>將「青年期，青少年期」（</a:t>
            </a:r>
            <a:r>
              <a:rPr lang="en-US" altLang="zh-TW" dirty="0">
                <a:solidFill>
                  <a:srgbClr val="0000CC"/>
                </a:solidFill>
                <a:latin typeface="Times New Roman" pitchFamily="18" charset="0"/>
                <a:ea typeface="華康魏碑體" pitchFamily="65" charset="-120"/>
              </a:rPr>
              <a:t>adolescence</a:t>
            </a:r>
            <a:r>
              <a:rPr lang="zh-TW" altLang="en-US" dirty="0">
                <a:solidFill>
                  <a:srgbClr val="0000CC"/>
                </a:solidFill>
                <a:latin typeface="Times New Roman" pitchFamily="18" charset="0"/>
                <a:ea typeface="華康魏碑體" pitchFamily="65" charset="-120"/>
              </a:rPr>
              <a:t>）定義為：指由</a:t>
            </a:r>
            <a:r>
              <a:rPr lang="zh-TW" altLang="en-US" u="sng" dirty="0">
                <a:solidFill>
                  <a:srgbClr val="0000CC"/>
                </a:solidFill>
                <a:latin typeface="Times New Roman" pitchFamily="18" charset="0"/>
                <a:ea typeface="華康魏碑體" pitchFamily="65" charset="-120"/>
              </a:rPr>
              <a:t>青春期</a:t>
            </a:r>
            <a:r>
              <a:rPr lang="zh-TW" altLang="en-US" dirty="0">
                <a:solidFill>
                  <a:srgbClr val="0000CC"/>
                </a:solidFill>
                <a:latin typeface="Times New Roman" pitchFamily="18" charset="0"/>
                <a:ea typeface="華康魏碑體" pitchFamily="65" charset="-120"/>
              </a:rPr>
              <a:t>開始到</a:t>
            </a:r>
            <a:r>
              <a:rPr lang="zh-TW" altLang="en-US" u="sng" dirty="0">
                <a:solidFill>
                  <a:srgbClr val="0000CC"/>
                </a:solidFill>
                <a:latin typeface="Times New Roman" pitchFamily="18" charset="0"/>
                <a:ea typeface="華康魏碑體" pitchFamily="65" charset="-120"/>
              </a:rPr>
              <a:t>身心</a:t>
            </a:r>
            <a:r>
              <a:rPr lang="zh-TW" altLang="en-US" dirty="0">
                <a:solidFill>
                  <a:srgbClr val="0000CC"/>
                </a:solidFill>
                <a:latin typeface="Times New Roman" pitchFamily="18" charset="0"/>
                <a:ea typeface="華康魏碑體" pitchFamily="65" charset="-120"/>
              </a:rPr>
              <a:t>漸臻於</a:t>
            </a:r>
            <a:r>
              <a:rPr lang="zh-TW" altLang="en-US" u="sng" dirty="0">
                <a:solidFill>
                  <a:srgbClr val="0000CC"/>
                </a:solidFill>
                <a:latin typeface="Times New Roman" pitchFamily="18" charset="0"/>
                <a:ea typeface="華康魏碑體" pitchFamily="65" charset="-120"/>
              </a:rPr>
              <a:t>成熟</a:t>
            </a:r>
            <a:r>
              <a:rPr lang="zh-TW" altLang="en-US" dirty="0">
                <a:solidFill>
                  <a:srgbClr val="0000CC"/>
                </a:solidFill>
                <a:latin typeface="Times New Roman" pitchFamily="18" charset="0"/>
                <a:ea typeface="華康魏碑體" pitchFamily="65" charset="-120"/>
              </a:rPr>
              <a:t>的發展階段；女性約自</a:t>
            </a:r>
            <a:r>
              <a:rPr lang="en-US" altLang="zh-TW" dirty="0">
                <a:solidFill>
                  <a:srgbClr val="0000CC"/>
                </a:solidFill>
                <a:latin typeface="Times New Roman" pitchFamily="18" charset="0"/>
                <a:ea typeface="華康魏碑體" pitchFamily="65" charset="-120"/>
              </a:rPr>
              <a:t>12</a:t>
            </a:r>
            <a:r>
              <a:rPr lang="zh-TW" altLang="en-US" dirty="0">
                <a:solidFill>
                  <a:srgbClr val="0000CC"/>
                </a:solidFill>
                <a:latin typeface="Times New Roman" pitchFamily="18" charset="0"/>
                <a:ea typeface="華康魏碑體" pitchFamily="65" charset="-120"/>
              </a:rPr>
              <a:t>歲到</a:t>
            </a:r>
            <a:r>
              <a:rPr lang="en-US" altLang="zh-TW" dirty="0">
                <a:solidFill>
                  <a:srgbClr val="0000CC"/>
                </a:solidFill>
                <a:latin typeface="Times New Roman" pitchFamily="18" charset="0"/>
                <a:ea typeface="華康魏碑體" pitchFamily="65" charset="-120"/>
              </a:rPr>
              <a:t>21</a:t>
            </a:r>
            <a:r>
              <a:rPr lang="zh-TW" altLang="en-US" dirty="0">
                <a:solidFill>
                  <a:srgbClr val="0000CC"/>
                </a:solidFill>
                <a:latin typeface="Times New Roman" pitchFamily="18" charset="0"/>
                <a:ea typeface="華康魏碑體" pitchFamily="65" charset="-120"/>
              </a:rPr>
              <a:t>歲之間，男性約自</a:t>
            </a:r>
            <a:r>
              <a:rPr lang="en-US" altLang="zh-TW" dirty="0">
                <a:solidFill>
                  <a:srgbClr val="0000CC"/>
                </a:solidFill>
                <a:latin typeface="Times New Roman" pitchFamily="18" charset="0"/>
                <a:ea typeface="華康魏碑體" pitchFamily="65" charset="-120"/>
              </a:rPr>
              <a:t>13</a:t>
            </a:r>
            <a:r>
              <a:rPr lang="zh-TW" altLang="en-US" dirty="0">
                <a:solidFill>
                  <a:srgbClr val="0000CC"/>
                </a:solidFill>
                <a:latin typeface="Times New Roman" pitchFamily="18" charset="0"/>
                <a:ea typeface="華康魏碑體" pitchFamily="65" charset="-120"/>
              </a:rPr>
              <a:t>歲到</a:t>
            </a:r>
            <a:r>
              <a:rPr lang="en-US" altLang="zh-TW" dirty="0">
                <a:solidFill>
                  <a:srgbClr val="0000CC"/>
                </a:solidFill>
                <a:latin typeface="Times New Roman" pitchFamily="18" charset="0"/>
                <a:ea typeface="華康魏碑體" pitchFamily="65" charset="-120"/>
              </a:rPr>
              <a:t>22</a:t>
            </a:r>
            <a:r>
              <a:rPr lang="zh-TW" altLang="en-US" dirty="0">
                <a:solidFill>
                  <a:srgbClr val="0000CC"/>
                </a:solidFill>
                <a:latin typeface="Times New Roman" pitchFamily="18" charset="0"/>
                <a:ea typeface="華康魏碑體" pitchFamily="65" charset="-120"/>
              </a:rPr>
              <a:t>歲之間。準此，兒童期後到成年期之間的一段大約十年期間稱為青年期。 </a:t>
            </a:r>
          </a:p>
        </p:txBody>
      </p:sp>
      <p:sp>
        <p:nvSpPr>
          <p:cNvPr id="4" name="投影片編號版面配置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944EB0-31F9-4D82-A154-C1CA2639D1B4}" type="slidenum">
              <a:rPr lang="zh-TW" altLang="en-US"/>
              <a:pPr/>
              <a:t>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95864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>
                <a:solidFill>
                  <a:srgbClr val="008000"/>
                </a:solidFill>
                <a:effectLst/>
                <a:latin typeface="Times New Roman" pitchFamily="18" charset="0"/>
                <a:ea typeface="華康粗黑體" pitchFamily="49" charset="-120"/>
              </a:rPr>
              <a:t>「青少年」的意義</a:t>
            </a:r>
            <a:r>
              <a:rPr lang="zh-TW" altLang="en-US" sz="2400">
                <a:solidFill>
                  <a:srgbClr val="660066"/>
                </a:solidFill>
                <a:effectLst/>
                <a:latin typeface="Times New Roman" pitchFamily="18" charset="0"/>
                <a:ea typeface="華康粗黑體" pitchFamily="49" charset="-120"/>
              </a:rPr>
              <a:t>－社會學的定義</a:t>
            </a:r>
            <a:r>
              <a:rPr lang="zh-TW" altLang="en-US" sz="2800" b="1">
                <a:solidFill>
                  <a:srgbClr val="CC0000"/>
                </a:solidFill>
                <a:effectLst/>
                <a:latin typeface="Times New Roman" pitchFamily="18" charset="0"/>
                <a:ea typeface="華康粗黑體" pitchFamily="49" charset="-120"/>
              </a:rPr>
              <a:t> </a:t>
            </a:r>
            <a:r>
              <a:rPr lang="en-US" altLang="zh-TW" sz="2000" b="1">
                <a:solidFill>
                  <a:srgbClr val="CC0000"/>
                </a:solidFill>
                <a:effectLst/>
                <a:latin typeface="Times New Roman" pitchFamily="18" charset="0"/>
                <a:ea typeface="華康粗黑體" pitchFamily="49" charset="-120"/>
              </a:rPr>
              <a:t>2-1</a:t>
            </a:r>
            <a:endParaRPr lang="zh-TW" altLang="en-US" sz="2000" b="1">
              <a:solidFill>
                <a:srgbClr val="CC0000"/>
              </a:solidFill>
              <a:effectLst/>
              <a:latin typeface="Times New Roman" pitchFamily="18" charset="0"/>
              <a:ea typeface="華康粗黑體" pitchFamily="49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54F72-0381-4B08-9E4F-14DC2E151082}" type="slidenum">
              <a:rPr lang="zh-TW" altLang="en-US"/>
              <a:pPr/>
              <a:t>5</a:t>
            </a:fld>
            <a:endParaRPr lang="en-US" altLang="zh-TW"/>
          </a:p>
        </p:txBody>
      </p:sp>
      <p:sp>
        <p:nvSpPr>
          <p:cNvPr id="66969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>
                <a:solidFill>
                  <a:srgbClr val="0000CC"/>
                </a:solidFill>
                <a:latin typeface="Times New Roman" pitchFamily="18" charset="0"/>
                <a:ea typeface="華康魏碑體" pitchFamily="65" charset="-120"/>
              </a:rPr>
              <a:t>《</a:t>
            </a:r>
            <a:r>
              <a:rPr lang="zh-TW" altLang="en-US">
                <a:solidFill>
                  <a:srgbClr val="0000CC"/>
                </a:solidFill>
                <a:latin typeface="Times New Roman" pitchFamily="18" charset="0"/>
                <a:ea typeface="華康魏碑體" pitchFamily="65" charset="-120"/>
              </a:rPr>
              <a:t>社會學辭典</a:t>
            </a:r>
            <a:r>
              <a:rPr lang="en-US" altLang="zh-TW">
                <a:solidFill>
                  <a:srgbClr val="0000CC"/>
                </a:solidFill>
                <a:latin typeface="Times New Roman" pitchFamily="18" charset="0"/>
                <a:ea typeface="華康魏碑體" pitchFamily="65" charset="-120"/>
              </a:rPr>
              <a:t>》</a:t>
            </a:r>
            <a:r>
              <a:rPr lang="zh-TW" altLang="en-US">
                <a:solidFill>
                  <a:srgbClr val="0000CC"/>
                </a:solidFill>
                <a:latin typeface="Times New Roman" pitchFamily="18" charset="0"/>
                <a:ea typeface="華康魏碑體" pitchFamily="65" charset="-120"/>
              </a:rPr>
              <a:t>將「青年期」（</a:t>
            </a:r>
            <a:r>
              <a:rPr lang="en-US" altLang="zh-TW">
                <a:solidFill>
                  <a:srgbClr val="0000CC"/>
                </a:solidFill>
                <a:latin typeface="Times New Roman" pitchFamily="18" charset="0"/>
                <a:ea typeface="華康魏碑體" pitchFamily="65" charset="-120"/>
              </a:rPr>
              <a:t>adolescence</a:t>
            </a:r>
            <a:r>
              <a:rPr lang="zh-TW" altLang="en-US">
                <a:solidFill>
                  <a:srgbClr val="0000CC"/>
                </a:solidFill>
                <a:latin typeface="Times New Roman" pitchFamily="18" charset="0"/>
                <a:ea typeface="華康魏碑體" pitchFamily="65" charset="-120"/>
              </a:rPr>
              <a:t>）定義為：指生命歷程（</a:t>
            </a:r>
            <a:r>
              <a:rPr lang="en-US" altLang="zh-TW">
                <a:solidFill>
                  <a:srgbClr val="0000CC"/>
                </a:solidFill>
                <a:latin typeface="Times New Roman" pitchFamily="18" charset="0"/>
                <a:ea typeface="華康魏碑體" pitchFamily="65" charset="-120"/>
              </a:rPr>
              <a:t>life course</a:t>
            </a:r>
            <a:r>
              <a:rPr lang="zh-TW" altLang="en-US">
                <a:solidFill>
                  <a:srgbClr val="0000CC"/>
                </a:solidFill>
                <a:latin typeface="Times New Roman" pitchFamily="18" charset="0"/>
                <a:ea typeface="華康魏碑體" pitchFamily="65" charset="-120"/>
              </a:rPr>
              <a:t>）中介乎</a:t>
            </a:r>
            <a:r>
              <a:rPr lang="zh-TW" altLang="en-US" u="sng">
                <a:solidFill>
                  <a:srgbClr val="0000CC"/>
                </a:solidFill>
                <a:latin typeface="Times New Roman" pitchFamily="18" charset="0"/>
                <a:ea typeface="華康魏碑體" pitchFamily="65" charset="-120"/>
              </a:rPr>
              <a:t>童年</a:t>
            </a:r>
            <a:r>
              <a:rPr lang="zh-TW" altLang="en-US">
                <a:solidFill>
                  <a:srgbClr val="0000CC"/>
                </a:solidFill>
                <a:latin typeface="Times New Roman" pitchFamily="18" charset="0"/>
                <a:ea typeface="華康魏碑體" pitchFamily="65" charset="-120"/>
              </a:rPr>
              <a:t>和</a:t>
            </a:r>
            <a:r>
              <a:rPr lang="zh-TW" altLang="en-US" u="sng">
                <a:solidFill>
                  <a:srgbClr val="0000CC"/>
                </a:solidFill>
                <a:latin typeface="Times New Roman" pitchFamily="18" charset="0"/>
                <a:ea typeface="華康魏碑體" pitchFamily="65" charset="-120"/>
              </a:rPr>
              <a:t>成年</a:t>
            </a:r>
            <a:r>
              <a:rPr lang="zh-TW" altLang="en-US">
                <a:solidFill>
                  <a:srgbClr val="0000CC"/>
                </a:solidFill>
                <a:latin typeface="Times New Roman" pitchFamily="18" charset="0"/>
                <a:ea typeface="華康魏碑體" pitchFamily="65" charset="-120"/>
              </a:rPr>
              <a:t>之間的階段，其標誌是性徵出現，但還未達到完全的</a:t>
            </a:r>
            <a:r>
              <a:rPr lang="zh-TW" altLang="en-US" u="sng">
                <a:solidFill>
                  <a:srgbClr val="0000CC"/>
                </a:solidFill>
                <a:latin typeface="Times New Roman" pitchFamily="18" charset="0"/>
                <a:ea typeface="華康魏碑體" pitchFamily="65" charset="-120"/>
              </a:rPr>
              <a:t>成年地位</a:t>
            </a:r>
            <a:r>
              <a:rPr lang="zh-TW" altLang="en-US">
                <a:solidFill>
                  <a:srgbClr val="0000CC"/>
                </a:solidFill>
                <a:latin typeface="Times New Roman" pitchFamily="18" charset="0"/>
                <a:ea typeface="華康魏碑體" pitchFamily="65" charset="-120"/>
              </a:rPr>
              <a:t>或還未完全脫離出生或生長的家庭（</a:t>
            </a:r>
            <a:r>
              <a:rPr lang="en-US" altLang="zh-TW">
                <a:solidFill>
                  <a:srgbClr val="0000CC"/>
                </a:solidFill>
                <a:latin typeface="Times New Roman" pitchFamily="18" charset="0"/>
                <a:ea typeface="華康魏碑體" pitchFamily="65" charset="-120"/>
              </a:rPr>
              <a:t>family of origin or orientation</a:t>
            </a:r>
            <a:r>
              <a:rPr lang="zh-TW" altLang="en-US">
                <a:solidFill>
                  <a:srgbClr val="0000CC"/>
                </a:solidFill>
                <a:latin typeface="Times New Roman" pitchFamily="18" charset="0"/>
                <a:ea typeface="華康魏碑體" pitchFamily="65" charset="-120"/>
              </a:rPr>
              <a:t>）。</a:t>
            </a:r>
          </a:p>
        </p:txBody>
      </p:sp>
    </p:spTree>
    <p:extLst>
      <p:ext uri="{BB962C8B-B14F-4D97-AF65-F5344CB8AC3E}">
        <p14:creationId xmlns:p14="http://schemas.microsoft.com/office/powerpoint/2010/main" val="3418792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>
                <a:solidFill>
                  <a:srgbClr val="008000"/>
                </a:solidFill>
                <a:effectLst/>
                <a:latin typeface="Times New Roman" pitchFamily="18" charset="0"/>
                <a:ea typeface="華康粗黑體" pitchFamily="49" charset="-120"/>
              </a:rPr>
              <a:t>「青少年」的意義</a:t>
            </a:r>
            <a:r>
              <a:rPr lang="zh-TW" altLang="en-US" sz="2400">
                <a:solidFill>
                  <a:srgbClr val="660066"/>
                </a:solidFill>
                <a:effectLst/>
                <a:latin typeface="Times New Roman" pitchFamily="18" charset="0"/>
                <a:ea typeface="華康粗黑體" pitchFamily="49" charset="-120"/>
              </a:rPr>
              <a:t>－教育學的定義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17764-5E6C-4EFF-9178-55AC682FA902}" type="slidenum">
              <a:rPr lang="zh-TW" altLang="en-US"/>
              <a:pPr/>
              <a:t>6</a:t>
            </a:fld>
            <a:endParaRPr lang="en-US" altLang="zh-TW"/>
          </a:p>
        </p:txBody>
      </p:sp>
      <p:sp>
        <p:nvSpPr>
          <p:cNvPr id="67174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>
                <a:solidFill>
                  <a:srgbClr val="0000CC"/>
                </a:solidFill>
                <a:latin typeface="Times New Roman" pitchFamily="18" charset="0"/>
                <a:ea typeface="華康魏碑體" pitchFamily="65" charset="-120"/>
              </a:rPr>
              <a:t>《</a:t>
            </a:r>
            <a:r>
              <a:rPr lang="zh-TW" altLang="en-US" sz="2800" dirty="0">
                <a:solidFill>
                  <a:srgbClr val="0000CC"/>
                </a:solidFill>
                <a:latin typeface="Times New Roman" pitchFamily="18" charset="0"/>
                <a:ea typeface="華康魏碑體" pitchFamily="65" charset="-120"/>
              </a:rPr>
              <a:t>教育大辭書</a:t>
            </a:r>
            <a:r>
              <a:rPr lang="en-US" altLang="zh-TW" sz="2800" dirty="0">
                <a:solidFill>
                  <a:srgbClr val="0000CC"/>
                </a:solidFill>
                <a:latin typeface="Times New Roman" pitchFamily="18" charset="0"/>
                <a:ea typeface="華康魏碑體" pitchFamily="65" charset="-120"/>
              </a:rPr>
              <a:t>》</a:t>
            </a:r>
            <a:r>
              <a:rPr lang="zh-TW" altLang="en-US" sz="2800" dirty="0">
                <a:solidFill>
                  <a:srgbClr val="0000CC"/>
                </a:solidFill>
                <a:latin typeface="Times New Roman" pitchFamily="18" charset="0"/>
                <a:ea typeface="華康魏碑體" pitchFamily="65" charset="-120"/>
              </a:rPr>
              <a:t>將「青年期」（</a:t>
            </a:r>
            <a:r>
              <a:rPr lang="en-US" altLang="zh-TW" sz="2800" dirty="0">
                <a:solidFill>
                  <a:srgbClr val="0000CC"/>
                </a:solidFill>
                <a:latin typeface="Times New Roman" pitchFamily="18" charset="0"/>
                <a:ea typeface="華康魏碑體" pitchFamily="65" charset="-120"/>
              </a:rPr>
              <a:t>adolescence</a:t>
            </a:r>
            <a:r>
              <a:rPr lang="zh-TW" altLang="en-US" sz="2800" dirty="0">
                <a:solidFill>
                  <a:srgbClr val="0000CC"/>
                </a:solidFill>
                <a:latin typeface="Times New Roman" pitchFamily="18" charset="0"/>
                <a:ea typeface="華康魏碑體" pitchFamily="65" charset="-120"/>
              </a:rPr>
              <a:t>）定義為：</a:t>
            </a:r>
            <a:r>
              <a:rPr lang="zh-TW" altLang="en-US" sz="2800" u="sng" dirty="0">
                <a:solidFill>
                  <a:srgbClr val="0000CC"/>
                </a:solidFill>
                <a:latin typeface="Times New Roman" pitchFamily="18" charset="0"/>
                <a:ea typeface="華康魏碑體" pitchFamily="65" charset="-120"/>
              </a:rPr>
              <a:t>生理學</a:t>
            </a:r>
            <a:r>
              <a:rPr lang="zh-TW" altLang="en-US" sz="2800" dirty="0">
                <a:solidFill>
                  <a:srgbClr val="0000CC"/>
                </a:solidFill>
                <a:latin typeface="Times New Roman" pitchFamily="18" charset="0"/>
                <a:ea typeface="華康魏碑體" pitchFamily="65" charset="-120"/>
              </a:rPr>
              <a:t>上常將青年期界定為居於</a:t>
            </a:r>
            <a:r>
              <a:rPr lang="zh-TW" altLang="en-US" sz="2800" u="sng" dirty="0">
                <a:solidFill>
                  <a:srgbClr val="0000CC"/>
                </a:solidFill>
                <a:latin typeface="Times New Roman" pitchFamily="18" charset="0"/>
                <a:ea typeface="華康魏碑體" pitchFamily="65" charset="-120"/>
              </a:rPr>
              <a:t>青春期</a:t>
            </a:r>
            <a:r>
              <a:rPr lang="zh-TW" altLang="en-US" sz="2800" dirty="0">
                <a:solidFill>
                  <a:srgbClr val="0000CC"/>
                </a:solidFill>
                <a:latin typeface="Times New Roman" pitchFamily="18" charset="0"/>
                <a:ea typeface="華康魏碑體" pitchFamily="65" charset="-120"/>
              </a:rPr>
              <a:t>（</a:t>
            </a:r>
            <a:r>
              <a:rPr lang="en-US" altLang="zh-TW" sz="2800" dirty="0">
                <a:solidFill>
                  <a:srgbClr val="0000CC"/>
                </a:solidFill>
                <a:latin typeface="Times New Roman" pitchFamily="18" charset="0"/>
                <a:ea typeface="華康魏碑體" pitchFamily="65" charset="-120"/>
              </a:rPr>
              <a:t>puberty</a:t>
            </a:r>
            <a:r>
              <a:rPr lang="zh-TW" altLang="en-US" sz="2800" dirty="0">
                <a:solidFill>
                  <a:srgbClr val="0000CC"/>
                </a:solidFill>
                <a:latin typeface="Times New Roman" pitchFamily="18" charset="0"/>
                <a:ea typeface="華康魏碑體" pitchFamily="65" charset="-120"/>
              </a:rPr>
              <a:t>）與</a:t>
            </a:r>
            <a:r>
              <a:rPr lang="zh-TW" altLang="en-US" sz="2800" u="sng" dirty="0">
                <a:solidFill>
                  <a:srgbClr val="0000CC"/>
                </a:solidFill>
                <a:latin typeface="Times New Roman" pitchFamily="18" charset="0"/>
                <a:ea typeface="華康魏碑體" pitchFamily="65" charset="-120"/>
              </a:rPr>
              <a:t>成熟</a:t>
            </a:r>
            <a:r>
              <a:rPr lang="zh-TW" altLang="en-US" sz="2800" dirty="0">
                <a:solidFill>
                  <a:srgbClr val="0000CC"/>
                </a:solidFill>
                <a:latin typeface="Times New Roman" pitchFamily="18" charset="0"/>
                <a:ea typeface="華康魏碑體" pitchFamily="65" charset="-120"/>
              </a:rPr>
              <a:t>之間的時期；具體言之，當個體出現第一性徵及第二性徵時，即為青年期的起點。唯個人出現性徵的時間有很大的差異，有的早在九、十歲即開始，有的則延至十四、十五歲才出現。此外，男女生出現性徵的時間亦有差別。青年期的個體在</a:t>
            </a:r>
            <a:r>
              <a:rPr lang="zh-TW" altLang="en-US" sz="2800" u="sng" dirty="0">
                <a:solidFill>
                  <a:srgbClr val="0000CC"/>
                </a:solidFill>
                <a:latin typeface="Times New Roman" pitchFamily="18" charset="0"/>
                <a:ea typeface="華康魏碑體" pitchFamily="65" charset="-120"/>
              </a:rPr>
              <a:t>軀體</a:t>
            </a:r>
            <a:r>
              <a:rPr lang="zh-TW" altLang="en-US" sz="2800" dirty="0">
                <a:solidFill>
                  <a:srgbClr val="0000CC"/>
                </a:solidFill>
                <a:latin typeface="Times New Roman" pitchFamily="18" charset="0"/>
                <a:ea typeface="華康魏碑體" pitchFamily="65" charset="-120"/>
              </a:rPr>
              <a:t>、</a:t>
            </a:r>
            <a:r>
              <a:rPr lang="zh-TW" altLang="en-US" sz="2800" u="sng" dirty="0">
                <a:solidFill>
                  <a:srgbClr val="0000CC"/>
                </a:solidFill>
                <a:latin typeface="Times New Roman" pitchFamily="18" charset="0"/>
                <a:ea typeface="華康魏碑體" pitchFamily="65" charset="-120"/>
              </a:rPr>
              <a:t>情緒</a:t>
            </a:r>
            <a:r>
              <a:rPr lang="zh-TW" altLang="en-US" sz="2800" dirty="0">
                <a:solidFill>
                  <a:srgbClr val="0000CC"/>
                </a:solidFill>
                <a:latin typeface="Times New Roman" pitchFamily="18" charset="0"/>
                <a:ea typeface="華康魏碑體" pitchFamily="65" charset="-120"/>
              </a:rPr>
              <a:t>和</a:t>
            </a:r>
            <a:r>
              <a:rPr lang="zh-TW" altLang="en-US" sz="2800" u="sng" dirty="0">
                <a:solidFill>
                  <a:srgbClr val="0000CC"/>
                </a:solidFill>
                <a:latin typeface="Times New Roman" pitchFamily="18" charset="0"/>
                <a:ea typeface="華康魏碑體" pitchFamily="65" charset="-120"/>
              </a:rPr>
              <a:t>認知發展</a:t>
            </a:r>
            <a:r>
              <a:rPr lang="zh-TW" altLang="en-US" sz="2800" dirty="0">
                <a:solidFill>
                  <a:srgbClr val="0000CC"/>
                </a:solidFill>
                <a:latin typeface="Times New Roman" pitchFamily="18" charset="0"/>
                <a:ea typeface="華康魏碑體" pitchFamily="65" charset="-120"/>
              </a:rPr>
              <a:t>方面皆有很大的變化。 </a:t>
            </a:r>
          </a:p>
        </p:txBody>
      </p:sp>
    </p:spTree>
    <p:extLst>
      <p:ext uri="{BB962C8B-B14F-4D97-AF65-F5344CB8AC3E}">
        <p14:creationId xmlns:p14="http://schemas.microsoft.com/office/powerpoint/2010/main" val="1618205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>
                <a:solidFill>
                  <a:srgbClr val="008000"/>
                </a:solidFill>
                <a:effectLst/>
                <a:latin typeface="Times New Roman" pitchFamily="18" charset="0"/>
                <a:ea typeface="華康粗黑體" pitchFamily="49" charset="-120"/>
              </a:rPr>
              <a:t>「青少年」的意義</a:t>
            </a:r>
            <a:r>
              <a:rPr lang="zh-TW" altLang="en-US" sz="2400">
                <a:solidFill>
                  <a:srgbClr val="660066"/>
                </a:solidFill>
                <a:effectLst/>
                <a:latin typeface="Times New Roman" pitchFamily="18" charset="0"/>
                <a:ea typeface="華康粗黑體" pitchFamily="49" charset="-120"/>
              </a:rPr>
              <a:t>－法規的定義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055F7-0F99-4F0F-BD99-954676A97EF2}" type="slidenum">
              <a:rPr lang="zh-TW" altLang="en-US"/>
              <a:pPr/>
              <a:t>7</a:t>
            </a:fld>
            <a:endParaRPr lang="en-US" altLang="zh-TW"/>
          </a:p>
        </p:txBody>
      </p:sp>
      <p:sp>
        <p:nvSpPr>
          <p:cNvPr id="67379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>
                <a:solidFill>
                  <a:srgbClr val="0000CC"/>
                </a:solidFill>
                <a:latin typeface="Times New Roman" pitchFamily="18" charset="0"/>
                <a:ea typeface="華康魏碑體" pitchFamily="65" charset="-120"/>
              </a:rPr>
              <a:t>《</a:t>
            </a:r>
            <a:r>
              <a:rPr lang="zh-TW" altLang="en-US">
                <a:solidFill>
                  <a:srgbClr val="0000CC"/>
                </a:solidFill>
                <a:latin typeface="Times New Roman" pitchFamily="18" charset="0"/>
                <a:ea typeface="華康魏碑體" pitchFamily="65" charset="-120"/>
              </a:rPr>
              <a:t>兒童及少年福利法</a:t>
            </a:r>
            <a:r>
              <a:rPr lang="en-US" altLang="zh-TW">
                <a:solidFill>
                  <a:srgbClr val="0000CC"/>
                </a:solidFill>
                <a:latin typeface="Times New Roman" pitchFamily="18" charset="0"/>
                <a:ea typeface="華康魏碑體" pitchFamily="65" charset="-120"/>
              </a:rPr>
              <a:t>》</a:t>
            </a:r>
            <a:r>
              <a:rPr lang="zh-TW" altLang="en-US">
                <a:solidFill>
                  <a:srgbClr val="0000CC"/>
                </a:solidFill>
                <a:latin typeface="Times New Roman" pitchFamily="18" charset="0"/>
                <a:ea typeface="華康魏碑體" pitchFamily="65" charset="-120"/>
              </a:rPr>
              <a:t>第</a:t>
            </a:r>
            <a:r>
              <a:rPr lang="en-US" altLang="zh-TW">
                <a:solidFill>
                  <a:srgbClr val="0000CC"/>
                </a:solidFill>
                <a:latin typeface="Times New Roman" pitchFamily="18" charset="0"/>
                <a:ea typeface="華康魏碑體" pitchFamily="65" charset="-120"/>
              </a:rPr>
              <a:t>2</a:t>
            </a:r>
            <a:r>
              <a:rPr lang="zh-TW" altLang="en-US">
                <a:solidFill>
                  <a:srgbClr val="0000CC"/>
                </a:solidFill>
                <a:latin typeface="Times New Roman" pitchFamily="18" charset="0"/>
                <a:ea typeface="華康魏碑體" pitchFamily="65" charset="-120"/>
              </a:rPr>
              <a:t>條中規定：「所稱少年，指十二歲以上未滿十八歲之人。」</a:t>
            </a:r>
          </a:p>
          <a:p>
            <a:r>
              <a:rPr lang="en-US" altLang="zh-TW">
                <a:solidFill>
                  <a:srgbClr val="0000CC"/>
                </a:solidFill>
                <a:latin typeface="Times New Roman" pitchFamily="18" charset="0"/>
                <a:ea typeface="華康魏碑體" pitchFamily="65" charset="-120"/>
              </a:rPr>
              <a:t>《</a:t>
            </a:r>
            <a:r>
              <a:rPr lang="zh-TW" altLang="en-US">
                <a:solidFill>
                  <a:srgbClr val="0000CC"/>
                </a:solidFill>
                <a:latin typeface="Times New Roman" pitchFamily="18" charset="0"/>
                <a:ea typeface="華康魏碑體" pitchFamily="65" charset="-120"/>
              </a:rPr>
              <a:t>少年事件處理法</a:t>
            </a:r>
            <a:r>
              <a:rPr lang="en-US" altLang="zh-TW">
                <a:solidFill>
                  <a:srgbClr val="0000CC"/>
                </a:solidFill>
                <a:latin typeface="Times New Roman" pitchFamily="18" charset="0"/>
                <a:ea typeface="華康魏碑體" pitchFamily="65" charset="-120"/>
              </a:rPr>
              <a:t>》</a:t>
            </a:r>
            <a:r>
              <a:rPr lang="zh-TW" altLang="en-US">
                <a:solidFill>
                  <a:srgbClr val="0000CC"/>
                </a:solidFill>
                <a:latin typeface="Times New Roman" pitchFamily="18" charset="0"/>
                <a:ea typeface="華康魏碑體" pitchFamily="65" charset="-120"/>
              </a:rPr>
              <a:t>第</a:t>
            </a:r>
            <a:r>
              <a:rPr lang="en-US" altLang="zh-TW">
                <a:solidFill>
                  <a:srgbClr val="0000CC"/>
                </a:solidFill>
                <a:latin typeface="Times New Roman" pitchFamily="18" charset="0"/>
                <a:ea typeface="華康魏碑體" pitchFamily="65" charset="-120"/>
              </a:rPr>
              <a:t>2</a:t>
            </a:r>
            <a:r>
              <a:rPr lang="zh-TW" altLang="en-US">
                <a:solidFill>
                  <a:srgbClr val="0000CC"/>
                </a:solidFill>
                <a:latin typeface="Times New Roman" pitchFamily="18" charset="0"/>
                <a:ea typeface="華康魏碑體" pitchFamily="65" charset="-120"/>
              </a:rPr>
              <a:t>條規定：「本法稱少年者，謂十二歲以上十八歲未滿之人。」 </a:t>
            </a:r>
          </a:p>
        </p:txBody>
      </p:sp>
    </p:spTree>
    <p:extLst>
      <p:ext uri="{BB962C8B-B14F-4D97-AF65-F5344CB8AC3E}">
        <p14:creationId xmlns:p14="http://schemas.microsoft.com/office/powerpoint/2010/main" val="3528910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>
                <a:solidFill>
                  <a:srgbClr val="008000"/>
                </a:solidFill>
                <a:effectLst/>
                <a:latin typeface="Times New Roman" pitchFamily="18" charset="0"/>
                <a:ea typeface="華康粗黑體" pitchFamily="49" charset="-120"/>
              </a:rPr>
              <a:t>「青少年」的意義</a:t>
            </a:r>
            <a:r>
              <a:rPr lang="zh-TW" altLang="en-US" sz="2400">
                <a:solidFill>
                  <a:srgbClr val="660066"/>
                </a:solidFill>
                <a:effectLst/>
                <a:latin typeface="Times New Roman" pitchFamily="18" charset="0"/>
                <a:ea typeface="華康粗黑體" pitchFamily="49" charset="-120"/>
              </a:rPr>
              <a:t>－學者的定義</a:t>
            </a:r>
          </a:p>
        </p:txBody>
      </p:sp>
      <p:sp>
        <p:nvSpPr>
          <p:cNvPr id="6748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90600" y="1988840"/>
            <a:ext cx="7974013" cy="4107160"/>
          </a:xfrm>
        </p:spPr>
        <p:txBody>
          <a:bodyPr>
            <a:noAutofit/>
          </a:bodyPr>
          <a:lstStyle/>
          <a:p>
            <a:r>
              <a:rPr lang="zh-TW" altLang="en-US" dirty="0">
                <a:solidFill>
                  <a:srgbClr val="0000CC"/>
                </a:solidFill>
                <a:latin typeface="Times New Roman" pitchFamily="18" charset="0"/>
                <a:ea typeface="華康魏碑體" pitchFamily="65" charset="-120"/>
              </a:rPr>
              <a:t>張春興（</a:t>
            </a:r>
            <a:r>
              <a:rPr lang="en-US" altLang="zh-TW" dirty="0">
                <a:solidFill>
                  <a:srgbClr val="0000CC"/>
                </a:solidFill>
                <a:latin typeface="Times New Roman" pitchFamily="18" charset="0"/>
                <a:ea typeface="華康魏碑體" pitchFamily="65" charset="-120"/>
              </a:rPr>
              <a:t>2007</a:t>
            </a:r>
            <a:r>
              <a:rPr lang="zh-TW" altLang="en-US" dirty="0">
                <a:solidFill>
                  <a:srgbClr val="0000CC"/>
                </a:solidFill>
                <a:latin typeface="Times New Roman" pitchFamily="18" charset="0"/>
                <a:ea typeface="華康魏碑體" pitchFamily="65" charset="-120"/>
              </a:rPr>
              <a:t>）認為：青年期（</a:t>
            </a:r>
            <a:r>
              <a:rPr lang="en-US" altLang="zh-TW" dirty="0">
                <a:solidFill>
                  <a:srgbClr val="0000CC"/>
                </a:solidFill>
                <a:latin typeface="Times New Roman" pitchFamily="18" charset="0"/>
                <a:ea typeface="華康魏碑體" pitchFamily="65" charset="-120"/>
              </a:rPr>
              <a:t>adolescence</a:t>
            </a:r>
            <a:r>
              <a:rPr lang="zh-TW" altLang="en-US" dirty="0">
                <a:solidFill>
                  <a:srgbClr val="0000CC"/>
                </a:solidFill>
                <a:latin typeface="Times New Roman" pitchFamily="18" charset="0"/>
                <a:ea typeface="華康魏碑體" pitchFamily="65" charset="-120"/>
              </a:rPr>
              <a:t>）係指自個體</a:t>
            </a:r>
            <a:r>
              <a:rPr lang="zh-TW" altLang="en-US" u="sng" dirty="0">
                <a:solidFill>
                  <a:srgbClr val="0000CC"/>
                </a:solidFill>
                <a:latin typeface="Times New Roman" pitchFamily="18" charset="0"/>
                <a:ea typeface="華康魏碑體" pitchFamily="65" charset="-120"/>
              </a:rPr>
              <a:t>生理成熟</a:t>
            </a:r>
            <a:r>
              <a:rPr lang="zh-TW" altLang="en-US" dirty="0">
                <a:solidFill>
                  <a:srgbClr val="0000CC"/>
                </a:solidFill>
                <a:latin typeface="Times New Roman" pitchFamily="18" charset="0"/>
                <a:ea typeface="華康魏碑體" pitchFamily="65" charset="-120"/>
              </a:rPr>
              <a:t>到</a:t>
            </a:r>
            <a:r>
              <a:rPr lang="zh-TW" altLang="en-US" u="sng" dirty="0">
                <a:solidFill>
                  <a:srgbClr val="0000CC"/>
                </a:solidFill>
                <a:latin typeface="Times New Roman" pitchFamily="18" charset="0"/>
                <a:ea typeface="華康魏碑體" pitchFamily="65" charset="-120"/>
              </a:rPr>
              <a:t>心理成熟</a:t>
            </a:r>
            <a:r>
              <a:rPr lang="zh-TW" altLang="en-US" dirty="0">
                <a:solidFill>
                  <a:srgbClr val="0000CC"/>
                </a:solidFill>
                <a:latin typeface="Times New Roman" pitchFamily="18" charset="0"/>
                <a:ea typeface="華康魏碑體" pitchFamily="65" charset="-120"/>
              </a:rPr>
              <a:t>的一段時期，大致自青春期開始的約</a:t>
            </a:r>
            <a:r>
              <a:rPr lang="en-US" altLang="zh-TW" dirty="0">
                <a:solidFill>
                  <a:srgbClr val="0000CC"/>
                </a:solidFill>
                <a:latin typeface="Times New Roman" pitchFamily="18" charset="0"/>
                <a:ea typeface="華康魏碑體" pitchFamily="65" charset="-120"/>
              </a:rPr>
              <a:t>11~12</a:t>
            </a:r>
            <a:r>
              <a:rPr lang="zh-TW" altLang="en-US" dirty="0">
                <a:solidFill>
                  <a:srgbClr val="0000CC"/>
                </a:solidFill>
                <a:latin typeface="Times New Roman" pitchFamily="18" charset="0"/>
                <a:ea typeface="華康魏碑體" pitchFamily="65" charset="-120"/>
              </a:rPr>
              <a:t>歲，一直到</a:t>
            </a:r>
            <a:r>
              <a:rPr lang="en-US" altLang="zh-TW" dirty="0">
                <a:solidFill>
                  <a:srgbClr val="0000CC"/>
                </a:solidFill>
                <a:latin typeface="Times New Roman" pitchFamily="18" charset="0"/>
                <a:ea typeface="華康魏碑體" pitchFamily="65" charset="-120"/>
              </a:rPr>
              <a:t>21~22</a:t>
            </a:r>
            <a:r>
              <a:rPr lang="zh-TW" altLang="en-US" dirty="0">
                <a:solidFill>
                  <a:srgbClr val="0000CC"/>
                </a:solidFill>
                <a:latin typeface="Times New Roman" pitchFamily="18" charset="0"/>
                <a:ea typeface="華康魏碑體" pitchFamily="65" charset="-120"/>
              </a:rPr>
              <a:t>歲一段時期。青春期（</a:t>
            </a:r>
            <a:r>
              <a:rPr lang="en-US" altLang="zh-TW" dirty="0">
                <a:solidFill>
                  <a:srgbClr val="0000CC"/>
                </a:solidFill>
                <a:latin typeface="Times New Roman" pitchFamily="18" charset="0"/>
                <a:ea typeface="華康魏碑體" pitchFamily="65" charset="-120"/>
              </a:rPr>
              <a:t>puberty</a:t>
            </a:r>
            <a:r>
              <a:rPr lang="zh-TW" altLang="en-US" dirty="0">
                <a:solidFill>
                  <a:srgbClr val="0000CC"/>
                </a:solidFill>
                <a:latin typeface="Times New Roman" pitchFamily="18" charset="0"/>
                <a:ea typeface="華康魏碑體" pitchFamily="65" charset="-120"/>
              </a:rPr>
              <a:t>）則是個體身體發展到生理成熟階段，是為青春期；相當於小學高年級到高中的一段時期。而「青少年」與青春期涵義接近，屬於青年期的前半段。 </a:t>
            </a:r>
          </a:p>
        </p:txBody>
      </p:sp>
      <p:sp>
        <p:nvSpPr>
          <p:cNvPr id="4" name="投影片編號版面配置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FB6858-F433-42DA-9AF2-6015509B9583}" type="slidenum">
              <a:rPr lang="zh-TW" altLang="en-US"/>
              <a:pPr/>
              <a:t>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66939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>
                <a:solidFill>
                  <a:srgbClr val="008000"/>
                </a:solidFill>
                <a:effectLst/>
                <a:latin typeface="Times New Roman" pitchFamily="18" charset="0"/>
                <a:ea typeface="華康粗黑體" pitchFamily="49" charset="-120"/>
              </a:rPr>
              <a:t>「青少年」的意義</a:t>
            </a:r>
            <a:r>
              <a:rPr lang="zh-TW" altLang="en-US" sz="2400">
                <a:solidFill>
                  <a:srgbClr val="660066"/>
                </a:solidFill>
                <a:effectLst/>
                <a:latin typeface="Times New Roman" pitchFamily="18" charset="0"/>
                <a:ea typeface="華康粗黑體" pitchFamily="49" charset="-120"/>
              </a:rPr>
              <a:t>－學者的定義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0BE1-D8BB-45B5-936E-5E4727031A42}" type="slidenum">
              <a:rPr lang="zh-TW" altLang="en-US"/>
              <a:pPr/>
              <a:t>9</a:t>
            </a:fld>
            <a:endParaRPr lang="en-US" altLang="zh-TW"/>
          </a:p>
        </p:txBody>
      </p:sp>
      <p:sp>
        <p:nvSpPr>
          <p:cNvPr id="67584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sz="2700">
                <a:solidFill>
                  <a:srgbClr val="0000CC"/>
                </a:solidFill>
                <a:latin typeface="Times New Roman" pitchFamily="18" charset="0"/>
                <a:ea typeface="華康魏碑體" pitchFamily="65" charset="-120"/>
              </a:rPr>
              <a:t>R. F. Philip</a:t>
            </a:r>
            <a:r>
              <a:rPr lang="zh-TW" altLang="en-US" sz="2700">
                <a:solidFill>
                  <a:srgbClr val="0000CC"/>
                </a:solidFill>
                <a:latin typeface="Times New Roman" pitchFamily="18" charset="0"/>
                <a:ea typeface="華康魏碑體" pitchFamily="65" charset="-120"/>
              </a:rPr>
              <a:t>指出：青少年期（</a:t>
            </a:r>
            <a:r>
              <a:rPr lang="en-US" altLang="zh-TW" sz="2700">
                <a:solidFill>
                  <a:srgbClr val="0000CC"/>
                </a:solidFill>
                <a:latin typeface="Times New Roman" pitchFamily="18" charset="0"/>
                <a:ea typeface="華康魏碑體" pitchFamily="65" charset="-120"/>
              </a:rPr>
              <a:t>adolescence</a:t>
            </a:r>
            <a:r>
              <a:rPr lang="zh-TW" altLang="en-US" sz="2700">
                <a:solidFill>
                  <a:srgbClr val="0000CC"/>
                </a:solidFill>
                <a:latin typeface="Times New Roman" pitchFamily="18" charset="0"/>
                <a:ea typeface="華康魏碑體" pitchFamily="65" charset="-120"/>
              </a:rPr>
              <a:t>）一詞源自拉丁文動詞</a:t>
            </a:r>
            <a:r>
              <a:rPr lang="en-US" altLang="zh-TW" sz="2700">
                <a:solidFill>
                  <a:srgbClr val="0000CC"/>
                </a:solidFill>
                <a:latin typeface="Times New Roman" pitchFamily="18" charset="0"/>
                <a:ea typeface="華康魏碑體" pitchFamily="65" charset="-120"/>
              </a:rPr>
              <a:t>adolescere</a:t>
            </a:r>
            <a:r>
              <a:rPr lang="zh-TW" altLang="en-US" sz="2700">
                <a:solidFill>
                  <a:srgbClr val="0000CC"/>
                </a:solidFill>
                <a:latin typeface="Times New Roman" pitchFamily="18" charset="0"/>
                <a:ea typeface="華康魏碑體" pitchFamily="65" charset="-120"/>
              </a:rPr>
              <a:t>，意指「成長」或「趨於成熟」。</a:t>
            </a:r>
          </a:p>
          <a:p>
            <a:r>
              <a:rPr lang="zh-TW" altLang="en-US" sz="2700">
                <a:solidFill>
                  <a:srgbClr val="0000CC"/>
                </a:solidFill>
                <a:latin typeface="Times New Roman" pitchFamily="18" charset="0"/>
                <a:ea typeface="華康魏碑體" pitchFamily="65" charset="-120"/>
              </a:rPr>
              <a:t>「青少年期」一般又細分為青少年期前期（</a:t>
            </a:r>
            <a:r>
              <a:rPr lang="en-US" altLang="zh-TW" sz="2700">
                <a:solidFill>
                  <a:srgbClr val="0000CC"/>
                </a:solidFill>
                <a:latin typeface="Times New Roman" pitchFamily="18" charset="0"/>
                <a:ea typeface="華康魏碑體" pitchFamily="65" charset="-120"/>
              </a:rPr>
              <a:t>11</a:t>
            </a:r>
            <a:r>
              <a:rPr lang="zh-TW" altLang="en-US" sz="2700">
                <a:solidFill>
                  <a:srgbClr val="0000CC"/>
                </a:solidFill>
                <a:latin typeface="Times New Roman" pitchFamily="18" charset="0"/>
                <a:ea typeface="華康魏碑體" pitchFamily="65" charset="-120"/>
              </a:rPr>
              <a:t>至</a:t>
            </a:r>
            <a:r>
              <a:rPr lang="en-US" altLang="zh-TW" sz="2700">
                <a:solidFill>
                  <a:srgbClr val="0000CC"/>
                </a:solidFill>
                <a:latin typeface="Times New Roman" pitchFamily="18" charset="0"/>
                <a:ea typeface="華康魏碑體" pitchFamily="65" charset="-120"/>
              </a:rPr>
              <a:t>14</a:t>
            </a:r>
            <a:r>
              <a:rPr lang="zh-TW" altLang="en-US" sz="2700">
                <a:solidFill>
                  <a:srgbClr val="0000CC"/>
                </a:solidFill>
                <a:latin typeface="Times New Roman" pitchFamily="18" charset="0"/>
                <a:ea typeface="華康魏碑體" pitchFamily="65" charset="-120"/>
              </a:rPr>
              <a:t>歲）、青少年期中（晚）期（</a:t>
            </a:r>
            <a:r>
              <a:rPr lang="en-US" altLang="zh-TW" sz="2700">
                <a:solidFill>
                  <a:srgbClr val="0000CC"/>
                </a:solidFill>
                <a:latin typeface="Times New Roman" pitchFamily="18" charset="0"/>
                <a:ea typeface="華康魏碑體" pitchFamily="65" charset="-120"/>
              </a:rPr>
              <a:t>15</a:t>
            </a:r>
            <a:r>
              <a:rPr lang="zh-TW" altLang="en-US" sz="2700">
                <a:solidFill>
                  <a:srgbClr val="0000CC"/>
                </a:solidFill>
                <a:latin typeface="Times New Roman" pitchFamily="18" charset="0"/>
                <a:ea typeface="華康魏碑體" pitchFamily="65" charset="-120"/>
              </a:rPr>
              <a:t>至</a:t>
            </a:r>
            <a:r>
              <a:rPr lang="en-US" altLang="zh-TW" sz="2700">
                <a:solidFill>
                  <a:srgbClr val="0000CC"/>
                </a:solidFill>
                <a:latin typeface="Times New Roman" pitchFamily="18" charset="0"/>
                <a:ea typeface="華康魏碑體" pitchFamily="65" charset="-120"/>
              </a:rPr>
              <a:t>19</a:t>
            </a:r>
            <a:r>
              <a:rPr lang="zh-TW" altLang="en-US" sz="2700">
                <a:solidFill>
                  <a:srgbClr val="0000CC"/>
                </a:solidFill>
                <a:latin typeface="Times New Roman" pitchFamily="18" charset="0"/>
                <a:ea typeface="華康魏碑體" pitchFamily="65" charset="-120"/>
              </a:rPr>
              <a:t>歲），有助於作階段性的討論。 </a:t>
            </a:r>
          </a:p>
        </p:txBody>
      </p:sp>
    </p:spTree>
    <p:extLst>
      <p:ext uri="{BB962C8B-B14F-4D97-AF65-F5344CB8AC3E}">
        <p14:creationId xmlns:p14="http://schemas.microsoft.com/office/powerpoint/2010/main" val="3302239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公正">
  <a:themeElements>
    <a:clrScheme name="公正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公正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公正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88</TotalTime>
  <Words>2022</Words>
  <Application>Microsoft Office PowerPoint</Application>
  <PresentationFormat>如螢幕大小 (4:3)</PresentationFormat>
  <Paragraphs>211</Paragraphs>
  <Slides>30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30</vt:i4>
      </vt:variant>
    </vt:vector>
  </HeadingPairs>
  <TitlesOfParts>
    <vt:vector size="31" baseType="lpstr">
      <vt:lpstr>公正</vt:lpstr>
      <vt:lpstr>青少年心理學緒論</vt:lpstr>
      <vt:lpstr>壹、青少年定義</vt:lpstr>
      <vt:lpstr>個體的發展階段</vt:lpstr>
      <vt:lpstr>「青少年」的意義－心理學的定義</vt:lpstr>
      <vt:lpstr>「青少年」的意義－社會學的定義 2-1</vt:lpstr>
      <vt:lpstr>「青少年」的意義－教育學的定義</vt:lpstr>
      <vt:lpstr>「青少年」的意義－法規的定義</vt:lpstr>
      <vt:lpstr>「青少年」的意義－學者的定義</vt:lpstr>
      <vt:lpstr>「青少年」的意義－學者的定義</vt:lpstr>
      <vt:lpstr>「青少年」的意義－學者的定義</vt:lpstr>
      <vt:lpstr>青少年期的定義小結</vt:lpstr>
      <vt:lpstr>青少年期的定義小結</vt:lpstr>
      <vt:lpstr>青少年期的定義小結</vt:lpstr>
      <vt:lpstr>貳、青少年發展</vt:lpstr>
      <vt:lpstr>青少年的發展階段</vt:lpstr>
      <vt:lpstr>「成長」的各個階段 </vt:lpstr>
      <vt:lpstr>青少年的發展</vt:lpstr>
      <vt:lpstr>青少年發展的特徵</vt:lpstr>
      <vt:lpstr>青少年期的範圍 3-1</vt:lpstr>
      <vt:lpstr>青少年期的範圍 3-2</vt:lpstr>
      <vt:lpstr>青少年期的範圍 3-3</vt:lpstr>
      <vt:lpstr>參、青少年發展面臨的挑戰</vt:lpstr>
      <vt:lpstr>1.生物的挑戰</vt:lpstr>
      <vt:lpstr>2.心理的挑戰</vt:lpstr>
      <vt:lpstr>自我調適歷程</vt:lpstr>
      <vt:lpstr>3.社會與文化的挑戰</vt:lpstr>
      <vt:lpstr>肆、青少年心理學的重要性</vt:lpstr>
      <vt:lpstr>肆、 青少年心理學的重要性</vt:lpstr>
      <vt:lpstr>肆、青少年心理學的重要性</vt:lpstr>
      <vt:lpstr>伍、青少年心理的研究方法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shinfu</dc:creator>
  <cp:lastModifiedBy>shinfu</cp:lastModifiedBy>
  <cp:revision>8</cp:revision>
  <cp:lastPrinted>2015-09-13T07:20:55Z</cp:lastPrinted>
  <dcterms:created xsi:type="dcterms:W3CDTF">2015-09-09T05:16:15Z</dcterms:created>
  <dcterms:modified xsi:type="dcterms:W3CDTF">2020-09-14T04:11:44Z</dcterms:modified>
</cp:coreProperties>
</file>