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282" r:id="rId2"/>
    <p:sldId id="257" r:id="rId3"/>
    <p:sldId id="286" r:id="rId4"/>
    <p:sldId id="287" r:id="rId5"/>
    <p:sldId id="288" r:id="rId6"/>
    <p:sldId id="258" r:id="rId7"/>
    <p:sldId id="259" r:id="rId8"/>
    <p:sldId id="260" r:id="rId9"/>
    <p:sldId id="261" r:id="rId10"/>
    <p:sldId id="262" r:id="rId11"/>
    <p:sldId id="320" r:id="rId12"/>
    <p:sldId id="321" r:id="rId13"/>
    <p:sldId id="322" r:id="rId14"/>
    <p:sldId id="323" r:id="rId15"/>
    <p:sldId id="324" r:id="rId16"/>
    <p:sldId id="263" r:id="rId17"/>
    <p:sldId id="304" r:id="rId18"/>
    <p:sldId id="303" r:id="rId19"/>
    <p:sldId id="295" r:id="rId20"/>
    <p:sldId id="293" r:id="rId21"/>
    <p:sldId id="294" r:id="rId22"/>
    <p:sldId id="296" r:id="rId23"/>
    <p:sldId id="319" r:id="rId24"/>
    <p:sldId id="265" r:id="rId25"/>
    <p:sldId id="268" r:id="rId26"/>
    <p:sldId id="266" r:id="rId27"/>
    <p:sldId id="267" r:id="rId28"/>
    <p:sldId id="269" r:id="rId29"/>
    <p:sldId id="270" r:id="rId30"/>
    <p:sldId id="271" r:id="rId31"/>
    <p:sldId id="272" r:id="rId32"/>
    <p:sldId id="273" r:id="rId33"/>
    <p:sldId id="289" r:id="rId34"/>
    <p:sldId id="290" r:id="rId35"/>
    <p:sldId id="291" r:id="rId36"/>
    <p:sldId id="309" r:id="rId37"/>
    <p:sldId id="310" r:id="rId38"/>
    <p:sldId id="292" r:id="rId39"/>
    <p:sldId id="311" r:id="rId40"/>
    <p:sldId id="312" r:id="rId41"/>
    <p:sldId id="313" r:id="rId42"/>
    <p:sldId id="274" r:id="rId43"/>
    <p:sldId id="305" r:id="rId44"/>
    <p:sldId id="306" r:id="rId45"/>
    <p:sldId id="314" r:id="rId46"/>
    <p:sldId id="307" r:id="rId47"/>
    <p:sldId id="275" r:id="rId48"/>
    <p:sldId id="315" r:id="rId49"/>
    <p:sldId id="308" r:id="rId50"/>
    <p:sldId id="276" r:id="rId51"/>
    <p:sldId id="316" r:id="rId52"/>
    <p:sldId id="317" r:id="rId53"/>
    <p:sldId id="318" r:id="rId54"/>
    <p:sldId id="281" r:id="rId55"/>
    <p:sldId id="280" r:id="rId56"/>
    <p:sldId id="300" r:id="rId57"/>
    <p:sldId id="301" r:id="rId58"/>
    <p:sldId id="302" r:id="rId59"/>
  </p:sldIdLst>
  <p:sldSz cx="9144000" cy="6858000" type="screen4x3"/>
  <p:notesSz cx="9866313" cy="6735763"/>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あくあフォント"/>
      </a:defRPr>
    </a:lvl1pPr>
    <a:lvl2pPr marL="457200" algn="l" rtl="0" fontAlgn="base">
      <a:spcBef>
        <a:spcPct val="0"/>
      </a:spcBef>
      <a:spcAft>
        <a:spcPct val="0"/>
      </a:spcAft>
      <a:defRPr kumimoji="1" kern="1200">
        <a:solidFill>
          <a:schemeClr val="tx1"/>
        </a:solidFill>
        <a:latin typeface="Arial" charset="0"/>
        <a:ea typeface="新細明體" charset="-120"/>
        <a:cs typeface="あくあフォント"/>
      </a:defRPr>
    </a:lvl2pPr>
    <a:lvl3pPr marL="914400" algn="l" rtl="0" fontAlgn="base">
      <a:spcBef>
        <a:spcPct val="0"/>
      </a:spcBef>
      <a:spcAft>
        <a:spcPct val="0"/>
      </a:spcAft>
      <a:defRPr kumimoji="1" kern="1200">
        <a:solidFill>
          <a:schemeClr val="tx1"/>
        </a:solidFill>
        <a:latin typeface="Arial" charset="0"/>
        <a:ea typeface="新細明體" charset="-120"/>
        <a:cs typeface="あくあフォント"/>
      </a:defRPr>
    </a:lvl3pPr>
    <a:lvl4pPr marL="1371600" algn="l" rtl="0" fontAlgn="base">
      <a:spcBef>
        <a:spcPct val="0"/>
      </a:spcBef>
      <a:spcAft>
        <a:spcPct val="0"/>
      </a:spcAft>
      <a:defRPr kumimoji="1" kern="1200">
        <a:solidFill>
          <a:schemeClr val="tx1"/>
        </a:solidFill>
        <a:latin typeface="Arial" charset="0"/>
        <a:ea typeface="新細明體" charset="-120"/>
        <a:cs typeface="あくあフォント"/>
      </a:defRPr>
    </a:lvl4pPr>
    <a:lvl5pPr marL="1828800" algn="l" rtl="0" fontAlgn="base">
      <a:spcBef>
        <a:spcPct val="0"/>
      </a:spcBef>
      <a:spcAft>
        <a:spcPct val="0"/>
      </a:spcAft>
      <a:defRPr kumimoji="1" kern="1200">
        <a:solidFill>
          <a:schemeClr val="tx1"/>
        </a:solidFill>
        <a:latin typeface="Arial" charset="0"/>
        <a:ea typeface="新細明體" charset="-120"/>
        <a:cs typeface="あくあフォント"/>
      </a:defRPr>
    </a:lvl5pPr>
    <a:lvl6pPr marL="2286000" algn="l" defTabSz="914400" rtl="0" eaLnBrk="1" latinLnBrk="0" hangingPunct="1">
      <a:defRPr kumimoji="1" kern="1200">
        <a:solidFill>
          <a:schemeClr val="tx1"/>
        </a:solidFill>
        <a:latin typeface="Arial" charset="0"/>
        <a:ea typeface="新細明體" charset="-120"/>
        <a:cs typeface="あくあフォント"/>
      </a:defRPr>
    </a:lvl6pPr>
    <a:lvl7pPr marL="2743200" algn="l" defTabSz="914400" rtl="0" eaLnBrk="1" latinLnBrk="0" hangingPunct="1">
      <a:defRPr kumimoji="1" kern="1200">
        <a:solidFill>
          <a:schemeClr val="tx1"/>
        </a:solidFill>
        <a:latin typeface="Arial" charset="0"/>
        <a:ea typeface="新細明體" charset="-120"/>
        <a:cs typeface="あくあフォント"/>
      </a:defRPr>
    </a:lvl7pPr>
    <a:lvl8pPr marL="3200400" algn="l" defTabSz="914400" rtl="0" eaLnBrk="1" latinLnBrk="0" hangingPunct="1">
      <a:defRPr kumimoji="1" kern="1200">
        <a:solidFill>
          <a:schemeClr val="tx1"/>
        </a:solidFill>
        <a:latin typeface="Arial" charset="0"/>
        <a:ea typeface="新細明體" charset="-120"/>
        <a:cs typeface="あくあフォント"/>
      </a:defRPr>
    </a:lvl8pPr>
    <a:lvl9pPr marL="3657600" algn="l" defTabSz="914400" rtl="0" eaLnBrk="1" latinLnBrk="0" hangingPunct="1">
      <a:defRPr kumimoji="1" kern="1200">
        <a:solidFill>
          <a:schemeClr val="tx1"/>
        </a:solidFill>
        <a:latin typeface="Arial" charset="0"/>
        <a:ea typeface="新細明體" charset="-120"/>
        <a:cs typeface="あくあフォント"/>
      </a:defRPr>
    </a:lvl9pPr>
  </p:defaultTextStyle>
  <p:extLst>
    <p:ext uri="{521415D9-36F7-43E2-AB2F-B90AF26B5E84}">
      <p14:sectionLst xmlns:p14="http://schemas.microsoft.com/office/powerpoint/2010/main">
        <p14:section name="預設章節" id="{AAA7ADBD-8295-E140-B122-C670D79BC421}">
          <p14:sldIdLst>
            <p14:sldId id="282"/>
            <p14:sldId id="257"/>
            <p14:sldId id="286"/>
            <p14:sldId id="287"/>
            <p14:sldId id="288"/>
            <p14:sldId id="258"/>
            <p14:sldId id="259"/>
            <p14:sldId id="260"/>
            <p14:sldId id="261"/>
            <p14:sldId id="262"/>
            <p14:sldId id="320"/>
            <p14:sldId id="321"/>
            <p14:sldId id="322"/>
            <p14:sldId id="323"/>
            <p14:sldId id="324"/>
            <p14:sldId id="263"/>
            <p14:sldId id="304"/>
            <p14:sldId id="303"/>
            <p14:sldId id="295"/>
            <p14:sldId id="293"/>
            <p14:sldId id="294"/>
            <p14:sldId id="296"/>
            <p14:sldId id="319"/>
            <p14:sldId id="265"/>
            <p14:sldId id="268"/>
            <p14:sldId id="266"/>
            <p14:sldId id="267"/>
            <p14:sldId id="269"/>
            <p14:sldId id="270"/>
            <p14:sldId id="271"/>
            <p14:sldId id="272"/>
            <p14:sldId id="273"/>
            <p14:sldId id="289"/>
            <p14:sldId id="290"/>
            <p14:sldId id="291"/>
            <p14:sldId id="309"/>
            <p14:sldId id="310"/>
            <p14:sldId id="292"/>
            <p14:sldId id="311"/>
            <p14:sldId id="312"/>
            <p14:sldId id="313"/>
            <p14:sldId id="274"/>
            <p14:sldId id="305"/>
            <p14:sldId id="306"/>
            <p14:sldId id="314"/>
            <p14:sldId id="307"/>
            <p14:sldId id="275"/>
            <p14:sldId id="315"/>
            <p14:sldId id="308"/>
            <p14:sldId id="276"/>
            <p14:sldId id="316"/>
            <p14:sldId id="317"/>
            <p14:sldId id="318"/>
            <p14:sldId id="281"/>
            <p14:sldId id="280"/>
            <p14:sldId id="300"/>
            <p14:sldId id="301"/>
            <p14:sldId id="30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1615"/>
  </p:normalViewPr>
  <p:slideViewPr>
    <p:cSldViewPr>
      <p:cViewPr>
        <p:scale>
          <a:sx n="80" d="100"/>
          <a:sy n="80" d="100"/>
        </p:scale>
        <p:origin x="-154" y="14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276725" cy="33655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3" name="日期版面配置區 2"/>
          <p:cNvSpPr>
            <a:spLocks noGrp="1"/>
          </p:cNvSpPr>
          <p:nvPr>
            <p:ph type="dt" sz="quarter" idx="1"/>
          </p:nvPr>
        </p:nvSpPr>
        <p:spPr>
          <a:xfrm>
            <a:off x="5588000" y="0"/>
            <a:ext cx="4276725" cy="336550"/>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cs typeface="+mn-cs"/>
              </a:defRPr>
            </a:lvl1pPr>
          </a:lstStyle>
          <a:p>
            <a:pPr>
              <a:defRPr/>
            </a:pPr>
            <a:fld id="{5F22285E-D0C1-4F58-B1BF-90CE9FB11EF4}" type="datetimeFigureOut">
              <a:rPr lang="zh-TW" altLang="en-US"/>
              <a:pPr>
                <a:defRPr/>
              </a:pPr>
              <a:t>2020/9/16</a:t>
            </a:fld>
            <a:endParaRPr lang="zh-TW" altLang="en-US"/>
          </a:p>
        </p:txBody>
      </p:sp>
      <p:sp>
        <p:nvSpPr>
          <p:cNvPr id="4" name="頁尾版面配置區 3"/>
          <p:cNvSpPr>
            <a:spLocks noGrp="1"/>
          </p:cNvSpPr>
          <p:nvPr>
            <p:ph type="ftr" sz="quarter" idx="2"/>
          </p:nvPr>
        </p:nvSpPr>
        <p:spPr>
          <a:xfrm>
            <a:off x="0" y="6397625"/>
            <a:ext cx="4276725" cy="33655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5" name="投影片編號版面配置區 4"/>
          <p:cNvSpPr>
            <a:spLocks noGrp="1"/>
          </p:cNvSpPr>
          <p:nvPr>
            <p:ph type="sldNum" sz="quarter" idx="3"/>
          </p:nvPr>
        </p:nvSpPr>
        <p:spPr>
          <a:xfrm>
            <a:off x="5588000" y="6397625"/>
            <a:ext cx="4276725" cy="336550"/>
          </a:xfrm>
          <a:prstGeom prst="rect">
            <a:avLst/>
          </a:prstGeom>
        </p:spPr>
        <p:txBody>
          <a:bodyPr vert="horz" lIns="91440" tIns="45720" rIns="91440" bIns="45720" rtlCol="0" anchor="b"/>
          <a:lstStyle>
            <a:lvl1pPr algn="r" fontAlgn="auto">
              <a:spcBef>
                <a:spcPts val="0"/>
              </a:spcBef>
              <a:spcAft>
                <a:spcPts val="0"/>
              </a:spcAft>
              <a:defRPr kumimoji="0" sz="1200" smtClean="0">
                <a:latin typeface="+mn-lt"/>
                <a:ea typeface="+mn-ea"/>
                <a:cs typeface="+mn-cs"/>
              </a:defRPr>
            </a:lvl1pPr>
          </a:lstStyle>
          <a:p>
            <a:pPr>
              <a:defRPr/>
            </a:pPr>
            <a:fld id="{89BEB4DE-D709-495C-A78F-388CC65EAAE9}" type="slidenum">
              <a:rPr lang="zh-TW" altLang="en-US"/>
              <a:pPr>
                <a:defRPr/>
              </a:pPr>
              <a:t>‹#›</a:t>
            </a:fld>
            <a:endParaRPr lang="zh-TW" altLang="en-US"/>
          </a:p>
        </p:txBody>
      </p:sp>
    </p:spTree>
    <p:extLst>
      <p:ext uri="{BB962C8B-B14F-4D97-AF65-F5344CB8AC3E}">
        <p14:creationId xmlns:p14="http://schemas.microsoft.com/office/powerpoint/2010/main" val="695748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275138" cy="33655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3" name="日期版面配置區 2"/>
          <p:cNvSpPr>
            <a:spLocks noGrp="1"/>
          </p:cNvSpPr>
          <p:nvPr>
            <p:ph type="dt" idx="1"/>
          </p:nvPr>
        </p:nvSpPr>
        <p:spPr>
          <a:xfrm>
            <a:off x="5588000" y="0"/>
            <a:ext cx="4276725" cy="336550"/>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cs typeface="+mn-cs"/>
              </a:defRPr>
            </a:lvl1pPr>
          </a:lstStyle>
          <a:p>
            <a:pPr>
              <a:defRPr/>
            </a:pPr>
            <a:fld id="{CDCAF533-B730-4122-840C-6AACF134DC5A}" type="datetimeFigureOut">
              <a:rPr lang="zh-TW" altLang="en-US"/>
              <a:pPr>
                <a:defRPr/>
              </a:pPr>
              <a:t>2020/9/16</a:t>
            </a:fld>
            <a:endParaRPr lang="zh-TW" altLang="en-US"/>
          </a:p>
        </p:txBody>
      </p:sp>
      <p:sp>
        <p:nvSpPr>
          <p:cNvPr id="4" name="投影片圖像版面配置區 3"/>
          <p:cNvSpPr>
            <a:spLocks noGrp="1" noRot="1" noChangeAspect="1"/>
          </p:cNvSpPr>
          <p:nvPr>
            <p:ph type="sldImg" idx="2"/>
          </p:nvPr>
        </p:nvSpPr>
        <p:spPr>
          <a:xfrm>
            <a:off x="3248025" y="504825"/>
            <a:ext cx="3370263" cy="25273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987425" y="3198813"/>
            <a:ext cx="7893050" cy="3032125"/>
          </a:xfrm>
          <a:prstGeom prst="rect">
            <a:avLst/>
          </a:prstGeom>
        </p:spPr>
        <p:txBody>
          <a:bodyPr vert="horz" lIns="91440" tIns="45720" rIns="91440" bIns="45720"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6397625"/>
            <a:ext cx="4275138" cy="33655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7" name="投影片編號版面配置區 6"/>
          <p:cNvSpPr>
            <a:spLocks noGrp="1"/>
          </p:cNvSpPr>
          <p:nvPr>
            <p:ph type="sldNum" sz="quarter" idx="5"/>
          </p:nvPr>
        </p:nvSpPr>
        <p:spPr>
          <a:xfrm>
            <a:off x="5588000" y="6397625"/>
            <a:ext cx="4276725" cy="336550"/>
          </a:xfrm>
          <a:prstGeom prst="rect">
            <a:avLst/>
          </a:prstGeom>
        </p:spPr>
        <p:txBody>
          <a:bodyPr vert="horz" lIns="91440" tIns="45720" rIns="91440" bIns="45720" rtlCol="0" anchor="b"/>
          <a:lstStyle>
            <a:lvl1pPr algn="r" fontAlgn="auto">
              <a:spcBef>
                <a:spcPts val="0"/>
              </a:spcBef>
              <a:spcAft>
                <a:spcPts val="0"/>
              </a:spcAft>
              <a:defRPr kumimoji="0" sz="1200" smtClean="0">
                <a:latin typeface="+mn-lt"/>
                <a:ea typeface="+mn-ea"/>
                <a:cs typeface="+mn-cs"/>
              </a:defRPr>
            </a:lvl1pPr>
          </a:lstStyle>
          <a:p>
            <a:pPr>
              <a:defRPr/>
            </a:pPr>
            <a:fld id="{822C21D1-06F0-4856-B62D-8C1E0BFD538E}" type="slidenum">
              <a:rPr lang="zh-TW" altLang="en-US"/>
              <a:pPr>
                <a:defRPr/>
              </a:pPr>
              <a:t>‹#›</a:t>
            </a:fld>
            <a:endParaRPr lang="zh-TW" altLang="en-US"/>
          </a:p>
        </p:txBody>
      </p:sp>
    </p:spTree>
    <p:extLst>
      <p:ext uri="{BB962C8B-B14F-4D97-AF65-F5344CB8AC3E}">
        <p14:creationId xmlns:p14="http://schemas.microsoft.com/office/powerpoint/2010/main" val="14045157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9458" name="備忘稿版面配置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TW" altLang="en-US" smtClean="0">
              <a:latin typeface="Times New Roman" pitchFamily="18" charset="0"/>
            </a:endParaRPr>
          </a:p>
        </p:txBody>
      </p:sp>
      <p:sp>
        <p:nvSpPr>
          <p:cNvPr id="19459" name="投影片編號版面配置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ED699B6-FA0D-4FD5-95AA-54904484B522}" type="slidenum">
              <a:rPr lang="ja-JP" altLang="en-US">
                <a:solidFill>
                  <a:srgbClr val="000000"/>
                </a:solidFill>
                <a:cs typeface="あくあフォント"/>
              </a:rPr>
              <a:pPr fontAlgn="base">
                <a:spcBef>
                  <a:spcPct val="0"/>
                </a:spcBef>
                <a:spcAft>
                  <a:spcPct val="0"/>
                </a:spcAft>
              </a:pPr>
              <a:t>2</a:t>
            </a:fld>
            <a:endParaRPr lang="en-US" altLang="ja-JP">
              <a:solidFill>
                <a:srgbClr val="000000"/>
              </a:solidFill>
              <a:cs typeface="あくあフォント"/>
            </a:endParaRPr>
          </a:p>
        </p:txBody>
      </p:sp>
    </p:spTree>
    <p:extLst>
      <p:ext uri="{BB962C8B-B14F-4D97-AF65-F5344CB8AC3E}">
        <p14:creationId xmlns:p14="http://schemas.microsoft.com/office/powerpoint/2010/main" val="128954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1794" name="Shape 536"/>
          <p:cNvSpPr>
            <a:spLocks noGrp="1" noRot="1" noChangeAspect="1" noTextEdit="1"/>
          </p:cNvSpPr>
          <p:nvPr>
            <p:ph type="sldImg" idx="2"/>
          </p:nvPr>
        </p:nvSpPr>
        <p:spPr>
          <a:noFill/>
          <a:ln w="9525">
            <a:headEnd/>
            <a:tailEnd/>
          </a:ln>
        </p:spPr>
      </p:sp>
      <p:sp>
        <p:nvSpPr>
          <p:cNvPr id="161795" name="Shape 53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00" bIns="45700" numCol="1" anchor="t" compatLnSpc="1">
            <a:prstTxWarp prst="textNoShape">
              <a:avLst/>
            </a:prstTxWarp>
          </a:bodyPr>
          <a:lstStyle/>
          <a:p>
            <a:pPr eaLnBrk="1" hangingPunct="1">
              <a:spcBef>
                <a:spcPct val="0"/>
              </a:spcBef>
              <a:buSzPct val="25000"/>
            </a:pPr>
            <a:r>
              <a:rPr lang="en-US" altLang="zh-TW" sz="1800" smtClean="0"/>
              <a:t>提示和Freud的差異。不細說。</a:t>
            </a:r>
          </a:p>
        </p:txBody>
      </p:sp>
      <p:sp>
        <p:nvSpPr>
          <p:cNvPr id="161796" name="Shape 538"/>
          <p:cNvSpPr txBox="1">
            <a:spLocks noChangeArrowheads="1"/>
          </p:cNvSpPr>
          <p:nvPr/>
        </p:nvSpPr>
        <p:spPr bwMode="auto">
          <a:xfrm>
            <a:off x="5588628" y="6397806"/>
            <a:ext cx="4275402" cy="33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spcBef>
                <a:spcPct val="30000"/>
              </a:spcBef>
              <a:defRPr sz="1200">
                <a:solidFill>
                  <a:schemeClr val="tx1"/>
                </a:solidFill>
                <a:latin typeface="Arial" pitchFamily="34" charset="0"/>
                <a:ea typeface="新細明體" pitchFamily="18" charset="-120"/>
              </a:defRPr>
            </a:lvl1pPr>
            <a:lvl2pPr marL="742950" indent="-285750">
              <a:spcBef>
                <a:spcPct val="30000"/>
              </a:spcBef>
              <a:defRPr sz="1200">
                <a:solidFill>
                  <a:schemeClr val="tx1"/>
                </a:solidFill>
                <a:latin typeface="Arial" pitchFamily="34" charset="0"/>
                <a:ea typeface="新細明體" pitchFamily="18" charset="-120"/>
              </a:defRPr>
            </a:lvl2pPr>
            <a:lvl3pPr marL="1143000" indent="-228600">
              <a:spcBef>
                <a:spcPct val="30000"/>
              </a:spcBef>
              <a:defRPr sz="1200">
                <a:solidFill>
                  <a:schemeClr val="tx1"/>
                </a:solidFill>
                <a:latin typeface="Arial" pitchFamily="34" charset="0"/>
                <a:ea typeface="新細明體" pitchFamily="18" charset="-120"/>
              </a:defRPr>
            </a:lvl3pPr>
            <a:lvl4pPr marL="1600200" indent="-228600">
              <a:spcBef>
                <a:spcPct val="30000"/>
              </a:spcBef>
              <a:defRPr sz="1200">
                <a:solidFill>
                  <a:schemeClr val="tx1"/>
                </a:solidFill>
                <a:latin typeface="Arial" pitchFamily="34" charset="0"/>
                <a:ea typeface="新細明體" pitchFamily="18" charset="-120"/>
              </a:defRPr>
            </a:lvl4pPr>
            <a:lvl5pPr marL="2057400" indent="-228600">
              <a:spcBef>
                <a:spcPct val="30000"/>
              </a:spcBef>
              <a:defRPr sz="1200">
                <a:solidFill>
                  <a:schemeClr val="tx1"/>
                </a:solidFill>
                <a:latin typeface="Arial" pitchFamily="34" charset="0"/>
                <a:ea typeface="新細明體" pitchFamily="18" charset="-120"/>
              </a:defRPr>
            </a:lvl5pPr>
            <a:lvl6pPr marL="2514600" indent="-228600" eaLnBrk="0" fontAlgn="base" hangingPunct="0">
              <a:spcBef>
                <a:spcPct val="30000"/>
              </a:spcBef>
              <a:spcAft>
                <a:spcPct val="0"/>
              </a:spcAft>
              <a:defRPr sz="1200">
                <a:solidFill>
                  <a:schemeClr val="tx1"/>
                </a:solidFill>
                <a:latin typeface="Arial" pitchFamily="34" charset="0"/>
                <a:ea typeface="新細明體" pitchFamily="18" charset="-120"/>
              </a:defRPr>
            </a:lvl6pPr>
            <a:lvl7pPr marL="2971800" indent="-228600" eaLnBrk="0" fontAlgn="base" hangingPunct="0">
              <a:spcBef>
                <a:spcPct val="30000"/>
              </a:spcBef>
              <a:spcAft>
                <a:spcPct val="0"/>
              </a:spcAft>
              <a:defRPr sz="1200">
                <a:solidFill>
                  <a:schemeClr val="tx1"/>
                </a:solidFill>
                <a:latin typeface="Arial" pitchFamily="34" charset="0"/>
                <a:ea typeface="新細明體" pitchFamily="18" charset="-120"/>
              </a:defRPr>
            </a:lvl7pPr>
            <a:lvl8pPr marL="3429000" indent="-228600" eaLnBrk="0" fontAlgn="base" hangingPunct="0">
              <a:spcBef>
                <a:spcPct val="30000"/>
              </a:spcBef>
              <a:spcAft>
                <a:spcPct val="0"/>
              </a:spcAft>
              <a:defRPr sz="1200">
                <a:solidFill>
                  <a:schemeClr val="tx1"/>
                </a:solidFill>
                <a:latin typeface="Arial" pitchFamily="34" charset="0"/>
                <a:ea typeface="新細明體" pitchFamily="18" charset="-120"/>
              </a:defRPr>
            </a:lvl8pPr>
            <a:lvl9pPr marL="3886200" indent="-228600" eaLnBrk="0" fontAlgn="base" hangingPunct="0">
              <a:spcBef>
                <a:spcPct val="30000"/>
              </a:spcBef>
              <a:spcAft>
                <a:spcPct val="0"/>
              </a:spcAft>
              <a:defRPr sz="1200">
                <a:solidFill>
                  <a:schemeClr val="tx1"/>
                </a:solidFill>
                <a:latin typeface="Arial" pitchFamily="34" charset="0"/>
                <a:ea typeface="新細明體" pitchFamily="18" charset="-120"/>
              </a:defRPr>
            </a:lvl9pPr>
          </a:lstStyle>
          <a:p>
            <a:pPr algn="r" eaLnBrk="1" hangingPunct="1">
              <a:spcBef>
                <a:spcPct val="0"/>
              </a:spcBef>
              <a:buSzPct val="25000"/>
              <a:buFont typeface="Calibri" pitchFamily="34" charset="0"/>
              <a:buNone/>
            </a:pPr>
            <a:r>
              <a:rPr lang="en-US" altLang="zh-TW">
                <a:solidFill>
                  <a:srgbClr val="000000"/>
                </a:solidFill>
                <a:latin typeface="Calibri" pitchFamily="34" charset="0"/>
                <a:cs typeface="Arial" pitchFamily="34" charset="0"/>
                <a:sym typeface="Calibri" pitchFamily="34"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55"/>
          <p:cNvGrpSpPr>
            <a:grpSpLocks noChangeAspect="1"/>
          </p:cNvGrpSpPr>
          <p:nvPr userDrawn="1"/>
        </p:nvGrpSpPr>
        <p:grpSpPr bwMode="auto">
          <a:xfrm>
            <a:off x="7812088" y="5876925"/>
            <a:ext cx="881062" cy="779463"/>
            <a:chOff x="377" y="151"/>
            <a:chExt cx="1108" cy="980"/>
          </a:xfrm>
        </p:grpSpPr>
        <p:sp>
          <p:nvSpPr>
            <p:cNvPr id="5" name="Freeform 28"/>
            <p:cNvSpPr>
              <a:spLocks noChangeAspect="1"/>
            </p:cNvSpPr>
            <p:nvPr userDrawn="1"/>
          </p:nvSpPr>
          <p:spPr bwMode="auto">
            <a:xfrm>
              <a:off x="377" y="794"/>
              <a:ext cx="455" cy="242"/>
            </a:xfrm>
            <a:custGeom>
              <a:avLst/>
              <a:gdLst/>
              <a:ahLst/>
              <a:cxnLst>
                <a:cxn ang="0">
                  <a:pos x="417" y="151"/>
                </a:cxn>
                <a:cxn ang="0">
                  <a:pos x="267" y="128"/>
                </a:cxn>
                <a:cxn ang="0">
                  <a:pos x="69" y="14"/>
                </a:cxn>
                <a:cxn ang="0">
                  <a:pos x="3" y="44"/>
                </a:cxn>
                <a:cxn ang="0">
                  <a:pos x="87" y="122"/>
                </a:cxn>
                <a:cxn ang="0">
                  <a:pos x="237" y="212"/>
                </a:cxn>
                <a:cxn ang="0">
                  <a:pos x="456" y="241"/>
                </a:cxn>
              </a:cxnLst>
              <a:rect l="0" t="0" r="r" b="b"/>
              <a:pathLst>
                <a:path w="456" h="241">
                  <a:moveTo>
                    <a:pt x="417" y="151"/>
                  </a:moveTo>
                  <a:cubicBezTo>
                    <a:pt x="391" y="148"/>
                    <a:pt x="325" y="151"/>
                    <a:pt x="267" y="128"/>
                  </a:cubicBezTo>
                  <a:cubicBezTo>
                    <a:pt x="209" y="105"/>
                    <a:pt x="113" y="28"/>
                    <a:pt x="69" y="14"/>
                  </a:cubicBezTo>
                  <a:cubicBezTo>
                    <a:pt x="25" y="0"/>
                    <a:pt x="0" y="26"/>
                    <a:pt x="3" y="44"/>
                  </a:cubicBezTo>
                  <a:cubicBezTo>
                    <a:pt x="6" y="62"/>
                    <a:pt x="48" y="94"/>
                    <a:pt x="87" y="122"/>
                  </a:cubicBezTo>
                  <a:cubicBezTo>
                    <a:pt x="126" y="150"/>
                    <a:pt x="176" y="192"/>
                    <a:pt x="237" y="212"/>
                  </a:cubicBezTo>
                  <a:cubicBezTo>
                    <a:pt x="298" y="232"/>
                    <a:pt x="411" y="235"/>
                    <a:pt x="456" y="241"/>
                  </a:cubicBezTo>
                </a:path>
              </a:pathLst>
            </a:custGeom>
            <a:noFill/>
            <a:ln w="28575" cap="flat" cmpd="sng">
              <a:solidFill>
                <a:srgbClr val="FF5050"/>
              </a:solidFill>
              <a:prstDash val="solid"/>
              <a:round/>
              <a:headEnd type="none" w="med" len="med"/>
              <a:tailEnd type="none" w="med" len="me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6" name="Freeform 45"/>
            <p:cNvSpPr>
              <a:spLocks noChangeAspect="1"/>
            </p:cNvSpPr>
            <p:nvPr userDrawn="1"/>
          </p:nvSpPr>
          <p:spPr bwMode="auto">
            <a:xfrm flipH="1">
              <a:off x="752" y="151"/>
              <a:ext cx="647" cy="936"/>
            </a:xfrm>
            <a:custGeom>
              <a:avLst/>
              <a:gdLst/>
              <a:ahLst/>
              <a:cxnLst>
                <a:cxn ang="0">
                  <a:pos x="31" y="23"/>
                </a:cxn>
                <a:cxn ang="0">
                  <a:pos x="47" y="128"/>
                </a:cxn>
                <a:cxn ang="0">
                  <a:pos x="11" y="240"/>
                </a:cxn>
                <a:cxn ang="0">
                  <a:pos x="7" y="329"/>
                </a:cxn>
                <a:cxn ang="0">
                  <a:pos x="55" y="394"/>
                </a:cxn>
                <a:cxn ang="0">
                  <a:pos x="66" y="483"/>
                </a:cxn>
                <a:cxn ang="0">
                  <a:pos x="29" y="669"/>
                </a:cxn>
                <a:cxn ang="0">
                  <a:pos x="11" y="783"/>
                </a:cxn>
                <a:cxn ang="0">
                  <a:pos x="66" y="875"/>
                </a:cxn>
                <a:cxn ang="0">
                  <a:pos x="269" y="931"/>
                </a:cxn>
                <a:cxn ang="0">
                  <a:pos x="490" y="913"/>
                </a:cxn>
                <a:cxn ang="0">
                  <a:pos x="600" y="838"/>
                </a:cxn>
                <a:cxn ang="0">
                  <a:pos x="637" y="669"/>
                </a:cxn>
                <a:cxn ang="0">
                  <a:pos x="545" y="446"/>
                </a:cxn>
                <a:cxn ang="0">
                  <a:pos x="435" y="166"/>
                </a:cxn>
                <a:cxn ang="0">
                  <a:pos x="409" y="95"/>
                </a:cxn>
                <a:cxn ang="0">
                  <a:pos x="403" y="11"/>
                </a:cxn>
                <a:cxn ang="0">
                  <a:pos x="349" y="29"/>
                </a:cxn>
                <a:cxn ang="0">
                  <a:pos x="306" y="72"/>
                </a:cxn>
                <a:cxn ang="0">
                  <a:pos x="250" y="90"/>
                </a:cxn>
                <a:cxn ang="0">
                  <a:pos x="169" y="89"/>
                </a:cxn>
                <a:cxn ang="0">
                  <a:pos x="103" y="41"/>
                </a:cxn>
                <a:cxn ang="0">
                  <a:pos x="31" y="23"/>
                </a:cxn>
              </a:cxnLst>
              <a:rect l="0" t="0" r="r" b="b"/>
              <a:pathLst>
                <a:path w="647" h="937">
                  <a:moveTo>
                    <a:pt x="31" y="23"/>
                  </a:moveTo>
                  <a:cubicBezTo>
                    <a:pt x="22" y="37"/>
                    <a:pt x="50" y="92"/>
                    <a:pt x="47" y="128"/>
                  </a:cubicBezTo>
                  <a:cubicBezTo>
                    <a:pt x="44" y="164"/>
                    <a:pt x="18" y="207"/>
                    <a:pt x="11" y="240"/>
                  </a:cubicBezTo>
                  <a:cubicBezTo>
                    <a:pt x="4" y="273"/>
                    <a:pt x="0" y="303"/>
                    <a:pt x="7" y="329"/>
                  </a:cubicBezTo>
                  <a:cubicBezTo>
                    <a:pt x="14" y="355"/>
                    <a:pt x="45" y="368"/>
                    <a:pt x="55" y="394"/>
                  </a:cubicBezTo>
                  <a:cubicBezTo>
                    <a:pt x="65" y="420"/>
                    <a:pt x="70" y="437"/>
                    <a:pt x="66" y="483"/>
                  </a:cubicBezTo>
                  <a:cubicBezTo>
                    <a:pt x="62" y="529"/>
                    <a:pt x="39" y="620"/>
                    <a:pt x="29" y="669"/>
                  </a:cubicBezTo>
                  <a:cubicBezTo>
                    <a:pt x="19" y="719"/>
                    <a:pt x="5" y="748"/>
                    <a:pt x="11" y="783"/>
                  </a:cubicBezTo>
                  <a:cubicBezTo>
                    <a:pt x="17" y="817"/>
                    <a:pt x="23" y="851"/>
                    <a:pt x="66" y="875"/>
                  </a:cubicBezTo>
                  <a:cubicBezTo>
                    <a:pt x="109" y="899"/>
                    <a:pt x="198" y="925"/>
                    <a:pt x="269" y="931"/>
                  </a:cubicBezTo>
                  <a:cubicBezTo>
                    <a:pt x="340" y="937"/>
                    <a:pt x="435" y="928"/>
                    <a:pt x="490" y="913"/>
                  </a:cubicBezTo>
                  <a:cubicBezTo>
                    <a:pt x="545" y="897"/>
                    <a:pt x="575" y="879"/>
                    <a:pt x="600" y="838"/>
                  </a:cubicBezTo>
                  <a:cubicBezTo>
                    <a:pt x="625" y="798"/>
                    <a:pt x="647" y="735"/>
                    <a:pt x="637" y="669"/>
                  </a:cubicBezTo>
                  <a:cubicBezTo>
                    <a:pt x="628" y="604"/>
                    <a:pt x="579" y="530"/>
                    <a:pt x="545" y="446"/>
                  </a:cubicBezTo>
                  <a:cubicBezTo>
                    <a:pt x="511" y="362"/>
                    <a:pt x="458" y="224"/>
                    <a:pt x="435" y="166"/>
                  </a:cubicBezTo>
                  <a:cubicBezTo>
                    <a:pt x="412" y="108"/>
                    <a:pt x="414" y="121"/>
                    <a:pt x="409" y="95"/>
                  </a:cubicBezTo>
                  <a:cubicBezTo>
                    <a:pt x="404" y="69"/>
                    <a:pt x="413" y="22"/>
                    <a:pt x="403" y="11"/>
                  </a:cubicBezTo>
                  <a:cubicBezTo>
                    <a:pt x="393" y="0"/>
                    <a:pt x="365" y="19"/>
                    <a:pt x="349" y="29"/>
                  </a:cubicBezTo>
                  <a:cubicBezTo>
                    <a:pt x="333" y="39"/>
                    <a:pt x="323" y="62"/>
                    <a:pt x="306" y="72"/>
                  </a:cubicBezTo>
                  <a:cubicBezTo>
                    <a:pt x="289" y="82"/>
                    <a:pt x="273" y="87"/>
                    <a:pt x="250" y="90"/>
                  </a:cubicBezTo>
                  <a:cubicBezTo>
                    <a:pt x="227" y="93"/>
                    <a:pt x="193" y="97"/>
                    <a:pt x="169" y="89"/>
                  </a:cubicBezTo>
                  <a:cubicBezTo>
                    <a:pt x="145" y="81"/>
                    <a:pt x="126" y="52"/>
                    <a:pt x="103" y="41"/>
                  </a:cubicBezTo>
                  <a:cubicBezTo>
                    <a:pt x="80" y="30"/>
                    <a:pt x="40" y="9"/>
                    <a:pt x="31" y="23"/>
                  </a:cubicBezTo>
                  <a:close/>
                </a:path>
              </a:pathLst>
            </a:custGeom>
            <a:solidFill>
              <a:schemeClr val="bg1"/>
            </a:solid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7" name="Freeform 36"/>
            <p:cNvSpPr>
              <a:spLocks noChangeAspect="1"/>
            </p:cNvSpPr>
            <p:nvPr userDrawn="1"/>
          </p:nvSpPr>
          <p:spPr bwMode="auto">
            <a:xfrm flipH="1">
              <a:off x="1116" y="494"/>
              <a:ext cx="210" cy="50"/>
            </a:xfrm>
            <a:custGeom>
              <a:avLst/>
              <a:gdLst/>
              <a:ahLst/>
              <a:cxnLst>
                <a:cxn ang="0">
                  <a:pos x="0" y="0"/>
                </a:cxn>
                <a:cxn ang="0">
                  <a:pos x="30" y="39"/>
                </a:cxn>
                <a:cxn ang="0">
                  <a:pos x="66" y="45"/>
                </a:cxn>
                <a:cxn ang="0">
                  <a:pos x="102" y="15"/>
                </a:cxn>
                <a:cxn ang="0">
                  <a:pos x="156" y="48"/>
                </a:cxn>
                <a:cxn ang="0">
                  <a:pos x="210" y="24"/>
                </a:cxn>
              </a:cxnLst>
              <a:rect l="0" t="0" r="r" b="b"/>
              <a:pathLst>
                <a:path w="210" h="50">
                  <a:moveTo>
                    <a:pt x="0" y="0"/>
                  </a:moveTo>
                  <a:cubicBezTo>
                    <a:pt x="5" y="6"/>
                    <a:pt x="19" y="32"/>
                    <a:pt x="30" y="39"/>
                  </a:cubicBezTo>
                  <a:cubicBezTo>
                    <a:pt x="41" y="46"/>
                    <a:pt x="54" y="49"/>
                    <a:pt x="66" y="45"/>
                  </a:cubicBezTo>
                  <a:cubicBezTo>
                    <a:pt x="78" y="41"/>
                    <a:pt x="87" y="14"/>
                    <a:pt x="102" y="15"/>
                  </a:cubicBezTo>
                  <a:cubicBezTo>
                    <a:pt x="117" y="16"/>
                    <a:pt x="138" y="46"/>
                    <a:pt x="156" y="48"/>
                  </a:cubicBezTo>
                  <a:cubicBezTo>
                    <a:pt x="174" y="50"/>
                    <a:pt x="191" y="36"/>
                    <a:pt x="210" y="24"/>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8" name="Oval 37"/>
            <p:cNvSpPr>
              <a:spLocks noChangeAspect="1" noChangeArrowheads="1"/>
            </p:cNvSpPr>
            <p:nvPr userDrawn="1"/>
          </p:nvSpPr>
          <p:spPr bwMode="auto">
            <a:xfrm flipH="1">
              <a:off x="1080" y="351"/>
              <a:ext cx="28" cy="28"/>
            </a:xfrm>
            <a:prstGeom prst="ellipse">
              <a:avLst/>
            </a:prstGeom>
            <a:solidFill>
              <a:schemeClr val="tx1"/>
            </a:solidFill>
            <a:ln w="3175">
              <a:solidFill>
                <a:srgbClr val="FF5050"/>
              </a:solidFill>
              <a:round/>
              <a:headEnd/>
              <a:tailEnd/>
            </a:ln>
            <a:effectLst/>
          </p:spPr>
          <p:txBody>
            <a:bodyPr wrap="none" anchor="ctr"/>
            <a:lstStyle/>
            <a:p>
              <a:endParaRPr lang="zh-TW" altLang="en-US" sz="2400">
                <a:solidFill>
                  <a:srgbClr val="000000"/>
                </a:solidFill>
                <a:latin typeface="Times New Roman" pitchFamily="18" charset="0"/>
                <a:ea typeface="MS PGothic" pitchFamily="34" charset="-128"/>
              </a:endParaRPr>
            </a:p>
          </p:txBody>
        </p:sp>
        <p:sp>
          <p:nvSpPr>
            <p:cNvPr id="9" name="Oval 38"/>
            <p:cNvSpPr>
              <a:spLocks noChangeAspect="1" noChangeArrowheads="1"/>
            </p:cNvSpPr>
            <p:nvPr userDrawn="1"/>
          </p:nvSpPr>
          <p:spPr bwMode="auto">
            <a:xfrm flipH="1">
              <a:off x="1323" y="355"/>
              <a:ext cx="26" cy="26"/>
            </a:xfrm>
            <a:prstGeom prst="ellipse">
              <a:avLst/>
            </a:prstGeom>
            <a:solidFill>
              <a:schemeClr val="tx1"/>
            </a:solidFill>
            <a:ln w="3175">
              <a:solidFill>
                <a:srgbClr val="FF5050"/>
              </a:solidFill>
              <a:round/>
              <a:headEnd/>
              <a:tailEnd/>
            </a:ln>
            <a:effectLst/>
          </p:spPr>
          <p:txBody>
            <a:bodyPr wrap="none" anchor="ctr"/>
            <a:lstStyle/>
            <a:p>
              <a:endParaRPr lang="zh-TW" altLang="en-US" sz="2400">
                <a:solidFill>
                  <a:srgbClr val="000000"/>
                </a:solidFill>
                <a:latin typeface="Times New Roman" pitchFamily="18" charset="0"/>
                <a:ea typeface="MS PGothic" pitchFamily="34" charset="-128"/>
              </a:endParaRPr>
            </a:p>
          </p:txBody>
        </p:sp>
        <p:sp>
          <p:nvSpPr>
            <p:cNvPr id="10" name="Freeform 46"/>
            <p:cNvSpPr>
              <a:spLocks noChangeAspect="1"/>
            </p:cNvSpPr>
            <p:nvPr userDrawn="1"/>
          </p:nvSpPr>
          <p:spPr bwMode="auto">
            <a:xfrm flipH="1">
              <a:off x="1241" y="953"/>
              <a:ext cx="84" cy="148"/>
            </a:xfrm>
            <a:custGeom>
              <a:avLst/>
              <a:gdLst/>
              <a:ahLst/>
              <a:cxnLst>
                <a:cxn ang="0">
                  <a:pos x="0" y="0"/>
                </a:cxn>
                <a:cxn ang="0">
                  <a:pos x="12" y="126"/>
                </a:cxn>
                <a:cxn ang="0">
                  <a:pos x="54" y="132"/>
                </a:cxn>
                <a:cxn ang="0">
                  <a:pos x="72" y="78"/>
                </a:cxn>
                <a:cxn ang="0">
                  <a:pos x="84" y="12"/>
                </a:cxn>
              </a:cxnLst>
              <a:rect l="0" t="0" r="r" b="b"/>
              <a:pathLst>
                <a:path w="84" h="148">
                  <a:moveTo>
                    <a:pt x="0" y="0"/>
                  </a:moveTo>
                  <a:cubicBezTo>
                    <a:pt x="3" y="21"/>
                    <a:pt x="3" y="104"/>
                    <a:pt x="12" y="126"/>
                  </a:cubicBezTo>
                  <a:cubicBezTo>
                    <a:pt x="21" y="148"/>
                    <a:pt x="44" y="140"/>
                    <a:pt x="54" y="132"/>
                  </a:cubicBezTo>
                  <a:cubicBezTo>
                    <a:pt x="64" y="124"/>
                    <a:pt x="67" y="98"/>
                    <a:pt x="72" y="78"/>
                  </a:cubicBezTo>
                  <a:cubicBezTo>
                    <a:pt x="77" y="58"/>
                    <a:pt x="82" y="26"/>
                    <a:pt x="84" y="12"/>
                  </a:cubicBezTo>
                </a:path>
              </a:pathLst>
            </a:custGeom>
            <a:solidFill>
              <a:schemeClr val="bg1"/>
            </a:solidFill>
            <a:ln w="28575" cap="flat" cmpd="sng">
              <a:solidFill>
                <a:srgbClr val="FF5050"/>
              </a:solidFill>
              <a:prstDash val="solid"/>
              <a:round/>
              <a:headEnd type="none" w="med" len="med"/>
              <a:tailEnd type="none" w="med" len="me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1" name="Freeform 48"/>
            <p:cNvSpPr>
              <a:spLocks noChangeAspect="1"/>
            </p:cNvSpPr>
            <p:nvPr userDrawn="1"/>
          </p:nvSpPr>
          <p:spPr bwMode="auto">
            <a:xfrm flipH="1">
              <a:off x="1038" y="983"/>
              <a:ext cx="84" cy="148"/>
            </a:xfrm>
            <a:custGeom>
              <a:avLst/>
              <a:gdLst/>
              <a:ahLst/>
              <a:cxnLst>
                <a:cxn ang="0">
                  <a:pos x="0" y="0"/>
                </a:cxn>
                <a:cxn ang="0">
                  <a:pos x="12" y="126"/>
                </a:cxn>
                <a:cxn ang="0">
                  <a:pos x="54" y="132"/>
                </a:cxn>
                <a:cxn ang="0">
                  <a:pos x="72" y="78"/>
                </a:cxn>
                <a:cxn ang="0">
                  <a:pos x="84" y="12"/>
                </a:cxn>
              </a:cxnLst>
              <a:rect l="0" t="0" r="r" b="b"/>
              <a:pathLst>
                <a:path w="84" h="148">
                  <a:moveTo>
                    <a:pt x="0" y="0"/>
                  </a:moveTo>
                  <a:cubicBezTo>
                    <a:pt x="3" y="21"/>
                    <a:pt x="3" y="104"/>
                    <a:pt x="12" y="126"/>
                  </a:cubicBezTo>
                  <a:cubicBezTo>
                    <a:pt x="21" y="148"/>
                    <a:pt x="44" y="140"/>
                    <a:pt x="54" y="132"/>
                  </a:cubicBezTo>
                  <a:cubicBezTo>
                    <a:pt x="64" y="124"/>
                    <a:pt x="67" y="98"/>
                    <a:pt x="72" y="78"/>
                  </a:cubicBezTo>
                  <a:cubicBezTo>
                    <a:pt x="77" y="58"/>
                    <a:pt x="82" y="26"/>
                    <a:pt x="84" y="12"/>
                  </a:cubicBezTo>
                </a:path>
              </a:pathLst>
            </a:custGeom>
            <a:solidFill>
              <a:schemeClr val="bg1"/>
            </a:solidFill>
            <a:ln w="28575" cap="flat" cmpd="sng">
              <a:solidFill>
                <a:srgbClr val="FF5050"/>
              </a:solidFill>
              <a:prstDash val="solid"/>
              <a:round/>
              <a:headEnd type="none" w="med" len="med"/>
              <a:tailEnd type="none" w="med" len="me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2" name="Freeform 50"/>
            <p:cNvSpPr>
              <a:spLocks noChangeAspect="1"/>
            </p:cNvSpPr>
            <p:nvPr userDrawn="1"/>
          </p:nvSpPr>
          <p:spPr bwMode="auto">
            <a:xfrm flipH="1">
              <a:off x="940" y="506"/>
              <a:ext cx="114" cy="48"/>
            </a:xfrm>
            <a:custGeom>
              <a:avLst/>
              <a:gdLst/>
              <a:ahLst/>
              <a:cxnLst>
                <a:cxn ang="0">
                  <a:pos x="0" y="0"/>
                </a:cxn>
                <a:cxn ang="0">
                  <a:pos x="78" y="24"/>
                </a:cxn>
                <a:cxn ang="0">
                  <a:pos x="114" y="48"/>
                </a:cxn>
              </a:cxnLst>
              <a:rect l="0" t="0" r="r" b="b"/>
              <a:pathLst>
                <a:path w="114" h="48">
                  <a:moveTo>
                    <a:pt x="0" y="0"/>
                  </a:moveTo>
                  <a:cubicBezTo>
                    <a:pt x="29" y="8"/>
                    <a:pt x="59" y="16"/>
                    <a:pt x="78" y="24"/>
                  </a:cubicBezTo>
                  <a:cubicBezTo>
                    <a:pt x="97" y="32"/>
                    <a:pt x="105" y="40"/>
                    <a:pt x="114" y="48"/>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3" name="Freeform 51"/>
            <p:cNvSpPr>
              <a:spLocks noChangeAspect="1"/>
            </p:cNvSpPr>
            <p:nvPr userDrawn="1"/>
          </p:nvSpPr>
          <p:spPr bwMode="auto">
            <a:xfrm rot="1106097" flipH="1">
              <a:off x="924" y="462"/>
              <a:ext cx="120" cy="42"/>
            </a:xfrm>
            <a:custGeom>
              <a:avLst/>
              <a:gdLst/>
              <a:ahLst/>
              <a:cxnLst>
                <a:cxn ang="0">
                  <a:pos x="0" y="0"/>
                </a:cxn>
                <a:cxn ang="0">
                  <a:pos x="84" y="24"/>
                </a:cxn>
                <a:cxn ang="0">
                  <a:pos x="120" y="42"/>
                </a:cxn>
              </a:cxnLst>
              <a:rect l="0" t="0" r="r" b="b"/>
              <a:pathLst>
                <a:path w="120" h="42">
                  <a:moveTo>
                    <a:pt x="0" y="0"/>
                  </a:moveTo>
                  <a:cubicBezTo>
                    <a:pt x="32" y="8"/>
                    <a:pt x="64" y="17"/>
                    <a:pt x="84" y="24"/>
                  </a:cubicBezTo>
                  <a:cubicBezTo>
                    <a:pt x="104" y="31"/>
                    <a:pt x="112" y="36"/>
                    <a:pt x="120" y="42"/>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4" name="Freeform 53"/>
            <p:cNvSpPr>
              <a:spLocks noChangeAspect="1"/>
            </p:cNvSpPr>
            <p:nvPr userDrawn="1"/>
          </p:nvSpPr>
          <p:spPr bwMode="auto">
            <a:xfrm>
              <a:off x="1371" y="506"/>
              <a:ext cx="114" cy="48"/>
            </a:xfrm>
            <a:custGeom>
              <a:avLst/>
              <a:gdLst/>
              <a:ahLst/>
              <a:cxnLst>
                <a:cxn ang="0">
                  <a:pos x="0" y="0"/>
                </a:cxn>
                <a:cxn ang="0">
                  <a:pos x="78" y="24"/>
                </a:cxn>
                <a:cxn ang="0">
                  <a:pos x="114" y="48"/>
                </a:cxn>
              </a:cxnLst>
              <a:rect l="0" t="0" r="r" b="b"/>
              <a:pathLst>
                <a:path w="114" h="48">
                  <a:moveTo>
                    <a:pt x="0" y="0"/>
                  </a:moveTo>
                  <a:cubicBezTo>
                    <a:pt x="29" y="8"/>
                    <a:pt x="59" y="16"/>
                    <a:pt x="78" y="24"/>
                  </a:cubicBezTo>
                  <a:cubicBezTo>
                    <a:pt x="97" y="32"/>
                    <a:pt x="105" y="40"/>
                    <a:pt x="114" y="48"/>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5" name="Freeform 54"/>
            <p:cNvSpPr>
              <a:spLocks noChangeAspect="1"/>
            </p:cNvSpPr>
            <p:nvPr userDrawn="1"/>
          </p:nvSpPr>
          <p:spPr bwMode="auto">
            <a:xfrm rot="-1106097">
              <a:off x="1355" y="462"/>
              <a:ext cx="120" cy="42"/>
            </a:xfrm>
            <a:custGeom>
              <a:avLst/>
              <a:gdLst/>
              <a:ahLst/>
              <a:cxnLst>
                <a:cxn ang="0">
                  <a:pos x="0" y="0"/>
                </a:cxn>
                <a:cxn ang="0">
                  <a:pos x="84" y="24"/>
                </a:cxn>
                <a:cxn ang="0">
                  <a:pos x="120" y="42"/>
                </a:cxn>
              </a:cxnLst>
              <a:rect l="0" t="0" r="r" b="b"/>
              <a:pathLst>
                <a:path w="120" h="42">
                  <a:moveTo>
                    <a:pt x="0" y="0"/>
                  </a:moveTo>
                  <a:cubicBezTo>
                    <a:pt x="32" y="8"/>
                    <a:pt x="64" y="17"/>
                    <a:pt x="84" y="24"/>
                  </a:cubicBezTo>
                  <a:cubicBezTo>
                    <a:pt x="104" y="31"/>
                    <a:pt x="112" y="36"/>
                    <a:pt x="120" y="42"/>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grpSp>
      <p:sp>
        <p:nvSpPr>
          <p:cNvPr id="16" name="Freeform 20"/>
          <p:cNvSpPr>
            <a:spLocks/>
          </p:cNvSpPr>
          <p:nvPr userDrawn="1"/>
        </p:nvSpPr>
        <p:spPr bwMode="auto">
          <a:xfrm>
            <a:off x="144463" y="2684463"/>
            <a:ext cx="1068387" cy="815975"/>
          </a:xfrm>
          <a:custGeom>
            <a:avLst/>
            <a:gdLst/>
            <a:ahLst/>
            <a:cxnLst>
              <a:cxn ang="0">
                <a:pos x="219" y="295"/>
              </a:cxn>
              <a:cxn ang="0">
                <a:pos x="355" y="249"/>
              </a:cxn>
              <a:cxn ang="0">
                <a:pos x="446" y="431"/>
              </a:cxn>
              <a:cxn ang="0">
                <a:pos x="174" y="476"/>
              </a:cxn>
              <a:cxn ang="0">
                <a:pos x="15" y="205"/>
              </a:cxn>
              <a:cxn ang="0">
                <a:pos x="265" y="23"/>
              </a:cxn>
              <a:cxn ang="0">
                <a:pos x="491" y="68"/>
              </a:cxn>
              <a:cxn ang="0">
                <a:pos x="673" y="340"/>
              </a:cxn>
            </a:cxnLst>
            <a:rect l="0" t="0" r="r" b="b"/>
            <a:pathLst>
              <a:path w="673" h="514">
                <a:moveTo>
                  <a:pt x="219" y="295"/>
                </a:moveTo>
                <a:cubicBezTo>
                  <a:pt x="268" y="260"/>
                  <a:pt x="317" y="226"/>
                  <a:pt x="355" y="249"/>
                </a:cubicBezTo>
                <a:cubicBezTo>
                  <a:pt x="393" y="272"/>
                  <a:pt x="476" y="393"/>
                  <a:pt x="446" y="431"/>
                </a:cubicBezTo>
                <a:cubicBezTo>
                  <a:pt x="416" y="469"/>
                  <a:pt x="246" y="514"/>
                  <a:pt x="174" y="476"/>
                </a:cubicBezTo>
                <a:cubicBezTo>
                  <a:pt x="102" y="438"/>
                  <a:pt x="0" y="280"/>
                  <a:pt x="15" y="205"/>
                </a:cubicBezTo>
                <a:cubicBezTo>
                  <a:pt x="30" y="130"/>
                  <a:pt x="186" y="46"/>
                  <a:pt x="265" y="23"/>
                </a:cubicBezTo>
                <a:cubicBezTo>
                  <a:pt x="344" y="0"/>
                  <a:pt x="423" y="15"/>
                  <a:pt x="491" y="68"/>
                </a:cubicBezTo>
                <a:cubicBezTo>
                  <a:pt x="559" y="121"/>
                  <a:pt x="616" y="230"/>
                  <a:pt x="673" y="340"/>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7" name="Freeform 23"/>
          <p:cNvSpPr>
            <a:spLocks/>
          </p:cNvSpPr>
          <p:nvPr userDrawn="1"/>
        </p:nvSpPr>
        <p:spPr bwMode="auto">
          <a:xfrm>
            <a:off x="611188" y="2133600"/>
            <a:ext cx="215900" cy="431800"/>
          </a:xfrm>
          <a:custGeom>
            <a:avLst/>
            <a:gdLst/>
            <a:ahLst/>
            <a:cxnLst>
              <a:cxn ang="0">
                <a:pos x="0" y="272"/>
              </a:cxn>
              <a:cxn ang="0">
                <a:pos x="45" y="136"/>
              </a:cxn>
              <a:cxn ang="0">
                <a:pos x="136" y="0"/>
              </a:cxn>
            </a:cxnLst>
            <a:rect l="0" t="0" r="r" b="b"/>
            <a:pathLst>
              <a:path w="136" h="272">
                <a:moveTo>
                  <a:pt x="0" y="272"/>
                </a:moveTo>
                <a:cubicBezTo>
                  <a:pt x="11" y="226"/>
                  <a:pt x="22" y="181"/>
                  <a:pt x="45" y="136"/>
                </a:cubicBezTo>
                <a:cubicBezTo>
                  <a:pt x="68" y="91"/>
                  <a:pt x="102" y="45"/>
                  <a:pt x="136" y="0"/>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8" name="Freeform 24"/>
          <p:cNvSpPr>
            <a:spLocks/>
          </p:cNvSpPr>
          <p:nvPr userDrawn="1"/>
        </p:nvSpPr>
        <p:spPr bwMode="auto">
          <a:xfrm>
            <a:off x="900113" y="2276475"/>
            <a:ext cx="287337" cy="288925"/>
          </a:xfrm>
          <a:custGeom>
            <a:avLst/>
            <a:gdLst/>
            <a:ahLst/>
            <a:cxnLst>
              <a:cxn ang="0">
                <a:pos x="0" y="182"/>
              </a:cxn>
              <a:cxn ang="0">
                <a:pos x="90" y="46"/>
              </a:cxn>
              <a:cxn ang="0">
                <a:pos x="181" y="0"/>
              </a:cxn>
            </a:cxnLst>
            <a:rect l="0" t="0" r="r" b="b"/>
            <a:pathLst>
              <a:path w="181" h="182">
                <a:moveTo>
                  <a:pt x="0" y="182"/>
                </a:moveTo>
                <a:cubicBezTo>
                  <a:pt x="30" y="129"/>
                  <a:pt x="60" y="76"/>
                  <a:pt x="90" y="46"/>
                </a:cubicBezTo>
                <a:cubicBezTo>
                  <a:pt x="120" y="16"/>
                  <a:pt x="150" y="8"/>
                  <a:pt x="181" y="0"/>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9" name="Freeform 25"/>
          <p:cNvSpPr>
            <a:spLocks/>
          </p:cNvSpPr>
          <p:nvPr userDrawn="1"/>
        </p:nvSpPr>
        <p:spPr bwMode="auto">
          <a:xfrm>
            <a:off x="1116013" y="2565400"/>
            <a:ext cx="287337" cy="215900"/>
          </a:xfrm>
          <a:custGeom>
            <a:avLst/>
            <a:gdLst/>
            <a:ahLst/>
            <a:cxnLst>
              <a:cxn ang="0">
                <a:pos x="0" y="136"/>
              </a:cxn>
              <a:cxn ang="0">
                <a:pos x="90" y="45"/>
              </a:cxn>
              <a:cxn ang="0">
                <a:pos x="181" y="0"/>
              </a:cxn>
            </a:cxnLst>
            <a:rect l="0" t="0" r="r" b="b"/>
            <a:pathLst>
              <a:path w="181" h="136">
                <a:moveTo>
                  <a:pt x="0" y="136"/>
                </a:moveTo>
                <a:cubicBezTo>
                  <a:pt x="30" y="102"/>
                  <a:pt x="60" y="68"/>
                  <a:pt x="90" y="45"/>
                </a:cubicBezTo>
                <a:cubicBezTo>
                  <a:pt x="120" y="22"/>
                  <a:pt x="150" y="11"/>
                  <a:pt x="181" y="0"/>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20" name="Freeform 26"/>
          <p:cNvSpPr>
            <a:spLocks/>
          </p:cNvSpPr>
          <p:nvPr userDrawn="1"/>
        </p:nvSpPr>
        <p:spPr bwMode="auto">
          <a:xfrm>
            <a:off x="1476375" y="3535363"/>
            <a:ext cx="6911975" cy="180975"/>
          </a:xfrm>
          <a:custGeom>
            <a:avLst/>
            <a:gdLst/>
            <a:ahLst/>
            <a:cxnLst>
              <a:cxn ang="0">
                <a:pos x="0" y="65"/>
              </a:cxn>
              <a:cxn ang="0">
                <a:pos x="781" y="0"/>
              </a:cxn>
              <a:cxn ang="0">
                <a:pos x="1360" y="65"/>
              </a:cxn>
              <a:cxn ang="0">
                <a:pos x="1782" y="67"/>
              </a:cxn>
              <a:cxn ang="0">
                <a:pos x="2177" y="111"/>
              </a:cxn>
              <a:cxn ang="0">
                <a:pos x="2794" y="84"/>
              </a:cxn>
              <a:cxn ang="0">
                <a:pos x="3275" y="22"/>
              </a:cxn>
              <a:cxn ang="0">
                <a:pos x="3900" y="20"/>
              </a:cxn>
              <a:cxn ang="0">
                <a:pos x="4354" y="65"/>
              </a:cxn>
            </a:cxnLst>
            <a:rect l="0" t="0" r="r" b="b"/>
            <a:pathLst>
              <a:path w="4354" h="114">
                <a:moveTo>
                  <a:pt x="0" y="65"/>
                </a:moveTo>
                <a:cubicBezTo>
                  <a:pt x="130" y="54"/>
                  <a:pt x="554" y="0"/>
                  <a:pt x="781" y="0"/>
                </a:cubicBezTo>
                <a:cubicBezTo>
                  <a:pt x="1008" y="0"/>
                  <a:pt x="1193" y="54"/>
                  <a:pt x="1360" y="65"/>
                </a:cubicBezTo>
                <a:cubicBezTo>
                  <a:pt x="1527" y="76"/>
                  <a:pt x="1646" y="59"/>
                  <a:pt x="1782" y="67"/>
                </a:cubicBezTo>
                <a:cubicBezTo>
                  <a:pt x="1918" y="75"/>
                  <a:pt x="2008" y="108"/>
                  <a:pt x="2177" y="111"/>
                </a:cubicBezTo>
                <a:cubicBezTo>
                  <a:pt x="2346" y="114"/>
                  <a:pt x="2611" y="99"/>
                  <a:pt x="2794" y="84"/>
                </a:cubicBezTo>
                <a:cubicBezTo>
                  <a:pt x="2977" y="69"/>
                  <a:pt x="3091" y="33"/>
                  <a:pt x="3275" y="22"/>
                </a:cubicBezTo>
                <a:cubicBezTo>
                  <a:pt x="3459" y="11"/>
                  <a:pt x="3720" y="13"/>
                  <a:pt x="3900" y="20"/>
                </a:cubicBezTo>
                <a:cubicBezTo>
                  <a:pt x="4080" y="27"/>
                  <a:pt x="4251" y="38"/>
                  <a:pt x="4354" y="65"/>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5123" name="Rectangle 3"/>
          <p:cNvSpPr>
            <a:spLocks noGrp="1" noChangeArrowheads="1"/>
          </p:cNvSpPr>
          <p:nvPr>
            <p:ph type="subTitle" idx="1"/>
          </p:nvPr>
        </p:nvSpPr>
        <p:spPr>
          <a:xfrm>
            <a:off x="1371600" y="3886200"/>
            <a:ext cx="6400800" cy="1752600"/>
          </a:xfrm>
          <a:ln/>
        </p:spPr>
        <p:txBody>
          <a:bodyPr/>
          <a:lstStyle>
            <a:lvl1pPr marL="0" indent="0" algn="r">
              <a:buFont typeface="あくあフォント" pitchFamily="1" charset="-128"/>
              <a:buNone/>
              <a:defRPr/>
            </a:lvl1pPr>
          </a:lstStyle>
          <a:p>
            <a:r>
              <a:rPr lang="zh-TW" altLang="en-US" smtClean="0"/>
              <a:t>按一下以編輯母片副標題樣式</a:t>
            </a:r>
            <a:endParaRPr lang="ja-JP" altLang="en-US"/>
          </a:p>
        </p:txBody>
      </p:sp>
      <p:sp>
        <p:nvSpPr>
          <p:cNvPr id="5122" name="Rectangle 2"/>
          <p:cNvSpPr>
            <a:spLocks noGrp="1" noChangeArrowheads="1"/>
          </p:cNvSpPr>
          <p:nvPr>
            <p:ph type="ctrTitle"/>
          </p:nvPr>
        </p:nvSpPr>
        <p:spPr>
          <a:xfrm>
            <a:off x="1331913" y="2130425"/>
            <a:ext cx="7126287" cy="1470025"/>
          </a:xfrm>
        </p:spPr>
        <p:txBody>
          <a:bodyPr/>
          <a:lstStyle>
            <a:lvl1pPr>
              <a:defRPr sz="3600"/>
            </a:lvl1pPr>
          </a:lstStyle>
          <a:p>
            <a:r>
              <a:rPr lang="zh-TW" altLang="en-US" smtClean="0"/>
              <a:t>按一下以編輯母片標題樣式</a:t>
            </a:r>
            <a:endParaRPr lang="ja-JP" altLang="en-US"/>
          </a:p>
        </p:txBody>
      </p:sp>
      <p:sp>
        <p:nvSpPr>
          <p:cNvPr id="21" name="Rectangle 4"/>
          <p:cNvSpPr>
            <a:spLocks noGrp="1" noChangeArrowheads="1"/>
          </p:cNvSpPr>
          <p:nvPr>
            <p:ph type="dt" sz="half" idx="10"/>
          </p:nvPr>
        </p:nvSpPr>
        <p:spPr>
          <a:xfrm>
            <a:off x="457200" y="6245225"/>
            <a:ext cx="2133600" cy="476250"/>
          </a:xfrm>
        </p:spPr>
        <p:txBody>
          <a:bodyPr/>
          <a:lstStyle>
            <a:lvl1pPr fontAlgn="auto">
              <a:spcBef>
                <a:spcPts val="0"/>
              </a:spcBef>
              <a:spcAft>
                <a:spcPts val="0"/>
              </a:spcAft>
              <a:defRPr/>
            </a:lvl1pPr>
          </a:lstStyle>
          <a:p>
            <a:pPr>
              <a:defRPr/>
            </a:pPr>
            <a:endParaRPr lang="en-US" altLang="ja-JP"/>
          </a:p>
        </p:txBody>
      </p:sp>
      <p:sp>
        <p:nvSpPr>
          <p:cNvPr id="22" name="Rectangle 5"/>
          <p:cNvSpPr>
            <a:spLocks noGrp="1" noChangeArrowheads="1"/>
          </p:cNvSpPr>
          <p:nvPr>
            <p:ph type="ftr" sz="quarter" idx="11"/>
          </p:nvPr>
        </p:nvSpPr>
        <p:spPr>
          <a:xfrm>
            <a:off x="3124200" y="6245225"/>
            <a:ext cx="2895600" cy="476250"/>
          </a:xfrm>
        </p:spPr>
        <p:txBody>
          <a:bodyPr/>
          <a:lstStyle>
            <a:lvl1pPr fontAlgn="auto">
              <a:spcBef>
                <a:spcPts val="0"/>
              </a:spcBef>
              <a:spcAft>
                <a:spcPts val="0"/>
              </a:spcAft>
              <a:defRPr/>
            </a:lvl1pPr>
          </a:lstStyle>
          <a:p>
            <a:pPr>
              <a:defRPr/>
            </a:pPr>
            <a:endParaRPr lang="en-US" altLang="ja-JP"/>
          </a:p>
        </p:txBody>
      </p:sp>
      <p:sp>
        <p:nvSpPr>
          <p:cNvPr id="23" name="Rectangle 6"/>
          <p:cNvSpPr>
            <a:spLocks noGrp="1" noChangeArrowheads="1"/>
          </p:cNvSpPr>
          <p:nvPr>
            <p:ph type="sldNum" sz="quarter" idx="12"/>
          </p:nvPr>
        </p:nvSpPr>
        <p:spPr>
          <a:xfrm>
            <a:off x="8172450" y="6245225"/>
            <a:ext cx="514350" cy="476250"/>
          </a:xfrm>
        </p:spPr>
        <p:txBody>
          <a:bodyPr/>
          <a:lstStyle>
            <a:lvl1pPr fontAlgn="auto">
              <a:spcBef>
                <a:spcPts val="0"/>
              </a:spcBef>
              <a:spcAft>
                <a:spcPts val="0"/>
              </a:spcAft>
              <a:defRPr/>
            </a:lvl1pPr>
          </a:lstStyle>
          <a:p>
            <a:pPr>
              <a:defRPr/>
            </a:pPr>
            <a:fld id="{6C396A51-A9BA-4A35-9075-47AE37995720}" type="slidenum">
              <a:rPr lang="ja-JP" altLang="en-US"/>
              <a:pPr>
                <a:defRPr/>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8854D4C-A5B0-49B0-9BB8-D84EB2FA8D32}" type="slidenum">
              <a:rPr lang="ja-JP" altLang="en-US"/>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390525"/>
            <a:ext cx="1943100" cy="57054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390525"/>
            <a:ext cx="5676900" cy="57054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9D9F331F-DC16-4586-A5D6-29EB03C5B84C}" type="slidenum">
              <a:rPr lang="ja-JP" altLang="en-US"/>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685800" y="390525"/>
            <a:ext cx="7772400" cy="57054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78F20054-24A5-4C85-9C57-E5861A247919}" type="slidenum">
              <a:rPr lang="ja-JP" altLang="en-US"/>
              <a:pPr>
                <a:defRPr/>
              </a:pPr>
              <a:t>‹#›</a:t>
            </a:fld>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990600" y="908050"/>
            <a:ext cx="7924800" cy="9207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990600" y="2133600"/>
            <a:ext cx="7924800" cy="3962400"/>
          </a:xfrm>
        </p:spPr>
        <p:txBody>
          <a:bodyPr/>
          <a:lstStyle/>
          <a:p>
            <a:pPr lvl="0"/>
            <a:endParaRPr lang="zh-TW" altLang="en-US" noProof="0"/>
          </a:p>
        </p:txBody>
      </p:sp>
      <p:sp>
        <p:nvSpPr>
          <p:cNvPr id="4" name="投影片編號版面配置區 3"/>
          <p:cNvSpPr>
            <a:spLocks noGrp="1"/>
          </p:cNvSpPr>
          <p:nvPr>
            <p:ph type="sldNum" sz="quarter" idx="10"/>
          </p:nvPr>
        </p:nvSpPr>
        <p:spPr>
          <a:xfrm>
            <a:off x="84138" y="6343650"/>
            <a:ext cx="587375" cy="488950"/>
          </a:xfrm>
        </p:spPr>
        <p:txBody>
          <a:bodyPr/>
          <a:lstStyle>
            <a:lvl1pPr fontAlgn="auto">
              <a:spcBef>
                <a:spcPts val="0"/>
              </a:spcBef>
              <a:spcAft>
                <a:spcPts val="0"/>
              </a:spcAft>
              <a:defRPr/>
            </a:lvl1pPr>
          </a:lstStyle>
          <a:p>
            <a:pPr>
              <a:defRPr/>
            </a:pPr>
            <a:fld id="{75331233-F79F-49F5-9048-79A5CA4CD854}"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99A1F1D-EDD5-4BE1-B1C0-C4CDDBE64AF8}" type="slidenum">
              <a:rPr lang="ja-JP" altLang="en-US"/>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1EEAF9D-1C7C-4BBD-BC9E-ADD10236E3D3}" type="slidenum">
              <a:rPr lang="ja-JP" altLang="en-US"/>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700213"/>
            <a:ext cx="3810000" cy="439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700213"/>
            <a:ext cx="3810000" cy="439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EEB84DE5-5F72-4BCC-B771-98A49532280E}" type="slidenum">
              <a:rPr lang="ja-JP" altLang="en-US"/>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0D64EA7-665F-40F2-929B-E7599B6CBF3E}" type="slidenum">
              <a:rPr lang="ja-JP" altLang="en-US"/>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EBDB1296-7353-47F0-B1DE-1563CDBE6D9A}" type="slidenum">
              <a:rPr lang="ja-JP" altLang="en-US"/>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3"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4"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A2AE3A6F-7B02-4DA2-86C9-59DA7211422A}" type="slidenum">
              <a:rPr lang="ja-JP" altLang="en-US"/>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C4E2535-9FFE-4327-B862-EA9D220DA836}" type="slidenum">
              <a:rPr lang="ja-JP" altLang="en-US"/>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EC28D98-CAA3-4219-BEDE-A249CE7D9AC7}" type="slidenum">
              <a:rPr lang="ja-JP" altLang="en-US"/>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noChangeAspect="1"/>
          </p:cNvGrpSpPr>
          <p:nvPr/>
        </p:nvGrpSpPr>
        <p:grpSpPr bwMode="auto">
          <a:xfrm>
            <a:off x="7812088" y="5876925"/>
            <a:ext cx="881062" cy="779463"/>
            <a:chOff x="377" y="151"/>
            <a:chExt cx="1108" cy="980"/>
          </a:xfrm>
        </p:grpSpPr>
        <p:sp>
          <p:nvSpPr>
            <p:cNvPr id="1040" name="Freeform 16"/>
            <p:cNvSpPr>
              <a:spLocks noChangeAspect="1"/>
            </p:cNvSpPr>
            <p:nvPr userDrawn="1"/>
          </p:nvSpPr>
          <p:spPr bwMode="auto">
            <a:xfrm>
              <a:off x="377" y="794"/>
              <a:ext cx="455" cy="242"/>
            </a:xfrm>
            <a:custGeom>
              <a:avLst/>
              <a:gdLst/>
              <a:ahLst/>
              <a:cxnLst>
                <a:cxn ang="0">
                  <a:pos x="417" y="151"/>
                </a:cxn>
                <a:cxn ang="0">
                  <a:pos x="267" y="128"/>
                </a:cxn>
                <a:cxn ang="0">
                  <a:pos x="69" y="14"/>
                </a:cxn>
                <a:cxn ang="0">
                  <a:pos x="3" y="44"/>
                </a:cxn>
                <a:cxn ang="0">
                  <a:pos x="87" y="122"/>
                </a:cxn>
                <a:cxn ang="0">
                  <a:pos x="237" y="212"/>
                </a:cxn>
                <a:cxn ang="0">
                  <a:pos x="456" y="241"/>
                </a:cxn>
              </a:cxnLst>
              <a:rect l="0" t="0" r="r" b="b"/>
              <a:pathLst>
                <a:path w="456" h="241">
                  <a:moveTo>
                    <a:pt x="417" y="151"/>
                  </a:moveTo>
                  <a:cubicBezTo>
                    <a:pt x="391" y="148"/>
                    <a:pt x="325" y="151"/>
                    <a:pt x="267" y="128"/>
                  </a:cubicBezTo>
                  <a:cubicBezTo>
                    <a:pt x="209" y="105"/>
                    <a:pt x="113" y="28"/>
                    <a:pt x="69" y="14"/>
                  </a:cubicBezTo>
                  <a:cubicBezTo>
                    <a:pt x="25" y="0"/>
                    <a:pt x="0" y="26"/>
                    <a:pt x="3" y="44"/>
                  </a:cubicBezTo>
                  <a:cubicBezTo>
                    <a:pt x="6" y="62"/>
                    <a:pt x="48" y="94"/>
                    <a:pt x="87" y="122"/>
                  </a:cubicBezTo>
                  <a:cubicBezTo>
                    <a:pt x="126" y="150"/>
                    <a:pt x="176" y="192"/>
                    <a:pt x="237" y="212"/>
                  </a:cubicBezTo>
                  <a:cubicBezTo>
                    <a:pt x="298" y="232"/>
                    <a:pt x="411" y="235"/>
                    <a:pt x="456" y="241"/>
                  </a:cubicBezTo>
                </a:path>
              </a:pathLst>
            </a:custGeom>
            <a:noFill/>
            <a:ln w="28575" cap="flat" cmpd="sng">
              <a:solidFill>
                <a:srgbClr val="FF5050"/>
              </a:solidFill>
              <a:prstDash val="solid"/>
              <a:round/>
              <a:headEnd type="none" w="med" len="med"/>
              <a:tailEnd type="none" w="med" len="me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41" name="Freeform 17"/>
            <p:cNvSpPr>
              <a:spLocks noChangeAspect="1"/>
            </p:cNvSpPr>
            <p:nvPr userDrawn="1"/>
          </p:nvSpPr>
          <p:spPr bwMode="auto">
            <a:xfrm flipH="1">
              <a:off x="752" y="151"/>
              <a:ext cx="647" cy="936"/>
            </a:xfrm>
            <a:custGeom>
              <a:avLst/>
              <a:gdLst/>
              <a:ahLst/>
              <a:cxnLst>
                <a:cxn ang="0">
                  <a:pos x="31" y="23"/>
                </a:cxn>
                <a:cxn ang="0">
                  <a:pos x="47" y="128"/>
                </a:cxn>
                <a:cxn ang="0">
                  <a:pos x="11" y="240"/>
                </a:cxn>
                <a:cxn ang="0">
                  <a:pos x="7" y="329"/>
                </a:cxn>
                <a:cxn ang="0">
                  <a:pos x="55" y="394"/>
                </a:cxn>
                <a:cxn ang="0">
                  <a:pos x="66" y="483"/>
                </a:cxn>
                <a:cxn ang="0">
                  <a:pos x="29" y="669"/>
                </a:cxn>
                <a:cxn ang="0">
                  <a:pos x="11" y="783"/>
                </a:cxn>
                <a:cxn ang="0">
                  <a:pos x="66" y="875"/>
                </a:cxn>
                <a:cxn ang="0">
                  <a:pos x="269" y="931"/>
                </a:cxn>
                <a:cxn ang="0">
                  <a:pos x="490" y="913"/>
                </a:cxn>
                <a:cxn ang="0">
                  <a:pos x="600" y="838"/>
                </a:cxn>
                <a:cxn ang="0">
                  <a:pos x="637" y="669"/>
                </a:cxn>
                <a:cxn ang="0">
                  <a:pos x="545" y="446"/>
                </a:cxn>
                <a:cxn ang="0">
                  <a:pos x="435" y="166"/>
                </a:cxn>
                <a:cxn ang="0">
                  <a:pos x="409" y="95"/>
                </a:cxn>
                <a:cxn ang="0">
                  <a:pos x="403" y="11"/>
                </a:cxn>
                <a:cxn ang="0">
                  <a:pos x="349" y="29"/>
                </a:cxn>
                <a:cxn ang="0">
                  <a:pos x="306" y="72"/>
                </a:cxn>
                <a:cxn ang="0">
                  <a:pos x="250" y="90"/>
                </a:cxn>
                <a:cxn ang="0">
                  <a:pos x="169" y="89"/>
                </a:cxn>
                <a:cxn ang="0">
                  <a:pos x="103" y="41"/>
                </a:cxn>
                <a:cxn ang="0">
                  <a:pos x="31" y="23"/>
                </a:cxn>
              </a:cxnLst>
              <a:rect l="0" t="0" r="r" b="b"/>
              <a:pathLst>
                <a:path w="647" h="937">
                  <a:moveTo>
                    <a:pt x="31" y="23"/>
                  </a:moveTo>
                  <a:cubicBezTo>
                    <a:pt x="22" y="37"/>
                    <a:pt x="50" y="92"/>
                    <a:pt x="47" y="128"/>
                  </a:cubicBezTo>
                  <a:cubicBezTo>
                    <a:pt x="44" y="164"/>
                    <a:pt x="18" y="207"/>
                    <a:pt x="11" y="240"/>
                  </a:cubicBezTo>
                  <a:cubicBezTo>
                    <a:pt x="4" y="273"/>
                    <a:pt x="0" y="303"/>
                    <a:pt x="7" y="329"/>
                  </a:cubicBezTo>
                  <a:cubicBezTo>
                    <a:pt x="14" y="355"/>
                    <a:pt x="45" y="368"/>
                    <a:pt x="55" y="394"/>
                  </a:cubicBezTo>
                  <a:cubicBezTo>
                    <a:pt x="65" y="420"/>
                    <a:pt x="70" y="437"/>
                    <a:pt x="66" y="483"/>
                  </a:cubicBezTo>
                  <a:cubicBezTo>
                    <a:pt x="62" y="529"/>
                    <a:pt x="39" y="620"/>
                    <a:pt x="29" y="669"/>
                  </a:cubicBezTo>
                  <a:cubicBezTo>
                    <a:pt x="19" y="719"/>
                    <a:pt x="5" y="748"/>
                    <a:pt x="11" y="783"/>
                  </a:cubicBezTo>
                  <a:cubicBezTo>
                    <a:pt x="17" y="817"/>
                    <a:pt x="23" y="851"/>
                    <a:pt x="66" y="875"/>
                  </a:cubicBezTo>
                  <a:cubicBezTo>
                    <a:pt x="109" y="899"/>
                    <a:pt x="198" y="925"/>
                    <a:pt x="269" y="931"/>
                  </a:cubicBezTo>
                  <a:cubicBezTo>
                    <a:pt x="340" y="937"/>
                    <a:pt x="435" y="928"/>
                    <a:pt x="490" y="913"/>
                  </a:cubicBezTo>
                  <a:cubicBezTo>
                    <a:pt x="545" y="897"/>
                    <a:pt x="575" y="879"/>
                    <a:pt x="600" y="838"/>
                  </a:cubicBezTo>
                  <a:cubicBezTo>
                    <a:pt x="625" y="798"/>
                    <a:pt x="647" y="735"/>
                    <a:pt x="637" y="669"/>
                  </a:cubicBezTo>
                  <a:cubicBezTo>
                    <a:pt x="628" y="604"/>
                    <a:pt x="579" y="530"/>
                    <a:pt x="545" y="446"/>
                  </a:cubicBezTo>
                  <a:cubicBezTo>
                    <a:pt x="511" y="362"/>
                    <a:pt x="458" y="224"/>
                    <a:pt x="435" y="166"/>
                  </a:cubicBezTo>
                  <a:cubicBezTo>
                    <a:pt x="412" y="108"/>
                    <a:pt x="414" y="121"/>
                    <a:pt x="409" y="95"/>
                  </a:cubicBezTo>
                  <a:cubicBezTo>
                    <a:pt x="404" y="69"/>
                    <a:pt x="413" y="22"/>
                    <a:pt x="403" y="11"/>
                  </a:cubicBezTo>
                  <a:cubicBezTo>
                    <a:pt x="393" y="0"/>
                    <a:pt x="365" y="19"/>
                    <a:pt x="349" y="29"/>
                  </a:cubicBezTo>
                  <a:cubicBezTo>
                    <a:pt x="333" y="39"/>
                    <a:pt x="323" y="62"/>
                    <a:pt x="306" y="72"/>
                  </a:cubicBezTo>
                  <a:cubicBezTo>
                    <a:pt x="289" y="82"/>
                    <a:pt x="273" y="87"/>
                    <a:pt x="250" y="90"/>
                  </a:cubicBezTo>
                  <a:cubicBezTo>
                    <a:pt x="227" y="93"/>
                    <a:pt x="193" y="97"/>
                    <a:pt x="169" y="89"/>
                  </a:cubicBezTo>
                  <a:cubicBezTo>
                    <a:pt x="145" y="81"/>
                    <a:pt x="126" y="52"/>
                    <a:pt x="103" y="41"/>
                  </a:cubicBezTo>
                  <a:cubicBezTo>
                    <a:pt x="80" y="30"/>
                    <a:pt x="40" y="9"/>
                    <a:pt x="31" y="23"/>
                  </a:cubicBezTo>
                  <a:close/>
                </a:path>
              </a:pathLst>
            </a:custGeom>
            <a:solidFill>
              <a:schemeClr val="bg1"/>
            </a:solid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42" name="Freeform 18"/>
            <p:cNvSpPr>
              <a:spLocks noChangeAspect="1"/>
            </p:cNvSpPr>
            <p:nvPr userDrawn="1"/>
          </p:nvSpPr>
          <p:spPr bwMode="auto">
            <a:xfrm flipH="1">
              <a:off x="1116" y="494"/>
              <a:ext cx="210" cy="50"/>
            </a:xfrm>
            <a:custGeom>
              <a:avLst/>
              <a:gdLst/>
              <a:ahLst/>
              <a:cxnLst>
                <a:cxn ang="0">
                  <a:pos x="0" y="0"/>
                </a:cxn>
                <a:cxn ang="0">
                  <a:pos x="30" y="39"/>
                </a:cxn>
                <a:cxn ang="0">
                  <a:pos x="66" y="45"/>
                </a:cxn>
                <a:cxn ang="0">
                  <a:pos x="102" y="15"/>
                </a:cxn>
                <a:cxn ang="0">
                  <a:pos x="156" y="48"/>
                </a:cxn>
                <a:cxn ang="0">
                  <a:pos x="210" y="24"/>
                </a:cxn>
              </a:cxnLst>
              <a:rect l="0" t="0" r="r" b="b"/>
              <a:pathLst>
                <a:path w="210" h="50">
                  <a:moveTo>
                    <a:pt x="0" y="0"/>
                  </a:moveTo>
                  <a:cubicBezTo>
                    <a:pt x="5" y="6"/>
                    <a:pt x="19" y="32"/>
                    <a:pt x="30" y="39"/>
                  </a:cubicBezTo>
                  <a:cubicBezTo>
                    <a:pt x="41" y="46"/>
                    <a:pt x="54" y="49"/>
                    <a:pt x="66" y="45"/>
                  </a:cubicBezTo>
                  <a:cubicBezTo>
                    <a:pt x="78" y="41"/>
                    <a:pt x="87" y="14"/>
                    <a:pt x="102" y="15"/>
                  </a:cubicBezTo>
                  <a:cubicBezTo>
                    <a:pt x="117" y="16"/>
                    <a:pt x="138" y="46"/>
                    <a:pt x="156" y="48"/>
                  </a:cubicBezTo>
                  <a:cubicBezTo>
                    <a:pt x="174" y="50"/>
                    <a:pt x="191" y="36"/>
                    <a:pt x="210" y="24"/>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43" name="Oval 19"/>
            <p:cNvSpPr>
              <a:spLocks noChangeAspect="1" noChangeArrowheads="1"/>
            </p:cNvSpPr>
            <p:nvPr userDrawn="1"/>
          </p:nvSpPr>
          <p:spPr bwMode="auto">
            <a:xfrm flipH="1">
              <a:off x="1080" y="351"/>
              <a:ext cx="28" cy="28"/>
            </a:xfrm>
            <a:prstGeom prst="ellipse">
              <a:avLst/>
            </a:prstGeom>
            <a:solidFill>
              <a:schemeClr val="tx1"/>
            </a:solidFill>
            <a:ln w="3175">
              <a:solidFill>
                <a:srgbClr val="FF5050"/>
              </a:solidFill>
              <a:round/>
              <a:headEnd/>
              <a:tailEnd/>
            </a:ln>
            <a:effectLst/>
          </p:spPr>
          <p:txBody>
            <a:bodyPr wrap="none" anchor="ctr"/>
            <a:lstStyle/>
            <a:p>
              <a:endParaRPr lang="zh-TW" altLang="en-US" sz="2400">
                <a:solidFill>
                  <a:srgbClr val="000000"/>
                </a:solidFill>
                <a:latin typeface="Times New Roman" pitchFamily="18" charset="0"/>
                <a:ea typeface="MS PGothic" pitchFamily="34" charset="-128"/>
              </a:endParaRPr>
            </a:p>
          </p:txBody>
        </p:sp>
        <p:sp>
          <p:nvSpPr>
            <p:cNvPr id="1044" name="Oval 20"/>
            <p:cNvSpPr>
              <a:spLocks noChangeAspect="1" noChangeArrowheads="1"/>
            </p:cNvSpPr>
            <p:nvPr userDrawn="1"/>
          </p:nvSpPr>
          <p:spPr bwMode="auto">
            <a:xfrm flipH="1">
              <a:off x="1323" y="355"/>
              <a:ext cx="26" cy="26"/>
            </a:xfrm>
            <a:prstGeom prst="ellipse">
              <a:avLst/>
            </a:prstGeom>
            <a:solidFill>
              <a:schemeClr val="tx1"/>
            </a:solidFill>
            <a:ln w="3175">
              <a:solidFill>
                <a:srgbClr val="FF5050"/>
              </a:solidFill>
              <a:round/>
              <a:headEnd/>
              <a:tailEnd/>
            </a:ln>
            <a:effectLst/>
          </p:spPr>
          <p:txBody>
            <a:bodyPr wrap="none" anchor="ctr"/>
            <a:lstStyle/>
            <a:p>
              <a:endParaRPr lang="zh-TW" altLang="en-US" sz="2400">
                <a:solidFill>
                  <a:srgbClr val="000000"/>
                </a:solidFill>
                <a:latin typeface="Times New Roman" pitchFamily="18" charset="0"/>
                <a:ea typeface="MS PGothic" pitchFamily="34" charset="-128"/>
              </a:endParaRPr>
            </a:p>
          </p:txBody>
        </p:sp>
        <p:sp>
          <p:nvSpPr>
            <p:cNvPr id="1045" name="Freeform 21"/>
            <p:cNvSpPr>
              <a:spLocks noChangeAspect="1"/>
            </p:cNvSpPr>
            <p:nvPr userDrawn="1"/>
          </p:nvSpPr>
          <p:spPr bwMode="auto">
            <a:xfrm flipH="1">
              <a:off x="1241" y="953"/>
              <a:ext cx="84" cy="148"/>
            </a:xfrm>
            <a:custGeom>
              <a:avLst/>
              <a:gdLst/>
              <a:ahLst/>
              <a:cxnLst>
                <a:cxn ang="0">
                  <a:pos x="0" y="0"/>
                </a:cxn>
                <a:cxn ang="0">
                  <a:pos x="12" y="126"/>
                </a:cxn>
                <a:cxn ang="0">
                  <a:pos x="54" y="132"/>
                </a:cxn>
                <a:cxn ang="0">
                  <a:pos x="72" y="78"/>
                </a:cxn>
                <a:cxn ang="0">
                  <a:pos x="84" y="12"/>
                </a:cxn>
              </a:cxnLst>
              <a:rect l="0" t="0" r="r" b="b"/>
              <a:pathLst>
                <a:path w="84" h="148">
                  <a:moveTo>
                    <a:pt x="0" y="0"/>
                  </a:moveTo>
                  <a:cubicBezTo>
                    <a:pt x="3" y="21"/>
                    <a:pt x="3" y="104"/>
                    <a:pt x="12" y="126"/>
                  </a:cubicBezTo>
                  <a:cubicBezTo>
                    <a:pt x="21" y="148"/>
                    <a:pt x="44" y="140"/>
                    <a:pt x="54" y="132"/>
                  </a:cubicBezTo>
                  <a:cubicBezTo>
                    <a:pt x="64" y="124"/>
                    <a:pt x="67" y="98"/>
                    <a:pt x="72" y="78"/>
                  </a:cubicBezTo>
                  <a:cubicBezTo>
                    <a:pt x="77" y="58"/>
                    <a:pt x="82" y="26"/>
                    <a:pt x="84" y="12"/>
                  </a:cubicBezTo>
                </a:path>
              </a:pathLst>
            </a:custGeom>
            <a:solidFill>
              <a:schemeClr val="bg1"/>
            </a:solidFill>
            <a:ln w="28575" cap="flat" cmpd="sng">
              <a:solidFill>
                <a:srgbClr val="FF5050"/>
              </a:solidFill>
              <a:prstDash val="solid"/>
              <a:round/>
              <a:headEnd type="none" w="med" len="med"/>
              <a:tailEnd type="none" w="med" len="me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46" name="Freeform 22"/>
            <p:cNvSpPr>
              <a:spLocks noChangeAspect="1"/>
            </p:cNvSpPr>
            <p:nvPr userDrawn="1"/>
          </p:nvSpPr>
          <p:spPr bwMode="auto">
            <a:xfrm flipH="1">
              <a:off x="1038" y="983"/>
              <a:ext cx="84" cy="148"/>
            </a:xfrm>
            <a:custGeom>
              <a:avLst/>
              <a:gdLst/>
              <a:ahLst/>
              <a:cxnLst>
                <a:cxn ang="0">
                  <a:pos x="0" y="0"/>
                </a:cxn>
                <a:cxn ang="0">
                  <a:pos x="12" y="126"/>
                </a:cxn>
                <a:cxn ang="0">
                  <a:pos x="54" y="132"/>
                </a:cxn>
                <a:cxn ang="0">
                  <a:pos x="72" y="78"/>
                </a:cxn>
                <a:cxn ang="0">
                  <a:pos x="84" y="12"/>
                </a:cxn>
              </a:cxnLst>
              <a:rect l="0" t="0" r="r" b="b"/>
              <a:pathLst>
                <a:path w="84" h="148">
                  <a:moveTo>
                    <a:pt x="0" y="0"/>
                  </a:moveTo>
                  <a:cubicBezTo>
                    <a:pt x="3" y="21"/>
                    <a:pt x="3" y="104"/>
                    <a:pt x="12" y="126"/>
                  </a:cubicBezTo>
                  <a:cubicBezTo>
                    <a:pt x="21" y="148"/>
                    <a:pt x="44" y="140"/>
                    <a:pt x="54" y="132"/>
                  </a:cubicBezTo>
                  <a:cubicBezTo>
                    <a:pt x="64" y="124"/>
                    <a:pt x="67" y="98"/>
                    <a:pt x="72" y="78"/>
                  </a:cubicBezTo>
                  <a:cubicBezTo>
                    <a:pt x="77" y="58"/>
                    <a:pt x="82" y="26"/>
                    <a:pt x="84" y="12"/>
                  </a:cubicBezTo>
                </a:path>
              </a:pathLst>
            </a:custGeom>
            <a:solidFill>
              <a:schemeClr val="bg1"/>
            </a:solidFill>
            <a:ln w="28575" cap="flat" cmpd="sng">
              <a:solidFill>
                <a:srgbClr val="FF5050"/>
              </a:solidFill>
              <a:prstDash val="solid"/>
              <a:round/>
              <a:headEnd type="none" w="med" len="med"/>
              <a:tailEnd type="none" w="med" len="me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47" name="Freeform 23"/>
            <p:cNvSpPr>
              <a:spLocks noChangeAspect="1"/>
            </p:cNvSpPr>
            <p:nvPr userDrawn="1"/>
          </p:nvSpPr>
          <p:spPr bwMode="auto">
            <a:xfrm flipH="1">
              <a:off x="940" y="506"/>
              <a:ext cx="114" cy="48"/>
            </a:xfrm>
            <a:custGeom>
              <a:avLst/>
              <a:gdLst/>
              <a:ahLst/>
              <a:cxnLst>
                <a:cxn ang="0">
                  <a:pos x="0" y="0"/>
                </a:cxn>
                <a:cxn ang="0">
                  <a:pos x="78" y="24"/>
                </a:cxn>
                <a:cxn ang="0">
                  <a:pos x="114" y="48"/>
                </a:cxn>
              </a:cxnLst>
              <a:rect l="0" t="0" r="r" b="b"/>
              <a:pathLst>
                <a:path w="114" h="48">
                  <a:moveTo>
                    <a:pt x="0" y="0"/>
                  </a:moveTo>
                  <a:cubicBezTo>
                    <a:pt x="29" y="8"/>
                    <a:pt x="59" y="16"/>
                    <a:pt x="78" y="24"/>
                  </a:cubicBezTo>
                  <a:cubicBezTo>
                    <a:pt x="97" y="32"/>
                    <a:pt x="105" y="40"/>
                    <a:pt x="114" y="48"/>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48" name="Freeform 24"/>
            <p:cNvSpPr>
              <a:spLocks noChangeAspect="1"/>
            </p:cNvSpPr>
            <p:nvPr userDrawn="1"/>
          </p:nvSpPr>
          <p:spPr bwMode="auto">
            <a:xfrm rot="1106097" flipH="1">
              <a:off x="924" y="462"/>
              <a:ext cx="120" cy="42"/>
            </a:xfrm>
            <a:custGeom>
              <a:avLst/>
              <a:gdLst/>
              <a:ahLst/>
              <a:cxnLst>
                <a:cxn ang="0">
                  <a:pos x="0" y="0"/>
                </a:cxn>
                <a:cxn ang="0">
                  <a:pos x="84" y="24"/>
                </a:cxn>
                <a:cxn ang="0">
                  <a:pos x="120" y="42"/>
                </a:cxn>
              </a:cxnLst>
              <a:rect l="0" t="0" r="r" b="b"/>
              <a:pathLst>
                <a:path w="120" h="42">
                  <a:moveTo>
                    <a:pt x="0" y="0"/>
                  </a:moveTo>
                  <a:cubicBezTo>
                    <a:pt x="32" y="8"/>
                    <a:pt x="64" y="17"/>
                    <a:pt x="84" y="24"/>
                  </a:cubicBezTo>
                  <a:cubicBezTo>
                    <a:pt x="104" y="31"/>
                    <a:pt x="112" y="36"/>
                    <a:pt x="120" y="42"/>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49" name="Freeform 25"/>
            <p:cNvSpPr>
              <a:spLocks noChangeAspect="1"/>
            </p:cNvSpPr>
            <p:nvPr userDrawn="1"/>
          </p:nvSpPr>
          <p:spPr bwMode="auto">
            <a:xfrm>
              <a:off x="1371" y="506"/>
              <a:ext cx="114" cy="48"/>
            </a:xfrm>
            <a:custGeom>
              <a:avLst/>
              <a:gdLst/>
              <a:ahLst/>
              <a:cxnLst>
                <a:cxn ang="0">
                  <a:pos x="0" y="0"/>
                </a:cxn>
                <a:cxn ang="0">
                  <a:pos x="78" y="24"/>
                </a:cxn>
                <a:cxn ang="0">
                  <a:pos x="114" y="48"/>
                </a:cxn>
              </a:cxnLst>
              <a:rect l="0" t="0" r="r" b="b"/>
              <a:pathLst>
                <a:path w="114" h="48">
                  <a:moveTo>
                    <a:pt x="0" y="0"/>
                  </a:moveTo>
                  <a:cubicBezTo>
                    <a:pt x="29" y="8"/>
                    <a:pt x="59" y="16"/>
                    <a:pt x="78" y="24"/>
                  </a:cubicBezTo>
                  <a:cubicBezTo>
                    <a:pt x="97" y="32"/>
                    <a:pt x="105" y="40"/>
                    <a:pt x="114" y="48"/>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50" name="Freeform 26"/>
            <p:cNvSpPr>
              <a:spLocks noChangeAspect="1"/>
            </p:cNvSpPr>
            <p:nvPr userDrawn="1"/>
          </p:nvSpPr>
          <p:spPr bwMode="auto">
            <a:xfrm rot="-1106097">
              <a:off x="1355" y="462"/>
              <a:ext cx="120" cy="42"/>
            </a:xfrm>
            <a:custGeom>
              <a:avLst/>
              <a:gdLst/>
              <a:ahLst/>
              <a:cxnLst>
                <a:cxn ang="0">
                  <a:pos x="0" y="0"/>
                </a:cxn>
                <a:cxn ang="0">
                  <a:pos x="84" y="24"/>
                </a:cxn>
                <a:cxn ang="0">
                  <a:pos x="120" y="42"/>
                </a:cxn>
              </a:cxnLst>
              <a:rect l="0" t="0" r="r" b="b"/>
              <a:pathLst>
                <a:path w="120" h="42">
                  <a:moveTo>
                    <a:pt x="0" y="0"/>
                  </a:moveTo>
                  <a:cubicBezTo>
                    <a:pt x="32" y="8"/>
                    <a:pt x="64" y="17"/>
                    <a:pt x="84" y="24"/>
                  </a:cubicBezTo>
                  <a:cubicBezTo>
                    <a:pt x="104" y="31"/>
                    <a:pt x="112" y="36"/>
                    <a:pt x="120" y="42"/>
                  </a:cubicBezTo>
                </a:path>
              </a:pathLst>
            </a:custGeom>
            <a:noFill/>
            <a:ln w="28575"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grpSp>
      <p:sp>
        <p:nvSpPr>
          <p:cNvPr id="1027" name="Rectangle 3"/>
          <p:cNvSpPr>
            <a:spLocks noGrp="1" noChangeArrowheads="1"/>
          </p:cNvSpPr>
          <p:nvPr>
            <p:ph type="body" idx="1"/>
          </p:nvPr>
        </p:nvSpPr>
        <p:spPr bwMode="auto">
          <a:xfrm>
            <a:off x="685800" y="1700213"/>
            <a:ext cx="7772400" cy="439578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rgbClr val="000000"/>
                </a:solidFill>
                <a:latin typeface="+mn-lt"/>
                <a:ea typeface="+mn-ea"/>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rgbClr val="000000"/>
                </a:solidFill>
                <a:latin typeface="+mn-lt"/>
                <a:ea typeface="+mn-ea"/>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8172450" y="6248400"/>
            <a:ext cx="5016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rgbClr val="000000"/>
                </a:solidFill>
                <a:latin typeface="+mn-lt"/>
                <a:ea typeface="+mn-ea"/>
                <a:cs typeface="+mn-cs"/>
              </a:defRPr>
            </a:lvl1pPr>
          </a:lstStyle>
          <a:p>
            <a:pPr>
              <a:defRPr/>
            </a:pPr>
            <a:fld id="{D371CB60-B639-4F8B-89F0-48A6EC797EA6}" type="slidenum">
              <a:rPr lang="ja-JP" altLang="en-US"/>
              <a:pPr>
                <a:defRPr/>
              </a:pPr>
              <a:t>‹#›</a:t>
            </a:fld>
            <a:endParaRPr lang="en-US" altLang="ja-JP"/>
          </a:p>
        </p:txBody>
      </p:sp>
      <p:sp>
        <p:nvSpPr>
          <p:cNvPr id="1051" name="Freeform 27"/>
          <p:cNvSpPr>
            <a:spLocks/>
          </p:cNvSpPr>
          <p:nvPr/>
        </p:nvSpPr>
        <p:spPr bwMode="auto">
          <a:xfrm>
            <a:off x="144463" y="666750"/>
            <a:ext cx="1068387" cy="815975"/>
          </a:xfrm>
          <a:custGeom>
            <a:avLst/>
            <a:gdLst/>
            <a:ahLst/>
            <a:cxnLst>
              <a:cxn ang="0">
                <a:pos x="219" y="295"/>
              </a:cxn>
              <a:cxn ang="0">
                <a:pos x="355" y="249"/>
              </a:cxn>
              <a:cxn ang="0">
                <a:pos x="446" y="431"/>
              </a:cxn>
              <a:cxn ang="0">
                <a:pos x="174" y="476"/>
              </a:cxn>
              <a:cxn ang="0">
                <a:pos x="15" y="205"/>
              </a:cxn>
              <a:cxn ang="0">
                <a:pos x="265" y="23"/>
              </a:cxn>
              <a:cxn ang="0">
                <a:pos x="491" y="68"/>
              </a:cxn>
              <a:cxn ang="0">
                <a:pos x="673" y="340"/>
              </a:cxn>
            </a:cxnLst>
            <a:rect l="0" t="0" r="r" b="b"/>
            <a:pathLst>
              <a:path w="673" h="514">
                <a:moveTo>
                  <a:pt x="219" y="295"/>
                </a:moveTo>
                <a:cubicBezTo>
                  <a:pt x="268" y="260"/>
                  <a:pt x="317" y="226"/>
                  <a:pt x="355" y="249"/>
                </a:cubicBezTo>
                <a:cubicBezTo>
                  <a:pt x="393" y="272"/>
                  <a:pt x="476" y="393"/>
                  <a:pt x="446" y="431"/>
                </a:cubicBezTo>
                <a:cubicBezTo>
                  <a:pt x="416" y="469"/>
                  <a:pt x="246" y="514"/>
                  <a:pt x="174" y="476"/>
                </a:cubicBezTo>
                <a:cubicBezTo>
                  <a:pt x="102" y="438"/>
                  <a:pt x="0" y="280"/>
                  <a:pt x="15" y="205"/>
                </a:cubicBezTo>
                <a:cubicBezTo>
                  <a:pt x="30" y="130"/>
                  <a:pt x="186" y="46"/>
                  <a:pt x="265" y="23"/>
                </a:cubicBezTo>
                <a:cubicBezTo>
                  <a:pt x="344" y="0"/>
                  <a:pt x="423" y="15"/>
                  <a:pt x="491" y="68"/>
                </a:cubicBezTo>
                <a:cubicBezTo>
                  <a:pt x="559" y="121"/>
                  <a:pt x="616" y="230"/>
                  <a:pt x="673" y="340"/>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52" name="Freeform 28"/>
          <p:cNvSpPr>
            <a:spLocks/>
          </p:cNvSpPr>
          <p:nvPr/>
        </p:nvSpPr>
        <p:spPr bwMode="auto">
          <a:xfrm>
            <a:off x="611188" y="115888"/>
            <a:ext cx="215900" cy="431800"/>
          </a:xfrm>
          <a:custGeom>
            <a:avLst/>
            <a:gdLst/>
            <a:ahLst/>
            <a:cxnLst>
              <a:cxn ang="0">
                <a:pos x="0" y="272"/>
              </a:cxn>
              <a:cxn ang="0">
                <a:pos x="45" y="136"/>
              </a:cxn>
              <a:cxn ang="0">
                <a:pos x="136" y="0"/>
              </a:cxn>
            </a:cxnLst>
            <a:rect l="0" t="0" r="r" b="b"/>
            <a:pathLst>
              <a:path w="136" h="272">
                <a:moveTo>
                  <a:pt x="0" y="272"/>
                </a:moveTo>
                <a:cubicBezTo>
                  <a:pt x="11" y="226"/>
                  <a:pt x="22" y="181"/>
                  <a:pt x="45" y="136"/>
                </a:cubicBezTo>
                <a:cubicBezTo>
                  <a:pt x="68" y="91"/>
                  <a:pt x="102" y="45"/>
                  <a:pt x="136" y="0"/>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53" name="Freeform 29"/>
          <p:cNvSpPr>
            <a:spLocks/>
          </p:cNvSpPr>
          <p:nvPr/>
        </p:nvSpPr>
        <p:spPr bwMode="auto">
          <a:xfrm>
            <a:off x="900113" y="258763"/>
            <a:ext cx="287337" cy="288925"/>
          </a:xfrm>
          <a:custGeom>
            <a:avLst/>
            <a:gdLst/>
            <a:ahLst/>
            <a:cxnLst>
              <a:cxn ang="0">
                <a:pos x="0" y="182"/>
              </a:cxn>
              <a:cxn ang="0">
                <a:pos x="90" y="46"/>
              </a:cxn>
              <a:cxn ang="0">
                <a:pos x="181" y="0"/>
              </a:cxn>
            </a:cxnLst>
            <a:rect l="0" t="0" r="r" b="b"/>
            <a:pathLst>
              <a:path w="181" h="182">
                <a:moveTo>
                  <a:pt x="0" y="182"/>
                </a:moveTo>
                <a:cubicBezTo>
                  <a:pt x="30" y="129"/>
                  <a:pt x="60" y="76"/>
                  <a:pt x="90" y="46"/>
                </a:cubicBezTo>
                <a:cubicBezTo>
                  <a:pt x="120" y="16"/>
                  <a:pt x="150" y="8"/>
                  <a:pt x="181" y="0"/>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54" name="Freeform 30"/>
          <p:cNvSpPr>
            <a:spLocks/>
          </p:cNvSpPr>
          <p:nvPr/>
        </p:nvSpPr>
        <p:spPr bwMode="auto">
          <a:xfrm>
            <a:off x="1116013" y="547688"/>
            <a:ext cx="287337" cy="215900"/>
          </a:xfrm>
          <a:custGeom>
            <a:avLst/>
            <a:gdLst/>
            <a:ahLst/>
            <a:cxnLst>
              <a:cxn ang="0">
                <a:pos x="0" y="136"/>
              </a:cxn>
              <a:cxn ang="0">
                <a:pos x="90" y="45"/>
              </a:cxn>
              <a:cxn ang="0">
                <a:pos x="181" y="0"/>
              </a:cxn>
            </a:cxnLst>
            <a:rect l="0" t="0" r="r" b="b"/>
            <a:pathLst>
              <a:path w="181" h="136">
                <a:moveTo>
                  <a:pt x="0" y="136"/>
                </a:moveTo>
                <a:cubicBezTo>
                  <a:pt x="30" y="102"/>
                  <a:pt x="60" y="68"/>
                  <a:pt x="90" y="45"/>
                </a:cubicBezTo>
                <a:cubicBezTo>
                  <a:pt x="120" y="22"/>
                  <a:pt x="150" y="11"/>
                  <a:pt x="181" y="0"/>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55" name="Freeform 31"/>
          <p:cNvSpPr>
            <a:spLocks/>
          </p:cNvSpPr>
          <p:nvPr/>
        </p:nvSpPr>
        <p:spPr bwMode="auto">
          <a:xfrm>
            <a:off x="1476375" y="1449388"/>
            <a:ext cx="6911975" cy="180975"/>
          </a:xfrm>
          <a:custGeom>
            <a:avLst/>
            <a:gdLst/>
            <a:ahLst/>
            <a:cxnLst>
              <a:cxn ang="0">
                <a:pos x="0" y="65"/>
              </a:cxn>
              <a:cxn ang="0">
                <a:pos x="781" y="0"/>
              </a:cxn>
              <a:cxn ang="0">
                <a:pos x="1360" y="65"/>
              </a:cxn>
              <a:cxn ang="0">
                <a:pos x="1782" y="67"/>
              </a:cxn>
              <a:cxn ang="0">
                <a:pos x="2177" y="111"/>
              </a:cxn>
              <a:cxn ang="0">
                <a:pos x="2794" y="84"/>
              </a:cxn>
              <a:cxn ang="0">
                <a:pos x="3275" y="22"/>
              </a:cxn>
              <a:cxn ang="0">
                <a:pos x="3900" y="20"/>
              </a:cxn>
              <a:cxn ang="0">
                <a:pos x="4354" y="65"/>
              </a:cxn>
            </a:cxnLst>
            <a:rect l="0" t="0" r="r" b="b"/>
            <a:pathLst>
              <a:path w="4354" h="114">
                <a:moveTo>
                  <a:pt x="0" y="65"/>
                </a:moveTo>
                <a:cubicBezTo>
                  <a:pt x="130" y="54"/>
                  <a:pt x="554" y="0"/>
                  <a:pt x="781" y="0"/>
                </a:cubicBezTo>
                <a:cubicBezTo>
                  <a:pt x="1008" y="0"/>
                  <a:pt x="1193" y="54"/>
                  <a:pt x="1360" y="65"/>
                </a:cubicBezTo>
                <a:cubicBezTo>
                  <a:pt x="1527" y="76"/>
                  <a:pt x="1646" y="59"/>
                  <a:pt x="1782" y="67"/>
                </a:cubicBezTo>
                <a:cubicBezTo>
                  <a:pt x="1918" y="75"/>
                  <a:pt x="2008" y="108"/>
                  <a:pt x="2177" y="111"/>
                </a:cubicBezTo>
                <a:cubicBezTo>
                  <a:pt x="2346" y="114"/>
                  <a:pt x="2611" y="99"/>
                  <a:pt x="2794" y="84"/>
                </a:cubicBezTo>
                <a:cubicBezTo>
                  <a:pt x="2977" y="69"/>
                  <a:pt x="3091" y="33"/>
                  <a:pt x="3275" y="22"/>
                </a:cubicBezTo>
                <a:cubicBezTo>
                  <a:pt x="3459" y="11"/>
                  <a:pt x="3720" y="13"/>
                  <a:pt x="3900" y="20"/>
                </a:cubicBezTo>
                <a:cubicBezTo>
                  <a:pt x="4080" y="27"/>
                  <a:pt x="4251" y="38"/>
                  <a:pt x="4354" y="65"/>
                </a:cubicBezTo>
              </a:path>
            </a:pathLst>
          </a:custGeom>
          <a:noFill/>
          <a:ln w="38100" cmpd="sng">
            <a:solidFill>
              <a:srgbClr val="FF5050"/>
            </a:solidFill>
            <a:round/>
            <a:headEnd/>
            <a:tailEnd/>
          </a:ln>
          <a:effectLst/>
        </p:spPr>
        <p:txBody>
          <a:bodyPr/>
          <a:lstStyle/>
          <a:p>
            <a:pPr>
              <a:defRPr/>
            </a:pPr>
            <a:endParaRPr lang="zh-TW" altLang="en-US" sz="2400">
              <a:solidFill>
                <a:srgbClr val="000000"/>
              </a:solidFill>
              <a:latin typeface="Times New Roman" charset="0"/>
              <a:ea typeface="ＭＳ Ｐゴシック" charset="-128"/>
              <a:cs typeface="+mn-cs"/>
            </a:endParaRPr>
          </a:p>
        </p:txBody>
      </p:sp>
      <p:sp>
        <p:nvSpPr>
          <p:cNvPr id="1036" name="Rectangle 2"/>
          <p:cNvSpPr>
            <a:spLocks noGrp="1" noChangeArrowheads="1"/>
          </p:cNvSpPr>
          <p:nvPr>
            <p:ph type="title"/>
          </p:nvPr>
        </p:nvSpPr>
        <p:spPr bwMode="auto">
          <a:xfrm>
            <a:off x="1331913" y="390525"/>
            <a:ext cx="712628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kumimoji="1" sz="4000">
          <a:solidFill>
            <a:schemeClr val="tx2"/>
          </a:solidFill>
          <a:latin typeface="+mj-lt"/>
          <a:ea typeface="+mj-ea"/>
          <a:cs typeface="あくあフォント"/>
        </a:defRPr>
      </a:lvl1pPr>
      <a:lvl2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2pPr>
      <a:lvl3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3pPr>
      <a:lvl4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4pPr>
      <a:lvl5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5pPr>
      <a:lvl6pPr marL="4572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6pPr>
      <a:lvl7pPr marL="9144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7pPr>
      <a:lvl8pPr marL="13716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8pPr>
      <a:lvl9pPr marL="18288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9pPr>
    </p:titleStyle>
    <p:bodyStyle>
      <a:lvl1pPr marL="342900" indent="-342900" algn="l" rtl="0" eaLnBrk="0" fontAlgn="base" hangingPunct="0">
        <a:spcBef>
          <a:spcPct val="20000"/>
        </a:spcBef>
        <a:spcAft>
          <a:spcPct val="0"/>
        </a:spcAft>
        <a:buSzPct val="70000"/>
        <a:buFont typeface="あくあフォント"/>
        <a:buChar char="》"/>
        <a:defRPr kumimoji="1" sz="3200">
          <a:solidFill>
            <a:schemeClr val="tx1"/>
          </a:solidFill>
          <a:latin typeface="+mn-lt"/>
          <a:ea typeface="+mn-ea"/>
          <a:cs typeface="あくあフォント"/>
        </a:defRPr>
      </a:lvl1pPr>
      <a:lvl2pPr marL="742950" indent="-285750" algn="l" rtl="0" eaLnBrk="0" fontAlgn="base" hangingPunct="0">
        <a:spcBef>
          <a:spcPct val="20000"/>
        </a:spcBef>
        <a:spcAft>
          <a:spcPct val="0"/>
        </a:spcAft>
        <a:buSzPct val="70000"/>
        <a:buFont typeface="あくあフォント"/>
        <a:buChar char="×"/>
        <a:defRPr kumimoji="1" sz="2800">
          <a:solidFill>
            <a:schemeClr val="tx1"/>
          </a:solidFill>
          <a:latin typeface="+mn-lt"/>
          <a:ea typeface="+mn-ea"/>
          <a:cs typeface="あくあフォント"/>
        </a:defRPr>
      </a:lvl2pPr>
      <a:lvl3pPr marL="1143000" indent="-228600" algn="l" rtl="0" eaLnBrk="0" fontAlgn="base" hangingPunct="0">
        <a:spcBef>
          <a:spcPct val="20000"/>
        </a:spcBef>
        <a:spcAft>
          <a:spcPct val="0"/>
        </a:spcAft>
        <a:buSzPct val="70000"/>
        <a:buFont typeface="あくあフォント"/>
        <a:buChar char="›"/>
        <a:defRPr kumimoji="1" sz="2400">
          <a:solidFill>
            <a:schemeClr val="tx1"/>
          </a:solidFill>
          <a:latin typeface="+mn-lt"/>
          <a:ea typeface="+mn-ea"/>
          <a:cs typeface="あくあフォント"/>
        </a:defRPr>
      </a:lvl3pPr>
      <a:lvl4pPr marL="1600200" indent="-228600" algn="l" rtl="0" eaLnBrk="0" fontAlgn="base" hangingPunct="0">
        <a:spcBef>
          <a:spcPct val="20000"/>
        </a:spcBef>
        <a:spcAft>
          <a:spcPct val="0"/>
        </a:spcAft>
        <a:buSzPct val="70000"/>
        <a:buFont typeface="あくあフォント"/>
        <a:buChar char="○"/>
        <a:defRPr kumimoji="1" sz="2000">
          <a:solidFill>
            <a:schemeClr val="tx1"/>
          </a:solidFill>
          <a:latin typeface="+mn-lt"/>
          <a:ea typeface="+mn-ea"/>
          <a:cs typeface="あくあフォント"/>
        </a:defRPr>
      </a:lvl4pPr>
      <a:lvl5pPr marL="2057400" indent="-228600" algn="l" rtl="0" eaLnBrk="0" fontAlgn="base" hangingPunct="0">
        <a:spcBef>
          <a:spcPct val="20000"/>
        </a:spcBef>
        <a:spcAft>
          <a:spcPct val="0"/>
        </a:spcAft>
        <a:buSzPct val="70000"/>
        <a:buFont typeface="あくあフォント"/>
        <a:buChar char="☆"/>
        <a:defRPr kumimoji="1" sz="2000">
          <a:solidFill>
            <a:schemeClr val="tx1"/>
          </a:solidFill>
          <a:latin typeface="+mn-lt"/>
          <a:ea typeface="+mn-ea"/>
          <a:cs typeface="あくあフォント"/>
        </a:defRPr>
      </a:lvl5pPr>
      <a:lvl6pPr marL="2514600" indent="-228600" algn="l" rtl="0" eaLnBrk="1" fontAlgn="base" hangingPunct="1">
        <a:spcBef>
          <a:spcPct val="20000"/>
        </a:spcBef>
        <a:spcAft>
          <a:spcPct val="0"/>
        </a:spcAft>
        <a:buSzPct val="70000"/>
        <a:buFont typeface="あくあフォント" pitchFamily="1" charset="-128"/>
        <a:buChar char="☆"/>
        <a:defRPr kumimoji="1" sz="2000">
          <a:solidFill>
            <a:schemeClr val="tx1"/>
          </a:solidFill>
          <a:latin typeface="+mn-lt"/>
          <a:ea typeface="+mn-ea"/>
        </a:defRPr>
      </a:lvl6pPr>
      <a:lvl7pPr marL="2971800" indent="-228600" algn="l" rtl="0" eaLnBrk="1" fontAlgn="base" hangingPunct="1">
        <a:spcBef>
          <a:spcPct val="20000"/>
        </a:spcBef>
        <a:spcAft>
          <a:spcPct val="0"/>
        </a:spcAft>
        <a:buSzPct val="70000"/>
        <a:buFont typeface="あくあフォント" pitchFamily="1" charset="-128"/>
        <a:buChar char="☆"/>
        <a:defRPr kumimoji="1" sz="2000">
          <a:solidFill>
            <a:schemeClr val="tx1"/>
          </a:solidFill>
          <a:latin typeface="+mn-lt"/>
          <a:ea typeface="+mn-ea"/>
        </a:defRPr>
      </a:lvl7pPr>
      <a:lvl8pPr marL="3429000" indent="-228600" algn="l" rtl="0" eaLnBrk="1" fontAlgn="base" hangingPunct="1">
        <a:spcBef>
          <a:spcPct val="20000"/>
        </a:spcBef>
        <a:spcAft>
          <a:spcPct val="0"/>
        </a:spcAft>
        <a:buSzPct val="70000"/>
        <a:buFont typeface="あくあフォント" pitchFamily="1" charset="-128"/>
        <a:buChar char="☆"/>
        <a:defRPr kumimoji="1" sz="2000">
          <a:solidFill>
            <a:schemeClr val="tx1"/>
          </a:solidFill>
          <a:latin typeface="+mn-lt"/>
          <a:ea typeface="+mn-ea"/>
        </a:defRPr>
      </a:lvl8pPr>
      <a:lvl9pPr marL="3886200" indent="-228600" algn="l" rtl="0" eaLnBrk="1" fontAlgn="base" hangingPunct="1">
        <a:spcBef>
          <a:spcPct val="20000"/>
        </a:spcBef>
        <a:spcAft>
          <a:spcPct val="0"/>
        </a:spcAft>
        <a:buSzPct val="70000"/>
        <a:buFont typeface="あくあフォント" pitchFamily="1" charset="-128"/>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副標題 1"/>
          <p:cNvSpPr>
            <a:spLocks noGrp="1"/>
          </p:cNvSpPr>
          <p:nvPr>
            <p:ph type="subTitle" idx="1"/>
          </p:nvPr>
        </p:nvSpPr>
        <p:spPr/>
        <p:txBody>
          <a:bodyPr/>
          <a:lstStyle/>
          <a:p>
            <a:pPr>
              <a:buFont typeface="あくあフォント"/>
              <a:buNone/>
            </a:pPr>
            <a:endParaRPr lang="zh-TW" altLang="en-US" smtClean="0"/>
          </a:p>
        </p:txBody>
      </p:sp>
      <p:sp>
        <p:nvSpPr>
          <p:cNvPr id="17410" name="標題 2"/>
          <p:cNvSpPr>
            <a:spLocks noGrp="1"/>
          </p:cNvSpPr>
          <p:nvPr>
            <p:ph type="ctrTitle"/>
          </p:nvPr>
        </p:nvSpPr>
        <p:spPr/>
        <p:txBody>
          <a:bodyPr/>
          <a:lstStyle/>
          <a:p>
            <a:r>
              <a:rPr lang="zh-TW" altLang="en-US" b="1" smtClean="0"/>
              <a:t>第二章 青少年理論基礎</a:t>
            </a:r>
            <a:br>
              <a:rPr lang="zh-TW" altLang="en-US" b="1" smtClean="0"/>
            </a:br>
            <a:endParaRPr lang="zh-TW" altLang="en-US" smtClean="0"/>
          </a:p>
        </p:txBody>
      </p:sp>
      <p:sp>
        <p:nvSpPr>
          <p:cNvPr id="17411" name="投影片編號版面配置區 3"/>
          <p:cNvSpPr>
            <a:spLocks noGrp="1"/>
          </p:cNvSpPr>
          <p:nvPr>
            <p:ph type="sldNum" sz="quarter" idx="12"/>
          </p:nvPr>
        </p:nvSpPr>
        <p:spPr>
          <a:noFill/>
        </p:spPr>
        <p:txBody>
          <a:bodyPr/>
          <a:lstStyle/>
          <a:p>
            <a:pPr fontAlgn="base">
              <a:spcBef>
                <a:spcPct val="0"/>
              </a:spcBef>
              <a:spcAft>
                <a:spcPct val="0"/>
              </a:spcAft>
            </a:pPr>
            <a:fld id="{B8DECB65-286D-4172-B3C6-E432A2BA56F6}" type="slidenum">
              <a:rPr lang="ja-JP" altLang="en-US" smtClean="0">
                <a:cs typeface="あくあフォント"/>
              </a:rPr>
              <a:pPr fontAlgn="base">
                <a:spcBef>
                  <a:spcPct val="0"/>
                </a:spcBef>
                <a:spcAft>
                  <a:spcPct val="0"/>
                </a:spcAft>
              </a:pPr>
              <a:t>1</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標題 1"/>
          <p:cNvSpPr>
            <a:spLocks noGrp="1"/>
          </p:cNvSpPr>
          <p:nvPr>
            <p:ph type="title"/>
          </p:nvPr>
        </p:nvSpPr>
        <p:spPr/>
        <p:txBody>
          <a:bodyPr/>
          <a:lstStyle/>
          <a:p>
            <a:r>
              <a:rPr lang="zh-TW" altLang="zh-TW" smtClean="0"/>
              <a:t>青少年理論基礎</a:t>
            </a:r>
            <a:endParaRPr lang="zh-TW" altLang="en-US" smtClean="0"/>
          </a:p>
        </p:txBody>
      </p:sp>
      <p:sp>
        <p:nvSpPr>
          <p:cNvPr id="27650" name="內容版面配置區 2"/>
          <p:cNvSpPr>
            <a:spLocks noGrp="1"/>
          </p:cNvSpPr>
          <p:nvPr>
            <p:ph idx="1"/>
          </p:nvPr>
        </p:nvSpPr>
        <p:spPr>
          <a:xfrm>
            <a:off x="755650" y="1412875"/>
            <a:ext cx="7772400" cy="1079500"/>
          </a:xfrm>
        </p:spPr>
        <p:txBody>
          <a:bodyPr/>
          <a:lstStyle/>
          <a:p>
            <a:pPr>
              <a:buFont typeface="あくあフォント"/>
              <a:buNone/>
            </a:pPr>
            <a:r>
              <a:rPr lang="zh-TW" altLang="en-US" sz="2800" smtClean="0"/>
              <a:t>一 生物學─強調性的成熟</a:t>
            </a:r>
            <a:endParaRPr lang="en-US" altLang="zh-TW" sz="2800" smtClean="0"/>
          </a:p>
          <a:p>
            <a:pPr>
              <a:buFont typeface="あくあフォント"/>
              <a:buNone/>
            </a:pPr>
            <a:r>
              <a:rPr lang="zh-TW" altLang="en-US" sz="2800" smtClean="0"/>
              <a:t>    </a:t>
            </a:r>
            <a:r>
              <a:rPr lang="en-US" altLang="zh-TW" sz="2800" smtClean="0"/>
              <a:t>2. Arnold Gesell:</a:t>
            </a:r>
            <a:r>
              <a:rPr lang="zh-TW" altLang="zh-TW" sz="2800" smtClean="0">
                <a:solidFill>
                  <a:srgbClr val="FF0000"/>
                </a:solidFill>
              </a:rPr>
              <a:t>螺旋發展觀</a:t>
            </a:r>
            <a:endParaRPr lang="zh-TW" altLang="en-US" sz="2800" smtClean="0">
              <a:solidFill>
                <a:srgbClr val="FF0000"/>
              </a:solidFill>
            </a:endParaRPr>
          </a:p>
          <a:p>
            <a:endParaRPr lang="zh-TW" altLang="en-US" sz="2800" smtClean="0"/>
          </a:p>
        </p:txBody>
      </p:sp>
      <p:sp>
        <p:nvSpPr>
          <p:cNvPr id="27651" name="投影片編號版面配置區 3"/>
          <p:cNvSpPr>
            <a:spLocks noGrp="1"/>
          </p:cNvSpPr>
          <p:nvPr>
            <p:ph type="sldNum" sz="quarter" idx="12"/>
          </p:nvPr>
        </p:nvSpPr>
        <p:spPr>
          <a:noFill/>
        </p:spPr>
        <p:txBody>
          <a:bodyPr/>
          <a:lstStyle/>
          <a:p>
            <a:pPr fontAlgn="base">
              <a:spcBef>
                <a:spcPct val="0"/>
              </a:spcBef>
              <a:spcAft>
                <a:spcPct val="0"/>
              </a:spcAft>
            </a:pPr>
            <a:fld id="{4C44A70A-21B0-42F3-955A-0D4C69E9CAF1}" type="slidenum">
              <a:rPr lang="ja-JP" altLang="en-US" smtClean="0">
                <a:cs typeface="あくあフォント"/>
              </a:rPr>
              <a:pPr fontAlgn="base">
                <a:spcBef>
                  <a:spcPct val="0"/>
                </a:spcBef>
                <a:spcAft>
                  <a:spcPct val="0"/>
                </a:spcAft>
              </a:pPr>
              <a:t>10</a:t>
            </a:fld>
            <a:endParaRPr lang="en-US" altLang="ja-JP" smtClean="0">
              <a:cs typeface="あくあフォント"/>
            </a:endParaRPr>
          </a:p>
        </p:txBody>
      </p:sp>
      <p:grpSp>
        <p:nvGrpSpPr>
          <p:cNvPr id="2" name="群組 15"/>
          <p:cNvGrpSpPr>
            <a:grpSpLocks/>
          </p:cNvGrpSpPr>
          <p:nvPr/>
        </p:nvGrpSpPr>
        <p:grpSpPr bwMode="auto">
          <a:xfrm>
            <a:off x="1116013" y="2349500"/>
            <a:ext cx="6985000" cy="557213"/>
            <a:chOff x="1115616" y="2852936"/>
            <a:chExt cx="6985000" cy="557774"/>
          </a:xfrm>
        </p:grpSpPr>
        <p:sp>
          <p:nvSpPr>
            <p:cNvPr id="6" name="Rectangle 4"/>
            <p:cNvSpPr>
              <a:spLocks noChangeArrowheads="1"/>
            </p:cNvSpPr>
            <p:nvPr/>
          </p:nvSpPr>
          <p:spPr bwMode="auto">
            <a:xfrm>
              <a:off x="1115616" y="2852936"/>
              <a:ext cx="712787" cy="557774"/>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latin typeface="標楷體" pitchFamily="65" charset="-120"/>
                  <a:ea typeface="標楷體" pitchFamily="65" charset="-120"/>
                  <a:cs typeface="Arial" charset="0"/>
                </a:rPr>
                <a:t>(1)</a:t>
              </a:r>
              <a:endParaRPr lang="en-US" altLang="ja-JP" sz="2800" b="1" dirty="0">
                <a:solidFill>
                  <a:srgbClr val="FFFFFF"/>
                </a:solidFill>
                <a:latin typeface="標楷體" pitchFamily="65" charset="-120"/>
                <a:ea typeface="標楷體" pitchFamily="65" charset="-120"/>
                <a:cs typeface="Arial" charset="0"/>
              </a:endParaRPr>
            </a:p>
          </p:txBody>
        </p:sp>
        <p:sp>
          <p:nvSpPr>
            <p:cNvPr id="7" name="Rectangle 5"/>
            <p:cNvSpPr>
              <a:spLocks noChangeArrowheads="1"/>
            </p:cNvSpPr>
            <p:nvPr/>
          </p:nvSpPr>
          <p:spPr bwMode="auto">
            <a:xfrm>
              <a:off x="1828403" y="2852936"/>
              <a:ext cx="6272213" cy="557774"/>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zh-TW" altLang="zh-TW" sz="2800" dirty="0">
                  <a:solidFill>
                    <a:srgbClr val="FF0000"/>
                  </a:solidFill>
                  <a:latin typeface="標楷體" pitchFamily="65" charset="-120"/>
                  <a:ea typeface="標楷體" pitchFamily="65" charset="-120"/>
                  <a:cs typeface="+mn-cs"/>
                </a:rPr>
                <a:t>生物基因</a:t>
              </a:r>
              <a:r>
                <a:rPr lang="zh-TW" altLang="zh-TW" sz="2800" dirty="0">
                  <a:solidFill>
                    <a:srgbClr val="000000"/>
                  </a:solidFill>
                  <a:latin typeface="標楷體" pitchFamily="65" charset="-120"/>
                  <a:ea typeface="標楷體" pitchFamily="65" charset="-120"/>
                  <a:cs typeface="+mn-cs"/>
                </a:rPr>
                <a:t>是決定行為出現順序的因素</a:t>
              </a:r>
            </a:p>
          </p:txBody>
        </p:sp>
      </p:grpSp>
      <p:grpSp>
        <p:nvGrpSpPr>
          <p:cNvPr id="3" name="群組 16"/>
          <p:cNvGrpSpPr>
            <a:grpSpLocks/>
          </p:cNvGrpSpPr>
          <p:nvPr/>
        </p:nvGrpSpPr>
        <p:grpSpPr bwMode="auto">
          <a:xfrm>
            <a:off x="1116013" y="3076575"/>
            <a:ext cx="6985000" cy="558800"/>
            <a:chOff x="1115616" y="3579025"/>
            <a:chExt cx="6985000" cy="559003"/>
          </a:xfrm>
        </p:grpSpPr>
        <p:sp>
          <p:nvSpPr>
            <p:cNvPr id="8" name="Rectangle 6"/>
            <p:cNvSpPr>
              <a:spLocks noChangeArrowheads="1"/>
            </p:cNvSpPr>
            <p:nvPr/>
          </p:nvSpPr>
          <p:spPr bwMode="auto">
            <a:xfrm>
              <a:off x="1115616" y="3579025"/>
              <a:ext cx="712787" cy="559003"/>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latin typeface="標楷體" pitchFamily="65" charset="-120"/>
                  <a:ea typeface="標楷體" pitchFamily="65" charset="-120"/>
                  <a:cs typeface="Arial" charset="0"/>
                </a:rPr>
                <a:t>(2)</a:t>
              </a:r>
              <a:endParaRPr lang="en-US" altLang="ja-JP" sz="2800" b="1" dirty="0">
                <a:solidFill>
                  <a:srgbClr val="FFFFFF"/>
                </a:solidFill>
                <a:latin typeface="標楷體" pitchFamily="65" charset="-120"/>
                <a:ea typeface="標楷體" pitchFamily="65" charset="-120"/>
                <a:cs typeface="Arial" charset="0"/>
              </a:endParaRPr>
            </a:p>
          </p:txBody>
        </p:sp>
        <p:sp>
          <p:nvSpPr>
            <p:cNvPr id="9" name="Rectangle 7"/>
            <p:cNvSpPr>
              <a:spLocks noChangeArrowheads="1"/>
            </p:cNvSpPr>
            <p:nvPr/>
          </p:nvSpPr>
          <p:spPr bwMode="auto">
            <a:xfrm>
              <a:off x="1828403" y="3579025"/>
              <a:ext cx="6272213" cy="559003"/>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defRPr/>
              </a:pPr>
              <a:r>
                <a:rPr lang="zh-TW" altLang="zh-TW" sz="2800" dirty="0">
                  <a:solidFill>
                    <a:srgbClr val="FF0000"/>
                  </a:solidFill>
                  <a:latin typeface="標楷體" pitchFamily="65" charset="-120"/>
                  <a:ea typeface="標楷體" pitchFamily="65" charset="-120"/>
                  <a:cs typeface="+mn-cs"/>
                </a:rPr>
                <a:t>成熟</a:t>
              </a:r>
              <a:r>
                <a:rPr lang="zh-TW" altLang="zh-TW" sz="2800" dirty="0">
                  <a:solidFill>
                    <a:srgbClr val="000000"/>
                  </a:solidFill>
                  <a:latin typeface="標楷體" pitchFamily="65" charset="-120"/>
                  <a:ea typeface="標楷體" pitchFamily="65" charset="-120"/>
                  <a:cs typeface="+mn-cs"/>
                </a:rPr>
                <a:t>是自然因素</a:t>
              </a:r>
            </a:p>
          </p:txBody>
        </p:sp>
      </p:grpSp>
      <p:grpSp>
        <p:nvGrpSpPr>
          <p:cNvPr id="5" name="群組 20"/>
          <p:cNvGrpSpPr>
            <a:grpSpLocks/>
          </p:cNvGrpSpPr>
          <p:nvPr/>
        </p:nvGrpSpPr>
        <p:grpSpPr bwMode="auto">
          <a:xfrm>
            <a:off x="1116013" y="3798888"/>
            <a:ext cx="6985000" cy="558800"/>
            <a:chOff x="1115616" y="4302657"/>
            <a:chExt cx="6985000" cy="559003"/>
          </a:xfrm>
        </p:grpSpPr>
        <p:sp>
          <p:nvSpPr>
            <p:cNvPr id="10" name="Rectangle 8"/>
            <p:cNvSpPr>
              <a:spLocks noChangeArrowheads="1"/>
            </p:cNvSpPr>
            <p:nvPr/>
          </p:nvSpPr>
          <p:spPr bwMode="auto">
            <a:xfrm>
              <a:off x="1115616" y="4302657"/>
              <a:ext cx="712787" cy="559003"/>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latin typeface="標楷體" pitchFamily="65" charset="-120"/>
                  <a:ea typeface="標楷體" pitchFamily="65" charset="-120"/>
                  <a:cs typeface="Arial" charset="0"/>
                </a:rPr>
                <a:t>(3)</a:t>
              </a:r>
              <a:endParaRPr lang="en-US" altLang="ja-JP" sz="2800" b="1" dirty="0">
                <a:solidFill>
                  <a:srgbClr val="FFFFFF"/>
                </a:solidFill>
                <a:latin typeface="標楷體" pitchFamily="65" charset="-120"/>
                <a:ea typeface="標楷體" pitchFamily="65" charset="-120"/>
                <a:cs typeface="Arial" charset="0"/>
              </a:endParaRPr>
            </a:p>
          </p:txBody>
        </p:sp>
        <p:sp>
          <p:nvSpPr>
            <p:cNvPr id="11" name="Rectangle 9"/>
            <p:cNvSpPr>
              <a:spLocks noChangeArrowheads="1"/>
            </p:cNvSpPr>
            <p:nvPr/>
          </p:nvSpPr>
          <p:spPr bwMode="auto">
            <a:xfrm>
              <a:off x="1828403" y="4302657"/>
              <a:ext cx="6272213" cy="559003"/>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defRPr/>
              </a:pPr>
              <a:r>
                <a:rPr lang="zh-TW" altLang="zh-TW" sz="2800" dirty="0">
                  <a:solidFill>
                    <a:srgbClr val="FF0000"/>
                  </a:solidFill>
                  <a:latin typeface="標楷體" pitchFamily="65" charset="-120"/>
                  <a:ea typeface="標楷體" pitchFamily="65" charset="-120"/>
                  <a:cs typeface="+mn-cs"/>
                </a:rPr>
                <a:t>時間</a:t>
              </a:r>
              <a:r>
                <a:rPr lang="zh-TW" altLang="zh-TW" sz="2800" dirty="0">
                  <a:solidFill>
                    <a:srgbClr val="000000"/>
                  </a:solidFill>
                  <a:latin typeface="標楷體" pitchFamily="65" charset="-120"/>
                  <a:ea typeface="標楷體" pitchFamily="65" charset="-120"/>
                  <a:cs typeface="+mn-cs"/>
                </a:rPr>
                <a:t>會解決問題</a:t>
              </a:r>
            </a:p>
          </p:txBody>
        </p:sp>
      </p:grpSp>
      <p:grpSp>
        <p:nvGrpSpPr>
          <p:cNvPr id="16" name="群組 21"/>
          <p:cNvGrpSpPr>
            <a:grpSpLocks/>
          </p:cNvGrpSpPr>
          <p:nvPr/>
        </p:nvGrpSpPr>
        <p:grpSpPr bwMode="auto">
          <a:xfrm>
            <a:off x="1116013" y="4522788"/>
            <a:ext cx="6985000" cy="558800"/>
            <a:chOff x="1115616" y="5026289"/>
            <a:chExt cx="6985000" cy="557774"/>
          </a:xfrm>
        </p:grpSpPr>
        <p:sp>
          <p:nvSpPr>
            <p:cNvPr id="12" name="Rectangle 10"/>
            <p:cNvSpPr>
              <a:spLocks noChangeArrowheads="1"/>
            </p:cNvSpPr>
            <p:nvPr/>
          </p:nvSpPr>
          <p:spPr bwMode="auto">
            <a:xfrm>
              <a:off x="1115616" y="5026289"/>
              <a:ext cx="712787" cy="557774"/>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latin typeface="標楷體" pitchFamily="65" charset="-120"/>
                  <a:ea typeface="標楷體" pitchFamily="65" charset="-120"/>
                  <a:cs typeface="Arial" charset="0"/>
                </a:rPr>
                <a:t>(4)</a:t>
              </a:r>
              <a:endParaRPr lang="en-US" altLang="ja-JP" sz="2800" b="1" dirty="0">
                <a:solidFill>
                  <a:srgbClr val="FFFFFF"/>
                </a:solidFill>
                <a:latin typeface="標楷體" pitchFamily="65" charset="-120"/>
                <a:ea typeface="標楷體" pitchFamily="65" charset="-120"/>
                <a:cs typeface="Arial" charset="0"/>
              </a:endParaRPr>
            </a:p>
          </p:txBody>
        </p:sp>
        <p:sp>
          <p:nvSpPr>
            <p:cNvPr id="13" name="Rectangle 11"/>
            <p:cNvSpPr>
              <a:spLocks noChangeArrowheads="1"/>
            </p:cNvSpPr>
            <p:nvPr/>
          </p:nvSpPr>
          <p:spPr bwMode="auto">
            <a:xfrm>
              <a:off x="1828403" y="5026289"/>
              <a:ext cx="6272213" cy="557774"/>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zh-TW" altLang="zh-TW" sz="2800" dirty="0">
                  <a:solidFill>
                    <a:srgbClr val="000000"/>
                  </a:solidFill>
                  <a:latin typeface="標楷體" pitchFamily="65" charset="-120"/>
                  <a:ea typeface="標楷體" pitchFamily="65" charset="-120"/>
                  <a:cs typeface="+mn-cs"/>
                </a:rPr>
                <a:t>接受</a:t>
              </a:r>
              <a:r>
                <a:rPr lang="zh-TW" altLang="zh-TW" sz="2800" dirty="0">
                  <a:solidFill>
                    <a:srgbClr val="FF0000"/>
                  </a:solidFill>
                  <a:latin typeface="標楷體" pitchFamily="65" charset="-120"/>
                  <a:ea typeface="標楷體" pitchFamily="65" charset="-120"/>
                  <a:cs typeface="+mn-cs"/>
                </a:rPr>
                <a:t>個別差異</a:t>
              </a:r>
              <a:r>
                <a:rPr lang="zh-TW" altLang="zh-TW" sz="2800" dirty="0">
                  <a:solidFill>
                    <a:srgbClr val="000000"/>
                  </a:solidFill>
                  <a:latin typeface="標楷體" pitchFamily="65" charset="-120"/>
                  <a:ea typeface="標楷體" pitchFamily="65" charset="-120"/>
                  <a:cs typeface="+mn-cs"/>
                </a:rPr>
                <a:t>，每個青少年都是</a:t>
              </a:r>
              <a:r>
                <a:rPr lang="zh-TW" altLang="zh-TW" sz="2800" dirty="0">
                  <a:solidFill>
                    <a:srgbClr val="FF0000"/>
                  </a:solidFill>
                  <a:latin typeface="標楷體" pitchFamily="65" charset="-120"/>
                  <a:ea typeface="標楷體" pitchFamily="65" charset="-120"/>
                  <a:cs typeface="+mn-cs"/>
                </a:rPr>
                <a:t>獨特</a:t>
              </a:r>
              <a:r>
                <a:rPr lang="zh-TW" altLang="zh-TW" sz="2800" dirty="0">
                  <a:solidFill>
                    <a:srgbClr val="000000"/>
                  </a:solidFill>
                  <a:latin typeface="標楷體" pitchFamily="65" charset="-120"/>
                  <a:ea typeface="標楷體" pitchFamily="65" charset="-120"/>
                  <a:cs typeface="+mn-cs"/>
                </a:rPr>
                <a:t>的</a:t>
              </a:r>
            </a:p>
          </p:txBody>
        </p:sp>
      </p:grpSp>
      <p:grpSp>
        <p:nvGrpSpPr>
          <p:cNvPr id="17" name="群組 19"/>
          <p:cNvGrpSpPr>
            <a:grpSpLocks/>
          </p:cNvGrpSpPr>
          <p:nvPr/>
        </p:nvGrpSpPr>
        <p:grpSpPr bwMode="auto">
          <a:xfrm>
            <a:off x="1116013" y="5248275"/>
            <a:ext cx="6985000" cy="557213"/>
            <a:chOff x="1115616" y="5751150"/>
            <a:chExt cx="6985000" cy="557774"/>
          </a:xfrm>
        </p:grpSpPr>
        <p:sp>
          <p:nvSpPr>
            <p:cNvPr id="14" name="Rectangle 12"/>
            <p:cNvSpPr>
              <a:spLocks noChangeArrowheads="1"/>
            </p:cNvSpPr>
            <p:nvPr/>
          </p:nvSpPr>
          <p:spPr bwMode="auto">
            <a:xfrm>
              <a:off x="1115616" y="5751150"/>
              <a:ext cx="712787" cy="557774"/>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latin typeface="標楷體" pitchFamily="65" charset="-120"/>
                  <a:ea typeface="標楷體" pitchFamily="65" charset="-120"/>
                  <a:cs typeface="Arial" charset="0"/>
                </a:rPr>
                <a:t>(5)</a:t>
              </a:r>
              <a:endParaRPr lang="en-US" altLang="ja-JP" sz="2800" b="1" dirty="0">
                <a:solidFill>
                  <a:srgbClr val="FFFFFF"/>
                </a:solidFill>
                <a:latin typeface="標楷體" pitchFamily="65" charset="-120"/>
                <a:ea typeface="標楷體" pitchFamily="65" charset="-120"/>
                <a:cs typeface="Arial" charset="0"/>
              </a:endParaRPr>
            </a:p>
          </p:txBody>
        </p:sp>
        <p:sp>
          <p:nvSpPr>
            <p:cNvPr id="15" name="Rectangle 13"/>
            <p:cNvSpPr>
              <a:spLocks noChangeArrowheads="1"/>
            </p:cNvSpPr>
            <p:nvPr/>
          </p:nvSpPr>
          <p:spPr bwMode="auto">
            <a:xfrm>
              <a:off x="1828403" y="5751150"/>
              <a:ext cx="6272213" cy="557774"/>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defRPr/>
              </a:pPr>
              <a:r>
                <a:rPr lang="zh-TW" altLang="zh-TW" sz="2800" dirty="0">
                  <a:solidFill>
                    <a:srgbClr val="000000"/>
                  </a:solidFill>
                  <a:latin typeface="標楷體" pitchFamily="65" charset="-120"/>
                  <a:ea typeface="標楷體" pitchFamily="65" charset="-120"/>
                  <a:cs typeface="+mn-cs"/>
                </a:rPr>
                <a:t>青少年是</a:t>
              </a:r>
              <a:r>
                <a:rPr lang="zh-TW" altLang="zh-TW" sz="2800" dirty="0">
                  <a:solidFill>
                    <a:srgbClr val="FF0000"/>
                  </a:solidFill>
                  <a:latin typeface="標楷體" pitchFamily="65" charset="-120"/>
                  <a:ea typeface="標楷體" pitchFamily="65" charset="-120"/>
                  <a:cs typeface="+mn-cs"/>
                </a:rPr>
                <a:t>逐步螺旋發展向前</a:t>
              </a:r>
            </a:p>
          </p:txBody>
        </p:sp>
      </p:grpSp>
      <p:grpSp>
        <p:nvGrpSpPr>
          <p:cNvPr id="21" name="群組 19"/>
          <p:cNvGrpSpPr>
            <a:grpSpLocks/>
          </p:cNvGrpSpPr>
          <p:nvPr/>
        </p:nvGrpSpPr>
        <p:grpSpPr bwMode="auto">
          <a:xfrm>
            <a:off x="1116013" y="5949950"/>
            <a:ext cx="6985000" cy="557213"/>
            <a:chOff x="1115616" y="5751150"/>
            <a:chExt cx="6985000" cy="557774"/>
          </a:xfrm>
        </p:grpSpPr>
        <p:sp>
          <p:nvSpPr>
            <p:cNvPr id="22" name="Rectangle 12"/>
            <p:cNvSpPr>
              <a:spLocks noChangeArrowheads="1"/>
            </p:cNvSpPr>
            <p:nvPr/>
          </p:nvSpPr>
          <p:spPr bwMode="auto">
            <a:xfrm>
              <a:off x="1115616" y="5751150"/>
              <a:ext cx="712787" cy="557774"/>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latin typeface="標楷體" pitchFamily="65" charset="-120"/>
                  <a:ea typeface="標楷體" pitchFamily="65" charset="-120"/>
                  <a:cs typeface="Arial" charset="0"/>
                </a:rPr>
                <a:t>(6)</a:t>
              </a:r>
              <a:endParaRPr lang="en-US" altLang="ja-JP" sz="2800" b="1" dirty="0">
                <a:solidFill>
                  <a:srgbClr val="FFFFFF"/>
                </a:solidFill>
                <a:latin typeface="標楷體" pitchFamily="65" charset="-120"/>
                <a:ea typeface="標楷體" pitchFamily="65" charset="-120"/>
                <a:cs typeface="Arial" charset="0"/>
              </a:endParaRPr>
            </a:p>
          </p:txBody>
        </p:sp>
        <p:sp>
          <p:nvSpPr>
            <p:cNvPr id="23" name="Rectangle 13"/>
            <p:cNvSpPr>
              <a:spLocks noChangeArrowheads="1"/>
            </p:cNvSpPr>
            <p:nvPr/>
          </p:nvSpPr>
          <p:spPr bwMode="auto">
            <a:xfrm>
              <a:off x="1828403" y="5751150"/>
              <a:ext cx="6272213" cy="557774"/>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defRPr/>
              </a:pPr>
              <a:r>
                <a:rPr lang="zh-TW" altLang="en-US" sz="2200" dirty="0">
                  <a:solidFill>
                    <a:srgbClr val="0000CC"/>
                  </a:solidFill>
                  <a:latin typeface="Times New Roman" pitchFamily="18" charset="0"/>
                  <a:ea typeface="華康魏碑體" pitchFamily="65" charset="-120"/>
                  <a:cs typeface="+mn-cs"/>
                </a:rPr>
                <a:t>宜協助青少年自我調適（</a:t>
              </a:r>
              <a:r>
                <a:rPr lang="en-US" altLang="zh-TW" sz="2200" dirty="0">
                  <a:solidFill>
                    <a:srgbClr val="0000CC"/>
                  </a:solidFill>
                  <a:latin typeface="Times New Roman" pitchFamily="18" charset="0"/>
                  <a:ea typeface="華康魏碑體" pitchFamily="65" charset="-120"/>
                  <a:cs typeface="+mn-cs"/>
                </a:rPr>
                <a:t>self-regulation</a:t>
              </a:r>
              <a:r>
                <a:rPr lang="zh-TW" altLang="en-US" sz="2200" dirty="0">
                  <a:solidFill>
                    <a:srgbClr val="0000CC"/>
                  </a:solidFill>
                  <a:latin typeface="Times New Roman" pitchFamily="18" charset="0"/>
                  <a:ea typeface="華康魏碑體" pitchFamily="65" charset="-120"/>
                  <a:cs typeface="+mn-cs"/>
                </a:rPr>
                <a:t>）</a:t>
              </a:r>
              <a:endParaRPr lang="en-US" altLang="zh-TW" sz="2200" dirty="0">
                <a:solidFill>
                  <a:srgbClr val="0000CC"/>
                </a:solidFill>
                <a:latin typeface="Times New Roman" pitchFamily="18" charset="0"/>
                <a:ea typeface="華康魏碑體" pitchFamily="65" charset="-120"/>
                <a:cs typeface="+mn-cs"/>
              </a:endParaRPr>
            </a:p>
            <a:p>
              <a:pPr>
                <a:defRPr/>
              </a:pPr>
              <a:r>
                <a:rPr lang="zh-TW" altLang="en-US" sz="2200" dirty="0">
                  <a:solidFill>
                    <a:srgbClr val="0000CC"/>
                  </a:solidFill>
                  <a:latin typeface="Times New Roman" pitchFamily="18" charset="0"/>
                  <a:ea typeface="華康魏碑體" pitchFamily="65" charset="-120"/>
                  <a:cs typeface="+mn-cs"/>
                </a:rPr>
                <a:t>不宜使用情緒化的管教方式。</a:t>
              </a:r>
              <a:endParaRPr lang="zh-TW" altLang="zh-TW" sz="2200" dirty="0">
                <a:solidFill>
                  <a:srgbClr val="FF0000"/>
                </a:solidFill>
                <a:latin typeface="標楷體" pitchFamily="65" charset="-120"/>
                <a:ea typeface="標楷體" pitchFamily="65" charset="-120"/>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Right)">
                                      <p:cBhvr>
                                        <p:cTn id="11" dur="500"/>
                                        <p:tgtEl>
                                          <p:spTgt spid="3"/>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lide(fromLeft)">
                                      <p:cBhvr>
                                        <p:cTn id="15" dur="500"/>
                                        <p:tgtEl>
                                          <p:spTgt spid="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slide(fromRight)">
                                      <p:cBhvr>
                                        <p:cTn id="19" dur="500"/>
                                        <p:tgtEl>
                                          <p:spTgt spid="16"/>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lide(fromLeft)">
                                      <p:cBhvr>
                                        <p:cTn id="23" dur="500"/>
                                        <p:tgtEl>
                                          <p:spTgt spid="17"/>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Left)">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TW" altLang="en-US" dirty="0">
                <a:latin typeface="標楷體" pitchFamily="65" charset="-120"/>
                <a:ea typeface="標楷體" pitchFamily="65" charset="-120"/>
              </a:rPr>
              <a:t>精神</a:t>
            </a:r>
            <a:r>
              <a:rPr lang="zh-TW" altLang="en-US" dirty="0" smtClean="0">
                <a:latin typeface="標楷體" pitchFamily="65" charset="-120"/>
                <a:ea typeface="標楷體" pitchFamily="65" charset="-120"/>
              </a:rPr>
              <a:t>分析論</a:t>
            </a:r>
            <a:r>
              <a:rPr lang="en-US" altLang="zh-TW" dirty="0" smtClean="0">
                <a:latin typeface="標楷體" pitchFamily="65" charset="-120"/>
                <a:ea typeface="標楷體" pitchFamily="65" charset="-120"/>
              </a:rPr>
              <a:t>(</a:t>
            </a:r>
            <a:r>
              <a:rPr lang="zh-TW" altLang="zh-TW" dirty="0" smtClean="0"/>
              <a:t>心理動力</a:t>
            </a:r>
            <a:r>
              <a:rPr lang="en-US" altLang="zh-TW" dirty="0" smtClean="0"/>
              <a:t>)</a:t>
            </a:r>
            <a:endParaRPr lang="zh-TW" altLang="zh-TW" dirty="0"/>
          </a:p>
        </p:txBody>
      </p:sp>
      <p:sp>
        <p:nvSpPr>
          <p:cNvPr id="25603" name="Rectangle 3"/>
          <p:cNvSpPr>
            <a:spLocks noGrp="1" noChangeArrowheads="1"/>
          </p:cNvSpPr>
          <p:nvPr>
            <p:ph type="body" idx="1"/>
          </p:nvPr>
        </p:nvSpPr>
        <p:spPr>
          <a:xfrm>
            <a:off x="251521" y="1341438"/>
            <a:ext cx="8641654" cy="5327922"/>
          </a:xfrm>
        </p:spPr>
        <p:txBody>
          <a:bodyPr>
            <a:normAutofit/>
          </a:bodyPr>
          <a:lstStyle/>
          <a:p>
            <a:r>
              <a:rPr lang="zh-TW" altLang="en-US" sz="2800" dirty="0" smtClean="0">
                <a:latin typeface="標楷體" pitchFamily="65" charset="-120"/>
                <a:ea typeface="標楷體" pitchFamily="65" charset="-120"/>
              </a:rPr>
              <a:t>代表</a:t>
            </a:r>
            <a:r>
              <a:rPr lang="zh-TW" altLang="en-US" sz="2800" dirty="0">
                <a:latin typeface="標楷體" pitchFamily="65" charset="-120"/>
                <a:ea typeface="標楷體" pitchFamily="65" charset="-120"/>
              </a:rPr>
              <a:t>人物是佛洛依</a:t>
            </a:r>
            <a:r>
              <a:rPr lang="zh-TW" altLang="en-US" sz="2800" dirty="0" smtClean="0">
                <a:latin typeface="標楷體" pitchFamily="65" charset="-120"/>
                <a:ea typeface="標楷體" pitchFamily="65" charset="-120"/>
              </a:rPr>
              <a:t>德</a:t>
            </a:r>
            <a:r>
              <a:rPr lang="en-US" altLang="zh-TW" sz="2800" dirty="0" smtClean="0">
                <a:latin typeface="標楷體" pitchFamily="65" charset="-120"/>
                <a:ea typeface="標楷體" pitchFamily="65" charset="-120"/>
              </a:rPr>
              <a:t>(</a:t>
            </a:r>
            <a:r>
              <a:rPr lang="en-US" altLang="zh-TW" sz="2800" dirty="0" smtClean="0">
                <a:ea typeface="標楷體" pitchFamily="65" charset="-120"/>
              </a:rPr>
              <a:t>Sigmund Freud</a:t>
            </a:r>
            <a:r>
              <a:rPr lang="zh-TW" altLang="en-US" sz="2800" dirty="0" smtClean="0">
                <a:ea typeface="標楷體" pitchFamily="65" charset="-120"/>
              </a:rPr>
              <a:t>，</a:t>
            </a:r>
            <a:r>
              <a:rPr lang="en-US" altLang="zh-TW" sz="2800" dirty="0" smtClean="0">
                <a:ea typeface="標楷體" pitchFamily="65" charset="-120"/>
              </a:rPr>
              <a:t>1856-1939）</a:t>
            </a:r>
            <a:r>
              <a:rPr lang="en-US" altLang="zh-TW" sz="2800" dirty="0" smtClean="0"/>
              <a:t> </a:t>
            </a:r>
          </a:p>
          <a:p>
            <a:r>
              <a:rPr lang="zh-TW" altLang="en-US" sz="2800" dirty="0" smtClean="0">
                <a:latin typeface="標楷體" pitchFamily="65" charset="-120"/>
                <a:ea typeface="標楷體" pitchFamily="65" charset="-120"/>
              </a:rPr>
              <a:t>理念</a:t>
            </a:r>
          </a:p>
          <a:p>
            <a:pPr lvl="1"/>
            <a:r>
              <a:rPr lang="zh-TW" altLang="en-US" sz="2600" dirty="0" smtClean="0">
                <a:latin typeface="標楷體" pitchFamily="65" charset="-120"/>
                <a:ea typeface="標楷體" pitchFamily="65" charset="-120"/>
              </a:rPr>
              <a:t>兒童早期痛苦的情緒經驗是個人不適應行為的根源</a:t>
            </a:r>
          </a:p>
          <a:p>
            <a:pPr lvl="1"/>
            <a:r>
              <a:rPr lang="zh-TW" altLang="en-US" sz="2600" dirty="0" smtClean="0">
                <a:latin typeface="標楷體" pitchFamily="65" charset="-120"/>
                <a:ea typeface="標楷體" pitchFamily="65" charset="-120"/>
              </a:rPr>
              <a:t>人格結構中三個我</a:t>
            </a:r>
            <a:r>
              <a:rPr lang="en-US" altLang="zh-TW" sz="2600" dirty="0" smtClean="0">
                <a:latin typeface="標楷體" pitchFamily="65" charset="-120"/>
                <a:ea typeface="標楷體" pitchFamily="65" charset="-120"/>
              </a:rPr>
              <a:t>(</a:t>
            </a:r>
            <a:r>
              <a:rPr lang="zh-TW" altLang="en-US" sz="2600" dirty="0" smtClean="0">
                <a:latin typeface="標楷體" pitchFamily="65" charset="-120"/>
                <a:ea typeface="標楷體" pitchFamily="65" charset="-120"/>
              </a:rPr>
              <a:t>本我、自我、超我</a:t>
            </a:r>
            <a:r>
              <a:rPr lang="en-US" altLang="zh-TW" sz="2600" dirty="0" smtClean="0">
                <a:latin typeface="標楷體" pitchFamily="65" charset="-120"/>
                <a:ea typeface="標楷體" pitchFamily="65" charset="-120"/>
              </a:rPr>
              <a:t>)</a:t>
            </a:r>
            <a:r>
              <a:rPr lang="zh-TW" altLang="en-US" sz="2600" dirty="0" smtClean="0">
                <a:latin typeface="標楷體" pitchFamily="65" charset="-120"/>
                <a:ea typeface="標楷體" pitchFamily="65" charset="-120"/>
              </a:rPr>
              <a:t>之間的衝突，長期壓抑在潛意識中，形成問題</a:t>
            </a:r>
          </a:p>
          <a:p>
            <a:pPr lvl="1"/>
            <a:r>
              <a:rPr lang="zh-TW" altLang="en-US" sz="2600" dirty="0" smtClean="0">
                <a:latin typeface="標楷體" pitchFamily="65" charset="-120"/>
                <a:ea typeface="標楷體" pitchFamily="65" charset="-120"/>
              </a:rPr>
              <a:t>意識層次僅占整體心靈的一小部分，其餘絕大多數的經驗、記憶與壓抑都是儲存在潛意識中，可透過催眠、解夢、自由聯想與投射技術等，了解潛意識</a:t>
            </a:r>
          </a:p>
          <a:p>
            <a:pPr lvl="1"/>
            <a:r>
              <a:rPr lang="zh-TW" altLang="en-US" sz="2600" dirty="0" smtClean="0">
                <a:latin typeface="標楷體" pitchFamily="65" charset="-120"/>
                <a:ea typeface="標楷體" pitchFamily="65" charset="-120"/>
              </a:rPr>
              <a:t>個體為紓解難以解決的人生適應問題所引起的焦慮時，會發展出防衛機轉</a:t>
            </a:r>
            <a:r>
              <a:rPr lang="zh-TW" altLang="en-US" sz="2600" dirty="0" smtClean="0">
                <a:ea typeface="標楷體" pitchFamily="65" charset="-120"/>
              </a:rPr>
              <a:t>（</a:t>
            </a:r>
            <a:r>
              <a:rPr lang="en-US" altLang="zh-TW" sz="2600" dirty="0" smtClean="0">
                <a:ea typeface="標楷體" pitchFamily="65" charset="-120"/>
              </a:rPr>
              <a:t>defense mechanism）</a:t>
            </a:r>
            <a:r>
              <a:rPr lang="en-US" altLang="zh-TW" sz="2600" dirty="0" smtClean="0">
                <a:latin typeface="標楷體" pitchFamily="65" charset="-120"/>
                <a:ea typeface="標楷體" pitchFamily="65" charset="-120"/>
              </a:rPr>
              <a:t>，</a:t>
            </a:r>
            <a:r>
              <a:rPr lang="zh-TW" altLang="en-US" sz="2600" dirty="0" smtClean="0">
                <a:latin typeface="標楷體" pitchFamily="65" charset="-120"/>
                <a:ea typeface="標楷體" pitchFamily="65" charset="-120"/>
              </a:rPr>
              <a:t>以在潛意識中運作，否認或歪曲事實。</a:t>
            </a:r>
            <a:endParaRPr lang="zh-TW" altLang="en-US" sz="2600" dirty="0" smtClean="0"/>
          </a:p>
        </p:txBody>
      </p:sp>
    </p:spTree>
    <p:extLst>
      <p:ext uri="{BB962C8B-B14F-4D97-AF65-F5344CB8AC3E}">
        <p14:creationId xmlns:p14="http://schemas.microsoft.com/office/powerpoint/2010/main" val="281893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en-US" dirty="0" smtClean="0">
                <a:latin typeface="標楷體" pitchFamily="65" charset="-120"/>
                <a:ea typeface="標楷體" pitchFamily="65" charset="-120"/>
              </a:rPr>
              <a:t>精神分析論</a:t>
            </a:r>
            <a:endParaRPr lang="zh-TW" altLang="en-US" dirty="0"/>
          </a:p>
        </p:txBody>
      </p:sp>
      <p:sp>
        <p:nvSpPr>
          <p:cNvPr id="26627" name="內容版面配置區 2"/>
          <p:cNvSpPr>
            <a:spLocks noGrp="1"/>
          </p:cNvSpPr>
          <p:nvPr>
            <p:ph idx="1"/>
          </p:nvPr>
        </p:nvSpPr>
        <p:spPr>
          <a:xfrm>
            <a:off x="323528" y="1340768"/>
            <a:ext cx="8496944" cy="5328592"/>
          </a:xfrm>
        </p:spPr>
        <p:txBody>
          <a:bodyPr/>
          <a:lstStyle/>
          <a:p>
            <a:r>
              <a:rPr lang="zh-HK" altLang="zh-TW" sz="2800" dirty="0" smtClean="0"/>
              <a:t>一、人格發展</a:t>
            </a:r>
            <a:endParaRPr lang="zh-TW" altLang="zh-TW" sz="2800" dirty="0" smtClean="0"/>
          </a:p>
          <a:p>
            <a:r>
              <a:rPr lang="zh-TW" altLang="zh-TW" sz="2800" dirty="0" smtClean="0"/>
              <a:t>人格發展歷程可視為個體社會化的過程。</a:t>
            </a:r>
            <a:endParaRPr lang="en-US" altLang="zh-TW" sz="2800" dirty="0" smtClean="0"/>
          </a:p>
          <a:p>
            <a:r>
              <a:rPr lang="en-US" altLang="zh-TW" sz="2800" dirty="0"/>
              <a:t>(</a:t>
            </a:r>
            <a:r>
              <a:rPr lang="zh-TW" altLang="zh-TW" sz="2800" dirty="0"/>
              <a:t>一</a:t>
            </a:r>
            <a:r>
              <a:rPr lang="en-US" altLang="zh-TW" sz="2800" dirty="0"/>
              <a:t>)</a:t>
            </a:r>
            <a:r>
              <a:rPr lang="zh-TW" altLang="zh-TW" sz="2800" dirty="0"/>
              <a:t>口腔</a:t>
            </a:r>
            <a:r>
              <a:rPr lang="zh-TW" altLang="zh-TW" sz="2800" dirty="0" smtClean="0"/>
              <a:t>期</a:t>
            </a:r>
            <a:r>
              <a:rPr lang="en-US" altLang="zh-TW" sz="2800" dirty="0"/>
              <a:t>(oral stage)</a:t>
            </a:r>
            <a:r>
              <a:rPr lang="zh-TW" altLang="en-US" sz="2800" dirty="0" smtClean="0"/>
              <a:t>：</a:t>
            </a:r>
            <a:r>
              <a:rPr lang="zh-TW" altLang="zh-TW" sz="2800" dirty="0" smtClean="0"/>
              <a:t>嬰幼兒</a:t>
            </a:r>
            <a:r>
              <a:rPr lang="zh-TW" altLang="zh-TW" sz="2800" dirty="0"/>
              <a:t>一歲半</a:t>
            </a:r>
            <a:r>
              <a:rPr lang="zh-TW" altLang="zh-TW" sz="2800" dirty="0" smtClean="0"/>
              <a:t>之前</a:t>
            </a:r>
            <a:endParaRPr lang="zh-TW" altLang="zh-TW" sz="2800" dirty="0"/>
          </a:p>
          <a:p>
            <a:r>
              <a:rPr lang="en-US" altLang="zh-TW" sz="2800" dirty="0"/>
              <a:t>(</a:t>
            </a:r>
            <a:r>
              <a:rPr lang="zh-TW" altLang="zh-TW" sz="2800" dirty="0"/>
              <a:t>二</a:t>
            </a:r>
            <a:r>
              <a:rPr lang="en-US" altLang="zh-TW" sz="2800" dirty="0"/>
              <a:t>)</a:t>
            </a:r>
            <a:r>
              <a:rPr lang="zh-TW" altLang="zh-TW" sz="2800" dirty="0"/>
              <a:t>肛門</a:t>
            </a:r>
            <a:r>
              <a:rPr lang="zh-TW" altLang="zh-TW" sz="2800" dirty="0" smtClean="0"/>
              <a:t>期</a:t>
            </a:r>
            <a:r>
              <a:rPr lang="en-US" altLang="zh-TW" sz="2800" dirty="0"/>
              <a:t>(anal </a:t>
            </a:r>
            <a:r>
              <a:rPr lang="en-US" altLang="zh-TW" sz="2800" dirty="0" smtClean="0"/>
              <a:t>stage)</a:t>
            </a:r>
            <a:r>
              <a:rPr lang="zh-TW" altLang="en-US" sz="2800" dirty="0" smtClean="0"/>
              <a:t>：</a:t>
            </a:r>
            <a:r>
              <a:rPr lang="zh-TW" altLang="zh-TW" sz="2800" dirty="0" smtClean="0"/>
              <a:t>幼兒</a:t>
            </a:r>
            <a:r>
              <a:rPr lang="zh-TW" altLang="zh-TW" sz="2800" dirty="0"/>
              <a:t>一歲半到三</a:t>
            </a:r>
            <a:r>
              <a:rPr lang="zh-TW" altLang="zh-TW" sz="2800" dirty="0" smtClean="0"/>
              <a:t>歲</a:t>
            </a:r>
            <a:endParaRPr lang="zh-TW" altLang="zh-TW" sz="2800" dirty="0"/>
          </a:p>
          <a:p>
            <a:r>
              <a:rPr lang="en-US" altLang="zh-TW" sz="2800" dirty="0" smtClean="0"/>
              <a:t>(</a:t>
            </a:r>
            <a:r>
              <a:rPr lang="zh-TW" altLang="zh-TW" sz="2800" dirty="0" smtClean="0"/>
              <a:t>三</a:t>
            </a:r>
            <a:r>
              <a:rPr lang="en-US" altLang="zh-TW" sz="2800" dirty="0" smtClean="0"/>
              <a:t>)</a:t>
            </a:r>
            <a:r>
              <a:rPr lang="zh-TW" altLang="zh-TW" sz="2800" dirty="0" smtClean="0"/>
              <a:t>性器期</a:t>
            </a:r>
            <a:r>
              <a:rPr lang="en-US" altLang="zh-TW" sz="2800" dirty="0"/>
              <a:t>(phallic stage)</a:t>
            </a:r>
            <a:r>
              <a:rPr lang="zh-TW" altLang="en-US" sz="2800" dirty="0" smtClean="0"/>
              <a:t>：</a:t>
            </a:r>
            <a:r>
              <a:rPr lang="zh-TW" altLang="zh-TW" sz="2800" dirty="0" smtClean="0"/>
              <a:t>大約在三至六歲時候</a:t>
            </a:r>
            <a:endParaRPr lang="en-US" altLang="zh-TW" sz="2800" dirty="0" smtClean="0"/>
          </a:p>
          <a:p>
            <a:r>
              <a:rPr lang="zh-TW" altLang="zh-TW" sz="2800" dirty="0" smtClean="0"/>
              <a:t>戀母情結</a:t>
            </a:r>
            <a:r>
              <a:rPr lang="en-US" altLang="zh-TW" sz="2800" dirty="0" smtClean="0"/>
              <a:t>(Oedipus complex)</a:t>
            </a:r>
            <a:r>
              <a:rPr lang="zh-TW" altLang="en-US" sz="2800" dirty="0" smtClean="0"/>
              <a:t>、</a:t>
            </a:r>
            <a:r>
              <a:rPr lang="zh-TW" altLang="zh-TW" sz="2800" dirty="0" smtClean="0"/>
              <a:t> 閹割恐懼</a:t>
            </a:r>
            <a:r>
              <a:rPr lang="en-US" altLang="zh-TW" sz="2800" dirty="0" smtClean="0"/>
              <a:t>(castration anxiety)</a:t>
            </a:r>
            <a:r>
              <a:rPr lang="zh-TW" altLang="zh-TW" sz="2800" dirty="0" smtClean="0"/>
              <a:t> 戀父情結</a:t>
            </a:r>
            <a:r>
              <a:rPr lang="en-US" altLang="zh-TW" sz="2800" dirty="0" smtClean="0"/>
              <a:t>(Electra complex)</a:t>
            </a:r>
            <a:r>
              <a:rPr lang="zh-TW" altLang="en-US" sz="2800" dirty="0" smtClean="0"/>
              <a:t>、</a:t>
            </a:r>
            <a:r>
              <a:rPr lang="zh-TW" altLang="zh-TW" sz="2800" dirty="0" smtClean="0"/>
              <a:t>陰莖的羨慕</a:t>
            </a:r>
            <a:r>
              <a:rPr lang="en-US" altLang="zh-TW" sz="2800" dirty="0" smtClean="0"/>
              <a:t>(penis envy)</a:t>
            </a:r>
            <a:r>
              <a:rPr lang="zh-TW" altLang="en-US" sz="2800" dirty="0" smtClean="0"/>
              <a:t>、性別認同</a:t>
            </a:r>
            <a:endParaRPr lang="en-US" altLang="zh-TW" sz="2800" dirty="0" smtClean="0"/>
          </a:p>
          <a:p>
            <a:r>
              <a:rPr lang="en-US" altLang="zh-TW" sz="2800" dirty="0" smtClean="0"/>
              <a:t>(</a:t>
            </a:r>
            <a:r>
              <a:rPr lang="zh-TW" altLang="zh-TW" sz="2800" dirty="0"/>
              <a:t>四</a:t>
            </a:r>
            <a:r>
              <a:rPr lang="en-US" altLang="zh-TW" sz="2800" dirty="0"/>
              <a:t>)</a:t>
            </a:r>
            <a:r>
              <a:rPr lang="zh-TW" altLang="zh-TW" sz="2800" dirty="0" smtClean="0"/>
              <a:t>潛伏期</a:t>
            </a:r>
            <a:r>
              <a:rPr lang="en-US" altLang="zh-TW" sz="2800" dirty="0"/>
              <a:t>(latency phase</a:t>
            </a:r>
            <a:r>
              <a:rPr lang="en-US" altLang="zh-TW" sz="2800" dirty="0" smtClean="0"/>
              <a:t>)</a:t>
            </a:r>
            <a:r>
              <a:rPr lang="zh-TW" altLang="en-US" sz="2800" dirty="0" smtClean="0"/>
              <a:t>：</a:t>
            </a:r>
            <a:r>
              <a:rPr lang="zh-TW" altLang="zh-TW" sz="2800" dirty="0" smtClean="0"/>
              <a:t>六</a:t>
            </a:r>
            <a:r>
              <a:rPr lang="zh-TW" altLang="zh-TW" sz="2800" dirty="0"/>
              <a:t>、七歲到青春期</a:t>
            </a:r>
          </a:p>
          <a:p>
            <a:r>
              <a:rPr lang="en-US" altLang="zh-TW" sz="2800" dirty="0"/>
              <a:t>(</a:t>
            </a:r>
            <a:r>
              <a:rPr lang="zh-TW" altLang="zh-TW" sz="2800" dirty="0"/>
              <a:t>五</a:t>
            </a:r>
            <a:r>
              <a:rPr lang="en-US" altLang="zh-TW" sz="2800" dirty="0"/>
              <a:t>)</a:t>
            </a:r>
            <a:r>
              <a:rPr lang="zh-TW" altLang="zh-TW" sz="2800" dirty="0"/>
              <a:t>生殖</a:t>
            </a:r>
            <a:r>
              <a:rPr lang="zh-TW" altLang="zh-TW" sz="2800" dirty="0" smtClean="0"/>
              <a:t>期</a:t>
            </a:r>
            <a:r>
              <a:rPr lang="en-US" altLang="zh-TW" sz="2800" dirty="0"/>
              <a:t>(genital phase</a:t>
            </a:r>
            <a:r>
              <a:rPr lang="en-US" altLang="zh-TW" sz="2800" dirty="0" smtClean="0"/>
              <a:t>)</a:t>
            </a:r>
            <a:r>
              <a:rPr lang="zh-TW" altLang="en-US" sz="2800" dirty="0" smtClean="0"/>
              <a:t>：</a:t>
            </a:r>
            <a:r>
              <a:rPr lang="zh-TW" altLang="zh-TW" sz="2800" dirty="0" smtClean="0"/>
              <a:t>大約</a:t>
            </a:r>
            <a:r>
              <a:rPr lang="zh-TW" altLang="zh-TW" sz="2800" dirty="0"/>
              <a:t>十一歲</a:t>
            </a:r>
            <a:r>
              <a:rPr lang="zh-TW" altLang="zh-TW" sz="2800" dirty="0" smtClean="0"/>
              <a:t>以後</a:t>
            </a:r>
          </a:p>
          <a:p>
            <a:endParaRPr lang="zh-TW" altLang="en-US" dirty="0" smtClean="0"/>
          </a:p>
        </p:txBody>
      </p:sp>
    </p:spTree>
    <p:extLst>
      <p:ext uri="{BB962C8B-B14F-4D97-AF65-F5344CB8AC3E}">
        <p14:creationId xmlns:p14="http://schemas.microsoft.com/office/powerpoint/2010/main" val="387702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en-US" dirty="0">
                <a:latin typeface="標楷體" pitchFamily="65" charset="-120"/>
                <a:ea typeface="標楷體" pitchFamily="65" charset="-120"/>
              </a:rPr>
              <a:t>精神分析論</a:t>
            </a:r>
            <a:endParaRPr lang="zh-TW" altLang="en-US" dirty="0"/>
          </a:p>
        </p:txBody>
      </p:sp>
      <p:sp>
        <p:nvSpPr>
          <p:cNvPr id="27651" name="內容版面配置區 2"/>
          <p:cNvSpPr>
            <a:spLocks noGrp="1"/>
          </p:cNvSpPr>
          <p:nvPr>
            <p:ph idx="1"/>
          </p:nvPr>
        </p:nvSpPr>
        <p:spPr>
          <a:xfrm>
            <a:off x="323850" y="1341438"/>
            <a:ext cx="8075613" cy="5256212"/>
          </a:xfrm>
        </p:spPr>
        <p:txBody>
          <a:bodyPr/>
          <a:lstStyle/>
          <a:p>
            <a:r>
              <a:rPr lang="zh-HK" altLang="zh-TW" sz="2800" smtClean="0"/>
              <a:t>二、自我</a:t>
            </a:r>
            <a:r>
              <a:rPr lang="zh-TW" altLang="zh-TW" sz="2800" smtClean="0"/>
              <a:t>防衛機</a:t>
            </a:r>
            <a:r>
              <a:rPr lang="zh-HK" altLang="zh-TW" sz="2800" smtClean="0"/>
              <a:t>制</a:t>
            </a:r>
            <a:r>
              <a:rPr lang="en-US" altLang="zh-TW" sz="2800" smtClean="0"/>
              <a:t>   </a:t>
            </a:r>
            <a:endParaRPr lang="zh-TW" altLang="zh-TW" sz="2800" smtClean="0"/>
          </a:p>
          <a:p>
            <a:r>
              <a:rPr lang="zh-TW" altLang="zh-TW" sz="2800" smtClean="0"/>
              <a:t>所謂「</a:t>
            </a:r>
            <a:r>
              <a:rPr lang="zh-HK" altLang="zh-TW" sz="2800" smtClean="0"/>
              <a:t>自我</a:t>
            </a:r>
            <a:r>
              <a:rPr lang="zh-TW" altLang="zh-TW" sz="2800" smtClean="0"/>
              <a:t>防衛機</a:t>
            </a:r>
            <a:r>
              <a:rPr lang="zh-HK" altLang="zh-TW" sz="2800" smtClean="0"/>
              <a:t>制</a:t>
            </a:r>
            <a:r>
              <a:rPr lang="zh-TW" altLang="zh-TW" sz="2800" smtClean="0"/>
              <a:t>」</a:t>
            </a:r>
            <a:r>
              <a:rPr lang="en-US" altLang="zh-TW" sz="2800" smtClean="0"/>
              <a:t>(ego-defense mechanisms)</a:t>
            </a:r>
            <a:r>
              <a:rPr lang="zh-TW" altLang="zh-TW" sz="2800" smtClean="0"/>
              <a:t>是指「自我」</a:t>
            </a:r>
            <a:r>
              <a:rPr lang="en-US" altLang="zh-TW" sz="2800" smtClean="0"/>
              <a:t>(ego)</a:t>
            </a:r>
            <a:r>
              <a:rPr lang="zh-TW" altLang="zh-TW" sz="2800" smtClean="0"/>
              <a:t>的心理防衛作用，</a:t>
            </a:r>
            <a:r>
              <a:rPr lang="zh-HK" altLang="zh-TW" sz="2800" smtClean="0"/>
              <a:t>以</a:t>
            </a:r>
            <a:r>
              <a:rPr lang="zh-TW" altLang="zh-TW" sz="2800" smtClean="0"/>
              <a:t>用來應付挫折與不安的適應機</a:t>
            </a:r>
            <a:r>
              <a:rPr lang="zh-HK" altLang="zh-TW" sz="2800" smtClean="0"/>
              <a:t>制</a:t>
            </a:r>
            <a:r>
              <a:rPr lang="zh-TW" altLang="zh-TW" sz="2800" smtClean="0"/>
              <a:t>。</a:t>
            </a:r>
            <a:r>
              <a:rPr lang="zh-HK" altLang="zh-TW" sz="2800" smtClean="0"/>
              <a:t>這些現象都由潛意識的心理運用的，可以防衛個體免於覺察到傷害性的情感。</a:t>
            </a:r>
            <a:endParaRPr lang="en-US" altLang="zh-HK" sz="2800" smtClean="0"/>
          </a:p>
          <a:p>
            <a:r>
              <a:rPr lang="zh-HK" altLang="zh-TW" sz="2800" smtClean="0"/>
              <a:t> </a:t>
            </a:r>
            <a:r>
              <a:rPr lang="en-US" altLang="zh-TW" sz="2800" smtClean="0"/>
              <a:t>(</a:t>
            </a:r>
            <a:r>
              <a:rPr lang="zh-HK" altLang="zh-TW" sz="2800" smtClean="0"/>
              <a:t>一</a:t>
            </a:r>
            <a:r>
              <a:rPr lang="en-US" altLang="zh-TW" sz="2800" smtClean="0"/>
              <a:t>)</a:t>
            </a:r>
            <a:r>
              <a:rPr lang="zh-HK" altLang="zh-TW" sz="2800" smtClean="0"/>
              <a:t>壓</a:t>
            </a:r>
            <a:r>
              <a:rPr lang="en-US" altLang="zh-TW" sz="2800" smtClean="0"/>
              <a:t>(</a:t>
            </a:r>
            <a:r>
              <a:rPr lang="zh-HK" altLang="zh-TW" sz="2800" smtClean="0"/>
              <a:t>潛</a:t>
            </a:r>
            <a:r>
              <a:rPr lang="en-US" altLang="zh-TW" sz="2800" smtClean="0"/>
              <a:t>)</a:t>
            </a:r>
            <a:r>
              <a:rPr lang="zh-TW" altLang="zh-TW" sz="2800" smtClean="0"/>
              <a:t>抑作用</a:t>
            </a:r>
            <a:r>
              <a:rPr lang="en-US" altLang="zh-TW" sz="2800" smtClean="0"/>
              <a:t>(repression)</a:t>
            </a:r>
          </a:p>
          <a:p>
            <a:r>
              <a:rPr lang="en-US" altLang="zh-TW" sz="2800" smtClean="0"/>
              <a:t>(</a:t>
            </a:r>
            <a:r>
              <a:rPr lang="zh-HK" altLang="zh-TW" sz="2800" smtClean="0"/>
              <a:t>二</a:t>
            </a:r>
            <a:r>
              <a:rPr lang="en-US" altLang="zh-TW" sz="2800" smtClean="0"/>
              <a:t>)</a:t>
            </a:r>
            <a:r>
              <a:rPr lang="zh-TW" altLang="zh-TW" sz="2800" smtClean="0"/>
              <a:t>否定作用</a:t>
            </a:r>
            <a:r>
              <a:rPr lang="en-US" altLang="zh-TW" sz="2800" smtClean="0"/>
              <a:t>(denial)</a:t>
            </a:r>
            <a:endParaRPr lang="zh-TW" altLang="zh-TW" sz="2800" smtClean="0"/>
          </a:p>
          <a:p>
            <a:r>
              <a:rPr lang="en-US" altLang="zh-TW" sz="2800" smtClean="0"/>
              <a:t>(</a:t>
            </a:r>
            <a:r>
              <a:rPr lang="zh-HK" altLang="zh-TW" sz="2800" smtClean="0"/>
              <a:t>三</a:t>
            </a:r>
            <a:r>
              <a:rPr lang="en-US" altLang="zh-TW" sz="2800" smtClean="0"/>
              <a:t>)</a:t>
            </a:r>
            <a:r>
              <a:rPr lang="zh-TW" altLang="zh-TW" sz="2800" smtClean="0"/>
              <a:t>投射作用</a:t>
            </a:r>
            <a:r>
              <a:rPr lang="en-US" altLang="zh-TW" sz="2800" smtClean="0"/>
              <a:t>(projection)</a:t>
            </a:r>
            <a:r>
              <a:rPr lang="zh-TW" altLang="en-US" sz="2800" smtClean="0"/>
              <a:t>：</a:t>
            </a:r>
            <a:r>
              <a:rPr lang="zh-TW" altLang="zh-TW" sz="2800" smtClean="0"/>
              <a:t>以自己的想法去推測別人的想法</a:t>
            </a:r>
            <a:endParaRPr lang="en-US" altLang="zh-TW" sz="2800" smtClean="0"/>
          </a:p>
          <a:p>
            <a:r>
              <a:rPr lang="en-US" altLang="zh-TW" sz="2800" smtClean="0"/>
              <a:t>(</a:t>
            </a:r>
            <a:r>
              <a:rPr lang="zh-HK" altLang="zh-TW" sz="2800" smtClean="0"/>
              <a:t>四</a:t>
            </a:r>
            <a:r>
              <a:rPr lang="en-US" altLang="zh-TW" sz="2800" smtClean="0"/>
              <a:t>)</a:t>
            </a:r>
            <a:r>
              <a:rPr lang="zh-TW" altLang="zh-TW" sz="2800" smtClean="0"/>
              <a:t>退化作用</a:t>
            </a:r>
            <a:r>
              <a:rPr lang="en-US" altLang="zh-TW" sz="2800" smtClean="0"/>
              <a:t>(regression)</a:t>
            </a:r>
            <a:endParaRPr lang="zh-TW" altLang="zh-TW" sz="2800" smtClean="0"/>
          </a:p>
        </p:txBody>
      </p:sp>
    </p:spTree>
    <p:extLst>
      <p:ext uri="{BB962C8B-B14F-4D97-AF65-F5344CB8AC3E}">
        <p14:creationId xmlns:p14="http://schemas.microsoft.com/office/powerpoint/2010/main" val="416568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en-US" dirty="0">
                <a:latin typeface="標楷體" pitchFamily="65" charset="-120"/>
                <a:ea typeface="標楷體" pitchFamily="65" charset="-120"/>
              </a:rPr>
              <a:t>精神分析論</a:t>
            </a:r>
            <a:endParaRPr lang="zh-TW" altLang="en-US" dirty="0"/>
          </a:p>
        </p:txBody>
      </p:sp>
      <p:sp>
        <p:nvSpPr>
          <p:cNvPr id="28675" name="內容版面配置區 2"/>
          <p:cNvSpPr>
            <a:spLocks noGrp="1"/>
          </p:cNvSpPr>
          <p:nvPr>
            <p:ph idx="1"/>
          </p:nvPr>
        </p:nvSpPr>
        <p:spPr>
          <a:xfrm>
            <a:off x="395288" y="1600200"/>
            <a:ext cx="8137525" cy="4924425"/>
          </a:xfrm>
        </p:spPr>
        <p:txBody>
          <a:bodyPr>
            <a:normAutofit lnSpcReduction="10000"/>
          </a:bodyPr>
          <a:lstStyle/>
          <a:p>
            <a:r>
              <a:rPr lang="en-US" altLang="zh-TW" sz="2800" dirty="0" smtClean="0"/>
              <a:t>(</a:t>
            </a:r>
            <a:r>
              <a:rPr lang="zh-HK" altLang="zh-TW" sz="2800" dirty="0" smtClean="0"/>
              <a:t>五</a:t>
            </a:r>
            <a:r>
              <a:rPr lang="en-US" altLang="zh-TW" sz="2800" dirty="0" smtClean="0"/>
              <a:t>)</a:t>
            </a:r>
            <a:r>
              <a:rPr lang="zh-TW" altLang="zh-TW" sz="2800" dirty="0" smtClean="0"/>
              <a:t>轉移</a:t>
            </a:r>
            <a:r>
              <a:rPr lang="en-US" altLang="zh-TW" sz="2800" dirty="0" smtClean="0"/>
              <a:t>(</a:t>
            </a:r>
            <a:r>
              <a:rPr lang="zh-HK" altLang="zh-TW" sz="2800" dirty="0" smtClean="0"/>
              <a:t>替代</a:t>
            </a:r>
            <a:r>
              <a:rPr lang="en-US" altLang="zh-TW" sz="2800" dirty="0" smtClean="0"/>
              <a:t>)</a:t>
            </a:r>
            <a:r>
              <a:rPr lang="zh-TW" altLang="zh-TW" sz="2800" dirty="0" smtClean="0"/>
              <a:t>作用</a:t>
            </a:r>
            <a:r>
              <a:rPr lang="en-US" altLang="zh-TW" sz="2800" dirty="0" smtClean="0"/>
              <a:t>(displacement)</a:t>
            </a:r>
            <a:r>
              <a:rPr lang="zh-TW" altLang="en-US" sz="2800" dirty="0" smtClean="0"/>
              <a:t>：</a:t>
            </a:r>
            <a:r>
              <a:rPr lang="zh-HK" altLang="zh-TW" sz="2800" dirty="0" smtClean="0"/>
              <a:t>憎恨父親的兒童轉為對教師的憎恨</a:t>
            </a:r>
            <a:endParaRPr lang="zh-TW" altLang="zh-TW" sz="2800" dirty="0" smtClean="0"/>
          </a:p>
          <a:p>
            <a:r>
              <a:rPr lang="en-US" altLang="zh-TW" sz="2800" dirty="0" smtClean="0"/>
              <a:t>(</a:t>
            </a:r>
            <a:r>
              <a:rPr lang="zh-HK" altLang="zh-TW" sz="2800" dirty="0" smtClean="0"/>
              <a:t>六</a:t>
            </a:r>
            <a:r>
              <a:rPr lang="en-US" altLang="zh-TW" sz="2800" dirty="0" smtClean="0"/>
              <a:t>)</a:t>
            </a:r>
            <a:r>
              <a:rPr lang="zh-TW" altLang="zh-TW" sz="2800" dirty="0" smtClean="0"/>
              <a:t>反向作用</a:t>
            </a:r>
            <a:r>
              <a:rPr lang="en-US" altLang="zh-TW" sz="2800" dirty="0" smtClean="0"/>
              <a:t>(reaction formation)</a:t>
            </a:r>
            <a:r>
              <a:rPr lang="zh-TW" altLang="en-US" sz="2800" dirty="0" smtClean="0"/>
              <a:t>：</a:t>
            </a:r>
            <a:r>
              <a:rPr lang="zh-HK" altLang="zh-TW" sz="2800" dirty="0" smtClean="0"/>
              <a:t>愈是</a:t>
            </a:r>
            <a:r>
              <a:rPr lang="zh-TW" altLang="zh-TW" sz="2800" dirty="0" smtClean="0"/>
              <a:t>自卑</a:t>
            </a:r>
            <a:r>
              <a:rPr lang="zh-HK" altLang="zh-TW" sz="2800" dirty="0" smtClean="0"/>
              <a:t>的人愈會顯威風</a:t>
            </a:r>
            <a:r>
              <a:rPr lang="en-US" altLang="zh-TW" sz="2800" dirty="0" smtClean="0"/>
              <a:t>(</a:t>
            </a:r>
            <a:r>
              <a:rPr lang="zh-TW" altLang="en-US" sz="2800" dirty="0" smtClean="0"/>
              <a:t>壓抑</a:t>
            </a:r>
            <a:r>
              <a:rPr lang="en-US" altLang="zh-TW" sz="2800" dirty="0" smtClean="0"/>
              <a:t>+</a:t>
            </a:r>
            <a:r>
              <a:rPr lang="zh-TW" altLang="en-US" sz="2800" dirty="0" smtClean="0"/>
              <a:t>與想法相反行為</a:t>
            </a:r>
            <a:r>
              <a:rPr lang="en-US" altLang="zh-TW" sz="2800" dirty="0" smtClean="0"/>
              <a:t>)</a:t>
            </a:r>
            <a:endParaRPr lang="en-US" altLang="zh-HK" sz="2800" dirty="0" smtClean="0"/>
          </a:p>
          <a:p>
            <a:r>
              <a:rPr lang="en-US" altLang="zh-TW" sz="2800" dirty="0" smtClean="0"/>
              <a:t>(</a:t>
            </a:r>
            <a:r>
              <a:rPr lang="zh-HK" altLang="zh-TW" sz="2800" dirty="0" smtClean="0"/>
              <a:t>七</a:t>
            </a:r>
            <a:r>
              <a:rPr lang="en-US" altLang="zh-TW" sz="2800" dirty="0" smtClean="0"/>
              <a:t>)</a:t>
            </a:r>
            <a:r>
              <a:rPr lang="zh-TW" altLang="zh-TW" sz="2800" dirty="0" smtClean="0"/>
              <a:t>合理化作用</a:t>
            </a:r>
            <a:r>
              <a:rPr lang="en-US" altLang="zh-TW" sz="2800" dirty="0" smtClean="0"/>
              <a:t>(rationalization)</a:t>
            </a:r>
            <a:endParaRPr lang="zh-TW" altLang="zh-TW" sz="2800" dirty="0" smtClean="0"/>
          </a:p>
          <a:p>
            <a:r>
              <a:rPr lang="en-US" altLang="zh-TW" sz="2800" dirty="0" smtClean="0"/>
              <a:t>(</a:t>
            </a:r>
            <a:r>
              <a:rPr lang="zh-HK" altLang="zh-TW" sz="2800" dirty="0" smtClean="0"/>
              <a:t>八</a:t>
            </a:r>
            <a:r>
              <a:rPr lang="en-US" altLang="zh-TW" sz="2800" dirty="0" smtClean="0"/>
              <a:t>)</a:t>
            </a:r>
            <a:r>
              <a:rPr lang="zh-TW" altLang="zh-TW" sz="2800" dirty="0" smtClean="0"/>
              <a:t>補償作用</a:t>
            </a:r>
            <a:r>
              <a:rPr lang="en-US" altLang="zh-TW" sz="2800" dirty="0" smtClean="0"/>
              <a:t>(compensation)</a:t>
            </a:r>
          </a:p>
          <a:p>
            <a:r>
              <a:rPr lang="en-US" altLang="zh-TW" sz="2800" dirty="0" smtClean="0"/>
              <a:t>(</a:t>
            </a:r>
            <a:r>
              <a:rPr lang="zh-HK" altLang="zh-TW" sz="2800" dirty="0" smtClean="0"/>
              <a:t>九</a:t>
            </a:r>
            <a:r>
              <a:rPr lang="en-US" altLang="zh-TW" sz="2800" dirty="0" smtClean="0"/>
              <a:t>)</a:t>
            </a:r>
            <a:r>
              <a:rPr lang="zh-TW" altLang="zh-TW" sz="2800" dirty="0" smtClean="0"/>
              <a:t>昇華作用</a:t>
            </a:r>
            <a:r>
              <a:rPr lang="en-US" altLang="zh-TW" sz="2800" dirty="0" smtClean="0"/>
              <a:t>(sublimation)</a:t>
            </a:r>
            <a:endParaRPr lang="zh-TW" altLang="zh-TW" sz="2800" dirty="0" smtClean="0"/>
          </a:p>
          <a:p>
            <a:r>
              <a:rPr lang="en-US" altLang="zh-TW" sz="2800" dirty="0" smtClean="0"/>
              <a:t>(</a:t>
            </a:r>
            <a:r>
              <a:rPr lang="zh-HK" altLang="zh-TW" sz="2800" dirty="0" smtClean="0"/>
              <a:t>十</a:t>
            </a:r>
            <a:r>
              <a:rPr lang="en-US" altLang="zh-TW" sz="2800" dirty="0" smtClean="0"/>
              <a:t>)</a:t>
            </a:r>
            <a:r>
              <a:rPr lang="zh-TW" altLang="zh-TW" sz="2800" dirty="0" smtClean="0"/>
              <a:t>投射作用</a:t>
            </a:r>
            <a:r>
              <a:rPr lang="en-US" altLang="zh-TW" sz="2800" dirty="0" smtClean="0"/>
              <a:t>(projection)</a:t>
            </a:r>
            <a:endParaRPr lang="zh-TW" altLang="zh-TW" sz="2800" dirty="0" smtClean="0"/>
          </a:p>
          <a:p>
            <a:r>
              <a:rPr lang="en-US" altLang="zh-TW" sz="2800" dirty="0" smtClean="0"/>
              <a:t>(</a:t>
            </a:r>
            <a:r>
              <a:rPr lang="zh-HK" altLang="zh-TW" sz="2800" dirty="0" smtClean="0"/>
              <a:t>十一</a:t>
            </a:r>
            <a:r>
              <a:rPr lang="en-US" altLang="zh-TW" sz="2800" dirty="0" smtClean="0"/>
              <a:t>)</a:t>
            </a:r>
            <a:r>
              <a:rPr lang="zh-HK" altLang="zh-TW" sz="2800" dirty="0" smtClean="0"/>
              <a:t>認同作用</a:t>
            </a:r>
            <a:r>
              <a:rPr lang="en-US" altLang="zh-TW" sz="2800" dirty="0" smtClean="0"/>
              <a:t>(identification)</a:t>
            </a:r>
            <a:endParaRPr lang="zh-TW" altLang="zh-TW" sz="2800" dirty="0" smtClean="0"/>
          </a:p>
          <a:p>
            <a:r>
              <a:rPr lang="en-US" altLang="zh-TW" sz="2800" dirty="0" smtClean="0"/>
              <a:t>(</a:t>
            </a:r>
            <a:r>
              <a:rPr lang="zh-HK" altLang="zh-TW" sz="2800" dirty="0" smtClean="0"/>
              <a:t>十二</a:t>
            </a:r>
            <a:r>
              <a:rPr lang="en-US" altLang="zh-TW" sz="2800" dirty="0" smtClean="0"/>
              <a:t>)</a:t>
            </a:r>
            <a:r>
              <a:rPr lang="zh-TW" altLang="zh-TW" sz="2800" dirty="0" smtClean="0"/>
              <a:t>幻想作用</a:t>
            </a:r>
            <a:r>
              <a:rPr lang="en-US" altLang="zh-TW" sz="2800" dirty="0" smtClean="0"/>
              <a:t>(</a:t>
            </a:r>
            <a:r>
              <a:rPr lang="zh-TW" altLang="zh-TW" sz="2800" dirty="0" smtClean="0"/>
              <a:t>絕緣作用</a:t>
            </a:r>
            <a:r>
              <a:rPr lang="en-US" altLang="zh-TW" sz="2800" dirty="0" smtClean="0"/>
              <a:t>)(emotional insulation)</a:t>
            </a:r>
            <a:endParaRPr lang="zh-TW" altLang="zh-TW" sz="2800" dirty="0" smtClean="0"/>
          </a:p>
          <a:p>
            <a:endParaRPr lang="zh-TW" altLang="zh-TW" dirty="0" smtClean="0"/>
          </a:p>
          <a:p>
            <a:endParaRPr lang="zh-TW" altLang="zh-TW" dirty="0" smtClean="0"/>
          </a:p>
          <a:p>
            <a:endParaRPr lang="zh-TW" altLang="en-US" dirty="0" smtClean="0"/>
          </a:p>
        </p:txBody>
      </p:sp>
    </p:spTree>
    <p:extLst>
      <p:ext uri="{BB962C8B-B14F-4D97-AF65-F5344CB8AC3E}">
        <p14:creationId xmlns:p14="http://schemas.microsoft.com/office/powerpoint/2010/main" val="182416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 name="Shape 532"/>
          <p:cNvGraphicFramePr>
            <a:graphicFrameLocks noGrp="1"/>
          </p:cNvGraphicFramePr>
          <p:nvPr>
            <p:extLst>
              <p:ext uri="{D42A27DB-BD31-4B8C-83A1-F6EECF244321}">
                <p14:modId xmlns:p14="http://schemas.microsoft.com/office/powerpoint/2010/main" val="2606933869"/>
              </p:ext>
            </p:extLst>
          </p:nvPr>
        </p:nvGraphicFramePr>
        <p:xfrm>
          <a:off x="323528" y="2132856"/>
          <a:ext cx="8243871" cy="4535373"/>
        </p:xfrm>
        <a:graphic>
          <a:graphicData uri="http://schemas.openxmlformats.org/drawingml/2006/table">
            <a:tbl>
              <a:tblPr/>
              <a:tblGrid>
                <a:gridCol w="969921"/>
                <a:gridCol w="1406343"/>
                <a:gridCol w="2592288"/>
                <a:gridCol w="3275319"/>
              </a:tblGrid>
              <a:tr h="504056">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Tx/>
                        <a:buNone/>
                        <a:tabLst/>
                      </a:pPr>
                      <a:r>
                        <a:rPr kumimoji="0" lang="en-US" altLang="zh-TW" sz="1600" b="1" i="0" u="none" strike="noStrike" cap="none" normalizeH="0" baseline="0" dirty="0" err="1" smtClean="0">
                          <a:ln>
                            <a:noFill/>
                          </a:ln>
                          <a:solidFill>
                            <a:srgbClr val="FFFFFF"/>
                          </a:solidFill>
                          <a:effectLst/>
                          <a:latin typeface="Arial" panose="020B0604020202020204" pitchFamily="34" charset="0"/>
                          <a:cs typeface="Arial" panose="020B0604020202020204" pitchFamily="34" charset="0"/>
                          <a:sym typeface="Arial" panose="020B0604020202020204" pitchFamily="34" charset="0"/>
                        </a:rPr>
                        <a:t>防衛歷程</a:t>
                      </a:r>
                      <a:endParaRPr kumimoji="0" lang="en-US" altLang="zh-TW" sz="1600" b="1"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Tx/>
                        <a:buNone/>
                        <a:tabLst/>
                      </a:pPr>
                      <a:r>
                        <a:rPr kumimoji="0" lang="en-US" altLang="zh-TW" sz="2000" b="1" i="0" u="none" strike="noStrike" cap="none" normalizeH="0" baseline="0" dirty="0" err="1" smtClean="0">
                          <a:ln>
                            <a:noFill/>
                          </a:ln>
                          <a:solidFill>
                            <a:srgbClr val="FFFFFF"/>
                          </a:solidFill>
                          <a:effectLst/>
                          <a:latin typeface="Arial" panose="020B0604020202020204" pitchFamily="34" charset="0"/>
                          <a:cs typeface="Arial" panose="020B0604020202020204" pitchFamily="34" charset="0"/>
                          <a:sym typeface="Arial" panose="020B0604020202020204" pitchFamily="34" charset="0"/>
                        </a:rPr>
                        <a:t>防衛行為</a:t>
                      </a:r>
                      <a:endParaRPr kumimoji="0" lang="en-US" altLang="zh-TW" sz="2000" b="1"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Tx/>
                        <a:buNone/>
                        <a:tabLst/>
                      </a:pPr>
                      <a:r>
                        <a:rPr kumimoji="0" lang="en-US" altLang="zh-TW" sz="2000" b="1" i="0" u="none" strike="noStrike" cap="none" normalizeH="0" baseline="0" dirty="0" err="1" smtClean="0">
                          <a:ln>
                            <a:noFill/>
                          </a:ln>
                          <a:solidFill>
                            <a:srgbClr val="FFFFFF"/>
                          </a:solidFill>
                          <a:effectLst/>
                          <a:latin typeface="Arial" panose="020B0604020202020204" pitchFamily="34" charset="0"/>
                          <a:cs typeface="Arial" panose="020B0604020202020204" pitchFamily="34" charset="0"/>
                          <a:sym typeface="Arial" panose="020B0604020202020204" pitchFamily="34" charset="0"/>
                        </a:rPr>
                        <a:t>個體表現</a:t>
                      </a:r>
                      <a:endParaRPr kumimoji="0" lang="en-US" altLang="zh-TW" sz="2000" b="1"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FFFFFF"/>
                        </a:buClr>
                        <a:buSzPct val="25000"/>
                        <a:buFontTx/>
                        <a:buNone/>
                        <a:tabLst/>
                      </a:pPr>
                      <a:r>
                        <a:rPr kumimoji="0" lang="en-US" altLang="zh-TW" sz="2000" b="1" i="0" u="none" strike="noStrike" cap="none" normalizeH="0" baseline="0" dirty="0" err="1" smtClean="0">
                          <a:ln>
                            <a:noFill/>
                          </a:ln>
                          <a:solidFill>
                            <a:srgbClr val="FFFFFF"/>
                          </a:solidFill>
                          <a:effectLst/>
                          <a:latin typeface="Arial" panose="020B0604020202020204" pitchFamily="34" charset="0"/>
                          <a:cs typeface="Arial" panose="020B0604020202020204" pitchFamily="34" charset="0"/>
                          <a:sym typeface="Arial" panose="020B0604020202020204" pitchFamily="34" charset="0"/>
                        </a:rPr>
                        <a:t>例子</a:t>
                      </a:r>
                      <a:endParaRPr kumimoji="0" lang="en-US" altLang="zh-TW" sz="2000" b="1"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823974">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扭曲</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合理化</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將經驗曲解為與自我概念相一致</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自認不會犯錯的人，將錯誤解釋由別人的因素造成</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1104207">
                <a:tc rowSpan="2">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否認</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幻想</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否認與自我概念不一致的經驗</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幻想自己是個王子，全天下的女人都仰慕自己，看不到任何例外</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258328">
                <a:tc vMerge="1">
                  <a:txBody>
                    <a:bodyPr/>
                    <a:lstStyle/>
                    <a:p>
                      <a:endParaRPr lang="zh-TW" altLang="en-US"/>
                    </a:p>
                  </a:txBody>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投射</a:t>
                      </a: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當個體表達一種自己無法接受的需求時，將其否認到意識層之下，而以與自我概念相一致的方式表現</a:t>
                      </a:r>
                      <a:r>
                        <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a:t>
                      </a: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Pct val="25000"/>
                        <a:buFontTx/>
                        <a:buNone/>
                        <a:tabLst/>
                      </a:pPr>
                      <a:r>
                        <a:rPr kumimoji="0" lang="en-US" altLang="zh-TW" sz="2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某人認為自己的自我概念裡完全沒有有關種族歧視想法，而是別人的表現害他產生這樣的想法</a:t>
                      </a:r>
                      <a:endParaRPr kumimoji="0" lang="en-US" altLang="zh-TW"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68569" marR="68569" marT="45728" marB="457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pic>
        <p:nvPicPr>
          <p:cNvPr id="68636" name="Shape 53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7" y="156257"/>
            <a:ext cx="3373536"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37" name="Shape 534"/>
          <p:cNvSpPr txBox="1">
            <a:spLocks noChangeArrowheads="1"/>
          </p:cNvSpPr>
          <p:nvPr/>
        </p:nvSpPr>
        <p:spPr bwMode="auto">
          <a:xfrm>
            <a:off x="482203" y="1182688"/>
            <a:ext cx="8118872" cy="80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itchFamily="34" charset="0"/>
                <a:cs typeface="Arial" pitchFamily="34" charset="0"/>
                <a:sym typeface="Arial" pitchFamily="34" charset="0"/>
              </a:defRPr>
            </a:lvl1pPr>
            <a:lvl2pPr marL="742950" indent="-285750">
              <a:defRPr sz="1400">
                <a:solidFill>
                  <a:srgbClr val="000000"/>
                </a:solidFill>
                <a:latin typeface="Arial" pitchFamily="34" charset="0"/>
                <a:cs typeface="Arial" pitchFamily="34" charset="0"/>
                <a:sym typeface="Arial" pitchFamily="34" charset="0"/>
              </a:defRPr>
            </a:lvl2pPr>
            <a:lvl3pPr marL="1143000" indent="-228600">
              <a:defRPr sz="1400">
                <a:solidFill>
                  <a:srgbClr val="000000"/>
                </a:solidFill>
                <a:latin typeface="Arial" pitchFamily="34" charset="0"/>
                <a:cs typeface="Arial" pitchFamily="34" charset="0"/>
                <a:sym typeface="Arial" pitchFamily="34" charset="0"/>
              </a:defRPr>
            </a:lvl3pPr>
            <a:lvl4pPr marL="1600200" indent="-228600">
              <a:defRPr sz="1400">
                <a:solidFill>
                  <a:srgbClr val="000000"/>
                </a:solidFill>
                <a:latin typeface="Arial" pitchFamily="34" charset="0"/>
                <a:cs typeface="Arial" pitchFamily="34" charset="0"/>
                <a:sym typeface="Arial" pitchFamily="34" charset="0"/>
              </a:defRPr>
            </a:lvl4pPr>
            <a:lvl5pPr marL="2057400" indent="-228600">
              <a:defRPr sz="1400">
                <a:solidFill>
                  <a:srgbClr val="000000"/>
                </a:solidFill>
                <a:latin typeface="Arial" pitchFamily="34" charset="0"/>
                <a:cs typeface="Arial" pitchFamily="34" charset="0"/>
                <a:sym typeface="Arial" pitchFamily="34" charset="0"/>
              </a:defRPr>
            </a:lvl5pPr>
            <a:lvl6pPr marL="2514600" indent="-228600" eaLnBrk="0" fontAlgn="base" hangingPunct="0">
              <a:spcBef>
                <a:spcPct val="0"/>
              </a:spcBef>
              <a:spcAft>
                <a:spcPct val="0"/>
              </a:spcAft>
              <a:defRPr sz="1400">
                <a:solidFill>
                  <a:srgbClr val="000000"/>
                </a:solidFill>
                <a:latin typeface="Arial" pitchFamily="34" charset="0"/>
                <a:cs typeface="Arial" pitchFamily="34" charset="0"/>
                <a:sym typeface="Arial" pitchFamily="34" charset="0"/>
              </a:defRPr>
            </a:lvl6pPr>
            <a:lvl7pPr marL="2971800" indent="-228600" eaLnBrk="0" fontAlgn="base" hangingPunct="0">
              <a:spcBef>
                <a:spcPct val="0"/>
              </a:spcBef>
              <a:spcAft>
                <a:spcPct val="0"/>
              </a:spcAft>
              <a:defRPr sz="1400">
                <a:solidFill>
                  <a:srgbClr val="000000"/>
                </a:solidFill>
                <a:latin typeface="Arial" pitchFamily="34" charset="0"/>
                <a:cs typeface="Arial" pitchFamily="34" charset="0"/>
                <a:sym typeface="Arial" pitchFamily="34" charset="0"/>
              </a:defRPr>
            </a:lvl7pPr>
            <a:lvl8pPr marL="3429000" indent="-228600" eaLnBrk="0" fontAlgn="base" hangingPunct="0">
              <a:spcBef>
                <a:spcPct val="0"/>
              </a:spcBef>
              <a:spcAft>
                <a:spcPct val="0"/>
              </a:spcAft>
              <a:defRPr sz="1400">
                <a:solidFill>
                  <a:srgbClr val="000000"/>
                </a:solidFill>
                <a:latin typeface="Arial" pitchFamily="34" charset="0"/>
                <a:cs typeface="Arial" pitchFamily="34" charset="0"/>
                <a:sym typeface="Arial" pitchFamily="34" charset="0"/>
              </a:defRPr>
            </a:lvl8pPr>
            <a:lvl9pPr marL="3886200" indent="-228600" eaLnBrk="0" fontAlgn="base" hangingPunct="0">
              <a:spcBef>
                <a:spcPct val="0"/>
              </a:spcBef>
              <a:spcAft>
                <a:spcPct val="0"/>
              </a:spcAft>
              <a:defRPr sz="1400">
                <a:solidFill>
                  <a:srgbClr val="000000"/>
                </a:solidFill>
                <a:latin typeface="Arial" pitchFamily="34" charset="0"/>
                <a:cs typeface="Arial" pitchFamily="34" charset="0"/>
                <a:sym typeface="Arial" pitchFamily="34" charset="0"/>
              </a:defRPr>
            </a:lvl9pPr>
          </a:lstStyle>
          <a:p>
            <a:pPr eaLnBrk="1" hangingPunct="1">
              <a:buClr>
                <a:srgbClr val="FF0000"/>
              </a:buClr>
              <a:buFont typeface="Arial" pitchFamily="34" charset="0"/>
              <a:buChar char="❖"/>
            </a:pPr>
            <a:r>
              <a:rPr lang="en-US" altLang="zh-TW" sz="2400" b="1" dirty="0" err="1">
                <a:solidFill>
                  <a:srgbClr val="FF0000"/>
                </a:solidFill>
              </a:rPr>
              <a:t>否定</a:t>
            </a:r>
            <a:r>
              <a:rPr lang="en-US" altLang="zh-TW" sz="2400" dirty="0">
                <a:solidFill>
                  <a:srgbClr val="FF0000"/>
                </a:solidFill>
              </a:rPr>
              <a:t>(denial) 、</a:t>
            </a:r>
            <a:r>
              <a:rPr lang="en-US" altLang="zh-TW" sz="2400" b="1" dirty="0" err="1">
                <a:solidFill>
                  <a:srgbClr val="FF0000"/>
                </a:solidFill>
              </a:rPr>
              <a:t>扭曲</a:t>
            </a:r>
            <a:r>
              <a:rPr lang="en-US" altLang="zh-TW" sz="2400" dirty="0">
                <a:solidFill>
                  <a:srgbClr val="FF0000"/>
                </a:solidFill>
              </a:rPr>
              <a:t>(distortion) </a:t>
            </a:r>
          </a:p>
          <a:p>
            <a:pPr eaLnBrk="1" hangingPunct="1">
              <a:buClr>
                <a:srgbClr val="000000"/>
              </a:buClr>
              <a:buSzPct val="25000"/>
            </a:pPr>
            <a:r>
              <a:rPr lang="en-US" altLang="zh-TW" sz="2400" dirty="0"/>
              <a:t>    </a:t>
            </a:r>
            <a:r>
              <a:rPr lang="en-US" altLang="zh-TW" sz="2400" dirty="0" err="1"/>
              <a:t>個人拒絕接受和自我觀念不一致的知覺和經驗的方法</a:t>
            </a:r>
            <a:r>
              <a:rPr lang="en-US" altLang="zh-TW" sz="2400" dirty="0"/>
              <a:t>。</a:t>
            </a:r>
          </a:p>
        </p:txBody>
      </p:sp>
    </p:spTree>
    <p:extLst>
      <p:ext uri="{BB962C8B-B14F-4D97-AF65-F5344CB8AC3E}">
        <p14:creationId xmlns:p14="http://schemas.microsoft.com/office/powerpoint/2010/main" val="2982259330"/>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標題 1"/>
          <p:cNvSpPr>
            <a:spLocks noGrp="1"/>
          </p:cNvSpPr>
          <p:nvPr>
            <p:ph type="title"/>
          </p:nvPr>
        </p:nvSpPr>
        <p:spPr/>
        <p:txBody>
          <a:bodyPr/>
          <a:lstStyle/>
          <a:p>
            <a:r>
              <a:rPr lang="zh-TW" altLang="en-US" dirty="0" smtClean="0"/>
              <a:t>精神分析在</a:t>
            </a:r>
            <a:r>
              <a:rPr lang="zh-TW" altLang="zh-TW" dirty="0" smtClean="0"/>
              <a:t>青少年</a:t>
            </a:r>
            <a:r>
              <a:rPr lang="zh-TW" altLang="en-US" dirty="0" smtClean="0"/>
              <a:t>時期的應用</a:t>
            </a:r>
            <a:endParaRPr lang="zh-TW" altLang="en-US" dirty="0" smtClean="0"/>
          </a:p>
        </p:txBody>
      </p:sp>
      <p:sp>
        <p:nvSpPr>
          <p:cNvPr id="25603" name="內容版面配置區 2"/>
          <p:cNvSpPr>
            <a:spLocks noGrp="1"/>
          </p:cNvSpPr>
          <p:nvPr>
            <p:ph idx="1"/>
          </p:nvPr>
        </p:nvSpPr>
        <p:spPr>
          <a:xfrm>
            <a:off x="685800" y="1700212"/>
            <a:ext cx="7772400" cy="4105051"/>
          </a:xfrm>
        </p:spPr>
        <p:txBody>
          <a:bodyPr/>
          <a:lstStyle/>
          <a:p>
            <a:pPr marL="0" indent="0">
              <a:buNone/>
              <a:defRPr/>
            </a:pPr>
            <a:r>
              <a:rPr lang="zh-TW" altLang="en-US" sz="2400" dirty="0" smtClean="0">
                <a:solidFill>
                  <a:srgbClr val="0000CC"/>
                </a:solidFill>
                <a:latin typeface="Times New Roman" pitchFamily="18" charset="0"/>
                <a:ea typeface="華康魏碑體" pitchFamily="65" charset="-120"/>
              </a:rPr>
              <a:t>人格結構</a:t>
            </a:r>
            <a:r>
              <a:rPr lang="en-US" altLang="zh-TW" sz="2400" dirty="0" smtClean="0">
                <a:solidFill>
                  <a:srgbClr val="0000CC"/>
                </a:solidFill>
                <a:latin typeface="Times New Roman" pitchFamily="18" charset="0"/>
                <a:ea typeface="華康魏碑體" pitchFamily="65" charset="-120"/>
              </a:rPr>
              <a:t>-</a:t>
            </a:r>
            <a:r>
              <a:rPr lang="zh-TW" altLang="en-US" sz="2400" dirty="0" smtClean="0">
                <a:solidFill>
                  <a:srgbClr val="0000CC"/>
                </a:solidFill>
                <a:latin typeface="Times New Roman" pitchFamily="18" charset="0"/>
                <a:ea typeface="華康魏碑體" pitchFamily="65" charset="-120"/>
              </a:rPr>
              <a:t>本我</a:t>
            </a:r>
            <a:r>
              <a:rPr lang="en-US" altLang="zh-TW" sz="2400" dirty="0" smtClean="0">
                <a:solidFill>
                  <a:srgbClr val="0000CC"/>
                </a:solidFill>
                <a:latin typeface="Times New Roman" pitchFamily="18" charset="0"/>
                <a:ea typeface="華康魏碑體" pitchFamily="65" charset="-120"/>
              </a:rPr>
              <a:t>(id),</a:t>
            </a:r>
            <a:r>
              <a:rPr lang="zh-TW" altLang="en-US" sz="2400" dirty="0" smtClean="0">
                <a:solidFill>
                  <a:srgbClr val="0000CC"/>
                </a:solidFill>
                <a:latin typeface="Times New Roman" pitchFamily="18" charset="0"/>
                <a:ea typeface="華康魏碑體" pitchFamily="65" charset="-120"/>
              </a:rPr>
              <a:t>自我</a:t>
            </a:r>
            <a:r>
              <a:rPr lang="en-US" altLang="zh-TW" sz="2400" dirty="0" smtClean="0">
                <a:solidFill>
                  <a:srgbClr val="0000CC"/>
                </a:solidFill>
                <a:latin typeface="Times New Roman" pitchFamily="18" charset="0"/>
                <a:ea typeface="華康魏碑體" pitchFamily="65" charset="-120"/>
              </a:rPr>
              <a:t>(ego),</a:t>
            </a:r>
            <a:r>
              <a:rPr lang="zh-TW" altLang="en-US" sz="2400" dirty="0" smtClean="0">
                <a:solidFill>
                  <a:srgbClr val="0000CC"/>
                </a:solidFill>
                <a:latin typeface="Times New Roman" pitchFamily="18" charset="0"/>
                <a:ea typeface="華康魏碑體" pitchFamily="65" charset="-120"/>
              </a:rPr>
              <a:t>超我</a:t>
            </a:r>
            <a:r>
              <a:rPr lang="en-US" altLang="zh-TW" sz="2400" dirty="0" smtClean="0">
                <a:solidFill>
                  <a:srgbClr val="0000CC"/>
                </a:solidFill>
                <a:latin typeface="Times New Roman" pitchFamily="18" charset="0"/>
                <a:ea typeface="華康魏碑體" pitchFamily="65" charset="-120"/>
              </a:rPr>
              <a:t>(superego)</a:t>
            </a:r>
          </a:p>
          <a:p>
            <a:pPr marL="0" indent="0">
              <a:buFont typeface="あくあフォント"/>
              <a:buNone/>
              <a:defRPr/>
            </a:pPr>
            <a:r>
              <a:rPr lang="en-US" altLang="zh-TW" sz="2400" dirty="0" smtClean="0">
                <a:solidFill>
                  <a:srgbClr val="0000CC"/>
                </a:solidFill>
                <a:latin typeface="Times New Roman" pitchFamily="18" charset="0"/>
                <a:ea typeface="華康魏碑體" pitchFamily="65" charset="-120"/>
              </a:rPr>
              <a:t>     </a:t>
            </a:r>
            <a:r>
              <a:rPr lang="zh-TW" altLang="en-US" sz="2400" dirty="0" smtClean="0">
                <a:solidFill>
                  <a:srgbClr val="0000CC"/>
                </a:solidFill>
                <a:latin typeface="Times New Roman" pitchFamily="18" charset="0"/>
                <a:ea typeface="華康魏碑體" pitchFamily="65" charset="-120"/>
              </a:rPr>
              <a:t>本我</a:t>
            </a:r>
            <a:r>
              <a:rPr lang="en-US" altLang="zh-TW" sz="2400" dirty="0" smtClean="0">
                <a:solidFill>
                  <a:srgbClr val="0000CC"/>
                </a:solidFill>
                <a:latin typeface="Times New Roman" pitchFamily="18" charset="0"/>
                <a:ea typeface="華康魏碑體" pitchFamily="65" charset="-120"/>
              </a:rPr>
              <a:t>-</a:t>
            </a:r>
            <a:r>
              <a:rPr lang="zh-TW" altLang="en-US" sz="2400" dirty="0" smtClean="0">
                <a:solidFill>
                  <a:srgbClr val="FF0000"/>
                </a:solidFill>
                <a:latin typeface="Times New Roman" pitchFamily="18" charset="0"/>
                <a:ea typeface="華康魏碑體" pitchFamily="65" charset="-120"/>
              </a:rPr>
              <a:t>生理我</a:t>
            </a:r>
            <a:endParaRPr lang="en-US" altLang="zh-TW" sz="2400" dirty="0" smtClean="0">
              <a:solidFill>
                <a:srgbClr val="FF0000"/>
              </a:solidFill>
              <a:latin typeface="Times New Roman" pitchFamily="18" charset="0"/>
              <a:ea typeface="華康魏碑體" pitchFamily="65" charset="-120"/>
            </a:endParaRPr>
          </a:p>
          <a:p>
            <a:pPr marL="0" indent="0">
              <a:buFont typeface="あくあフォント"/>
              <a:buNone/>
              <a:defRPr/>
            </a:pPr>
            <a:r>
              <a:rPr lang="zh-TW" altLang="en-US" sz="2400" dirty="0" smtClean="0">
                <a:solidFill>
                  <a:srgbClr val="0000CC"/>
                </a:solidFill>
                <a:latin typeface="Times New Roman" pitchFamily="18" charset="0"/>
                <a:ea typeface="華康魏碑體" pitchFamily="65" charset="-120"/>
              </a:rPr>
              <a:t>     </a:t>
            </a:r>
            <a:r>
              <a:rPr lang="zh-TW" altLang="en-US" sz="2400" dirty="0" smtClean="0">
                <a:solidFill>
                  <a:srgbClr val="0000CC"/>
                </a:solidFill>
                <a:latin typeface="Times New Roman" pitchFamily="18" charset="0"/>
                <a:ea typeface="華康魏碑體" pitchFamily="65" charset="-120"/>
              </a:rPr>
              <a:t>自我</a:t>
            </a:r>
            <a:r>
              <a:rPr lang="en-US" altLang="zh-TW" sz="2400" dirty="0" smtClean="0">
                <a:solidFill>
                  <a:srgbClr val="0000CC"/>
                </a:solidFill>
                <a:latin typeface="Times New Roman" pitchFamily="18" charset="0"/>
                <a:ea typeface="華康魏碑體" pitchFamily="65" charset="-120"/>
              </a:rPr>
              <a:t>-</a:t>
            </a:r>
            <a:r>
              <a:rPr lang="zh-TW" altLang="en-US" sz="2400" dirty="0" smtClean="0">
                <a:solidFill>
                  <a:srgbClr val="FF0000"/>
                </a:solidFill>
                <a:latin typeface="Times New Roman" pitchFamily="18" charset="0"/>
                <a:ea typeface="華康魏碑體" pitchFamily="65" charset="-120"/>
              </a:rPr>
              <a:t>現實原則</a:t>
            </a:r>
            <a:endParaRPr lang="en-US" altLang="zh-TW" sz="2400" dirty="0" smtClean="0">
              <a:solidFill>
                <a:srgbClr val="FF0000"/>
              </a:solidFill>
              <a:latin typeface="Times New Roman" pitchFamily="18" charset="0"/>
              <a:ea typeface="華康魏碑體" pitchFamily="65" charset="-120"/>
            </a:endParaRPr>
          </a:p>
          <a:p>
            <a:pPr marL="0" indent="0">
              <a:buFont typeface="あくあフォント"/>
              <a:buNone/>
              <a:defRPr/>
            </a:pPr>
            <a:r>
              <a:rPr lang="zh-TW" altLang="en-US" sz="2400" dirty="0" smtClean="0">
                <a:solidFill>
                  <a:srgbClr val="0000CC"/>
                </a:solidFill>
                <a:latin typeface="Times New Roman" pitchFamily="18" charset="0"/>
                <a:ea typeface="華康魏碑體" pitchFamily="65" charset="-120"/>
              </a:rPr>
              <a:t>      超我</a:t>
            </a:r>
            <a:r>
              <a:rPr lang="en-US" altLang="zh-TW" sz="2400" dirty="0" smtClean="0">
                <a:solidFill>
                  <a:srgbClr val="0000CC"/>
                </a:solidFill>
                <a:latin typeface="Times New Roman" pitchFamily="18" charset="0"/>
                <a:ea typeface="華康魏碑體" pitchFamily="65" charset="-120"/>
              </a:rPr>
              <a:t>-</a:t>
            </a:r>
            <a:r>
              <a:rPr lang="zh-TW" altLang="en-US" sz="2400" dirty="0" smtClean="0">
                <a:solidFill>
                  <a:srgbClr val="FF0000"/>
                </a:solidFill>
                <a:latin typeface="Times New Roman" pitchFamily="18" charset="0"/>
                <a:ea typeface="華康魏碑體" pitchFamily="65" charset="-120"/>
              </a:rPr>
              <a:t>道德良心</a:t>
            </a:r>
            <a:endParaRPr lang="en-US" altLang="zh-TW" sz="2400" dirty="0" smtClean="0">
              <a:solidFill>
                <a:srgbClr val="FF0000"/>
              </a:solidFill>
              <a:latin typeface="Times New Roman" pitchFamily="18" charset="0"/>
              <a:ea typeface="華康魏碑體" pitchFamily="65" charset="-120"/>
            </a:endParaRPr>
          </a:p>
          <a:p>
            <a:pPr marL="0" indent="0">
              <a:buNone/>
              <a:defRPr/>
            </a:pPr>
            <a:r>
              <a:rPr lang="en-US" altLang="zh-TW" sz="2400" dirty="0" smtClean="0">
                <a:solidFill>
                  <a:srgbClr val="0000CC"/>
                </a:solidFill>
                <a:latin typeface="Times New Roman" pitchFamily="18" charset="0"/>
                <a:ea typeface="華康魏碑體" pitchFamily="65" charset="-120"/>
              </a:rPr>
              <a:t>(1)</a:t>
            </a:r>
            <a:r>
              <a:rPr lang="zh-TW" altLang="en-US" sz="2400" dirty="0" smtClean="0">
                <a:solidFill>
                  <a:srgbClr val="0000CC"/>
                </a:solidFill>
                <a:latin typeface="Times New Roman" pitchFamily="18" charset="0"/>
                <a:ea typeface="華康魏碑體" pitchFamily="65" charset="-120"/>
              </a:rPr>
              <a:t>青少年</a:t>
            </a:r>
            <a:r>
              <a:rPr lang="zh-TW" altLang="en-US" sz="2400" dirty="0" smtClean="0">
                <a:solidFill>
                  <a:srgbClr val="0000CC"/>
                </a:solidFill>
                <a:latin typeface="Times New Roman" pitchFamily="18" charset="0"/>
                <a:ea typeface="華康魏碑體" pitchFamily="65" charset="-120"/>
              </a:rPr>
              <a:t>時期需要解決本我、自我與超我之間的衝突</a:t>
            </a:r>
          </a:p>
          <a:p>
            <a:pPr lvl="1">
              <a:defRPr/>
            </a:pPr>
            <a:r>
              <a:rPr lang="zh-TW" altLang="en-US" sz="2200" dirty="0" smtClean="0">
                <a:solidFill>
                  <a:srgbClr val="FF0000"/>
                </a:solidFill>
                <a:latin typeface="Times New Roman" pitchFamily="18" charset="0"/>
                <a:ea typeface="華康魏碑體" pitchFamily="65" charset="-120"/>
              </a:rPr>
              <a:t>要適當的滿足本能性的需求</a:t>
            </a:r>
            <a:r>
              <a:rPr lang="zh-TW" altLang="en-US" sz="2100" dirty="0" smtClean="0">
                <a:solidFill>
                  <a:srgbClr val="0000CC"/>
                </a:solidFill>
                <a:latin typeface="Times New Roman" pitchFamily="18" charset="0"/>
                <a:ea typeface="華康魏碑體" pitchFamily="65" charset="-120"/>
              </a:rPr>
              <a:t>，</a:t>
            </a:r>
            <a:r>
              <a:rPr lang="zh-TW" altLang="en-US" sz="2200" dirty="0" smtClean="0">
                <a:solidFill>
                  <a:srgbClr val="0000CC"/>
                </a:solidFill>
                <a:latin typeface="Times New Roman" pitchFamily="18" charset="0"/>
                <a:ea typeface="華康魏碑體" pitchFamily="65" charset="-120"/>
              </a:rPr>
              <a:t>不宜過度壓抑。</a:t>
            </a:r>
          </a:p>
          <a:p>
            <a:pPr lvl="1">
              <a:defRPr/>
            </a:pPr>
            <a:r>
              <a:rPr lang="zh-TW" altLang="en-US" sz="2200" dirty="0" smtClean="0">
                <a:solidFill>
                  <a:srgbClr val="0000CC"/>
                </a:solidFill>
                <a:latin typeface="Times New Roman" pitchFamily="18" charset="0"/>
                <a:ea typeface="華康魏碑體" pitchFamily="65" charset="-120"/>
              </a:rPr>
              <a:t>超我與自我須發揮作用，與本我三者調和才能減少罪惡感與焦慮感。</a:t>
            </a:r>
          </a:p>
          <a:p>
            <a:pPr>
              <a:spcBef>
                <a:spcPts val="0"/>
              </a:spcBef>
              <a:buFont typeface="あくあフォント"/>
              <a:buNone/>
              <a:defRPr/>
            </a:pPr>
            <a:endParaRPr lang="zh-TW" altLang="en-US" sz="2800" dirty="0" smtClean="0"/>
          </a:p>
        </p:txBody>
      </p:sp>
      <p:sp>
        <p:nvSpPr>
          <p:cNvPr id="28675" name="投影片編號版面配置區 3"/>
          <p:cNvSpPr>
            <a:spLocks noGrp="1"/>
          </p:cNvSpPr>
          <p:nvPr>
            <p:ph type="sldNum" sz="quarter" idx="12"/>
          </p:nvPr>
        </p:nvSpPr>
        <p:spPr>
          <a:noFill/>
        </p:spPr>
        <p:txBody>
          <a:bodyPr/>
          <a:lstStyle/>
          <a:p>
            <a:pPr fontAlgn="base">
              <a:spcBef>
                <a:spcPct val="0"/>
              </a:spcBef>
              <a:spcAft>
                <a:spcPct val="0"/>
              </a:spcAft>
            </a:pPr>
            <a:fld id="{0F7B3364-29C5-46B5-9E47-C9F4789A400D}" type="slidenum">
              <a:rPr lang="ja-JP" altLang="en-US" smtClean="0">
                <a:cs typeface="あくあフォント"/>
              </a:rPr>
              <a:pPr fontAlgn="base">
                <a:spcBef>
                  <a:spcPct val="0"/>
                </a:spcBef>
                <a:spcAft>
                  <a:spcPct val="0"/>
                </a:spcAft>
              </a:pPr>
              <a:t>16</a:t>
            </a:fld>
            <a:endParaRPr lang="en-US" altLang="ja-JP" smtClean="0">
              <a:cs typeface="あくあフォント"/>
            </a:endParaRPr>
          </a:p>
        </p:txBody>
      </p:sp>
      <p:sp>
        <p:nvSpPr>
          <p:cNvPr id="28676" name="內容版面配置區 2"/>
          <p:cNvSpPr txBox="1">
            <a:spLocks/>
          </p:cNvSpPr>
          <p:nvPr/>
        </p:nvSpPr>
        <p:spPr bwMode="auto">
          <a:xfrm>
            <a:off x="755650" y="5157788"/>
            <a:ext cx="7772400" cy="1008062"/>
          </a:xfrm>
          <a:prstGeom prst="rect">
            <a:avLst/>
          </a:prstGeom>
          <a:noFill/>
          <a:ln w="9525" algn="ctr">
            <a:noFill/>
            <a:miter lim="800000"/>
            <a:headEnd/>
            <a:tailEnd/>
          </a:ln>
        </p:spPr>
        <p:txBody>
          <a:bodyPr/>
          <a:lstStyle/>
          <a:p>
            <a:pPr>
              <a:buFont typeface="Wingdings" pitchFamily="2" charset="2"/>
              <a:buNone/>
            </a:pPr>
            <a:endParaRPr lang="zh-TW" altLang="en-US" sz="2800">
              <a:solidFill>
                <a:srgbClr val="000000"/>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標題 1"/>
          <p:cNvSpPr>
            <a:spLocks noGrp="1"/>
          </p:cNvSpPr>
          <p:nvPr>
            <p:ph type="title"/>
          </p:nvPr>
        </p:nvSpPr>
        <p:spPr/>
        <p:txBody>
          <a:bodyPr/>
          <a:lstStyle/>
          <a:p>
            <a:r>
              <a:rPr lang="zh-TW" altLang="en-US" dirty="0"/>
              <a:t>精神分析在</a:t>
            </a:r>
            <a:r>
              <a:rPr lang="zh-TW" altLang="zh-TW" dirty="0"/>
              <a:t>青少年</a:t>
            </a:r>
            <a:r>
              <a:rPr lang="zh-TW" altLang="en-US" dirty="0"/>
              <a:t>時期的應用</a:t>
            </a:r>
            <a:endParaRPr lang="zh-TW" altLang="en-US" dirty="0" smtClean="0"/>
          </a:p>
        </p:txBody>
      </p:sp>
      <p:sp>
        <p:nvSpPr>
          <p:cNvPr id="29698" name="內容版面配置區 2"/>
          <p:cNvSpPr>
            <a:spLocks noGrp="1"/>
          </p:cNvSpPr>
          <p:nvPr>
            <p:ph idx="1"/>
          </p:nvPr>
        </p:nvSpPr>
        <p:spPr/>
        <p:txBody>
          <a:bodyPr/>
          <a:lstStyle/>
          <a:p>
            <a:endParaRPr lang="zh-TW" altLang="en-US" smtClean="0"/>
          </a:p>
        </p:txBody>
      </p:sp>
      <p:sp>
        <p:nvSpPr>
          <p:cNvPr id="29699" name="投影片編號版面配置區 3"/>
          <p:cNvSpPr>
            <a:spLocks noGrp="1"/>
          </p:cNvSpPr>
          <p:nvPr>
            <p:ph type="sldNum" sz="quarter" idx="12"/>
          </p:nvPr>
        </p:nvSpPr>
        <p:spPr>
          <a:noFill/>
        </p:spPr>
        <p:txBody>
          <a:bodyPr/>
          <a:lstStyle/>
          <a:p>
            <a:pPr fontAlgn="base">
              <a:spcBef>
                <a:spcPct val="0"/>
              </a:spcBef>
              <a:spcAft>
                <a:spcPct val="0"/>
              </a:spcAft>
            </a:pPr>
            <a:fld id="{0065066C-0273-4A37-84A8-48D55216BBC7}" type="slidenum">
              <a:rPr lang="ja-JP" altLang="en-US" smtClean="0">
                <a:cs typeface="あくあフォント"/>
              </a:rPr>
              <a:pPr fontAlgn="base">
                <a:spcBef>
                  <a:spcPct val="0"/>
                </a:spcBef>
                <a:spcAft>
                  <a:spcPct val="0"/>
                </a:spcAft>
              </a:pPr>
              <a:t>17</a:t>
            </a:fld>
            <a:endParaRPr lang="en-US" altLang="ja-JP" smtClean="0">
              <a:cs typeface="あくあフォント"/>
            </a:endParaRPr>
          </a:p>
        </p:txBody>
      </p:sp>
      <p:sp>
        <p:nvSpPr>
          <p:cNvPr id="5" name="AutoShape 11"/>
          <p:cNvSpPr>
            <a:spLocks noChangeArrowheads="1"/>
          </p:cNvSpPr>
          <p:nvPr/>
        </p:nvSpPr>
        <p:spPr bwMode="auto">
          <a:xfrm>
            <a:off x="684213" y="1700213"/>
            <a:ext cx="7775575" cy="4752975"/>
          </a:xfrm>
          <a:prstGeom prst="roundRect">
            <a:avLst>
              <a:gd name="adj" fmla="val 9495"/>
            </a:avLst>
          </a:prstGeom>
          <a:solidFill>
            <a:srgbClr val="F0B590"/>
          </a:solidFill>
          <a:ln w="9525" algn="ctr">
            <a:noFill/>
            <a:round/>
            <a:headEnd/>
            <a:tailEnd/>
          </a:ln>
          <a:effectLst>
            <a:outerShdw dist="35921" dir="2700000" algn="ctr" rotWithShape="0">
              <a:schemeClr val="bg2"/>
            </a:outerShdw>
          </a:effectLst>
        </p:spPr>
        <p:txBody>
          <a:bodyPr wrap="none"/>
          <a:lstStyle/>
          <a:p>
            <a:pPr>
              <a:lnSpc>
                <a:spcPts val="3600"/>
              </a:lnSpc>
              <a:defRPr/>
            </a:pPr>
            <a:r>
              <a:rPr lang="en-US" altLang="zh-TW" sz="2800" dirty="0">
                <a:solidFill>
                  <a:srgbClr val="000000"/>
                </a:solidFill>
                <a:latin typeface="標楷體" pitchFamily="65" charset="-120"/>
                <a:ea typeface="標楷體" pitchFamily="65" charset="-120"/>
                <a:cs typeface="+mn-cs"/>
              </a:rPr>
              <a:t>(2)</a:t>
            </a:r>
            <a:r>
              <a:rPr lang="zh-TW" altLang="zh-TW" sz="2800" dirty="0">
                <a:solidFill>
                  <a:srgbClr val="000000"/>
                </a:solidFill>
                <a:latin typeface="標楷體" pitchFamily="65" charset="-120"/>
                <a:ea typeface="標楷體" pitchFamily="65" charset="-120"/>
                <a:cs typeface="+mn-cs"/>
              </a:rPr>
              <a:t>青年期</a:t>
            </a:r>
            <a:r>
              <a:rPr lang="en-US" altLang="zh-TW" sz="2800" dirty="0">
                <a:solidFill>
                  <a:srgbClr val="000000"/>
                </a:solidFill>
                <a:latin typeface="標楷體" pitchFamily="65" charset="-120"/>
                <a:ea typeface="標楷體" pitchFamily="65" charset="-120"/>
                <a:cs typeface="+mn-cs"/>
              </a:rPr>
              <a:t>:</a:t>
            </a:r>
            <a:r>
              <a:rPr lang="zh-TW" altLang="zh-TW" sz="2800" dirty="0">
                <a:solidFill>
                  <a:srgbClr val="000000"/>
                </a:solidFill>
                <a:latin typeface="標楷體" pitchFamily="65" charset="-120"/>
                <a:ea typeface="標楷體" pitchFamily="65" charset="-120"/>
                <a:cs typeface="+mn-cs"/>
              </a:rPr>
              <a:t>性衝動、焦慮、人格困擾的一段期間</a:t>
            </a:r>
            <a:endParaRPr lang="en-US" altLang="zh-TW" sz="2800" dirty="0">
              <a:solidFill>
                <a:srgbClr val="000000"/>
              </a:solidFill>
              <a:latin typeface="標楷體" pitchFamily="65" charset="-120"/>
              <a:ea typeface="標楷體" pitchFamily="65" charset="-120"/>
              <a:cs typeface="+mn-cs"/>
            </a:endParaRPr>
          </a:p>
          <a:p>
            <a:pPr>
              <a:lnSpc>
                <a:spcPts val="3600"/>
              </a:lnSpc>
              <a:defRPr/>
            </a:pPr>
            <a:r>
              <a:rPr lang="en-US" altLang="zh-TW" sz="2800" dirty="0">
                <a:solidFill>
                  <a:srgbClr val="000000"/>
                </a:solidFill>
                <a:latin typeface="標楷體" pitchFamily="65" charset="-120"/>
                <a:ea typeface="標楷體" pitchFamily="65" charset="-120"/>
                <a:cs typeface="+mn-cs"/>
              </a:rPr>
              <a:t>(3)</a:t>
            </a:r>
            <a:r>
              <a:rPr lang="zh-HK" altLang="zh-TW" sz="2800" dirty="0">
                <a:solidFill>
                  <a:srgbClr val="000000"/>
                </a:solidFill>
                <a:latin typeface="標楷體" pitchFamily="65" charset="-120"/>
                <a:ea typeface="標楷體" pitchFamily="65" charset="-120"/>
                <a:cs typeface="+mn-cs"/>
              </a:rPr>
              <a:t>青少年時期的心理困擾可能來自兒童期的慾</a:t>
            </a:r>
            <a:endParaRPr lang="en-US" altLang="zh-HK" sz="2800" dirty="0">
              <a:solidFill>
                <a:srgbClr val="000000"/>
              </a:solidFill>
              <a:latin typeface="標楷體" pitchFamily="65" charset="-120"/>
              <a:ea typeface="標楷體" pitchFamily="65" charset="-120"/>
              <a:cs typeface="+mn-cs"/>
            </a:endParaRPr>
          </a:p>
          <a:p>
            <a:pPr>
              <a:lnSpc>
                <a:spcPts val="3600"/>
              </a:lnSpc>
              <a:defRPr/>
            </a:pPr>
            <a:r>
              <a:rPr lang="zh-TW" altLang="en-US" sz="2800" dirty="0">
                <a:solidFill>
                  <a:srgbClr val="000000"/>
                </a:solidFill>
                <a:latin typeface="標楷體" pitchFamily="65" charset="-120"/>
                <a:ea typeface="標楷體" pitchFamily="65" charset="-120"/>
                <a:cs typeface="+mn-cs"/>
              </a:rPr>
              <a:t>   </a:t>
            </a:r>
            <a:r>
              <a:rPr lang="zh-HK" altLang="zh-TW" sz="2800" dirty="0">
                <a:solidFill>
                  <a:srgbClr val="000000"/>
                </a:solidFill>
                <a:latin typeface="標楷體" pitchFamily="65" charset="-120"/>
                <a:ea typeface="標楷體" pitchFamily="65" charset="-120"/>
                <a:cs typeface="+mn-cs"/>
              </a:rPr>
              <a:t>望不滿足或不當表達的結果。</a:t>
            </a:r>
            <a:endParaRPr lang="zh-TW" altLang="zh-TW" sz="2800" dirty="0">
              <a:solidFill>
                <a:srgbClr val="000000"/>
              </a:solidFill>
              <a:latin typeface="標楷體" pitchFamily="65" charset="-120"/>
              <a:ea typeface="標楷體" pitchFamily="65" charset="-120"/>
              <a:cs typeface="+mn-cs"/>
            </a:endParaRPr>
          </a:p>
          <a:p>
            <a:pPr>
              <a:lnSpc>
                <a:spcPts val="3600"/>
              </a:lnSpc>
              <a:defRPr/>
            </a:pPr>
            <a:r>
              <a:rPr lang="en-US" altLang="zh-TW" sz="2800" dirty="0">
                <a:solidFill>
                  <a:srgbClr val="000000"/>
                </a:solidFill>
                <a:latin typeface="標楷體" pitchFamily="65" charset="-120"/>
                <a:ea typeface="標楷體" pitchFamily="65" charset="-120"/>
                <a:cs typeface="+mn-cs"/>
              </a:rPr>
              <a:t>(4)</a:t>
            </a:r>
            <a:r>
              <a:rPr lang="zh-TW" altLang="zh-TW" sz="2800" dirty="0">
                <a:solidFill>
                  <a:srgbClr val="000000"/>
                </a:solidFill>
                <a:latin typeface="標楷體" pitchFamily="65" charset="-120"/>
                <a:ea typeface="標楷體" pitchFamily="65" charset="-120"/>
                <a:cs typeface="+mn-cs"/>
              </a:rPr>
              <a:t>青年期的工作</a:t>
            </a:r>
            <a:r>
              <a:rPr lang="en-US" altLang="zh-TW" sz="2800" dirty="0">
                <a:solidFill>
                  <a:srgbClr val="000000"/>
                </a:solidFill>
                <a:latin typeface="標楷體" pitchFamily="65" charset="-120"/>
                <a:ea typeface="標楷體" pitchFamily="65" charset="-120"/>
                <a:cs typeface="+mn-cs"/>
              </a:rPr>
              <a:t>:</a:t>
            </a:r>
            <a:r>
              <a:rPr lang="zh-TW" altLang="zh-TW" sz="2800" dirty="0">
                <a:solidFill>
                  <a:srgbClr val="000000"/>
                </a:solidFill>
                <a:latin typeface="標楷體" pitchFamily="65" charset="-120"/>
                <a:ea typeface="標楷體" pitchFamily="65" charset="-120"/>
                <a:cs typeface="+mn-cs"/>
              </a:rPr>
              <a:t>降低與父母的情感聯結</a:t>
            </a:r>
            <a:r>
              <a:rPr lang="en-US" altLang="zh-TW" sz="2800" dirty="0">
                <a:solidFill>
                  <a:srgbClr val="000000"/>
                </a:solidFill>
                <a:latin typeface="標楷體" pitchFamily="65" charset="-120"/>
                <a:ea typeface="標楷體" pitchFamily="65" charset="-120"/>
                <a:cs typeface="+mn-cs"/>
              </a:rPr>
              <a:t>;</a:t>
            </a:r>
          </a:p>
          <a:p>
            <a:pPr>
              <a:lnSpc>
                <a:spcPts val="3600"/>
              </a:lnSpc>
              <a:defRPr/>
            </a:pPr>
            <a:r>
              <a:rPr lang="en-US" altLang="zh-TW" sz="2800" dirty="0">
                <a:solidFill>
                  <a:srgbClr val="000000"/>
                </a:solidFill>
                <a:latin typeface="標楷體" pitchFamily="65" charset="-120"/>
                <a:ea typeface="標楷體" pitchFamily="65" charset="-120"/>
                <a:cs typeface="+mn-cs"/>
              </a:rPr>
              <a:t>                </a:t>
            </a:r>
            <a:r>
              <a:rPr lang="zh-TW" altLang="zh-TW" sz="2800" dirty="0">
                <a:solidFill>
                  <a:srgbClr val="000000"/>
                </a:solidFill>
                <a:latin typeface="標楷體" pitchFamily="65" charset="-120"/>
                <a:ea typeface="標楷體" pitchFamily="65" charset="-120"/>
                <a:cs typeface="+mn-cs"/>
              </a:rPr>
              <a:t>進入異性戀階段</a:t>
            </a:r>
            <a:r>
              <a:rPr lang="en-US" altLang="zh-TW" sz="2800" dirty="0">
                <a:solidFill>
                  <a:srgbClr val="000000"/>
                </a:solidFill>
                <a:latin typeface="標楷體" pitchFamily="65" charset="-120"/>
                <a:ea typeface="標楷體" pitchFamily="65" charset="-120"/>
                <a:cs typeface="+mn-cs"/>
              </a:rPr>
              <a:t>(</a:t>
            </a:r>
            <a:r>
              <a:rPr lang="zh-TW" altLang="zh-TW" sz="2800" dirty="0">
                <a:solidFill>
                  <a:srgbClr val="000000"/>
                </a:solidFill>
                <a:latin typeface="標楷體" pitchFamily="65" charset="-120"/>
                <a:ea typeface="標楷體" pitchFamily="65" charset="-120"/>
                <a:cs typeface="+mn-cs"/>
              </a:rPr>
              <a:t>第二次斷奶</a:t>
            </a:r>
            <a:r>
              <a:rPr lang="en-US" altLang="zh-TW" sz="2800" dirty="0">
                <a:solidFill>
                  <a:srgbClr val="000000"/>
                </a:solidFill>
                <a:latin typeface="標楷體" pitchFamily="65" charset="-120"/>
                <a:ea typeface="標楷體" pitchFamily="65" charset="-120"/>
                <a:cs typeface="+mn-cs"/>
              </a:rPr>
              <a:t>)</a:t>
            </a:r>
          </a:p>
          <a:p>
            <a:pPr fontAlgn="auto">
              <a:spcBef>
                <a:spcPts val="0"/>
              </a:spcBef>
              <a:spcAft>
                <a:spcPts val="0"/>
              </a:spcAft>
              <a:defRPr/>
            </a:pPr>
            <a:r>
              <a:rPr lang="en-US" altLang="zh-TW" sz="2800" dirty="0">
                <a:solidFill>
                  <a:srgbClr val="000000"/>
                </a:solidFill>
                <a:latin typeface="標楷體" pitchFamily="65" charset="-120"/>
                <a:ea typeface="標楷體" pitchFamily="65" charset="-120"/>
                <a:cs typeface="+mn-cs"/>
              </a:rPr>
              <a:t> </a:t>
            </a:r>
          </a:p>
          <a:p>
            <a:pPr fontAlgn="auto">
              <a:spcBef>
                <a:spcPts val="0"/>
              </a:spcBef>
              <a:spcAft>
                <a:spcPts val="0"/>
              </a:spcAft>
              <a:defRPr/>
            </a:pPr>
            <a:r>
              <a:rPr kumimoji="0" lang="en-US" altLang="zh-TW" sz="2400" dirty="0">
                <a:latin typeface="+mn-lt"/>
                <a:ea typeface="華康魏碑體"/>
                <a:cs typeface="+mn-cs"/>
              </a:rPr>
              <a:t>A.</a:t>
            </a:r>
            <a:r>
              <a:rPr kumimoji="0" lang="zh-TW" altLang="zh-TW" sz="2400" dirty="0">
                <a:latin typeface="+mn-lt"/>
                <a:ea typeface="華康魏碑體"/>
                <a:cs typeface="+mn-cs"/>
              </a:rPr>
              <a:t>要適當的滿足本能性的需求，不宜過度壓抑。</a:t>
            </a:r>
          </a:p>
          <a:p>
            <a:pPr fontAlgn="auto">
              <a:spcBef>
                <a:spcPts val="0"/>
              </a:spcBef>
              <a:spcAft>
                <a:spcPts val="0"/>
              </a:spcAft>
              <a:defRPr/>
            </a:pPr>
            <a:endParaRPr kumimoji="0" lang="en-US" altLang="zh-TW" sz="2400" dirty="0">
              <a:latin typeface="+mn-lt"/>
              <a:ea typeface="華康魏碑體"/>
              <a:cs typeface="+mn-cs"/>
            </a:endParaRPr>
          </a:p>
          <a:p>
            <a:pPr fontAlgn="auto">
              <a:spcBef>
                <a:spcPts val="0"/>
              </a:spcBef>
              <a:spcAft>
                <a:spcPts val="0"/>
              </a:spcAft>
              <a:defRPr/>
            </a:pPr>
            <a:r>
              <a:rPr kumimoji="0" lang="en-US" altLang="zh-TW" sz="2400" dirty="0">
                <a:latin typeface="+mn-lt"/>
                <a:ea typeface="華康魏碑體"/>
                <a:cs typeface="+mn-cs"/>
              </a:rPr>
              <a:t>B.</a:t>
            </a:r>
            <a:r>
              <a:rPr kumimoji="0" lang="zh-TW" altLang="zh-TW" sz="2400" dirty="0">
                <a:latin typeface="+mn-lt"/>
                <a:ea typeface="華康魏碑體"/>
                <a:cs typeface="+mn-cs"/>
              </a:rPr>
              <a:t>對青少年的衝動或反抗多給予寬容，</a:t>
            </a:r>
            <a:endParaRPr kumimoji="0" lang="en-US" altLang="zh-TW" sz="2400" dirty="0">
              <a:latin typeface="+mn-lt"/>
              <a:ea typeface="華康魏碑體"/>
              <a:cs typeface="+mn-cs"/>
            </a:endParaRPr>
          </a:p>
          <a:p>
            <a:pPr fontAlgn="auto">
              <a:spcBef>
                <a:spcPts val="0"/>
              </a:spcBef>
              <a:spcAft>
                <a:spcPts val="0"/>
              </a:spcAft>
              <a:defRPr/>
            </a:pPr>
            <a:r>
              <a:rPr kumimoji="0" lang="zh-TW" altLang="en-US" sz="2400" dirty="0">
                <a:latin typeface="+mn-lt"/>
                <a:ea typeface="華康魏碑體"/>
                <a:cs typeface="+mn-cs"/>
              </a:rPr>
              <a:t>   </a:t>
            </a:r>
            <a:r>
              <a:rPr kumimoji="0" lang="zh-TW" altLang="zh-TW" sz="2400" dirty="0">
                <a:latin typeface="+mn-lt"/>
                <a:ea typeface="華康魏碑體"/>
                <a:cs typeface="+mn-cs"/>
              </a:rPr>
              <a:t>這些可能是自我在進行「內在調適」時引發的反應，</a:t>
            </a:r>
            <a:endParaRPr kumimoji="0" lang="en-US" altLang="zh-TW" sz="2400" dirty="0">
              <a:latin typeface="+mn-lt"/>
              <a:ea typeface="華康魏碑體"/>
              <a:cs typeface="+mn-cs"/>
            </a:endParaRPr>
          </a:p>
          <a:p>
            <a:pPr fontAlgn="auto">
              <a:spcBef>
                <a:spcPts val="0"/>
              </a:spcBef>
              <a:spcAft>
                <a:spcPts val="0"/>
              </a:spcAft>
              <a:defRPr/>
            </a:pPr>
            <a:r>
              <a:rPr kumimoji="0" lang="en-US" altLang="zh-TW" sz="2400" dirty="0">
                <a:latin typeface="+mn-lt"/>
                <a:ea typeface="華康魏碑體"/>
                <a:cs typeface="+mn-cs"/>
              </a:rPr>
              <a:t>   </a:t>
            </a:r>
            <a:r>
              <a:rPr kumimoji="0" lang="zh-TW" altLang="zh-TW" sz="2400" dirty="0">
                <a:latin typeface="+mn-lt"/>
                <a:ea typeface="華康魏碑體"/>
                <a:cs typeface="+mn-cs"/>
              </a:rPr>
              <a:t>多給學習與練習的時間。</a:t>
            </a:r>
          </a:p>
          <a:p>
            <a:pPr>
              <a:lnSpc>
                <a:spcPts val="3600"/>
              </a:lnSpc>
              <a:defRPr/>
            </a:pPr>
            <a:endParaRPr lang="en-US" altLang="zh-TW" sz="2800" dirty="0">
              <a:solidFill>
                <a:srgbClr val="000000"/>
              </a:solidFill>
              <a:latin typeface="標楷體" pitchFamily="65" charset="-120"/>
              <a:ea typeface="標楷體" pitchFamily="65" charset="-120"/>
              <a:cs typeface="+mn-cs"/>
            </a:endParaRPr>
          </a:p>
          <a:p>
            <a:pPr>
              <a:lnSpc>
                <a:spcPts val="3600"/>
              </a:lnSpc>
              <a:defRPr/>
            </a:pPr>
            <a:endParaRPr lang="en-US" altLang="zh-TW" sz="2800" dirty="0">
              <a:solidFill>
                <a:srgbClr val="000000"/>
              </a:solidFill>
              <a:latin typeface="標楷體" pitchFamily="65" charset="-120"/>
              <a:ea typeface="標楷體" pitchFamily="65" charset="-120"/>
              <a:cs typeface="+mn-cs"/>
            </a:endParaRPr>
          </a:p>
          <a:p>
            <a:pPr>
              <a:lnSpc>
                <a:spcPts val="3600"/>
              </a:lnSpc>
              <a:defRPr/>
            </a:pPr>
            <a:endParaRPr lang="en-US" altLang="zh-TW" sz="2800" dirty="0">
              <a:solidFill>
                <a:srgbClr val="000000"/>
              </a:solidFill>
              <a:latin typeface="標楷體" pitchFamily="65" charset="-120"/>
              <a:ea typeface="標楷體" pitchFamily="65" charset="-120"/>
              <a:cs typeface="+mn-cs"/>
            </a:endParaRPr>
          </a:p>
          <a:p>
            <a:pPr>
              <a:lnSpc>
                <a:spcPts val="3600"/>
              </a:lnSpc>
              <a:defRPr/>
            </a:pPr>
            <a:r>
              <a:rPr lang="en-US" altLang="ja-JP" sz="2800" dirty="0">
                <a:solidFill>
                  <a:srgbClr val="000000"/>
                </a:solidFill>
                <a:latin typeface="標楷體" pitchFamily="65" charset="-120"/>
                <a:ea typeface="標楷體" pitchFamily="65" charset="-120"/>
                <a:cs typeface="+mn-cs"/>
              </a:rPr>
              <a:t>  </a:t>
            </a:r>
            <a:endParaRPr lang="ja-JP" altLang="en-US" sz="2800" dirty="0">
              <a:solidFill>
                <a:srgbClr val="000000"/>
              </a:solidFill>
              <a:latin typeface="標楷體" pitchFamily="65" charset="-120"/>
              <a:ea typeface="標楷體" pitchFamily="65" charset="-120"/>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標題 1"/>
          <p:cNvSpPr>
            <a:spLocks noGrp="1"/>
          </p:cNvSpPr>
          <p:nvPr>
            <p:ph type="title"/>
          </p:nvPr>
        </p:nvSpPr>
        <p:spPr/>
        <p:txBody>
          <a:bodyPr/>
          <a:lstStyle/>
          <a:p>
            <a:r>
              <a:rPr lang="zh-TW" altLang="en-US" dirty="0">
                <a:solidFill>
                  <a:srgbClr val="0000CC"/>
                </a:solidFill>
                <a:latin typeface="Times New Roman" pitchFamily="18" charset="0"/>
                <a:ea typeface="華康魏碑體" pitchFamily="65" charset="-120"/>
              </a:rPr>
              <a:t>慾力再現論</a:t>
            </a:r>
            <a:endParaRPr lang="zh-TW" altLang="en-US" dirty="0" smtClean="0"/>
          </a:p>
        </p:txBody>
      </p:sp>
      <p:sp>
        <p:nvSpPr>
          <p:cNvPr id="3" name="內容版面配置區 2"/>
          <p:cNvSpPr>
            <a:spLocks noGrp="1"/>
          </p:cNvSpPr>
          <p:nvPr>
            <p:ph idx="1"/>
          </p:nvPr>
        </p:nvSpPr>
        <p:spPr>
          <a:xfrm>
            <a:off x="685800" y="1700213"/>
            <a:ext cx="7772400" cy="4824412"/>
          </a:xfrm>
        </p:spPr>
        <p:txBody>
          <a:bodyPr/>
          <a:lstStyle/>
          <a:p>
            <a:pPr>
              <a:spcBef>
                <a:spcPct val="0"/>
              </a:spcBef>
              <a:buFont typeface="あくあフォント"/>
              <a:buNone/>
              <a:defRPr/>
            </a:pPr>
            <a:r>
              <a:rPr lang="en-US" altLang="zh-TW" dirty="0" smtClean="0">
                <a:solidFill>
                  <a:srgbClr val="000000"/>
                </a:solidFill>
                <a:latin typeface="標楷體" pitchFamily="65" charset="-120"/>
                <a:ea typeface="標楷體" pitchFamily="65" charset="-120"/>
              </a:rPr>
              <a:t>2.Anna Freud</a:t>
            </a:r>
            <a:r>
              <a:rPr lang="zh-TW" altLang="zh-TW" dirty="0" smtClean="0">
                <a:solidFill>
                  <a:srgbClr val="000000"/>
                </a:solidFill>
                <a:latin typeface="標楷體" pitchFamily="65" charset="-120"/>
                <a:ea typeface="標楷體" pitchFamily="65" charset="-120"/>
              </a:rPr>
              <a:t>：</a:t>
            </a:r>
            <a:r>
              <a:rPr lang="zh-TW" altLang="en-US" dirty="0" smtClean="0">
                <a:solidFill>
                  <a:srgbClr val="0000CC"/>
                </a:solidFill>
                <a:latin typeface="Times New Roman" pitchFamily="18" charset="0"/>
                <a:ea typeface="華康魏碑體" pitchFamily="65" charset="-120"/>
              </a:rPr>
              <a:t>慾力再現論</a:t>
            </a:r>
            <a:r>
              <a:rPr lang="en-US" altLang="zh-TW" dirty="0" smtClean="0">
                <a:solidFill>
                  <a:srgbClr val="0000CC"/>
                </a:solidFill>
                <a:latin typeface="Times New Roman" pitchFamily="18" charset="0"/>
                <a:ea typeface="華康魏碑體" pitchFamily="65" charset="-120"/>
              </a:rPr>
              <a:t>(Resurgence of Libido</a:t>
            </a:r>
            <a:r>
              <a:rPr lang="zh-TW" altLang="en-US" dirty="0" smtClean="0">
                <a:solidFill>
                  <a:srgbClr val="0000CC"/>
                </a:solidFill>
                <a:latin typeface="Times New Roman" pitchFamily="18" charset="0"/>
                <a:ea typeface="華康魏碑體" pitchFamily="65" charset="-120"/>
              </a:rPr>
              <a:t>）</a:t>
            </a:r>
            <a:r>
              <a:rPr lang="en-US" altLang="zh-TW" dirty="0" smtClean="0">
                <a:solidFill>
                  <a:srgbClr val="0000CC"/>
                </a:solidFill>
                <a:latin typeface="Times New Roman" pitchFamily="18" charset="0"/>
                <a:ea typeface="華康魏碑體" pitchFamily="65" charset="-120"/>
              </a:rPr>
              <a:t>-</a:t>
            </a:r>
          </a:p>
          <a:p>
            <a:pPr>
              <a:spcBef>
                <a:spcPct val="0"/>
              </a:spcBef>
              <a:buFont typeface="あくあフォント"/>
              <a:buNone/>
              <a:defRPr/>
            </a:pPr>
            <a:r>
              <a:rPr lang="en-US" altLang="zh-TW" dirty="0" smtClean="0">
                <a:solidFill>
                  <a:srgbClr val="0000CC"/>
                </a:solidFill>
                <a:latin typeface="Times New Roman" pitchFamily="18" charset="0"/>
                <a:ea typeface="華康魏碑體" pitchFamily="65" charset="-120"/>
              </a:rPr>
              <a:t>  </a:t>
            </a:r>
            <a:r>
              <a:rPr lang="en-US" altLang="zh-TW" sz="2400" kern="1200" dirty="0">
                <a:solidFill>
                  <a:srgbClr val="000000"/>
                </a:solidFill>
                <a:latin typeface="標楷體" pitchFamily="65" charset="-120"/>
                <a:ea typeface="標楷體" pitchFamily="65" charset="-120"/>
                <a:cs typeface="+mn-cs"/>
              </a:rPr>
              <a:t>(1</a:t>
            </a:r>
            <a:r>
              <a:rPr lang="en-US" altLang="zh-TW" sz="2400" kern="1200" dirty="0" smtClean="0">
                <a:solidFill>
                  <a:srgbClr val="000000"/>
                </a:solidFill>
                <a:latin typeface="標楷體" pitchFamily="65" charset="-120"/>
                <a:ea typeface="標楷體" pitchFamily="65" charset="-120"/>
                <a:cs typeface="+mn-cs"/>
              </a:rPr>
              <a:t>)</a:t>
            </a:r>
            <a:r>
              <a:rPr lang="zh-TW" altLang="zh-TW" sz="2400" dirty="0">
                <a:solidFill>
                  <a:srgbClr val="FF0000"/>
                </a:solidFill>
                <a:ea typeface="標楷體"/>
                <a:cs typeface="Times New Roman"/>
              </a:rPr>
              <a:t>慾力再現（</a:t>
            </a:r>
            <a:r>
              <a:rPr lang="en-US" altLang="zh-TW" sz="2400" dirty="0">
                <a:solidFill>
                  <a:srgbClr val="FF0000"/>
                </a:solidFill>
                <a:ea typeface="標楷體"/>
                <a:cs typeface="Times New Roman"/>
              </a:rPr>
              <a:t>resurgence of libido</a:t>
            </a:r>
            <a:r>
              <a:rPr lang="zh-TW" altLang="zh-TW" sz="2400" dirty="0">
                <a:solidFill>
                  <a:srgbClr val="FF0000"/>
                </a:solidFill>
                <a:ea typeface="標楷體"/>
                <a:cs typeface="Times New Roman"/>
              </a:rPr>
              <a:t>）：</a:t>
            </a:r>
            <a:r>
              <a:rPr lang="zh-TW" altLang="zh-TW" sz="2400" kern="1200" dirty="0" smtClean="0">
                <a:solidFill>
                  <a:srgbClr val="000000"/>
                </a:solidFill>
                <a:latin typeface="標楷體" pitchFamily="65" charset="-120"/>
                <a:ea typeface="標楷體" pitchFamily="65" charset="-120"/>
                <a:cs typeface="+mn-cs"/>
              </a:rPr>
              <a:t>性</a:t>
            </a:r>
            <a:r>
              <a:rPr lang="zh-TW" altLang="zh-TW" sz="2400" kern="1200" dirty="0">
                <a:solidFill>
                  <a:srgbClr val="000000"/>
                </a:solidFill>
                <a:latin typeface="標楷體" pitchFamily="65" charset="-120"/>
                <a:ea typeface="標楷體" pitchFamily="65" charset="-120"/>
                <a:cs typeface="+mn-cs"/>
              </a:rPr>
              <a:t>成熟增加衝動，本能驅力增強攻擊能量，本我與超我開戰，有待自我調停</a:t>
            </a:r>
            <a:r>
              <a:rPr lang="zh-TW" altLang="zh-TW" sz="2400" kern="1200" dirty="0" smtClean="0">
                <a:solidFill>
                  <a:srgbClr val="000000"/>
                </a:solidFill>
                <a:latin typeface="標楷體" pitchFamily="65" charset="-120"/>
                <a:ea typeface="標楷體" pitchFamily="65" charset="-120"/>
                <a:cs typeface="+mn-cs"/>
              </a:rPr>
              <a:t>。</a:t>
            </a:r>
            <a:endParaRPr lang="zh-TW" altLang="zh-TW" sz="2400" kern="1200" dirty="0">
              <a:solidFill>
                <a:srgbClr val="000000"/>
              </a:solidFill>
              <a:latin typeface="標楷體" pitchFamily="65" charset="-120"/>
              <a:ea typeface="標楷體" pitchFamily="65" charset="-120"/>
              <a:cs typeface="+mn-cs"/>
            </a:endParaRPr>
          </a:p>
          <a:p>
            <a:pPr>
              <a:buFont typeface="あくあフォント"/>
              <a:buNone/>
              <a:defRPr/>
            </a:pPr>
            <a:r>
              <a:rPr lang="en-US" altLang="zh-TW" sz="2400" kern="1200" dirty="0">
                <a:solidFill>
                  <a:srgbClr val="000000"/>
                </a:solidFill>
                <a:latin typeface="標楷體" pitchFamily="65" charset="-120"/>
                <a:ea typeface="標楷體" pitchFamily="65" charset="-120"/>
                <a:cs typeface="+mn-cs"/>
              </a:rPr>
              <a:t>  (2</a:t>
            </a:r>
            <a:r>
              <a:rPr lang="en-US" altLang="zh-TW" sz="2400" kern="1200" dirty="0" smtClean="0">
                <a:solidFill>
                  <a:srgbClr val="000000"/>
                </a:solidFill>
                <a:latin typeface="標楷體" pitchFamily="65" charset="-120"/>
                <a:ea typeface="標楷體" pitchFamily="65" charset="-120"/>
                <a:cs typeface="+mn-cs"/>
              </a:rPr>
              <a:t>)</a:t>
            </a:r>
            <a:r>
              <a:rPr lang="zh-HK" altLang="zh-TW" sz="2400" dirty="0">
                <a:solidFill>
                  <a:srgbClr val="FF0000"/>
                </a:solidFill>
                <a:ea typeface="標楷體"/>
                <a:cs typeface="Times New Roman"/>
              </a:rPr>
              <a:t>本我支配自我</a:t>
            </a:r>
            <a:r>
              <a:rPr lang="zh-HK" altLang="zh-TW" sz="2400" dirty="0">
                <a:ea typeface="標楷體"/>
                <a:cs typeface="Times New Roman"/>
              </a:rPr>
              <a:t>：</a:t>
            </a:r>
            <a:r>
              <a:rPr lang="zh-TW" altLang="zh-TW" sz="2400" kern="1200" dirty="0" smtClean="0">
                <a:solidFill>
                  <a:srgbClr val="000000"/>
                </a:solidFill>
                <a:latin typeface="標楷體" pitchFamily="65" charset="-120"/>
                <a:ea typeface="標楷體" pitchFamily="65" charset="-120"/>
                <a:cs typeface="+mn-cs"/>
              </a:rPr>
              <a:t>青春期</a:t>
            </a:r>
            <a:r>
              <a:rPr lang="zh-TW" altLang="zh-TW" sz="2400" kern="1200" dirty="0">
                <a:solidFill>
                  <a:srgbClr val="000000"/>
                </a:solidFill>
                <a:latin typeface="標楷體" pitchFamily="65" charset="-120"/>
                <a:ea typeface="標楷體" pitchFamily="65" charset="-120"/>
                <a:cs typeface="+mn-cs"/>
              </a:rPr>
              <a:t>充滿內在衝突，心理不平衡，行為不穩定階段</a:t>
            </a:r>
          </a:p>
          <a:p>
            <a:pPr>
              <a:defRPr/>
            </a:pPr>
            <a:r>
              <a:rPr lang="en-US" altLang="zh-TW" sz="2800" dirty="0" smtClean="0"/>
              <a:t>(3</a:t>
            </a:r>
            <a:r>
              <a:rPr lang="en-US" altLang="zh-TW" sz="2800" dirty="0"/>
              <a:t>)</a:t>
            </a:r>
            <a:r>
              <a:rPr lang="zh-HK" altLang="zh-TW" sz="2400" dirty="0">
                <a:solidFill>
                  <a:srgbClr val="FF0000"/>
                </a:solidFill>
                <a:ea typeface="標楷體"/>
                <a:cs typeface="Times New Roman"/>
              </a:rPr>
              <a:t>自我的反應固著與僵應</a:t>
            </a:r>
            <a:r>
              <a:rPr lang="en-US" altLang="zh-TW" sz="2400" dirty="0">
                <a:solidFill>
                  <a:srgbClr val="FF0000"/>
                </a:solidFill>
                <a:ea typeface="標楷體"/>
                <a:cs typeface="Times New Roman"/>
              </a:rPr>
              <a:t>:</a:t>
            </a:r>
            <a:r>
              <a:rPr lang="zh-HK" altLang="zh-TW" sz="2400" dirty="0">
                <a:solidFill>
                  <a:srgbClr val="FF0000"/>
                </a:solidFill>
                <a:ea typeface="標楷體"/>
                <a:cs typeface="Times New Roman"/>
              </a:rPr>
              <a:t>因本我的挑戰</a:t>
            </a:r>
            <a:r>
              <a:rPr lang="zh-TW" altLang="zh-TW" sz="2400" dirty="0">
                <a:solidFill>
                  <a:srgbClr val="FF0000"/>
                </a:solidFill>
                <a:ea typeface="標楷體"/>
                <a:cs typeface="Times New Roman"/>
              </a:rPr>
              <a:t>，</a:t>
            </a:r>
            <a:r>
              <a:rPr lang="zh-HK" altLang="zh-TW" sz="2400" dirty="0">
                <a:solidFill>
                  <a:srgbClr val="FF0000"/>
                </a:solidFill>
                <a:ea typeface="標楷體"/>
                <a:cs typeface="Times New Roman"/>
              </a:rPr>
              <a:t>自我形成防衞，會排斥任何衝動</a:t>
            </a:r>
            <a:r>
              <a:rPr lang="zh-HK" altLang="zh-TW" sz="2400" dirty="0">
                <a:ea typeface="標楷體"/>
                <a:cs typeface="Times New Roman"/>
              </a:rPr>
              <a:t>。禁慾主義</a:t>
            </a:r>
            <a:r>
              <a:rPr lang="zh-TW" altLang="zh-TW" sz="2400" dirty="0">
                <a:ea typeface="標楷體"/>
                <a:cs typeface="Times New Roman"/>
              </a:rPr>
              <a:t>（</a:t>
            </a:r>
            <a:r>
              <a:rPr lang="en-US" altLang="zh-TW" sz="2400" dirty="0">
                <a:ea typeface="標楷體"/>
                <a:cs typeface="Times New Roman"/>
              </a:rPr>
              <a:t>asceticism</a:t>
            </a:r>
            <a:r>
              <a:rPr lang="zh-HK" altLang="zh-TW" sz="2400" dirty="0">
                <a:ea typeface="標楷體"/>
                <a:cs typeface="Times New Roman"/>
              </a:rPr>
              <a:t>）及理智化</a:t>
            </a:r>
            <a:r>
              <a:rPr lang="en-US" altLang="zh-TW" sz="2400" dirty="0">
                <a:ea typeface="標楷體"/>
                <a:cs typeface="Times New Roman"/>
              </a:rPr>
              <a:t>(</a:t>
            </a:r>
            <a:r>
              <a:rPr lang="en-US" altLang="zh-TW" sz="2400" dirty="0" err="1">
                <a:ea typeface="標楷體"/>
                <a:cs typeface="Times New Roman"/>
              </a:rPr>
              <a:t>intellectulaization</a:t>
            </a:r>
            <a:r>
              <a:rPr lang="en-US" altLang="zh-TW" sz="2400" dirty="0">
                <a:ea typeface="標楷體"/>
                <a:cs typeface="Times New Roman"/>
              </a:rPr>
              <a:t>)</a:t>
            </a:r>
            <a:r>
              <a:rPr lang="zh-HK" altLang="zh-TW" sz="2400" dirty="0">
                <a:ea typeface="標楷體"/>
                <a:cs typeface="Times New Roman"/>
              </a:rPr>
              <a:t>是青少年</a:t>
            </a:r>
            <a:r>
              <a:rPr lang="zh-HK" altLang="zh-TW" sz="2400" dirty="0" smtClean="0">
                <a:ea typeface="標楷體"/>
                <a:cs typeface="Times New Roman"/>
              </a:rPr>
              <a:t>階段</a:t>
            </a:r>
            <a:r>
              <a:rPr lang="zh-HK" altLang="zh-TW" sz="2400" dirty="0">
                <a:ea typeface="標楷體"/>
                <a:cs typeface="Times New Roman"/>
              </a:rPr>
              <a:t>特有的自我防衛機</a:t>
            </a:r>
            <a:r>
              <a:rPr lang="zh-HK" altLang="zh-TW" sz="2400" dirty="0" smtClean="0">
                <a:ea typeface="標楷體"/>
                <a:cs typeface="Times New Roman"/>
              </a:rPr>
              <a:t>轉</a:t>
            </a:r>
            <a:r>
              <a:rPr lang="en-US" altLang="zh-HK" sz="2400" dirty="0" smtClean="0">
                <a:ea typeface="標楷體"/>
                <a:cs typeface="Times New Roman"/>
              </a:rPr>
              <a:t>-</a:t>
            </a:r>
            <a:r>
              <a:rPr lang="zh-TW" altLang="en-US" sz="2400" dirty="0" smtClean="0">
                <a:solidFill>
                  <a:srgbClr val="FF0000"/>
                </a:solidFill>
                <a:ea typeface="標楷體"/>
                <a:cs typeface="Times New Roman"/>
              </a:rPr>
              <a:t>把</a:t>
            </a:r>
            <a:r>
              <a:rPr lang="zh-TW" altLang="en-US" sz="2400" dirty="0">
                <a:solidFill>
                  <a:srgbClr val="FF0000"/>
                </a:solidFill>
                <a:ea typeface="標楷體"/>
                <a:cs typeface="Times New Roman"/>
              </a:rPr>
              <a:t>性衝動轉化為抽象</a:t>
            </a:r>
            <a:r>
              <a:rPr lang="zh-TW" altLang="en-US" sz="2400" dirty="0" smtClean="0">
                <a:solidFill>
                  <a:srgbClr val="FF0000"/>
                </a:solidFill>
                <a:ea typeface="標楷體"/>
                <a:cs typeface="Times New Roman"/>
              </a:rPr>
              <a:t>思考</a:t>
            </a:r>
            <a:endParaRPr lang="zh-TW" altLang="zh-TW" sz="2400" dirty="0">
              <a:solidFill>
                <a:srgbClr val="FF0000"/>
              </a:solidFill>
              <a:ea typeface="標楷體"/>
              <a:cs typeface="Times New Roman"/>
            </a:endParaRPr>
          </a:p>
          <a:p>
            <a:pPr>
              <a:defRPr/>
            </a:pPr>
            <a:endParaRPr lang="zh-TW" altLang="en-US" sz="2800" dirty="0"/>
          </a:p>
        </p:txBody>
      </p:sp>
      <p:sp>
        <p:nvSpPr>
          <p:cNvPr id="30723" name="投影片編號版面配置區 3"/>
          <p:cNvSpPr>
            <a:spLocks noGrp="1"/>
          </p:cNvSpPr>
          <p:nvPr>
            <p:ph type="sldNum" sz="quarter" idx="12"/>
          </p:nvPr>
        </p:nvSpPr>
        <p:spPr>
          <a:noFill/>
        </p:spPr>
        <p:txBody>
          <a:bodyPr/>
          <a:lstStyle/>
          <a:p>
            <a:pPr fontAlgn="base">
              <a:spcBef>
                <a:spcPct val="0"/>
              </a:spcBef>
              <a:spcAft>
                <a:spcPct val="0"/>
              </a:spcAft>
            </a:pPr>
            <a:fld id="{7D32277D-31F7-4391-B1C0-25DE89229937}" type="slidenum">
              <a:rPr lang="ja-JP" altLang="en-US" smtClean="0">
                <a:cs typeface="あくあフォント"/>
              </a:rPr>
              <a:pPr fontAlgn="base">
                <a:spcBef>
                  <a:spcPct val="0"/>
                </a:spcBef>
                <a:spcAft>
                  <a:spcPct val="0"/>
                </a:spcAft>
              </a:pPr>
              <a:t>18</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標題 1"/>
          <p:cNvSpPr>
            <a:spLocks noGrp="1"/>
          </p:cNvSpPr>
          <p:nvPr>
            <p:ph type="title"/>
          </p:nvPr>
        </p:nvSpPr>
        <p:spPr>
          <a:xfrm>
            <a:off x="1331913" y="390525"/>
            <a:ext cx="7488237" cy="1143000"/>
          </a:xfrm>
        </p:spPr>
        <p:txBody>
          <a:bodyPr/>
          <a:lstStyle/>
          <a:p>
            <a:r>
              <a:rPr lang="en-US" altLang="zh-TW" smtClean="0"/>
              <a:t>3.Harry Stack Sullivan</a:t>
            </a:r>
            <a:r>
              <a:rPr lang="zh-TW" altLang="en-US" smtClean="0"/>
              <a:t>人際關係論</a:t>
            </a:r>
            <a:br>
              <a:rPr lang="zh-TW" altLang="en-US" smtClean="0"/>
            </a:br>
            <a:endParaRPr lang="zh-TW" altLang="en-US" smtClean="0"/>
          </a:p>
        </p:txBody>
      </p:sp>
      <p:sp>
        <p:nvSpPr>
          <p:cNvPr id="31746" name="投影片編號版面配置區 3"/>
          <p:cNvSpPr>
            <a:spLocks noGrp="1"/>
          </p:cNvSpPr>
          <p:nvPr>
            <p:ph type="sldNum" sz="quarter" idx="12"/>
          </p:nvPr>
        </p:nvSpPr>
        <p:spPr>
          <a:noFill/>
        </p:spPr>
        <p:txBody>
          <a:bodyPr/>
          <a:lstStyle/>
          <a:p>
            <a:pPr fontAlgn="base">
              <a:spcBef>
                <a:spcPct val="0"/>
              </a:spcBef>
              <a:spcAft>
                <a:spcPct val="0"/>
              </a:spcAft>
            </a:pPr>
            <a:fld id="{F7FDEE9E-3C7E-411C-919E-FDE531C9DF2B}" type="slidenum">
              <a:rPr lang="ja-JP" altLang="en-US" smtClean="0">
                <a:cs typeface="あくあフォント"/>
              </a:rPr>
              <a:pPr fontAlgn="base">
                <a:spcBef>
                  <a:spcPct val="0"/>
                </a:spcBef>
                <a:spcAft>
                  <a:spcPct val="0"/>
                </a:spcAft>
              </a:pPr>
              <a:t>19</a:t>
            </a:fld>
            <a:endParaRPr lang="en-US" altLang="ja-JP" smtClean="0">
              <a:cs typeface="あくあフォント"/>
            </a:endParaRPr>
          </a:p>
        </p:txBody>
      </p:sp>
      <p:sp>
        <p:nvSpPr>
          <p:cNvPr id="5" name="Rectangle 3"/>
          <p:cNvSpPr txBox="1">
            <a:spLocks noChangeArrowheads="1"/>
          </p:cNvSpPr>
          <p:nvPr/>
        </p:nvSpPr>
        <p:spPr bwMode="auto">
          <a:xfrm>
            <a:off x="160338" y="1628775"/>
            <a:ext cx="8712200" cy="4232275"/>
          </a:xfrm>
          <a:prstGeom prst="rect">
            <a:avLst/>
          </a:prstGeom>
          <a:noFill/>
          <a:ln>
            <a:noFill/>
          </a:ln>
          <a:effectLst/>
          <a:extLst/>
        </p:spPr>
        <p:txBody>
          <a:bodyPr/>
          <a:lstStyle/>
          <a:p>
            <a:pPr marL="342900" indent="-342900">
              <a:spcBef>
                <a:spcPct val="20000"/>
              </a:spcBef>
              <a:buClr>
                <a:schemeClr val="tx1"/>
              </a:buClr>
              <a:buSzPct val="75000"/>
              <a:buFont typeface="Wingdings" pitchFamily="2" charset="2"/>
              <a:buNone/>
            </a:pPr>
            <a:r>
              <a:rPr lang="en-US" altLang="zh-TW" sz="2600" b="1">
                <a:solidFill>
                  <a:srgbClr val="008000"/>
                </a:solidFill>
                <a:latin typeface="Times New Roman" pitchFamily="18" charset="0"/>
                <a:ea typeface="華康魏碑體" pitchFamily="65" charset="-120"/>
              </a:rPr>
              <a:t>1 </a:t>
            </a:r>
            <a:r>
              <a:rPr lang="zh-TW" altLang="en-US" sz="2600" b="1">
                <a:solidFill>
                  <a:srgbClr val="008000"/>
                </a:solidFill>
                <a:latin typeface="Times New Roman" pitchFamily="18" charset="0"/>
                <a:ea typeface="華康魏碑體" pitchFamily="65" charset="-120"/>
              </a:rPr>
              <a:t>人格發展繫於認知經驗：</a:t>
            </a:r>
            <a:endParaRPr lang="en-US" altLang="zh-TW" sz="2600" b="1">
              <a:solidFill>
                <a:srgbClr val="FF0000"/>
              </a:solidFill>
              <a:latin typeface="Times New Roman" pitchFamily="18" charset="0"/>
              <a:ea typeface="華康魏碑體" pitchFamily="65" charset="-120"/>
            </a:endParaRPr>
          </a:p>
          <a:p>
            <a:pPr marL="342900" indent="-342900">
              <a:spcBef>
                <a:spcPct val="20000"/>
              </a:spcBef>
              <a:buClr>
                <a:schemeClr val="tx1"/>
              </a:buClr>
              <a:buSzPct val="75000"/>
              <a:buFont typeface="Wingdings" pitchFamily="2" charset="2"/>
              <a:buNone/>
            </a:pPr>
            <a:r>
              <a:rPr lang="en-US" altLang="zh-TW" sz="2600" b="1">
                <a:solidFill>
                  <a:srgbClr val="008000"/>
                </a:solidFill>
                <a:latin typeface="Times New Roman" pitchFamily="18" charset="0"/>
                <a:ea typeface="華康魏碑體" pitchFamily="65" charset="-120"/>
              </a:rPr>
              <a:t>     -</a:t>
            </a:r>
            <a:r>
              <a:rPr lang="zh-TW" altLang="en-US" sz="2600">
                <a:solidFill>
                  <a:srgbClr val="FF0000"/>
                </a:solidFill>
                <a:latin typeface="Times New Roman" pitchFamily="18" charset="0"/>
                <a:ea typeface="華康魏碑體" pitchFamily="65" charset="-120"/>
              </a:rPr>
              <a:t>認知</a:t>
            </a:r>
            <a:r>
              <a:rPr lang="zh-HK" altLang="zh-TW" b="1">
                <a:solidFill>
                  <a:srgbClr val="FF0000"/>
                </a:solidFill>
              </a:rPr>
              <a:t>人際關係</a:t>
            </a:r>
            <a:r>
              <a:rPr lang="zh-TW" altLang="en-US" sz="2600">
                <a:solidFill>
                  <a:srgbClr val="0000CC"/>
                </a:solidFill>
                <a:latin typeface="Times New Roman" pitchFamily="18" charset="0"/>
                <a:ea typeface="華康魏碑體" pitchFamily="65" charset="-120"/>
              </a:rPr>
              <a:t>為人格發展的重要因素。</a:t>
            </a:r>
            <a:endParaRPr lang="en-US" altLang="zh-TW" sz="2600">
              <a:solidFill>
                <a:srgbClr val="0000CC"/>
              </a:solidFill>
              <a:latin typeface="Times New Roman" pitchFamily="18" charset="0"/>
              <a:ea typeface="華康魏碑體" pitchFamily="65" charset="-120"/>
            </a:endParaRPr>
          </a:p>
          <a:p>
            <a:pPr marL="342900" indent="-342900">
              <a:spcBef>
                <a:spcPct val="20000"/>
              </a:spcBef>
              <a:buClr>
                <a:schemeClr val="tx1"/>
              </a:buClr>
              <a:buSzPct val="75000"/>
              <a:buFont typeface="Wingdings" pitchFamily="2" charset="2"/>
              <a:buNone/>
            </a:pPr>
            <a:r>
              <a:rPr lang="en-US" altLang="zh-TW" sz="2600">
                <a:solidFill>
                  <a:srgbClr val="0000CC"/>
                </a:solidFill>
                <a:latin typeface="Times New Roman" pitchFamily="18" charset="0"/>
                <a:ea typeface="華康魏碑體" pitchFamily="65" charset="-120"/>
              </a:rPr>
              <a:t>     -</a:t>
            </a:r>
            <a:r>
              <a:rPr lang="zh-TW" altLang="en-US" sz="2600">
                <a:solidFill>
                  <a:srgbClr val="0000CC"/>
                </a:solidFill>
                <a:latin typeface="Times New Roman" pitchFamily="18" charset="0"/>
                <a:ea typeface="華康魏碑體" pitchFamily="65" charset="-120"/>
              </a:rPr>
              <a:t>個體成長的認知經驗三類：</a:t>
            </a:r>
            <a:endParaRPr lang="en-US" altLang="zh-TW" sz="2600">
              <a:solidFill>
                <a:srgbClr val="0000CC"/>
              </a:solidFill>
              <a:latin typeface="Times New Roman" pitchFamily="18" charset="0"/>
              <a:ea typeface="華康魏碑體" pitchFamily="65" charset="-120"/>
            </a:endParaRPr>
          </a:p>
          <a:p>
            <a:pPr marL="342900" indent="-342900">
              <a:spcBef>
                <a:spcPct val="20000"/>
              </a:spcBef>
              <a:buClr>
                <a:schemeClr val="tx1"/>
              </a:buClr>
              <a:buSzPct val="75000"/>
              <a:buFont typeface="Wingdings" pitchFamily="2" charset="2"/>
              <a:buNone/>
            </a:pPr>
            <a:r>
              <a:rPr lang="en-US" altLang="zh-TW" sz="2600">
                <a:solidFill>
                  <a:srgbClr val="0000CC"/>
                </a:solidFill>
                <a:latin typeface="Times New Roman" pitchFamily="18" charset="0"/>
                <a:ea typeface="華康魏碑體" pitchFamily="65" charset="-120"/>
              </a:rPr>
              <a:t>      (1) </a:t>
            </a:r>
            <a:r>
              <a:rPr lang="zh-TW" altLang="en-US" sz="2600" u="sng">
                <a:solidFill>
                  <a:srgbClr val="0000CC"/>
                </a:solidFill>
                <a:latin typeface="Times New Roman" pitchFamily="18" charset="0"/>
                <a:ea typeface="華康魏碑體" pitchFamily="65" charset="-120"/>
              </a:rPr>
              <a:t>原始經驗</a:t>
            </a:r>
            <a:r>
              <a:rPr lang="zh-TW" altLang="en-US" sz="2600">
                <a:solidFill>
                  <a:srgbClr val="0000CC"/>
                </a:solidFill>
                <a:latin typeface="Times New Roman" pitchFamily="18" charset="0"/>
                <a:ea typeface="華康魏碑體" pitchFamily="65" charset="-120"/>
              </a:rPr>
              <a:t>，指嬰兒僅憑感覺和知覺所獲知的簡單人際關係，但不理解其中意義。</a:t>
            </a:r>
            <a:endParaRPr lang="en-US" altLang="zh-TW" sz="2600">
              <a:solidFill>
                <a:srgbClr val="0000CC"/>
              </a:solidFill>
              <a:latin typeface="Times New Roman" pitchFamily="18" charset="0"/>
              <a:ea typeface="華康魏碑體" pitchFamily="65" charset="-120"/>
            </a:endParaRPr>
          </a:p>
          <a:p>
            <a:pPr marL="342900" indent="-342900">
              <a:spcBef>
                <a:spcPct val="20000"/>
              </a:spcBef>
              <a:buClr>
                <a:schemeClr val="tx1"/>
              </a:buClr>
              <a:buSzPct val="75000"/>
              <a:buFont typeface="Wingdings" pitchFamily="2" charset="2"/>
              <a:buNone/>
            </a:pPr>
            <a:r>
              <a:rPr lang="en-US" altLang="zh-TW" sz="2600">
                <a:solidFill>
                  <a:srgbClr val="0000CC"/>
                </a:solidFill>
                <a:latin typeface="Times New Roman" pitchFamily="18" charset="0"/>
                <a:ea typeface="華康魏碑體" pitchFamily="65" charset="-120"/>
              </a:rPr>
              <a:t>     (2) </a:t>
            </a:r>
            <a:r>
              <a:rPr lang="zh-TW" altLang="en-US" sz="2600" u="sng">
                <a:solidFill>
                  <a:srgbClr val="0000CC"/>
                </a:solidFill>
                <a:latin typeface="Times New Roman" pitchFamily="18" charset="0"/>
                <a:ea typeface="華康魏碑體" pitchFamily="65" charset="-120"/>
              </a:rPr>
              <a:t>零碎經驗</a:t>
            </a:r>
            <a:r>
              <a:rPr lang="zh-TW" altLang="en-US" sz="2600">
                <a:solidFill>
                  <a:srgbClr val="0000CC"/>
                </a:solidFill>
                <a:latin typeface="Times New Roman" pitchFamily="18" charset="0"/>
                <a:ea typeface="華康魏碑體" pitchFamily="65" charset="-120"/>
              </a:rPr>
              <a:t>，指兒童期所認知的人際關係，但不能理解社會事件中的邏輯關係。</a:t>
            </a:r>
            <a:endParaRPr lang="en-US" altLang="zh-TW" sz="2600">
              <a:solidFill>
                <a:srgbClr val="0000CC"/>
              </a:solidFill>
              <a:latin typeface="Times New Roman" pitchFamily="18" charset="0"/>
              <a:ea typeface="華康魏碑體" pitchFamily="65" charset="-120"/>
            </a:endParaRPr>
          </a:p>
          <a:p>
            <a:pPr marL="342900" indent="-342900">
              <a:spcBef>
                <a:spcPct val="20000"/>
              </a:spcBef>
              <a:buClr>
                <a:schemeClr val="tx1"/>
              </a:buClr>
              <a:buSzPct val="75000"/>
              <a:buFont typeface="Wingdings" pitchFamily="2" charset="2"/>
              <a:buNone/>
            </a:pPr>
            <a:r>
              <a:rPr lang="en-US" altLang="zh-TW" sz="2600">
                <a:solidFill>
                  <a:srgbClr val="0000CC"/>
                </a:solidFill>
                <a:latin typeface="Times New Roman" pitchFamily="18" charset="0"/>
                <a:ea typeface="華康魏碑體" pitchFamily="65" charset="-120"/>
              </a:rPr>
              <a:t>    (3) </a:t>
            </a:r>
            <a:r>
              <a:rPr lang="zh-TW" altLang="en-US" sz="2600" u="sng">
                <a:solidFill>
                  <a:srgbClr val="0000CC"/>
                </a:solidFill>
                <a:latin typeface="Times New Roman" pitchFamily="18" charset="0"/>
                <a:ea typeface="華康魏碑體" pitchFamily="65" charset="-120"/>
              </a:rPr>
              <a:t>社會經驗</a:t>
            </a:r>
            <a:r>
              <a:rPr lang="zh-TW" altLang="en-US" sz="2600">
                <a:solidFill>
                  <a:srgbClr val="0000CC"/>
                </a:solidFill>
                <a:latin typeface="Times New Roman" pitchFamily="18" charset="0"/>
                <a:ea typeface="華康魏碑體" pitchFamily="65" charset="-120"/>
              </a:rPr>
              <a:t>，指青年期以後對人際關係的意義有所理解，從而形成自己的態度和價值觀。</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sldNum" sz="quarter" idx="12"/>
          </p:nvPr>
        </p:nvSpPr>
        <p:spPr>
          <a:noFill/>
        </p:spPr>
        <p:txBody>
          <a:bodyPr/>
          <a:lstStyle/>
          <a:p>
            <a:pPr fontAlgn="base">
              <a:spcBef>
                <a:spcPct val="0"/>
              </a:spcBef>
              <a:spcAft>
                <a:spcPct val="0"/>
              </a:spcAft>
            </a:pPr>
            <a:fld id="{626EFF90-51B5-4D91-B85E-B3D0C254F0BF}" type="slidenum">
              <a:rPr lang="ja-JP" altLang="en-US" smtClean="0">
                <a:cs typeface="あくあフォント"/>
              </a:rPr>
              <a:pPr fontAlgn="base">
                <a:spcBef>
                  <a:spcPct val="0"/>
                </a:spcBef>
                <a:spcAft>
                  <a:spcPct val="0"/>
                </a:spcAft>
              </a:pPr>
              <a:t>2</a:t>
            </a:fld>
            <a:endParaRPr lang="en-US" altLang="ja-JP" smtClean="0">
              <a:cs typeface="あくあフォント"/>
            </a:endParaRPr>
          </a:p>
        </p:txBody>
      </p:sp>
      <p:sp>
        <p:nvSpPr>
          <p:cNvPr id="12" name="Rectangle 3"/>
          <p:cNvSpPr txBox="1">
            <a:spLocks noChangeArrowheads="1"/>
          </p:cNvSpPr>
          <p:nvPr/>
        </p:nvSpPr>
        <p:spPr bwMode="auto">
          <a:xfrm>
            <a:off x="1476375" y="1773238"/>
            <a:ext cx="6791325" cy="3962400"/>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a:lnSpc>
                <a:spcPct val="80000"/>
              </a:lnSpc>
              <a:spcBef>
                <a:spcPts val="1200"/>
              </a:spcBef>
              <a:buClr>
                <a:srgbClr val="003366"/>
              </a:buClr>
              <a:buFont typeface="Wingdings" pitchFamily="2" charset="2"/>
              <a:buNone/>
              <a:defRPr/>
            </a:pPr>
            <a:r>
              <a:rPr lang="zh-TW" altLang="en-US" sz="2600" kern="0" dirty="0" smtClean="0">
                <a:solidFill>
                  <a:srgbClr val="0000CC"/>
                </a:solidFill>
                <a:latin typeface="Times New Roman" pitchFamily="18" charset="0"/>
                <a:ea typeface="華康魏碑體" pitchFamily="65" charset="-120"/>
              </a:rPr>
              <a:t>一、</a:t>
            </a:r>
            <a:r>
              <a:rPr lang="zh-TW" altLang="en-US" sz="2600" kern="0" dirty="0" smtClean="0">
                <a:solidFill>
                  <a:srgbClr val="0000CC"/>
                </a:solidFill>
                <a:latin typeface="華康魏碑體" pitchFamily="65" charset="-120"/>
                <a:ea typeface="華康魏碑體" pitchFamily="65" charset="-120"/>
              </a:rPr>
              <a:t>青少年發展的</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生物學</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觀點</a:t>
            </a:r>
          </a:p>
          <a:p>
            <a:pPr>
              <a:lnSpc>
                <a:spcPct val="80000"/>
              </a:lnSpc>
              <a:spcBef>
                <a:spcPts val="1200"/>
              </a:spcBef>
              <a:buClr>
                <a:srgbClr val="003366"/>
              </a:buClr>
              <a:buFont typeface="Wingdings" pitchFamily="2" charset="2"/>
              <a:buNone/>
              <a:defRPr/>
            </a:pPr>
            <a:r>
              <a:rPr lang="zh-TW" altLang="en-US" sz="2600" kern="0" dirty="0" smtClean="0">
                <a:solidFill>
                  <a:srgbClr val="0000CC"/>
                </a:solidFill>
                <a:latin typeface="Times New Roman" pitchFamily="18" charset="0"/>
                <a:ea typeface="華康魏碑體" pitchFamily="65" charset="-120"/>
              </a:rPr>
              <a:t>二、</a:t>
            </a:r>
            <a:r>
              <a:rPr lang="zh-TW" altLang="en-US" sz="2600" kern="0" dirty="0" smtClean="0">
                <a:solidFill>
                  <a:srgbClr val="0000CC"/>
                </a:solidFill>
                <a:latin typeface="華康魏碑體" pitchFamily="65" charset="-120"/>
                <a:ea typeface="華康魏碑體" pitchFamily="65" charset="-120"/>
              </a:rPr>
              <a:t>青少年發展的</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心理分析</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觀點</a:t>
            </a:r>
          </a:p>
          <a:p>
            <a:pPr>
              <a:lnSpc>
                <a:spcPct val="80000"/>
              </a:lnSpc>
              <a:spcBef>
                <a:spcPts val="1200"/>
              </a:spcBef>
              <a:buClr>
                <a:srgbClr val="003366"/>
              </a:buClr>
              <a:buFont typeface="Wingdings" pitchFamily="2" charset="2"/>
              <a:buNone/>
              <a:defRPr/>
            </a:pPr>
            <a:r>
              <a:rPr lang="zh-TW" altLang="en-US" sz="2600" kern="0" dirty="0" smtClean="0">
                <a:solidFill>
                  <a:srgbClr val="0000CC"/>
                </a:solidFill>
                <a:latin typeface="Times New Roman" pitchFamily="18" charset="0"/>
                <a:ea typeface="華康魏碑體" pitchFamily="65" charset="-120"/>
              </a:rPr>
              <a:t>三、</a:t>
            </a:r>
            <a:r>
              <a:rPr lang="zh-TW" altLang="en-US" sz="2600" kern="0" dirty="0" smtClean="0">
                <a:solidFill>
                  <a:srgbClr val="0000CC"/>
                </a:solidFill>
                <a:latin typeface="華康魏碑體" pitchFamily="65" charset="-120"/>
                <a:ea typeface="華康魏碑體" pitchFamily="65" charset="-120"/>
              </a:rPr>
              <a:t>青少年發展的</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心理社會</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觀點</a:t>
            </a:r>
          </a:p>
          <a:p>
            <a:pPr>
              <a:lnSpc>
                <a:spcPct val="80000"/>
              </a:lnSpc>
              <a:spcBef>
                <a:spcPts val="1200"/>
              </a:spcBef>
              <a:buClr>
                <a:srgbClr val="003366"/>
              </a:buClr>
              <a:buFont typeface="Wingdings" pitchFamily="2" charset="2"/>
              <a:buNone/>
              <a:defRPr/>
            </a:pPr>
            <a:r>
              <a:rPr lang="zh-TW" altLang="en-US" sz="2600" kern="0" dirty="0">
                <a:solidFill>
                  <a:srgbClr val="0000CC"/>
                </a:solidFill>
                <a:latin typeface="Times New Roman" pitchFamily="18" charset="0"/>
                <a:ea typeface="華康魏碑體" pitchFamily="65" charset="-120"/>
              </a:rPr>
              <a:t>四</a:t>
            </a:r>
            <a:r>
              <a:rPr lang="zh-TW" altLang="en-US" sz="2600" kern="0" dirty="0" smtClean="0">
                <a:solidFill>
                  <a:srgbClr val="0000CC"/>
                </a:solidFill>
                <a:latin typeface="Times New Roman" pitchFamily="18" charset="0"/>
                <a:ea typeface="華康魏碑體" pitchFamily="65" charset="-120"/>
              </a:rPr>
              <a:t>、</a:t>
            </a:r>
            <a:r>
              <a:rPr lang="zh-TW" altLang="en-US" sz="2600" kern="0" dirty="0" smtClean="0">
                <a:solidFill>
                  <a:srgbClr val="0000CC"/>
                </a:solidFill>
                <a:latin typeface="華康魏碑體" pitchFamily="65" charset="-120"/>
                <a:ea typeface="華康魏碑體" pitchFamily="65" charset="-120"/>
              </a:rPr>
              <a:t>青少年發展的</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生態學</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觀點</a:t>
            </a:r>
          </a:p>
          <a:p>
            <a:pPr>
              <a:lnSpc>
                <a:spcPct val="80000"/>
              </a:lnSpc>
              <a:spcBef>
                <a:spcPts val="1200"/>
              </a:spcBef>
              <a:buClr>
                <a:srgbClr val="003366"/>
              </a:buClr>
              <a:buFont typeface="Wingdings" pitchFamily="2" charset="2"/>
              <a:buNone/>
              <a:defRPr/>
            </a:pPr>
            <a:r>
              <a:rPr lang="zh-TW" altLang="en-US" sz="2600" kern="0" dirty="0">
                <a:solidFill>
                  <a:srgbClr val="0000CC"/>
                </a:solidFill>
                <a:latin typeface="Times New Roman" pitchFamily="18" charset="0"/>
                <a:ea typeface="華康魏碑體" pitchFamily="65" charset="-120"/>
              </a:rPr>
              <a:t>五</a:t>
            </a:r>
            <a:r>
              <a:rPr lang="zh-TW" altLang="en-US" sz="2600" kern="0" dirty="0" smtClean="0">
                <a:solidFill>
                  <a:srgbClr val="0000CC"/>
                </a:solidFill>
                <a:latin typeface="Times New Roman" pitchFamily="18" charset="0"/>
                <a:ea typeface="華康魏碑體" pitchFamily="65" charset="-120"/>
              </a:rPr>
              <a:t>、</a:t>
            </a:r>
            <a:r>
              <a:rPr lang="zh-TW" altLang="en-US" sz="2600" kern="0" dirty="0" smtClean="0">
                <a:solidFill>
                  <a:srgbClr val="0000CC"/>
                </a:solidFill>
                <a:latin typeface="華康魏碑體" pitchFamily="65" charset="-120"/>
                <a:ea typeface="華康魏碑體" pitchFamily="65" charset="-120"/>
              </a:rPr>
              <a:t>青少年發展的</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文化人類</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觀點</a:t>
            </a:r>
          </a:p>
          <a:p>
            <a:pPr>
              <a:lnSpc>
                <a:spcPct val="80000"/>
              </a:lnSpc>
              <a:spcBef>
                <a:spcPts val="1200"/>
              </a:spcBef>
              <a:buClr>
                <a:srgbClr val="003366"/>
              </a:buClr>
              <a:buFont typeface="Wingdings" pitchFamily="2" charset="2"/>
              <a:buNone/>
              <a:defRPr/>
            </a:pPr>
            <a:r>
              <a:rPr lang="zh-TW" altLang="en-US" sz="2600" kern="0" dirty="0" smtClean="0">
                <a:solidFill>
                  <a:srgbClr val="0000CC"/>
                </a:solidFill>
                <a:latin typeface="Times New Roman" pitchFamily="18" charset="0"/>
                <a:ea typeface="華康魏碑體" pitchFamily="65" charset="-120"/>
              </a:rPr>
              <a:t>六、</a:t>
            </a:r>
            <a:r>
              <a:rPr lang="zh-TW" altLang="en-US" sz="2600" kern="0" dirty="0" smtClean="0">
                <a:solidFill>
                  <a:srgbClr val="0000CC"/>
                </a:solidFill>
                <a:latin typeface="華康魏碑體" pitchFamily="65" charset="-120"/>
                <a:ea typeface="華康魏碑體" pitchFamily="65" charset="-120"/>
              </a:rPr>
              <a:t>青少年發展的</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社會認知</a:t>
            </a:r>
            <a:r>
              <a:rPr lang="zh-TW" altLang="en-US" sz="2000" kern="0" dirty="0" smtClean="0">
                <a:latin typeface="Arial"/>
                <a:ea typeface="標楷體"/>
              </a:rPr>
              <a:t>」</a:t>
            </a:r>
            <a:r>
              <a:rPr lang="zh-TW" altLang="en-US" sz="2600" kern="0" dirty="0" smtClean="0">
                <a:solidFill>
                  <a:srgbClr val="0000CC"/>
                </a:solidFill>
                <a:latin typeface="Times New Roman" pitchFamily="18" charset="0"/>
                <a:ea typeface="華康魏碑體" pitchFamily="65" charset="-120"/>
              </a:rPr>
              <a:t>觀點</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標題 1"/>
          <p:cNvSpPr>
            <a:spLocks noGrp="1"/>
          </p:cNvSpPr>
          <p:nvPr>
            <p:ph type="title"/>
          </p:nvPr>
        </p:nvSpPr>
        <p:spPr/>
        <p:txBody>
          <a:bodyPr/>
          <a:lstStyle/>
          <a:p>
            <a:r>
              <a:rPr lang="en-US" altLang="zh-TW" sz="3600" smtClean="0"/>
              <a:t>Sullivan</a:t>
            </a:r>
            <a:r>
              <a:rPr lang="zh-TW" altLang="en-US" sz="3600" smtClean="0"/>
              <a:t>的人際關係論，其基本假設為：</a:t>
            </a:r>
          </a:p>
        </p:txBody>
      </p:sp>
      <p:sp>
        <p:nvSpPr>
          <p:cNvPr id="32770" name="投影片編號版面配置區 3"/>
          <p:cNvSpPr>
            <a:spLocks noGrp="1"/>
          </p:cNvSpPr>
          <p:nvPr>
            <p:ph type="sldNum" sz="quarter" idx="12"/>
          </p:nvPr>
        </p:nvSpPr>
        <p:spPr>
          <a:noFill/>
        </p:spPr>
        <p:txBody>
          <a:bodyPr/>
          <a:lstStyle/>
          <a:p>
            <a:pPr fontAlgn="base">
              <a:spcBef>
                <a:spcPct val="0"/>
              </a:spcBef>
              <a:spcAft>
                <a:spcPct val="0"/>
              </a:spcAft>
            </a:pPr>
            <a:fld id="{9500FCC8-FDCD-4EF6-BC4E-2B2C1244EA80}" type="slidenum">
              <a:rPr lang="ja-JP" altLang="en-US" smtClean="0">
                <a:cs typeface="あくあフォント"/>
              </a:rPr>
              <a:pPr fontAlgn="base">
                <a:spcBef>
                  <a:spcPct val="0"/>
                </a:spcBef>
                <a:spcAft>
                  <a:spcPct val="0"/>
                </a:spcAft>
              </a:pPr>
              <a:t>20</a:t>
            </a:fld>
            <a:endParaRPr lang="en-US" altLang="ja-JP" smtClean="0">
              <a:cs typeface="あくあフォント"/>
            </a:endParaRPr>
          </a:p>
        </p:txBody>
      </p:sp>
      <p:sp>
        <p:nvSpPr>
          <p:cNvPr id="5" name="Rectangle 3"/>
          <p:cNvSpPr txBox="1">
            <a:spLocks noChangeArrowheads="1"/>
          </p:cNvSpPr>
          <p:nvPr/>
        </p:nvSpPr>
        <p:spPr bwMode="auto">
          <a:xfrm>
            <a:off x="395288" y="1825625"/>
            <a:ext cx="8459787" cy="4178300"/>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marL="0" indent="0">
              <a:buFont typeface="Wingdings" pitchFamily="2" charset="2"/>
              <a:buNone/>
              <a:defRPr/>
            </a:pPr>
            <a:r>
              <a:rPr lang="en-US" altLang="zh-TW" kern="0" dirty="0" smtClean="0">
                <a:solidFill>
                  <a:srgbClr val="0000CC"/>
                </a:solidFill>
                <a:latin typeface="Times New Roman" pitchFamily="18" charset="0"/>
                <a:ea typeface="華康魏碑體" pitchFamily="65" charset="-120"/>
              </a:rPr>
              <a:t>1.</a:t>
            </a:r>
            <a:r>
              <a:rPr lang="zh-TW" altLang="en-US" kern="0" dirty="0" smtClean="0">
                <a:solidFill>
                  <a:srgbClr val="0000CC"/>
                </a:solidFill>
                <a:latin typeface="Times New Roman" pitchFamily="18" charset="0"/>
                <a:ea typeface="華康魏碑體" pitchFamily="65" charset="-120"/>
              </a:rPr>
              <a:t>在個體生存的空間中存有一個「人際場」（</a:t>
            </a:r>
            <a:r>
              <a:rPr lang="en-US" altLang="zh-TW" kern="0" dirty="0" smtClean="0">
                <a:solidFill>
                  <a:srgbClr val="0000CC"/>
                </a:solidFill>
                <a:latin typeface="Times New Roman" pitchFamily="18" charset="0"/>
                <a:ea typeface="華康魏碑體" pitchFamily="65" charset="-120"/>
              </a:rPr>
              <a:t>inter-personal field</a:t>
            </a:r>
            <a:r>
              <a:rPr lang="zh-TW" altLang="en-US" kern="0" dirty="0" smtClean="0">
                <a:solidFill>
                  <a:srgbClr val="0000CC"/>
                </a:solidFill>
                <a:latin typeface="Times New Roman" pitchFamily="18" charset="0"/>
                <a:ea typeface="華康魏碑體" pitchFamily="65" charset="-120"/>
              </a:rPr>
              <a:t>），對所有的人都會造成影響。</a:t>
            </a:r>
            <a:endParaRPr lang="en-US" altLang="zh-TW" kern="0" dirty="0" smtClean="0">
              <a:solidFill>
                <a:srgbClr val="0000CC"/>
              </a:solidFill>
              <a:latin typeface="Times New Roman" pitchFamily="18" charset="0"/>
              <a:ea typeface="華康魏碑體" pitchFamily="65" charset="-120"/>
            </a:endParaRPr>
          </a:p>
          <a:p>
            <a:pPr marL="0" indent="0">
              <a:buFont typeface="Wingdings" pitchFamily="2" charset="2"/>
              <a:buNone/>
              <a:defRPr/>
            </a:pPr>
            <a:endParaRPr lang="zh-TW" altLang="en-US" kern="0" dirty="0" smtClean="0">
              <a:solidFill>
                <a:srgbClr val="0000CC"/>
              </a:solidFill>
              <a:latin typeface="Times New Roman" pitchFamily="18" charset="0"/>
              <a:ea typeface="華康魏碑體" pitchFamily="65" charset="-120"/>
            </a:endParaRPr>
          </a:p>
          <a:p>
            <a:pPr>
              <a:buFont typeface="Wingdings" pitchFamily="2" charset="2"/>
              <a:buNone/>
              <a:defRPr/>
            </a:pPr>
            <a:r>
              <a:rPr lang="en-US" altLang="zh-TW" kern="0" dirty="0" smtClean="0">
                <a:solidFill>
                  <a:srgbClr val="0000CC"/>
                </a:solidFill>
                <a:latin typeface="Times New Roman" pitchFamily="18" charset="0"/>
                <a:ea typeface="華康魏碑體" pitchFamily="65" charset="-120"/>
              </a:rPr>
              <a:t>2. </a:t>
            </a:r>
            <a:r>
              <a:rPr lang="zh-TW" altLang="en-US" kern="0" dirty="0" smtClean="0">
                <a:solidFill>
                  <a:srgbClr val="0000CC"/>
                </a:solidFill>
                <a:latin typeface="Times New Roman" pitchFamily="18" charset="0"/>
                <a:ea typeface="華康魏碑體" pitchFamily="65" charset="-120"/>
              </a:rPr>
              <a:t>人際溝通不良所產生的焦慮會導致個人的心理失常。</a:t>
            </a:r>
            <a:endParaRPr lang="en-US" altLang="zh-TW" kern="0" dirty="0" smtClean="0">
              <a:solidFill>
                <a:srgbClr val="0000CC"/>
              </a:solidFill>
              <a:latin typeface="Times New Roman" pitchFamily="18" charset="0"/>
              <a:ea typeface="華康魏碑體" pitchFamily="65" charset="-120"/>
            </a:endParaRPr>
          </a:p>
          <a:p>
            <a:pPr marL="0" indent="0" fontAlgn="auto">
              <a:spcBef>
                <a:spcPts val="0"/>
              </a:spcBef>
              <a:spcAft>
                <a:spcPts val="0"/>
              </a:spcAft>
              <a:buClrTx/>
              <a:buSzTx/>
              <a:buFont typeface="Wingdings" pitchFamily="2" charset="2"/>
              <a:buNone/>
              <a:defRPr/>
            </a:pPr>
            <a:endParaRPr lang="en-US" altLang="zh-TW" kern="0" dirty="0" smtClean="0">
              <a:solidFill>
                <a:srgbClr val="0000CC"/>
              </a:solidFill>
              <a:latin typeface="Times New Roman" pitchFamily="18" charset="0"/>
              <a:ea typeface="華康魏碑體" pitchFamily="65" charset="-120"/>
            </a:endParaRPr>
          </a:p>
          <a:p>
            <a:pPr marL="0" indent="0" fontAlgn="auto">
              <a:spcBef>
                <a:spcPts val="0"/>
              </a:spcBef>
              <a:spcAft>
                <a:spcPts val="0"/>
              </a:spcAft>
              <a:buClrTx/>
              <a:buSzTx/>
              <a:buFont typeface="Wingdings" pitchFamily="2" charset="2"/>
              <a:buNone/>
              <a:defRPr/>
            </a:pPr>
            <a:r>
              <a:rPr lang="en-US" altLang="zh-TW" kern="0" dirty="0" smtClean="0">
                <a:solidFill>
                  <a:srgbClr val="0000CC"/>
                </a:solidFill>
                <a:latin typeface="Times New Roman" pitchFamily="18" charset="0"/>
                <a:ea typeface="華康魏碑體" pitchFamily="65" charset="-120"/>
              </a:rPr>
              <a:t>3.</a:t>
            </a:r>
            <a:r>
              <a:rPr kumimoji="0" lang="zh-TW" altLang="en-US" kern="0" dirty="0">
                <a:solidFill>
                  <a:srgbClr val="0000CC"/>
                </a:solidFill>
                <a:latin typeface="Times New Roman" pitchFamily="18" charset="0"/>
                <a:ea typeface="華康魏碑體" pitchFamily="65" charset="-120"/>
              </a:rPr>
              <a:t> 「人際需求」的滿足對個體的發展最為重要，</a:t>
            </a:r>
            <a:r>
              <a:rPr kumimoji="0" lang="zh-TW" altLang="en-US" kern="0" dirty="0" smtClean="0">
                <a:solidFill>
                  <a:srgbClr val="0000CC"/>
                </a:solidFill>
                <a:latin typeface="Times New Roman" pitchFamily="18" charset="0"/>
                <a:ea typeface="華康魏碑體" pitchFamily="65" charset="-120"/>
              </a:rPr>
              <a:t>人 </a:t>
            </a:r>
            <a:endParaRPr kumimoji="0" lang="en-US" altLang="zh-TW" kern="0" dirty="0" smtClean="0">
              <a:solidFill>
                <a:srgbClr val="0000CC"/>
              </a:solidFill>
              <a:latin typeface="Times New Roman" pitchFamily="18" charset="0"/>
              <a:ea typeface="華康魏碑體" pitchFamily="65" charset="-120"/>
            </a:endParaRPr>
          </a:p>
          <a:p>
            <a:pPr marL="0" indent="0" fontAlgn="auto">
              <a:spcBef>
                <a:spcPts val="0"/>
              </a:spcBef>
              <a:spcAft>
                <a:spcPts val="0"/>
              </a:spcAft>
              <a:buClrTx/>
              <a:buSzTx/>
              <a:buFont typeface="Wingdings" pitchFamily="2" charset="2"/>
              <a:buNone/>
              <a:defRPr/>
            </a:pPr>
            <a:r>
              <a:rPr kumimoji="0" lang="zh-TW" altLang="en-US" kern="0" dirty="0">
                <a:solidFill>
                  <a:srgbClr val="0000CC"/>
                </a:solidFill>
                <a:latin typeface="Times New Roman" pitchFamily="18" charset="0"/>
                <a:ea typeface="華康魏碑體" pitchFamily="65" charset="-120"/>
              </a:rPr>
              <a:t> </a:t>
            </a:r>
            <a:r>
              <a:rPr kumimoji="0" lang="zh-TW" altLang="en-US" kern="0" dirty="0" smtClean="0">
                <a:solidFill>
                  <a:srgbClr val="0000CC"/>
                </a:solidFill>
                <a:latin typeface="Times New Roman" pitchFamily="18" charset="0"/>
                <a:ea typeface="華康魏碑體" pitchFamily="65" charset="-120"/>
              </a:rPr>
              <a:t>  類</a:t>
            </a:r>
            <a:r>
              <a:rPr kumimoji="0" lang="zh-TW" altLang="en-US" kern="0" dirty="0">
                <a:solidFill>
                  <a:srgbClr val="0000CC"/>
                </a:solidFill>
                <a:latin typeface="Times New Roman" pitchFamily="18" charset="0"/>
                <a:ea typeface="華康魏碑體" pitchFamily="65" charset="-120"/>
              </a:rPr>
              <a:t>需要安全感，而安全感就是「免於焦慮的</a:t>
            </a:r>
            <a:r>
              <a:rPr kumimoji="0" lang="zh-TW" altLang="en-US" kern="0" dirty="0" smtClean="0">
                <a:solidFill>
                  <a:srgbClr val="0000CC"/>
                </a:solidFill>
                <a:latin typeface="Times New Roman" pitchFamily="18" charset="0"/>
                <a:ea typeface="華康魏碑體" pitchFamily="65" charset="-120"/>
              </a:rPr>
              <a:t>自</a:t>
            </a:r>
            <a:endParaRPr kumimoji="0" lang="en-US" altLang="zh-TW" kern="0" dirty="0" smtClean="0">
              <a:solidFill>
                <a:srgbClr val="0000CC"/>
              </a:solidFill>
              <a:latin typeface="Times New Roman" pitchFamily="18" charset="0"/>
              <a:ea typeface="華康魏碑體" pitchFamily="65" charset="-120"/>
            </a:endParaRPr>
          </a:p>
          <a:p>
            <a:pPr marL="0" indent="0" fontAlgn="auto">
              <a:spcBef>
                <a:spcPts val="0"/>
              </a:spcBef>
              <a:spcAft>
                <a:spcPts val="0"/>
              </a:spcAft>
              <a:buClrTx/>
              <a:buSzTx/>
              <a:buFont typeface="Wingdings" pitchFamily="2" charset="2"/>
              <a:buNone/>
              <a:defRPr/>
            </a:pPr>
            <a:r>
              <a:rPr kumimoji="0" lang="zh-TW" altLang="en-US" kern="0" dirty="0">
                <a:solidFill>
                  <a:srgbClr val="0000CC"/>
                </a:solidFill>
                <a:latin typeface="Times New Roman" pitchFamily="18" charset="0"/>
                <a:ea typeface="華康魏碑體" pitchFamily="65" charset="-120"/>
              </a:rPr>
              <a:t> </a:t>
            </a:r>
            <a:r>
              <a:rPr kumimoji="0" lang="zh-TW" altLang="en-US" kern="0" dirty="0" smtClean="0">
                <a:solidFill>
                  <a:srgbClr val="0000CC"/>
                </a:solidFill>
                <a:latin typeface="Times New Roman" pitchFamily="18" charset="0"/>
                <a:ea typeface="華康魏碑體" pitchFamily="65" charset="-120"/>
              </a:rPr>
              <a:t>  由</a:t>
            </a:r>
            <a:r>
              <a:rPr kumimoji="0" lang="zh-TW" altLang="en-US" kern="0" dirty="0">
                <a:solidFill>
                  <a:srgbClr val="0000CC"/>
                </a:solidFill>
                <a:latin typeface="Times New Roman" pitchFamily="18" charset="0"/>
                <a:ea typeface="華康魏碑體" pitchFamily="65" charset="-120"/>
              </a:rPr>
              <a:t>」。</a:t>
            </a:r>
            <a:r>
              <a:rPr kumimoji="0" lang="zh-HK" altLang="zh-TW" kern="0" dirty="0">
                <a:solidFill>
                  <a:srgbClr val="0000CC"/>
                </a:solidFill>
                <a:latin typeface="Times New Roman" pitchFamily="18" charset="0"/>
                <a:ea typeface="華康魏碑體" pitchFamily="65" charset="-120"/>
              </a:rPr>
              <a:t>焦慮來自兒童時期追求獨立的無助感。</a:t>
            </a:r>
            <a:r>
              <a:rPr kumimoji="0" lang="zh-HK" altLang="zh-TW" kern="0" dirty="0" smtClean="0">
                <a:solidFill>
                  <a:srgbClr val="0000CC"/>
                </a:solidFill>
                <a:latin typeface="Times New Roman" pitchFamily="18" charset="0"/>
                <a:ea typeface="華康魏碑體" pitchFamily="65" charset="-120"/>
              </a:rPr>
              <a:t>青</a:t>
            </a:r>
            <a:endParaRPr kumimoji="0" lang="en-US" altLang="zh-HK" kern="0" dirty="0" smtClean="0">
              <a:solidFill>
                <a:srgbClr val="0000CC"/>
              </a:solidFill>
              <a:latin typeface="Times New Roman" pitchFamily="18" charset="0"/>
              <a:ea typeface="華康魏碑體" pitchFamily="65" charset="-120"/>
            </a:endParaRPr>
          </a:p>
          <a:p>
            <a:pPr marL="0" indent="0" fontAlgn="auto">
              <a:spcBef>
                <a:spcPts val="0"/>
              </a:spcBef>
              <a:spcAft>
                <a:spcPts val="0"/>
              </a:spcAft>
              <a:buClrTx/>
              <a:buSzTx/>
              <a:buFont typeface="Wingdings" pitchFamily="2" charset="2"/>
              <a:buNone/>
              <a:defRPr/>
            </a:pPr>
            <a:r>
              <a:rPr kumimoji="0" lang="zh-TW" altLang="en-US" kern="0" dirty="0">
                <a:solidFill>
                  <a:srgbClr val="0000CC"/>
                </a:solidFill>
                <a:latin typeface="Times New Roman" pitchFamily="18" charset="0"/>
                <a:ea typeface="華康魏碑體" pitchFamily="65" charset="-120"/>
              </a:rPr>
              <a:t> </a:t>
            </a:r>
            <a:r>
              <a:rPr kumimoji="0" lang="zh-TW" altLang="en-US" kern="0" dirty="0" smtClean="0">
                <a:solidFill>
                  <a:srgbClr val="0000CC"/>
                </a:solidFill>
                <a:latin typeface="Times New Roman" pitchFamily="18" charset="0"/>
                <a:ea typeface="華康魏碑體" pitchFamily="65" charset="-120"/>
              </a:rPr>
              <a:t>  </a:t>
            </a:r>
            <a:r>
              <a:rPr kumimoji="0" lang="zh-HK" altLang="zh-TW" kern="0" dirty="0" smtClean="0">
                <a:solidFill>
                  <a:srgbClr val="0000CC"/>
                </a:solidFill>
                <a:latin typeface="Times New Roman" pitchFamily="18" charset="0"/>
                <a:ea typeface="華康魏碑體" pitchFamily="65" charset="-120"/>
              </a:rPr>
              <a:t>少年</a:t>
            </a:r>
            <a:r>
              <a:rPr kumimoji="0" lang="zh-HK" altLang="zh-TW" kern="0" dirty="0">
                <a:solidFill>
                  <a:srgbClr val="0000CC"/>
                </a:solidFill>
                <a:latin typeface="Times New Roman" pitchFamily="18" charset="0"/>
                <a:ea typeface="華康魏碑體" pitchFamily="65" charset="-120"/>
              </a:rPr>
              <a:t>時期性器官已為快樂來源</a:t>
            </a:r>
            <a:r>
              <a:rPr kumimoji="0" lang="en-US" altLang="zh-TW" kern="0" dirty="0">
                <a:solidFill>
                  <a:srgbClr val="0000CC"/>
                </a:solidFill>
                <a:latin typeface="Times New Roman" pitchFamily="18" charset="0"/>
                <a:ea typeface="華康魏碑體" pitchFamily="65" charset="-120"/>
              </a:rPr>
              <a:t>,</a:t>
            </a:r>
            <a:r>
              <a:rPr kumimoji="0" lang="zh-HK" altLang="zh-TW" kern="0" dirty="0">
                <a:solidFill>
                  <a:srgbClr val="0000CC"/>
                </a:solidFill>
                <a:latin typeface="Times New Roman" pitchFamily="18" charset="0"/>
                <a:ea typeface="華康魏碑體" pitchFamily="65" charset="-120"/>
              </a:rPr>
              <a:t>但受限社會壓力</a:t>
            </a:r>
            <a:r>
              <a:rPr kumimoji="0" lang="en-US" altLang="zh-TW" kern="0" dirty="0" smtClean="0">
                <a:solidFill>
                  <a:srgbClr val="0000CC"/>
                </a:solidFill>
                <a:latin typeface="Times New Roman" pitchFamily="18" charset="0"/>
                <a:ea typeface="華康魏碑體" pitchFamily="65" charset="-120"/>
              </a:rPr>
              <a:t>,</a:t>
            </a:r>
          </a:p>
          <a:p>
            <a:pPr marL="0" indent="0" fontAlgn="auto">
              <a:spcBef>
                <a:spcPts val="0"/>
              </a:spcBef>
              <a:spcAft>
                <a:spcPts val="0"/>
              </a:spcAft>
              <a:buClrTx/>
              <a:buSzTx/>
              <a:buFont typeface="Wingdings" pitchFamily="2" charset="2"/>
              <a:buNone/>
              <a:defRPr/>
            </a:pPr>
            <a:r>
              <a:rPr kumimoji="0" lang="zh-TW" altLang="en-US" kern="0" dirty="0">
                <a:solidFill>
                  <a:srgbClr val="0000CC"/>
                </a:solidFill>
                <a:latin typeface="Times New Roman" pitchFamily="18" charset="0"/>
                <a:ea typeface="華康魏碑體" pitchFamily="65" charset="-120"/>
              </a:rPr>
              <a:t> </a:t>
            </a:r>
            <a:r>
              <a:rPr kumimoji="0" lang="zh-TW" altLang="en-US" kern="0" dirty="0" smtClean="0">
                <a:solidFill>
                  <a:srgbClr val="0000CC"/>
                </a:solidFill>
                <a:latin typeface="Times New Roman" pitchFamily="18" charset="0"/>
                <a:ea typeface="華康魏碑體" pitchFamily="65" charset="-120"/>
              </a:rPr>
              <a:t>  </a:t>
            </a:r>
            <a:r>
              <a:rPr kumimoji="0" lang="zh-HK" altLang="zh-TW" kern="0" dirty="0" smtClean="0">
                <a:solidFill>
                  <a:srgbClr val="0000CC"/>
                </a:solidFill>
                <a:latin typeface="Times New Roman" pitchFamily="18" charset="0"/>
                <a:ea typeface="華康魏碑體" pitchFamily="65" charset="-120"/>
              </a:rPr>
              <a:t>而</a:t>
            </a:r>
            <a:r>
              <a:rPr kumimoji="0" lang="zh-HK" altLang="zh-TW" kern="0" dirty="0">
                <a:solidFill>
                  <a:srgbClr val="0000CC"/>
                </a:solidFill>
                <a:latin typeface="Times New Roman" pitchFamily="18" charset="0"/>
                <a:ea typeface="華康魏碑體" pitchFamily="65" charset="-120"/>
              </a:rPr>
              <a:t>有性焦慮。</a:t>
            </a:r>
            <a:endParaRPr kumimoji="0" lang="zh-TW" altLang="zh-TW" kern="0" dirty="0">
              <a:solidFill>
                <a:srgbClr val="0000CC"/>
              </a:solidFill>
              <a:latin typeface="Times New Roman" pitchFamily="18" charset="0"/>
              <a:ea typeface="華康魏碑體" pitchFamily="65" charset="-120"/>
            </a:endParaRPr>
          </a:p>
          <a:p>
            <a:pPr>
              <a:buFont typeface="Wingdings" pitchFamily="2" charset="2"/>
              <a:buNone/>
              <a:defRPr/>
            </a:pPr>
            <a:endParaRPr lang="zh-TW" altLang="en-US" kern="0" dirty="0" smtClean="0">
              <a:solidFill>
                <a:srgbClr val="0000CC"/>
              </a:solidFill>
              <a:latin typeface="Times New Roman" pitchFamily="18" charset="0"/>
              <a:ea typeface="華康魏碑體" pitchFamily="65" charset="-12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標題 1"/>
          <p:cNvSpPr>
            <a:spLocks noGrp="1"/>
          </p:cNvSpPr>
          <p:nvPr>
            <p:ph type="title"/>
          </p:nvPr>
        </p:nvSpPr>
        <p:spPr/>
        <p:txBody>
          <a:bodyPr/>
          <a:lstStyle/>
          <a:p>
            <a:endParaRPr lang="zh-TW" altLang="en-US" smtClean="0"/>
          </a:p>
        </p:txBody>
      </p:sp>
      <p:sp>
        <p:nvSpPr>
          <p:cNvPr id="33794" name="投影片編號版面配置區 3"/>
          <p:cNvSpPr>
            <a:spLocks noGrp="1"/>
          </p:cNvSpPr>
          <p:nvPr>
            <p:ph type="sldNum" sz="quarter" idx="12"/>
          </p:nvPr>
        </p:nvSpPr>
        <p:spPr>
          <a:noFill/>
        </p:spPr>
        <p:txBody>
          <a:bodyPr/>
          <a:lstStyle/>
          <a:p>
            <a:pPr fontAlgn="base">
              <a:spcBef>
                <a:spcPct val="0"/>
              </a:spcBef>
              <a:spcAft>
                <a:spcPct val="0"/>
              </a:spcAft>
            </a:pPr>
            <a:fld id="{1B089099-88DD-42A6-B907-E828D11AB570}" type="slidenum">
              <a:rPr lang="ja-JP" altLang="en-US" smtClean="0">
                <a:cs typeface="あくあフォント"/>
              </a:rPr>
              <a:pPr fontAlgn="base">
                <a:spcBef>
                  <a:spcPct val="0"/>
                </a:spcBef>
                <a:spcAft>
                  <a:spcPct val="0"/>
                </a:spcAft>
              </a:pPr>
              <a:t>21</a:t>
            </a:fld>
            <a:endParaRPr lang="en-US" altLang="ja-JP" smtClean="0">
              <a:cs typeface="あくあフォント"/>
            </a:endParaRPr>
          </a:p>
        </p:txBody>
      </p:sp>
      <p:sp>
        <p:nvSpPr>
          <p:cNvPr id="5" name="Rectangle 3"/>
          <p:cNvSpPr txBox="1">
            <a:spLocks noChangeArrowheads="1"/>
          </p:cNvSpPr>
          <p:nvPr/>
        </p:nvSpPr>
        <p:spPr bwMode="auto">
          <a:xfrm>
            <a:off x="539750" y="1844675"/>
            <a:ext cx="8135938" cy="4251325"/>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marL="0" indent="0">
              <a:buFont typeface="Wingdings" pitchFamily="2" charset="2"/>
              <a:buNone/>
              <a:defRPr/>
            </a:pPr>
            <a:r>
              <a:rPr kumimoji="0" lang="en-US" altLang="zh-TW" kern="0" dirty="0" smtClean="0">
                <a:solidFill>
                  <a:srgbClr val="0000CC"/>
                </a:solidFill>
                <a:latin typeface="Times New Roman" pitchFamily="18" charset="0"/>
                <a:ea typeface="華康魏碑體" pitchFamily="65" charset="-120"/>
              </a:rPr>
              <a:t>4.</a:t>
            </a:r>
            <a:r>
              <a:rPr kumimoji="0" lang="zh-TW" altLang="en-US" kern="0" dirty="0" smtClean="0">
                <a:solidFill>
                  <a:srgbClr val="0000CC"/>
                </a:solidFill>
                <a:latin typeface="Times New Roman" pitchFamily="18" charset="0"/>
                <a:ea typeface="華康魏碑體" pitchFamily="65" charset="-120"/>
              </a:rPr>
              <a:t>個人</a:t>
            </a:r>
            <a:r>
              <a:rPr kumimoji="0" lang="zh-TW" altLang="en-US" kern="0" dirty="0">
                <a:solidFill>
                  <a:srgbClr val="0000CC"/>
                </a:solidFill>
                <a:latin typeface="Times New Roman" pitchFamily="18" charset="0"/>
                <a:ea typeface="華康魏碑體" pitchFamily="65" charset="-120"/>
              </a:rPr>
              <a:t>在與他人交互來往與溝通過程中，發展與形成人格。</a:t>
            </a:r>
          </a:p>
          <a:p>
            <a:pPr marL="0" indent="0">
              <a:buFont typeface="Wingdings" pitchFamily="2" charset="2"/>
              <a:buNone/>
              <a:defRPr/>
            </a:pPr>
            <a:endParaRPr kumimoji="0" lang="en-US" altLang="zh-TW" sz="1100" kern="0" dirty="0" smtClean="0">
              <a:solidFill>
                <a:srgbClr val="0000CC"/>
              </a:solidFill>
              <a:latin typeface="Times New Roman" pitchFamily="18" charset="0"/>
              <a:ea typeface="華康魏碑體" pitchFamily="65" charset="-120"/>
            </a:endParaRPr>
          </a:p>
          <a:p>
            <a:pPr marL="0" indent="0">
              <a:buFont typeface="Wingdings" pitchFamily="2" charset="2"/>
              <a:buNone/>
              <a:defRPr/>
            </a:pPr>
            <a:r>
              <a:rPr kumimoji="0" lang="en-US" altLang="zh-TW" kern="0" dirty="0" smtClean="0">
                <a:solidFill>
                  <a:srgbClr val="0000CC"/>
                </a:solidFill>
                <a:latin typeface="Times New Roman" pitchFamily="18" charset="0"/>
                <a:ea typeface="華康魏碑體" pitchFamily="65" charset="-120"/>
              </a:rPr>
              <a:t>5.</a:t>
            </a:r>
            <a:r>
              <a:rPr kumimoji="0" lang="zh-TW" altLang="en-US" kern="0" dirty="0" smtClean="0">
                <a:solidFill>
                  <a:srgbClr val="0000CC"/>
                </a:solidFill>
                <a:latin typeface="Times New Roman" pitchFamily="18" charset="0"/>
                <a:ea typeface="華康魏碑體" pitchFamily="65" charset="-120"/>
              </a:rPr>
              <a:t>多數</a:t>
            </a:r>
            <a:r>
              <a:rPr kumimoji="0" lang="zh-TW" altLang="en-US" kern="0" dirty="0">
                <a:solidFill>
                  <a:srgbClr val="0000CC"/>
                </a:solidFill>
                <a:latin typeface="Times New Roman" pitchFamily="18" charset="0"/>
                <a:ea typeface="華康魏碑體" pitchFamily="65" charset="-120"/>
              </a:rPr>
              <a:t>青少年為克服性焦慮轉而期望與異性建立親密關係，是了解異性以及學習與異性相處的重要歷程</a:t>
            </a:r>
            <a:r>
              <a:rPr kumimoji="0" lang="zh-TW" altLang="en-US" kern="0" dirty="0" smtClean="0">
                <a:solidFill>
                  <a:srgbClr val="0000CC"/>
                </a:solidFill>
                <a:latin typeface="Times New Roman" pitchFamily="18" charset="0"/>
                <a:ea typeface="華康魏碑體" pitchFamily="65" charset="-120"/>
              </a:rPr>
              <a:t>。</a:t>
            </a:r>
            <a:endParaRPr kumimoji="0" lang="en-US" altLang="zh-TW" kern="0" dirty="0" smtClean="0">
              <a:solidFill>
                <a:srgbClr val="0000CC"/>
              </a:solidFill>
              <a:latin typeface="Times New Roman" pitchFamily="18" charset="0"/>
              <a:ea typeface="華康魏碑體" pitchFamily="65" charset="-120"/>
            </a:endParaRPr>
          </a:p>
          <a:p>
            <a:pPr marL="0" indent="0">
              <a:buFont typeface="Wingdings" pitchFamily="2" charset="2"/>
              <a:buNone/>
              <a:defRPr/>
            </a:pPr>
            <a:endParaRPr kumimoji="0" lang="zh-TW" altLang="en-US" sz="1200" kern="0" dirty="0">
              <a:solidFill>
                <a:srgbClr val="0000CC"/>
              </a:solidFill>
              <a:latin typeface="Times New Roman" pitchFamily="18" charset="0"/>
              <a:ea typeface="華康魏碑體" pitchFamily="65" charset="-120"/>
            </a:endParaRPr>
          </a:p>
          <a:p>
            <a:pPr marL="0" indent="0">
              <a:buFont typeface="Wingdings" pitchFamily="2" charset="2"/>
              <a:buNone/>
              <a:defRPr/>
            </a:pPr>
            <a:r>
              <a:rPr kumimoji="0" lang="en-US" altLang="zh-TW" kern="0" dirty="0" smtClean="0">
                <a:solidFill>
                  <a:srgbClr val="0000CC"/>
                </a:solidFill>
                <a:latin typeface="Times New Roman" pitchFamily="18" charset="0"/>
                <a:ea typeface="華康魏碑體" pitchFamily="65" charset="-120"/>
              </a:rPr>
              <a:t>6.</a:t>
            </a:r>
            <a:r>
              <a:rPr kumimoji="0" lang="zh-TW" altLang="en-US" kern="0" dirty="0" smtClean="0">
                <a:solidFill>
                  <a:srgbClr val="0000CC"/>
                </a:solidFill>
                <a:latin typeface="Times New Roman" pitchFamily="18" charset="0"/>
                <a:ea typeface="華康魏碑體" pitchFamily="65" charset="-120"/>
              </a:rPr>
              <a:t>親密關係</a:t>
            </a:r>
            <a:r>
              <a:rPr kumimoji="0" lang="zh-TW" altLang="en-US" kern="0" dirty="0">
                <a:solidFill>
                  <a:srgbClr val="0000CC"/>
                </a:solidFill>
                <a:latin typeface="Times New Roman" pitchFamily="18" charset="0"/>
                <a:ea typeface="華康魏碑體" pitchFamily="65" charset="-120"/>
              </a:rPr>
              <a:t>才是青少年發展的重要行為動力，如果沒有親密關係，將會妨害未來人際關係的發展與維持</a:t>
            </a:r>
            <a:r>
              <a:rPr lang="zh-TW" altLang="en-US" sz="2500" kern="0" dirty="0" smtClean="0">
                <a:solidFill>
                  <a:srgbClr val="0000CC"/>
                </a:solidFill>
                <a:latin typeface="Times New Roman" pitchFamily="18" charset="0"/>
                <a:ea typeface="華康魏碑體" pitchFamily="65" charset="-12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標題 1"/>
          <p:cNvSpPr>
            <a:spLocks noGrp="1"/>
          </p:cNvSpPr>
          <p:nvPr>
            <p:ph type="title"/>
          </p:nvPr>
        </p:nvSpPr>
        <p:spPr/>
        <p:txBody>
          <a:bodyPr/>
          <a:lstStyle/>
          <a:p>
            <a:r>
              <a:rPr lang="zh-TW" altLang="en-US" smtClean="0"/>
              <a:t>青少年三個心理發展階段</a:t>
            </a:r>
          </a:p>
        </p:txBody>
      </p:sp>
      <p:sp>
        <p:nvSpPr>
          <p:cNvPr id="34818" name="投影片編號版面配置區 3"/>
          <p:cNvSpPr>
            <a:spLocks noGrp="1"/>
          </p:cNvSpPr>
          <p:nvPr>
            <p:ph type="sldNum" sz="quarter" idx="12"/>
          </p:nvPr>
        </p:nvSpPr>
        <p:spPr>
          <a:noFill/>
        </p:spPr>
        <p:txBody>
          <a:bodyPr/>
          <a:lstStyle/>
          <a:p>
            <a:pPr fontAlgn="base">
              <a:spcBef>
                <a:spcPct val="0"/>
              </a:spcBef>
              <a:spcAft>
                <a:spcPct val="0"/>
              </a:spcAft>
            </a:pPr>
            <a:fld id="{E966C965-3BA0-49DF-94FD-5080834C04A8}" type="slidenum">
              <a:rPr lang="ja-JP" altLang="en-US" smtClean="0">
                <a:cs typeface="あくあフォント"/>
              </a:rPr>
              <a:pPr fontAlgn="base">
                <a:spcBef>
                  <a:spcPct val="0"/>
                </a:spcBef>
                <a:spcAft>
                  <a:spcPct val="0"/>
                </a:spcAft>
              </a:pPr>
              <a:t>22</a:t>
            </a:fld>
            <a:endParaRPr lang="en-US" altLang="ja-JP" smtClean="0">
              <a:cs typeface="あくあフォント"/>
            </a:endParaRPr>
          </a:p>
        </p:txBody>
      </p:sp>
      <p:sp>
        <p:nvSpPr>
          <p:cNvPr id="5" name="Rectangle 3"/>
          <p:cNvSpPr txBox="1">
            <a:spLocks noChangeArrowheads="1"/>
          </p:cNvSpPr>
          <p:nvPr/>
        </p:nvSpPr>
        <p:spPr bwMode="auto">
          <a:xfrm>
            <a:off x="395288" y="1484313"/>
            <a:ext cx="8356600" cy="3962400"/>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a:buFont typeface="Wingdings" pitchFamily="2" charset="2"/>
              <a:buNone/>
              <a:defRPr/>
            </a:pPr>
            <a:r>
              <a:rPr lang="zh-TW" altLang="en-US" sz="2600" b="1" kern="0" dirty="0" smtClean="0">
                <a:solidFill>
                  <a:srgbClr val="CC0000"/>
                </a:solidFill>
                <a:latin typeface="Times New Roman" pitchFamily="18" charset="0"/>
                <a:ea typeface="華康魏碑體" pitchFamily="65" charset="-120"/>
              </a:rPr>
              <a:t>一、前青少年期</a:t>
            </a:r>
            <a:r>
              <a:rPr lang="zh-TW" altLang="es-ES_tradnl" sz="2600" b="1" kern="0" dirty="0" smtClean="0">
                <a:solidFill>
                  <a:srgbClr val="CC0000"/>
                </a:solidFill>
                <a:latin typeface="Times New Roman" pitchFamily="18" charset="0"/>
                <a:ea typeface="華康魏碑體" pitchFamily="65" charset="-120"/>
              </a:rPr>
              <a:t>（</a:t>
            </a:r>
            <a:r>
              <a:rPr lang="es-ES_tradnl" altLang="zh-TW" sz="2600" b="1" kern="0" dirty="0" smtClean="0">
                <a:solidFill>
                  <a:srgbClr val="CC0000"/>
                </a:solidFill>
                <a:latin typeface="Times New Roman" pitchFamily="18" charset="0"/>
                <a:ea typeface="華康魏碑體" pitchFamily="65" charset="-120"/>
              </a:rPr>
              <a:t>preadolescence</a:t>
            </a:r>
            <a:r>
              <a:rPr lang="zh-TW" altLang="es-ES_tradnl" sz="2600" b="1" kern="0" dirty="0" smtClean="0">
                <a:solidFill>
                  <a:srgbClr val="CC0000"/>
                </a:solidFill>
                <a:latin typeface="Times New Roman" pitchFamily="18" charset="0"/>
                <a:ea typeface="華康魏碑體" pitchFamily="65" charset="-120"/>
              </a:rPr>
              <a:t>）</a:t>
            </a:r>
            <a:endParaRPr lang="zh-TW" altLang="es-ES_tradnl" sz="2600" kern="0" dirty="0" smtClean="0">
              <a:solidFill>
                <a:srgbClr val="CC0000"/>
              </a:solidFill>
              <a:latin typeface="Times New Roman" pitchFamily="18" charset="0"/>
              <a:ea typeface="華康魏碑體" pitchFamily="65" charset="-120"/>
            </a:endParaRPr>
          </a:p>
          <a:p>
            <a:pPr>
              <a:spcAft>
                <a:spcPts val="0"/>
              </a:spcAft>
              <a:defRPr/>
            </a:pPr>
            <a:r>
              <a:rPr lang="zh-TW" altLang="en-US" u="sng" kern="0" dirty="0" smtClean="0">
                <a:solidFill>
                  <a:srgbClr val="0000CC"/>
                </a:solidFill>
                <a:latin typeface="Times New Roman" pitchFamily="18" charset="0"/>
                <a:ea typeface="華康魏碑體" pitchFamily="65" charset="-120"/>
              </a:rPr>
              <a:t>同性</a:t>
            </a:r>
            <a:r>
              <a:rPr lang="zh-TW" altLang="en-US" kern="0" dirty="0" smtClean="0">
                <a:solidFill>
                  <a:srgbClr val="0000CC"/>
                </a:solidFill>
                <a:latin typeface="Times New Roman" pitchFamily="18" charset="0"/>
                <a:ea typeface="華康魏碑體" pitchFamily="65" charset="-120"/>
              </a:rPr>
              <a:t>好朋友之親密：親密動力主義（</a:t>
            </a:r>
            <a:r>
              <a:rPr lang="en-US" altLang="zh-TW" kern="0" dirty="0" smtClean="0">
                <a:solidFill>
                  <a:srgbClr val="0000CC"/>
                </a:solidFill>
                <a:latin typeface="Times New Roman" pitchFamily="18" charset="0"/>
                <a:ea typeface="華康魏碑體" pitchFamily="65" charset="-120"/>
              </a:rPr>
              <a:t>intimacy dynamism</a:t>
            </a:r>
            <a:r>
              <a:rPr lang="zh-TW" altLang="en-US" kern="0" dirty="0" smtClean="0">
                <a:solidFill>
                  <a:srgbClr val="0000CC"/>
                </a:solidFill>
                <a:latin typeface="Times New Roman" pitchFamily="18" charset="0"/>
                <a:ea typeface="華康魏碑體" pitchFamily="65" charset="-120"/>
              </a:rPr>
              <a:t>） </a:t>
            </a:r>
            <a:r>
              <a:rPr lang="zh-HK" altLang="zh-TW" kern="0" dirty="0" smtClean="0">
                <a:solidFill>
                  <a:schemeClr val="accent1">
                    <a:lumMod val="50000"/>
                  </a:schemeClr>
                </a:solidFill>
                <a:latin typeface="Times New Roman" pitchFamily="18" charset="0"/>
                <a:ea typeface="華康魏碑體" pitchFamily="65" charset="-120"/>
              </a:rPr>
              <a:t>若</a:t>
            </a:r>
            <a:r>
              <a:rPr lang="zh-HK" altLang="zh-TW" kern="0" dirty="0">
                <a:solidFill>
                  <a:schemeClr val="accent1">
                    <a:lumMod val="50000"/>
                  </a:schemeClr>
                </a:solidFill>
                <a:latin typeface="Times New Roman" pitchFamily="18" charset="0"/>
                <a:ea typeface="華康魏碑體" pitchFamily="65" charset="-120"/>
              </a:rPr>
              <a:t>沒好朋友，會感到孤單</a:t>
            </a:r>
            <a:r>
              <a:rPr lang="zh-HK" altLang="zh-TW" kern="0" dirty="0" smtClean="0">
                <a:solidFill>
                  <a:schemeClr val="accent1">
                    <a:lumMod val="50000"/>
                  </a:schemeClr>
                </a:solidFill>
                <a:latin typeface="Times New Roman" pitchFamily="18" charset="0"/>
                <a:ea typeface="華康魏碑體" pitchFamily="65" charset="-120"/>
              </a:rPr>
              <a:t>。</a:t>
            </a:r>
            <a:endParaRPr lang="zh-TW" altLang="en-US" b="1" kern="0" dirty="0" smtClean="0">
              <a:solidFill>
                <a:srgbClr val="0000CC"/>
              </a:solidFill>
              <a:latin typeface="Times New Roman" pitchFamily="18" charset="0"/>
              <a:ea typeface="華康魏碑體" pitchFamily="65" charset="-120"/>
            </a:endParaRPr>
          </a:p>
          <a:p>
            <a:pPr>
              <a:buFont typeface="Wingdings" pitchFamily="2" charset="2"/>
              <a:buNone/>
              <a:defRPr/>
            </a:pPr>
            <a:r>
              <a:rPr lang="zh-TW" altLang="en-US" sz="2600" b="1" kern="0" dirty="0" smtClean="0">
                <a:solidFill>
                  <a:srgbClr val="CC0000"/>
                </a:solidFill>
                <a:latin typeface="Times New Roman" pitchFamily="18" charset="0"/>
                <a:ea typeface="華康魏碑體" pitchFamily="65" charset="-120"/>
              </a:rPr>
              <a:t>二、青少年期</a:t>
            </a:r>
            <a:r>
              <a:rPr lang="zh-TW" altLang="fr-FR" sz="2600" b="1" kern="0" dirty="0" smtClean="0">
                <a:solidFill>
                  <a:srgbClr val="CC0000"/>
                </a:solidFill>
                <a:latin typeface="Times New Roman" pitchFamily="18" charset="0"/>
                <a:ea typeface="華康魏碑體" pitchFamily="65" charset="-120"/>
              </a:rPr>
              <a:t>（</a:t>
            </a:r>
            <a:r>
              <a:rPr lang="fr-FR" altLang="zh-TW" sz="2600" b="1" kern="0" dirty="0" smtClean="0">
                <a:solidFill>
                  <a:srgbClr val="CC0000"/>
                </a:solidFill>
                <a:latin typeface="Times New Roman" pitchFamily="18" charset="0"/>
                <a:ea typeface="華康魏碑體" pitchFamily="65" charset="-120"/>
              </a:rPr>
              <a:t>adolescence</a:t>
            </a:r>
            <a:r>
              <a:rPr lang="zh-TW" altLang="fr-FR" sz="2600" b="1" kern="0" dirty="0" smtClean="0">
                <a:solidFill>
                  <a:srgbClr val="CC0000"/>
                </a:solidFill>
                <a:latin typeface="Times New Roman" pitchFamily="18" charset="0"/>
                <a:ea typeface="華康魏碑體" pitchFamily="65" charset="-120"/>
              </a:rPr>
              <a:t>）</a:t>
            </a:r>
            <a:endParaRPr lang="en-US" altLang="zh-TW" sz="2600" kern="0" dirty="0">
              <a:solidFill>
                <a:srgbClr val="CC0000"/>
              </a:solidFill>
              <a:latin typeface="Times New Roman" pitchFamily="18" charset="0"/>
              <a:ea typeface="華康魏碑體" pitchFamily="65" charset="-120"/>
            </a:endParaRPr>
          </a:p>
          <a:p>
            <a:pPr>
              <a:spcAft>
                <a:spcPts val="0"/>
              </a:spcAft>
              <a:defRPr/>
            </a:pPr>
            <a:r>
              <a:rPr lang="zh-TW" altLang="en-US" sz="2400" kern="0" dirty="0" smtClean="0">
                <a:solidFill>
                  <a:srgbClr val="0000CC"/>
                </a:solidFill>
                <a:latin typeface="Times New Roman" pitchFamily="18" charset="0"/>
                <a:ea typeface="華康魏碑體" pitchFamily="65" charset="-120"/>
              </a:rPr>
              <a:t>對</a:t>
            </a:r>
            <a:r>
              <a:rPr lang="zh-TW" altLang="en-US" sz="2400" u="sng" kern="0" dirty="0" smtClean="0">
                <a:solidFill>
                  <a:srgbClr val="0000CC"/>
                </a:solidFill>
                <a:latin typeface="Times New Roman" pitchFamily="18" charset="0"/>
                <a:ea typeface="華康魏碑體" pitchFamily="65" charset="-120"/>
              </a:rPr>
              <a:t>異性</a:t>
            </a:r>
            <a:r>
              <a:rPr lang="zh-TW" altLang="en-US" sz="2400" kern="0" dirty="0" smtClean="0">
                <a:solidFill>
                  <a:srgbClr val="0000CC"/>
                </a:solidFill>
                <a:latin typeface="Times New Roman" pitchFamily="18" charset="0"/>
                <a:ea typeface="華康魏碑體" pitchFamily="65" charset="-120"/>
              </a:rPr>
              <a:t>之性衝動：色慾動力主義（</a:t>
            </a:r>
            <a:r>
              <a:rPr lang="en-US" altLang="zh-TW" sz="2400" kern="0" dirty="0" smtClean="0">
                <a:solidFill>
                  <a:srgbClr val="0000CC"/>
                </a:solidFill>
                <a:latin typeface="Times New Roman" pitchFamily="18" charset="0"/>
                <a:ea typeface="華康魏碑體" pitchFamily="65" charset="-120"/>
              </a:rPr>
              <a:t>lust dynamism)</a:t>
            </a:r>
            <a:r>
              <a:rPr lang="zh-TW" altLang="zh-TW" sz="2400" kern="0" dirty="0">
                <a:solidFill>
                  <a:srgbClr val="0000CC"/>
                </a:solidFill>
                <a:latin typeface="Times New Roman" pitchFamily="18" charset="0"/>
                <a:ea typeface="華康魏碑體" pitchFamily="65" charset="-120"/>
              </a:rPr>
              <a:t> ，</a:t>
            </a:r>
            <a:r>
              <a:rPr lang="zh-HK" altLang="zh-TW" sz="2400" kern="0" dirty="0">
                <a:solidFill>
                  <a:srgbClr val="0000CC"/>
                </a:solidFill>
                <a:latin typeface="Times New Roman" pitchFamily="18" charset="0"/>
                <a:ea typeface="華康魏碑體" pitchFamily="65" charset="-120"/>
              </a:rPr>
              <a:t>追求性衝動的滿足。</a:t>
            </a:r>
            <a:endParaRPr lang="en-US" altLang="zh-TW" sz="2400" kern="0" dirty="0">
              <a:solidFill>
                <a:srgbClr val="0000CC"/>
              </a:solidFill>
              <a:latin typeface="Times New Roman" pitchFamily="18" charset="0"/>
              <a:ea typeface="華康魏碑體" pitchFamily="65" charset="-120"/>
            </a:endParaRPr>
          </a:p>
          <a:p>
            <a:pPr>
              <a:defRPr/>
            </a:pPr>
            <a:r>
              <a:rPr lang="zh-TW" altLang="en-US" sz="2400" dirty="0" smtClean="0">
                <a:solidFill>
                  <a:srgbClr val="0000CC"/>
                </a:solidFill>
                <a:latin typeface="Times New Roman" pitchFamily="18" charset="0"/>
                <a:ea typeface="華康魏碑體" pitchFamily="65" charset="-120"/>
              </a:rPr>
              <a:t>青少年的興趣轉移到異性朋友上</a:t>
            </a:r>
            <a:endParaRPr lang="zh-TW" altLang="en-US" sz="2400" b="1" kern="0" dirty="0" smtClean="0">
              <a:solidFill>
                <a:srgbClr val="0000CC"/>
              </a:solidFill>
              <a:latin typeface="Times New Roman" pitchFamily="18" charset="0"/>
              <a:ea typeface="華康魏碑體" pitchFamily="65" charset="-120"/>
            </a:endParaRPr>
          </a:p>
          <a:p>
            <a:pPr>
              <a:buFont typeface="Wingdings" pitchFamily="2" charset="2"/>
              <a:buNone/>
              <a:defRPr/>
            </a:pPr>
            <a:r>
              <a:rPr lang="zh-TW" altLang="en-US" sz="2600" b="1" kern="0" dirty="0" smtClean="0">
                <a:solidFill>
                  <a:srgbClr val="CC0000"/>
                </a:solidFill>
                <a:latin typeface="Times New Roman" pitchFamily="18" charset="0"/>
                <a:ea typeface="華康魏碑體" pitchFamily="65" charset="-120"/>
              </a:rPr>
              <a:t>三、後青少年期（</a:t>
            </a:r>
            <a:r>
              <a:rPr lang="en-US" altLang="zh-TW" sz="2600" b="1" kern="0" dirty="0" smtClean="0">
                <a:solidFill>
                  <a:srgbClr val="CC0000"/>
                </a:solidFill>
                <a:latin typeface="Times New Roman" pitchFamily="18" charset="0"/>
                <a:ea typeface="華康魏碑體" pitchFamily="65" charset="-120"/>
              </a:rPr>
              <a:t>late adolescence</a:t>
            </a:r>
            <a:r>
              <a:rPr lang="zh-TW" altLang="en-US" sz="2600" b="1" kern="0" dirty="0" smtClean="0">
                <a:solidFill>
                  <a:srgbClr val="CC0000"/>
                </a:solidFill>
                <a:latin typeface="Times New Roman" pitchFamily="18" charset="0"/>
                <a:ea typeface="華康魏碑體" pitchFamily="65" charset="-120"/>
              </a:rPr>
              <a:t>）</a:t>
            </a:r>
            <a:endParaRPr lang="en-US" altLang="zh-TW" sz="2600" kern="0" dirty="0">
              <a:solidFill>
                <a:srgbClr val="CC0000"/>
              </a:solidFill>
              <a:latin typeface="Times New Roman" pitchFamily="18" charset="0"/>
              <a:ea typeface="華康魏碑體" pitchFamily="65" charset="-120"/>
            </a:endParaRPr>
          </a:p>
          <a:p>
            <a:pPr>
              <a:defRPr/>
            </a:pPr>
            <a:r>
              <a:rPr lang="zh-TW" altLang="en-US" sz="2400" kern="0" dirty="0" smtClean="0">
                <a:solidFill>
                  <a:srgbClr val="0000CC"/>
                </a:solidFill>
                <a:latin typeface="Times New Roman" pitchFamily="18" charset="0"/>
                <a:ea typeface="華康魏碑體" pitchFamily="65" charset="-120"/>
              </a:rPr>
              <a:t>學習自我尊重與對他人之尊重；</a:t>
            </a:r>
            <a:r>
              <a:rPr lang="zh-TW" altLang="en-US" sz="2400" dirty="0" smtClean="0">
                <a:solidFill>
                  <a:srgbClr val="0000CC"/>
                </a:solidFill>
                <a:latin typeface="Times New Roman" pitchFamily="18" charset="0"/>
                <a:ea typeface="華康魏碑體" pitchFamily="65" charset="-120"/>
              </a:rPr>
              <a:t>開始解決人際關係與「色慾動力主義」（</a:t>
            </a:r>
            <a:r>
              <a:rPr lang="en-US" altLang="zh-TW" sz="2400" dirty="0" err="1" smtClean="0">
                <a:solidFill>
                  <a:srgbClr val="0000CC"/>
                </a:solidFill>
                <a:latin typeface="Times New Roman" pitchFamily="18" charset="0"/>
                <a:ea typeface="華康魏碑體" pitchFamily="65" charset="-120"/>
              </a:rPr>
              <a:t>lustdynamism</a:t>
            </a:r>
            <a:r>
              <a:rPr lang="zh-TW" altLang="en-US" sz="2400" dirty="0" smtClean="0">
                <a:solidFill>
                  <a:srgbClr val="0000CC"/>
                </a:solidFill>
                <a:latin typeface="Times New Roman" pitchFamily="18" charset="0"/>
                <a:ea typeface="華康魏碑體" pitchFamily="65" charset="-120"/>
              </a:rPr>
              <a:t>）間的衝突，所以對青少年的發展而言，</a:t>
            </a:r>
            <a:r>
              <a:rPr lang="zh-TW" altLang="en-US" sz="2400" u="sng" dirty="0" smtClean="0">
                <a:solidFill>
                  <a:srgbClr val="0000CC"/>
                </a:solidFill>
                <a:latin typeface="Times New Roman" pitchFamily="18" charset="0"/>
                <a:ea typeface="華康魏碑體" pitchFamily="65" charset="-120"/>
              </a:rPr>
              <a:t>親密關係，特別是人際之間的關係</a:t>
            </a:r>
            <a:r>
              <a:rPr lang="zh-TW" altLang="en-US" sz="2400" dirty="0" smtClean="0">
                <a:solidFill>
                  <a:srgbClr val="0000CC"/>
                </a:solidFill>
                <a:latin typeface="Times New Roman" pitchFamily="18" charset="0"/>
                <a:ea typeface="華康魏碑體" pitchFamily="65" charset="-120"/>
              </a:rPr>
              <a:t>更是青少年發展的重要助力。</a:t>
            </a:r>
            <a:endParaRPr lang="zh-TW" altLang="en-US" sz="2400" kern="0" dirty="0" smtClean="0">
              <a:solidFill>
                <a:srgbClr val="0000CC"/>
              </a:solidFill>
              <a:latin typeface="Times New Roman" pitchFamily="18" charset="0"/>
              <a:ea typeface="華康魏碑體" pitchFamily="65" charset="-12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1913" y="390525"/>
            <a:ext cx="7126287" cy="950243"/>
          </a:xfrm>
        </p:spPr>
        <p:txBody>
          <a:bodyPr/>
          <a:lstStyle/>
          <a:p>
            <a:r>
              <a:rPr lang="zh-TW" altLang="zh-TW" dirty="0" smtClean="0">
                <a:solidFill>
                  <a:srgbClr val="FF0000"/>
                </a:solidFill>
              </a:rPr>
              <a:t>社會</a:t>
            </a:r>
            <a:r>
              <a:rPr lang="zh-TW" altLang="zh-TW" dirty="0">
                <a:solidFill>
                  <a:srgbClr val="FF0000"/>
                </a:solidFill>
              </a:rPr>
              <a:t>心理發展理論</a:t>
            </a:r>
            <a:endParaRPr lang="zh-TW" altLang="en-US" dirty="0">
              <a:solidFill>
                <a:srgbClr val="FF0000"/>
              </a:solidFill>
            </a:endParaRPr>
          </a:p>
        </p:txBody>
      </p:sp>
      <p:sp>
        <p:nvSpPr>
          <p:cNvPr id="3" name="內容版面配置區 2"/>
          <p:cNvSpPr>
            <a:spLocks noGrp="1"/>
          </p:cNvSpPr>
          <p:nvPr>
            <p:ph idx="1"/>
          </p:nvPr>
        </p:nvSpPr>
        <p:spPr>
          <a:xfrm>
            <a:off x="457200" y="1412776"/>
            <a:ext cx="8363272" cy="4968552"/>
          </a:xfrm>
        </p:spPr>
        <p:txBody>
          <a:bodyPr>
            <a:noAutofit/>
          </a:bodyPr>
          <a:lstStyle/>
          <a:p>
            <a:r>
              <a:rPr lang="zh-TW" altLang="zh-TW" sz="2800" dirty="0">
                <a:latin typeface="標楷體" panose="03000509000000000000" pitchFamily="65" charset="-120"/>
                <a:ea typeface="標楷體" panose="03000509000000000000" pitchFamily="65" charset="-120"/>
              </a:rPr>
              <a:t>艾瑞克森</a:t>
            </a:r>
            <a:r>
              <a:rPr lang="en-US" altLang="zh-TW" sz="2800" dirty="0">
                <a:latin typeface="標楷體" panose="03000509000000000000" pitchFamily="65" charset="-120"/>
                <a:ea typeface="標楷體" panose="03000509000000000000" pitchFamily="65" charset="-120"/>
              </a:rPr>
              <a:t>(E. H. Erikson)</a:t>
            </a:r>
            <a:r>
              <a:rPr lang="zh-TW" altLang="zh-TW"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1902-1994</a:t>
            </a:r>
            <a:r>
              <a:rPr lang="zh-TW" altLang="zh-TW" sz="2800" dirty="0">
                <a:latin typeface="標楷體" panose="03000509000000000000" pitchFamily="65" charset="-120"/>
                <a:ea typeface="標楷體" panose="03000509000000000000" pitchFamily="65" charset="-120"/>
              </a:rPr>
              <a:t>）擴展佛洛依</a:t>
            </a:r>
            <a:r>
              <a:rPr lang="zh-TW" altLang="zh-TW" sz="2800" dirty="0" smtClean="0">
                <a:latin typeface="標楷體" panose="03000509000000000000" pitchFamily="65" charset="-120"/>
                <a:ea typeface="標楷體" panose="03000509000000000000" pitchFamily="65" charset="-120"/>
              </a:rPr>
              <a:t>德的</a:t>
            </a:r>
            <a:r>
              <a:rPr lang="zh-TW" altLang="zh-TW" sz="2800" dirty="0">
                <a:latin typeface="標楷體" panose="03000509000000000000" pitchFamily="65" charset="-120"/>
                <a:ea typeface="標楷體" panose="03000509000000000000" pitchFamily="65" charset="-120"/>
              </a:rPr>
              <a:t>人格發展概念，同時強調兒童發展的重要性，</a:t>
            </a:r>
            <a:r>
              <a:rPr lang="zh-TW" altLang="zh-TW" sz="2800" u="sng" dirty="0">
                <a:latin typeface="標楷體" panose="03000509000000000000" pitchFamily="65" charset="-120"/>
                <a:ea typeface="標楷體" panose="03000509000000000000" pitchFamily="65" charset="-120"/>
              </a:rPr>
              <a:t>他將佛洛依德性心理階段的發展理論轉變為心理社會發展階段，主張個體在其一生中的發展乃透過與社會環境互動所致</a:t>
            </a:r>
            <a:r>
              <a:rPr lang="zh-TW" altLang="zh-TW" sz="2800" u="sng" dirty="0" smtClean="0">
                <a:latin typeface="標楷體" panose="03000509000000000000" pitchFamily="65" charset="-120"/>
                <a:ea typeface="標楷體" panose="03000509000000000000" pitchFamily="65" charset="-120"/>
              </a:rPr>
              <a:t>。</a:t>
            </a:r>
            <a:endParaRPr lang="en-US" altLang="zh-TW" sz="2800" u="sng" dirty="0" smtClean="0">
              <a:latin typeface="標楷體" panose="03000509000000000000" pitchFamily="65" charset="-120"/>
              <a:ea typeface="標楷體" panose="03000509000000000000" pitchFamily="65" charset="-120"/>
            </a:endParaRPr>
          </a:p>
          <a:p>
            <a:r>
              <a:rPr lang="zh-TW" altLang="zh-TW" sz="2800" dirty="0" smtClean="0">
                <a:latin typeface="標楷體" panose="03000509000000000000" pitchFamily="65" charset="-120"/>
                <a:ea typeface="標楷體" panose="03000509000000000000" pitchFamily="65" charset="-120"/>
              </a:rPr>
              <a:t>在</a:t>
            </a:r>
            <a:r>
              <a:rPr lang="zh-TW" altLang="zh-TW" sz="2800" dirty="0">
                <a:latin typeface="標楷體" panose="03000509000000000000" pitchFamily="65" charset="-120"/>
                <a:ea typeface="標楷體" panose="03000509000000000000" pitchFamily="65" charset="-120"/>
              </a:rPr>
              <a:t>每一個發展階段皆有一明確的發展危機，在個體進入下一個發展階段之前他們會努力試著去解決現階段的發展危機；除非個體已經先為之前的危機尋找到解決之道，否則他們無法在新的階段中解決發展危機</a:t>
            </a:r>
            <a:r>
              <a:rPr lang="en-US" altLang="zh-TW" sz="2800" dirty="0">
                <a:latin typeface="標楷體" panose="03000509000000000000" pitchFamily="65" charset="-120"/>
                <a:ea typeface="標楷體" panose="03000509000000000000" pitchFamily="65" charset="-120"/>
              </a:rPr>
              <a:t>(Erikson, 1963)</a:t>
            </a:r>
            <a:r>
              <a:rPr lang="zh-TW" altLang="zh-TW" sz="2800" dirty="0" smtClean="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06949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投影片編號版面配置區 3"/>
          <p:cNvSpPr>
            <a:spLocks noGrp="1"/>
          </p:cNvSpPr>
          <p:nvPr>
            <p:ph type="sldNum" sz="quarter" idx="12"/>
          </p:nvPr>
        </p:nvSpPr>
        <p:spPr>
          <a:xfrm>
            <a:off x="685800" y="6248400"/>
            <a:ext cx="1905000" cy="457200"/>
          </a:xfrm>
          <a:noFill/>
        </p:spPr>
        <p:txBody>
          <a:bodyPr/>
          <a:lstStyle/>
          <a:p>
            <a:pPr algn="l" fontAlgn="base">
              <a:spcBef>
                <a:spcPct val="0"/>
              </a:spcBef>
              <a:spcAft>
                <a:spcPct val="0"/>
              </a:spcAft>
            </a:pPr>
            <a:fld id="{9E14B609-E11E-48CE-80FD-D1977090020B}" type="slidenum">
              <a:rPr lang="zh-TW" altLang="en-US" smtClean="0">
                <a:cs typeface="あくあフォント"/>
              </a:rPr>
              <a:pPr algn="l" fontAlgn="base">
                <a:spcBef>
                  <a:spcPct val="0"/>
                </a:spcBef>
                <a:spcAft>
                  <a:spcPct val="0"/>
                </a:spcAft>
              </a:pPr>
              <a:t>24</a:t>
            </a:fld>
            <a:endParaRPr lang="en-US" altLang="zh-TW" smtClean="0">
              <a:cs typeface="あくあフォント"/>
            </a:endParaRPr>
          </a:p>
        </p:txBody>
      </p:sp>
      <p:sp>
        <p:nvSpPr>
          <p:cNvPr id="35842" name="Rectangle 2"/>
          <p:cNvSpPr>
            <a:spLocks noGrp="1" noChangeArrowheads="1"/>
          </p:cNvSpPr>
          <p:nvPr>
            <p:ph type="title"/>
          </p:nvPr>
        </p:nvSpPr>
        <p:spPr>
          <a:xfrm>
            <a:off x="251520" y="260648"/>
            <a:ext cx="7921575" cy="720080"/>
          </a:xfrm>
        </p:spPr>
        <p:txBody>
          <a:bodyPr/>
          <a:lstStyle/>
          <a:p>
            <a:pPr algn="l"/>
            <a:r>
              <a:rPr lang="en-US" altLang="zh-TW" sz="3600" dirty="0" smtClean="0"/>
              <a:t/>
            </a:r>
            <a:br>
              <a:rPr lang="en-US" altLang="zh-TW" sz="3600" dirty="0" smtClean="0"/>
            </a:br>
            <a:r>
              <a:rPr lang="en-US" altLang="zh-TW" sz="3600" dirty="0" smtClean="0"/>
              <a:t/>
            </a:r>
            <a:br>
              <a:rPr lang="en-US" altLang="zh-TW" sz="3600" dirty="0" smtClean="0"/>
            </a:br>
            <a:r>
              <a:rPr lang="en-US" altLang="zh-TW" sz="3600" dirty="0" smtClean="0"/>
              <a:t/>
            </a:r>
            <a:br>
              <a:rPr lang="en-US" altLang="zh-TW" sz="3600" dirty="0" smtClean="0"/>
            </a:br>
            <a:r>
              <a:rPr lang="en-US" altLang="zh-TW" sz="3600" dirty="0" smtClean="0"/>
              <a:t/>
            </a:r>
            <a:br>
              <a:rPr lang="en-US" altLang="zh-TW" sz="3600" dirty="0" smtClean="0"/>
            </a:br>
            <a:r>
              <a:rPr lang="en-US" altLang="zh-TW" sz="3600" dirty="0" smtClean="0"/>
              <a:t/>
            </a:r>
            <a:br>
              <a:rPr lang="en-US" altLang="zh-TW" sz="3600" dirty="0" smtClean="0"/>
            </a:br>
            <a:r>
              <a:rPr lang="en-US" altLang="zh-TW" sz="2800" dirty="0" smtClean="0">
                <a:solidFill>
                  <a:srgbClr val="008000"/>
                </a:solidFill>
                <a:latin typeface="Times New Roman" pitchFamily="18" charset="0"/>
                <a:ea typeface="華康粗黑體"/>
                <a:cs typeface="華康粗黑體"/>
              </a:rPr>
              <a:t>Erikson</a:t>
            </a:r>
            <a:r>
              <a:rPr lang="zh-TW" altLang="en-US" sz="2800" dirty="0" smtClean="0">
                <a:solidFill>
                  <a:srgbClr val="008000"/>
                </a:solidFill>
                <a:latin typeface="Times New Roman" pitchFamily="18" charset="0"/>
                <a:ea typeface="華康粗黑體"/>
                <a:cs typeface="華康粗黑體"/>
              </a:rPr>
              <a:t>認為</a:t>
            </a:r>
            <a:r>
              <a:rPr lang="zh-TW" altLang="zh-TW" sz="2800" dirty="0" smtClean="0"/>
              <a:t>人格</a:t>
            </a:r>
            <a:r>
              <a:rPr lang="zh-TW" altLang="zh-TW" sz="2800" dirty="0" smtClean="0"/>
              <a:t>是個體與社會之間的互動與</a:t>
            </a:r>
            <a:r>
              <a:rPr lang="zh-TW" altLang="zh-TW" sz="2800" dirty="0" smtClean="0"/>
              <a:t>適應</a:t>
            </a:r>
            <a:r>
              <a:rPr lang="zh-TW" altLang="en-US" sz="2800" dirty="0" smtClean="0"/>
              <a:t>，其理論重點如下：</a:t>
            </a:r>
            <a:endParaRPr lang="zh-TW" altLang="en-US" sz="3800" dirty="0" smtClean="0">
              <a:solidFill>
                <a:srgbClr val="008000"/>
              </a:solidFill>
              <a:latin typeface="Times New Roman" pitchFamily="18" charset="0"/>
              <a:ea typeface="華康粗黑體"/>
              <a:cs typeface="華康粗黑體"/>
            </a:endParaRPr>
          </a:p>
        </p:txBody>
      </p:sp>
      <p:sp>
        <p:nvSpPr>
          <p:cNvPr id="35843" name="Rectangle 3"/>
          <p:cNvSpPr>
            <a:spLocks noGrp="1" noChangeArrowheads="1"/>
          </p:cNvSpPr>
          <p:nvPr>
            <p:ph type="body" idx="1"/>
          </p:nvPr>
        </p:nvSpPr>
        <p:spPr>
          <a:xfrm>
            <a:off x="323850" y="2462213"/>
            <a:ext cx="8315325" cy="4395787"/>
          </a:xfrm>
        </p:spPr>
        <p:txBody>
          <a:bodyPr/>
          <a:lstStyle/>
          <a:p>
            <a:pPr>
              <a:buFont typeface="あくあフォント"/>
              <a:buNone/>
            </a:pPr>
            <a:r>
              <a:rPr lang="en-US" altLang="zh-TW" dirty="0" smtClean="0">
                <a:solidFill>
                  <a:srgbClr val="0000CC"/>
                </a:solidFill>
                <a:latin typeface="Times New Roman" pitchFamily="18" charset="0"/>
                <a:ea typeface="華康魏碑體" pitchFamily="65" charset="-120"/>
              </a:rPr>
              <a:t>(1)</a:t>
            </a:r>
            <a:r>
              <a:rPr lang="zh-TW" altLang="en-US" dirty="0" smtClean="0">
                <a:solidFill>
                  <a:srgbClr val="0000CC"/>
                </a:solidFill>
                <a:latin typeface="Times New Roman" pitchFamily="18" charset="0"/>
                <a:ea typeface="華康魏碑體" pitchFamily="65" charset="-120"/>
              </a:rPr>
              <a:t>青少年期是心理社會延宕期（</a:t>
            </a:r>
            <a:r>
              <a:rPr lang="en-US" altLang="zh-TW" dirty="0" smtClean="0">
                <a:solidFill>
                  <a:srgbClr val="0000CC"/>
                </a:solidFill>
                <a:latin typeface="Times New Roman" pitchFamily="18" charset="0"/>
                <a:ea typeface="華康魏碑體" pitchFamily="65" charset="-120"/>
              </a:rPr>
              <a:t>psychosocial moratorium</a:t>
            </a:r>
            <a:r>
              <a:rPr lang="zh-TW" altLang="en-US" dirty="0" smtClean="0">
                <a:solidFill>
                  <a:srgbClr val="0000CC"/>
                </a:solidFill>
                <a:latin typeface="Times New Roman" pitchFamily="18" charset="0"/>
                <a:ea typeface="華康魏碑體" pitchFamily="65" charset="-120"/>
              </a:rPr>
              <a:t>）</a:t>
            </a:r>
            <a:r>
              <a:rPr lang="en-US" altLang="zh-TW" dirty="0" smtClean="0">
                <a:solidFill>
                  <a:srgbClr val="0000CC"/>
                </a:solidFill>
                <a:latin typeface="Times New Roman" pitchFamily="18" charset="0"/>
                <a:ea typeface="華康魏碑體" pitchFamily="65" charset="-120"/>
              </a:rPr>
              <a:t>-</a:t>
            </a:r>
            <a:r>
              <a:rPr lang="zh-TW" altLang="en-US" dirty="0" smtClean="0">
                <a:solidFill>
                  <a:srgbClr val="0000CC"/>
                </a:solidFill>
                <a:latin typeface="Times New Roman" pitchFamily="18" charset="0"/>
                <a:ea typeface="華康魏碑體" pitchFamily="65" charset="-120"/>
              </a:rPr>
              <a:t>童年與成年之間一段社會准許的緩衝階段，個體可以在那時候自由進行角色實驗摸索，以能找到在社會裡的立足點</a:t>
            </a:r>
            <a:r>
              <a:rPr lang="zh-TW" altLang="en-US" dirty="0" smtClean="0">
                <a:solidFill>
                  <a:srgbClr val="0000CC"/>
                </a:solidFill>
                <a:latin typeface="Times New Roman" pitchFamily="18" charset="0"/>
                <a:ea typeface="華康魏碑體" pitchFamily="65" charset="-120"/>
              </a:rPr>
              <a:t>。</a:t>
            </a:r>
            <a:endParaRPr lang="en-US" altLang="zh-TW" dirty="0" smtClean="0">
              <a:solidFill>
                <a:srgbClr val="0000CC"/>
              </a:solidFill>
              <a:latin typeface="Times New Roman" pitchFamily="18" charset="0"/>
              <a:ea typeface="華康魏碑體" pitchFamily="65" charset="-120"/>
            </a:endParaRPr>
          </a:p>
          <a:p>
            <a:r>
              <a:rPr lang="zh-TW" altLang="en-US" dirty="0" smtClean="0">
                <a:solidFill>
                  <a:srgbClr val="0000CC"/>
                </a:solidFill>
                <a:latin typeface="Times New Roman" pitchFamily="18" charset="0"/>
                <a:ea typeface="華康魏碑體" pitchFamily="65" charset="-120"/>
              </a:rPr>
              <a:t> </a:t>
            </a:r>
            <a:r>
              <a:rPr lang="en-US" altLang="zh-TW" dirty="0" smtClean="0">
                <a:ea typeface="華康魏碑體" pitchFamily="65" charset="-120"/>
              </a:rPr>
              <a:t>(2)</a:t>
            </a:r>
            <a:r>
              <a:rPr lang="zh-TW" altLang="zh-TW" dirty="0" smtClean="0">
                <a:ea typeface="華康魏碑體" pitchFamily="65" charset="-120"/>
              </a:rPr>
              <a:t>人生八個階級的發展任務與危機：青少年發展過程中重要任務是建立</a:t>
            </a:r>
            <a:r>
              <a:rPr lang="zh-TW" altLang="zh-TW" u="sng" dirty="0" smtClean="0">
                <a:ea typeface="華康魏碑體" pitchFamily="65" charset="-120"/>
              </a:rPr>
              <a:t>正面自我認同</a:t>
            </a:r>
            <a:endParaRPr lang="zh-TW" altLang="zh-TW" dirty="0" smtClean="0">
              <a:ea typeface="華康魏碑體" pitchFamily="65" charset="-120"/>
            </a:endParaRPr>
          </a:p>
          <a:p>
            <a:pPr>
              <a:buFont typeface="あくあフォント"/>
              <a:buNone/>
            </a:pPr>
            <a:endParaRPr lang="zh-TW" altLang="en-US" dirty="0" smtClean="0">
              <a:solidFill>
                <a:srgbClr val="0000CC"/>
              </a:solidFill>
              <a:latin typeface="Times New Roman" pitchFamily="18" charset="0"/>
              <a:ea typeface="華康魏碑體" pitchFamily="65" charset="-120"/>
            </a:endParaRPr>
          </a:p>
        </p:txBody>
      </p:sp>
      <p:sp>
        <p:nvSpPr>
          <p:cNvPr id="35844" name="文字方塊 1"/>
          <p:cNvSpPr txBox="1">
            <a:spLocks noChangeArrowheads="1"/>
          </p:cNvSpPr>
          <p:nvPr/>
        </p:nvSpPr>
        <p:spPr bwMode="auto">
          <a:xfrm>
            <a:off x="971600" y="260648"/>
            <a:ext cx="4680520" cy="707886"/>
          </a:xfrm>
          <a:prstGeom prst="rect">
            <a:avLst/>
          </a:prstGeom>
          <a:noFill/>
          <a:ln w="9525">
            <a:noFill/>
            <a:miter lim="800000"/>
            <a:headEnd/>
            <a:tailEnd/>
          </a:ln>
        </p:spPr>
        <p:txBody>
          <a:bodyPr wrap="square">
            <a:spAutoFit/>
          </a:bodyPr>
          <a:lstStyle/>
          <a:p>
            <a:r>
              <a:rPr lang="zh-TW" altLang="zh-TW" sz="4000" dirty="0">
                <a:solidFill>
                  <a:srgbClr val="FF0000"/>
                </a:solidFill>
              </a:rPr>
              <a:t>社會心理發展理論</a:t>
            </a:r>
            <a:endParaRPr kumimoji="0" lang="zh-TW" altLang="en-US" sz="4000" dirty="0">
              <a:latin typeface="あくあフォント"/>
              <a:ea typeface="あくあフォント"/>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962" name="Group 666"/>
          <p:cNvGraphicFramePr>
            <a:graphicFrameLocks noGrp="1"/>
          </p:cNvGraphicFramePr>
          <p:nvPr/>
        </p:nvGraphicFramePr>
        <p:xfrm>
          <a:off x="0" y="44450"/>
          <a:ext cx="8964613" cy="6858953"/>
        </p:xfrm>
        <a:graphic>
          <a:graphicData uri="http://schemas.openxmlformats.org/drawingml/2006/table">
            <a:tbl>
              <a:tblPr/>
              <a:tblGrid>
                <a:gridCol w="766763"/>
                <a:gridCol w="1357312"/>
                <a:gridCol w="2574925"/>
                <a:gridCol w="2132013"/>
                <a:gridCol w="2133600"/>
              </a:tblGrid>
              <a:tr h="6477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dirty="0" smtClean="0">
                          <a:ln>
                            <a:noFill/>
                          </a:ln>
                          <a:solidFill>
                            <a:schemeClr val="tx1"/>
                          </a:solidFill>
                          <a:effectLst/>
                          <a:latin typeface="華康行書體" pitchFamily="65" charset="-120"/>
                          <a:ea typeface="華康行書體" pitchFamily="65" charset="-120"/>
                          <a:cs typeface="Arial" pitchFamily="34" charset="0"/>
                        </a:rPr>
                        <a:t>階段</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年齡</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發展危機</a:t>
                      </a:r>
                      <a:r>
                        <a:rPr kumimoji="1" lang="en-US" altLang="zh-TW" sz="16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(developmental crisis)</a:t>
                      </a:r>
                      <a:r>
                        <a:rPr kumimoji="1" lang="zh-TW" altLang="en-US" sz="16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與任務</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發展順利的特徵</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發展障礙者特徵</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0-1(</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嬰兒期</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信任與不信任</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對人信任，有安全感</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面對新環境時會焦慮</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2-3(</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幼兒期</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自主行動</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自律</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羞怯懷疑</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害羞</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能按社會行為要求表現目的性行為</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缺乏信心，行動畏首畏尾</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4-6(</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學齡前兒童期</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自動自發</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主動</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退縮愧疚</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罪惡感</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主動好奇，行動有方向，開始有責任感</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畏懼退縮，缺少自我價值感</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6-11(</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學齡兒童期</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勤奮進取與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自貶自卑</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具有求學、做事、待人的基本能力</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缺乏生活基本能力，充滿失敗感</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69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1" i="0" u="none" strike="noStrike" cap="none" normalizeH="0" baseline="0" dirty="0" smtClean="0">
                          <a:ln>
                            <a:noFill/>
                          </a:ln>
                          <a:solidFill>
                            <a:srgbClr val="FF0000"/>
                          </a:solidFill>
                          <a:effectLst/>
                          <a:latin typeface="Arial Unicode MS" pitchFamily="34" charset="-120"/>
                          <a:ea typeface="Arial Unicode MS" pitchFamily="34" charset="-120"/>
                          <a:cs typeface="Arial" pitchFamily="34" charset="0"/>
                        </a:rPr>
                        <a:t>12-18(</a:t>
                      </a:r>
                      <a:r>
                        <a:rPr kumimoji="1" lang="zh-TW" altLang="en-US" sz="1600" b="1" i="0" u="none" strike="noStrike" cap="none" normalizeH="0" baseline="0" dirty="0" smtClean="0">
                          <a:ln>
                            <a:noFill/>
                          </a:ln>
                          <a:solidFill>
                            <a:srgbClr val="FF0000"/>
                          </a:solidFill>
                          <a:effectLst/>
                          <a:latin typeface="Arial Unicode MS" pitchFamily="34" charset="-120"/>
                          <a:ea typeface="Arial Unicode MS" pitchFamily="34" charset="-120"/>
                          <a:cs typeface="Arial" pitchFamily="34" charset="0"/>
                        </a:rPr>
                        <a:t>青少年期</a:t>
                      </a:r>
                      <a:r>
                        <a:rPr kumimoji="1" lang="en-US" altLang="zh-TW" sz="1600" b="1" i="0" u="none" strike="noStrike" cap="none" normalizeH="0" baseline="0" dirty="0" smtClean="0">
                          <a:ln>
                            <a:noFill/>
                          </a:ln>
                          <a:solidFill>
                            <a:srgbClr val="FF0000"/>
                          </a:solidFill>
                          <a:effectLst/>
                          <a:latin typeface="Arial Unicode MS" pitchFamily="34" charset="-120"/>
                          <a:ea typeface="Arial Unicode MS" pitchFamily="34" charset="-120"/>
                          <a:cs typeface="Arial" pitchFamily="34" charset="0"/>
                        </a:rPr>
                        <a:t>-</a:t>
                      </a:r>
                      <a:r>
                        <a:rPr kumimoji="1" lang="zh-TW" altLang="en-US" sz="1600" b="1" i="0" u="none" strike="noStrike" cap="none" normalizeH="0" baseline="0" dirty="0" smtClean="0">
                          <a:ln>
                            <a:noFill/>
                          </a:ln>
                          <a:solidFill>
                            <a:srgbClr val="FF0000"/>
                          </a:solidFill>
                          <a:effectLst/>
                          <a:latin typeface="Arial Unicode MS" pitchFamily="34" charset="-120"/>
                          <a:ea typeface="Arial Unicode MS" pitchFamily="34" charset="-120"/>
                          <a:cs typeface="Arial" pitchFamily="34" charset="0"/>
                        </a:rPr>
                        <a:t>青春期</a:t>
                      </a:r>
                      <a:r>
                        <a:rPr kumimoji="1" lang="en-US" altLang="zh-TW" sz="1600" b="1" i="0" u="none" strike="noStrike" cap="none" normalizeH="0" baseline="0" dirty="0" smtClean="0">
                          <a:ln>
                            <a:noFill/>
                          </a:ln>
                          <a:solidFill>
                            <a:srgbClr val="FF0000"/>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自我統整</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認同</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角色混淆</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有了明確的自我觀念與自我追尋的方向</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生活無目的的無方向，時而感到徬徨迷失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6</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19-30(</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成年早期</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dirty="0" smtClean="0">
                          <a:ln>
                            <a:noFill/>
                          </a:ln>
                          <a:solidFill>
                            <a:schemeClr val="accent2"/>
                          </a:solidFill>
                          <a:effectLst/>
                          <a:latin typeface="Arial Unicode MS" pitchFamily="34" charset="-120"/>
                          <a:ea typeface="Arial Unicode MS" pitchFamily="34" charset="-120"/>
                          <a:cs typeface="Arial" pitchFamily="34" charset="0"/>
                        </a:rPr>
                        <a:t>友愛親密與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dirty="0" smtClean="0">
                          <a:ln>
                            <a:noFill/>
                          </a:ln>
                          <a:solidFill>
                            <a:schemeClr val="accent2"/>
                          </a:solidFill>
                          <a:effectLst/>
                          <a:latin typeface="Arial Unicode MS" pitchFamily="34" charset="-120"/>
                          <a:ea typeface="Arial Unicode MS" pitchFamily="34" charset="-120"/>
                          <a:cs typeface="Arial" pitchFamily="34" charset="0"/>
                        </a:rPr>
                        <a:t>孤癖疏離</a:t>
                      </a:r>
                      <a:r>
                        <a:rPr kumimoji="1" lang="en-US" altLang="zh-TW" sz="2000" b="1" i="0" u="none" strike="noStrike" cap="none" normalizeH="0" baseline="0" dirty="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dirty="0" smtClean="0">
                          <a:ln>
                            <a:noFill/>
                          </a:ln>
                          <a:solidFill>
                            <a:schemeClr val="accent2"/>
                          </a:solidFill>
                          <a:effectLst/>
                          <a:latin typeface="Arial Unicode MS" pitchFamily="34" charset="-120"/>
                          <a:ea typeface="Arial Unicode MS" pitchFamily="34" charset="-120"/>
                          <a:cs typeface="Arial" pitchFamily="34" charset="0"/>
                        </a:rPr>
                        <a:t>親密與孤立</a:t>
                      </a:r>
                      <a:r>
                        <a:rPr kumimoji="1" lang="en-US" altLang="zh-TW" sz="2000" b="1" i="0" u="none" strike="noStrike" cap="none" normalizeH="0" baseline="0" dirty="0" smtClean="0">
                          <a:ln>
                            <a:noFill/>
                          </a:ln>
                          <a:solidFill>
                            <a:schemeClr val="accent2"/>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與人相處有親密感</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與社會疏離，時感寂寞孤獨</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7</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31-50(</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成年中期</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精力充沛</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生產</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停滯頹廢</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熱愛家庭關懷社會，有責任心有正義感</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不關心別人生活與社會，缺少生活意義</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9572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400" b="1" i="0" u="none" strike="noStrike" cap="none" normalizeH="0" baseline="0" smtClean="0">
                          <a:ln>
                            <a:noFill/>
                          </a:ln>
                          <a:solidFill>
                            <a:schemeClr val="tx1"/>
                          </a:solidFill>
                          <a:effectLst/>
                          <a:latin typeface="華康行書體" pitchFamily="65" charset="-120"/>
                          <a:ea typeface="華康行書體" pitchFamily="65" charset="-120"/>
                          <a:cs typeface="Arial" pitchFamily="34" charset="0"/>
                        </a:rPr>
                        <a:t>8</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50-</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生命終點</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成年晚期</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r>
                        <a:rPr kumimoji="1" lang="zh-TW" altLang="en-US"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老年期</a:t>
                      </a:r>
                      <a:r>
                        <a:rPr kumimoji="1" lang="en-US" altLang="zh-TW" sz="1600" b="1" i="0" u="none" strike="noStrike" cap="none" normalizeH="0" baseline="0" smtClean="0">
                          <a:ln>
                            <a:noFill/>
                          </a:ln>
                          <a:solidFill>
                            <a:schemeClr val="accent1"/>
                          </a:solidFill>
                          <a:effectLst/>
                          <a:latin typeface="Arial Unicode MS" pitchFamily="34" charset="-120"/>
                          <a:ea typeface="Arial Unicode MS" pitchFamily="34" charset="-120"/>
                          <a:cs typeface="Arial" pitchFamily="34" charset="0"/>
                        </a:rPr>
                        <a: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自我榮耀</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統整</a:t>
                      </a:r>
                      <a:r>
                        <a:rPr kumimoji="1" lang="en-US" altLang="zh-TW"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a:t>
                      </a: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000" b="1" i="0" u="none" strike="noStrike" cap="none" normalizeH="0" baseline="0" smtClean="0">
                          <a:ln>
                            <a:noFill/>
                          </a:ln>
                          <a:solidFill>
                            <a:schemeClr val="accent2"/>
                          </a:solidFill>
                          <a:effectLst/>
                          <a:latin typeface="Arial Unicode MS" pitchFamily="34" charset="-120"/>
                          <a:ea typeface="Arial Unicode MS" pitchFamily="34" charset="-120"/>
                          <a:cs typeface="Arial" pitchFamily="34" charset="0"/>
                        </a:rPr>
                        <a:t>悲觀絕望</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隨心所欲，安享餘年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1" i="0" u="none" strike="noStrike" cap="none" normalizeH="0" baseline="0" smtClean="0">
                          <a:ln>
                            <a:noFill/>
                          </a:ln>
                          <a:solidFill>
                            <a:schemeClr val="tx1"/>
                          </a:solidFill>
                          <a:effectLst/>
                          <a:latin typeface="Arial Unicode MS" pitchFamily="34" charset="-120"/>
                          <a:ea typeface="Arial Unicode MS" pitchFamily="34" charset="-120"/>
                          <a:cs typeface="Arial" pitchFamily="34" charset="0"/>
                        </a:rPr>
                        <a:t>悔恨舊事，徒呼負負</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投影片編號版面配置區 3"/>
          <p:cNvSpPr>
            <a:spLocks noGrp="1"/>
          </p:cNvSpPr>
          <p:nvPr>
            <p:ph type="sldNum" sz="quarter" idx="12"/>
          </p:nvPr>
        </p:nvSpPr>
        <p:spPr>
          <a:xfrm>
            <a:off x="685800" y="6248400"/>
            <a:ext cx="1905000" cy="457200"/>
          </a:xfrm>
          <a:noFill/>
        </p:spPr>
        <p:txBody>
          <a:bodyPr/>
          <a:lstStyle/>
          <a:p>
            <a:pPr algn="l" fontAlgn="base">
              <a:spcBef>
                <a:spcPct val="0"/>
              </a:spcBef>
              <a:spcAft>
                <a:spcPct val="0"/>
              </a:spcAft>
            </a:pPr>
            <a:fld id="{037279CE-0430-4B19-B5DF-5BC2D873BB90}" type="slidenum">
              <a:rPr lang="zh-TW" altLang="en-US" smtClean="0">
                <a:cs typeface="あくあフォント"/>
              </a:rPr>
              <a:pPr algn="l" fontAlgn="base">
                <a:spcBef>
                  <a:spcPct val="0"/>
                </a:spcBef>
                <a:spcAft>
                  <a:spcPct val="0"/>
                </a:spcAft>
              </a:pPr>
              <a:t>26</a:t>
            </a:fld>
            <a:endParaRPr lang="en-US" altLang="zh-TW" smtClean="0">
              <a:cs typeface="あくあフォント"/>
            </a:endParaRPr>
          </a:p>
        </p:txBody>
      </p:sp>
      <p:sp>
        <p:nvSpPr>
          <p:cNvPr id="37890" name="Rectangle 2"/>
          <p:cNvSpPr>
            <a:spLocks noGrp="1" noChangeArrowheads="1"/>
          </p:cNvSpPr>
          <p:nvPr>
            <p:ph type="title"/>
          </p:nvPr>
        </p:nvSpPr>
        <p:spPr>
          <a:xfrm>
            <a:off x="990600" y="990600"/>
            <a:ext cx="7924800" cy="838200"/>
          </a:xfrm>
        </p:spPr>
        <p:txBody>
          <a:bodyPr/>
          <a:lstStyle/>
          <a:p>
            <a:r>
              <a:rPr lang="en-US" altLang="zh-TW" sz="3800" smtClean="0">
                <a:solidFill>
                  <a:srgbClr val="008000"/>
                </a:solidFill>
                <a:latin typeface="Times New Roman" pitchFamily="18" charset="0"/>
                <a:ea typeface="華康魏碑體" pitchFamily="65" charset="-120"/>
              </a:rPr>
              <a:t>(3)</a:t>
            </a:r>
            <a:r>
              <a:rPr lang="zh-TW" altLang="en-US" sz="3800" smtClean="0">
                <a:solidFill>
                  <a:srgbClr val="008000"/>
                </a:solidFill>
                <a:latin typeface="Times New Roman" pitchFamily="18" charset="0"/>
                <a:ea typeface="華康魏碑體" pitchFamily="65" charset="-120"/>
              </a:rPr>
              <a:t>自我認同</a:t>
            </a:r>
            <a:r>
              <a:rPr lang="zh-TW" altLang="en-US" sz="3600" smtClean="0">
                <a:solidFill>
                  <a:srgbClr val="0000CC"/>
                </a:solidFill>
                <a:latin typeface="Times New Roman" pitchFamily="18" charset="0"/>
                <a:ea typeface="華康魏碑體" pitchFamily="65" charset="-120"/>
              </a:rPr>
              <a:t>（</a:t>
            </a:r>
            <a:r>
              <a:rPr lang="en-US" altLang="zh-TW" sz="3600" smtClean="0">
                <a:solidFill>
                  <a:srgbClr val="0000CC"/>
                </a:solidFill>
                <a:latin typeface="Times New Roman" pitchFamily="18" charset="0"/>
                <a:ea typeface="華康魏碑體" pitchFamily="65" charset="-120"/>
              </a:rPr>
              <a:t>self-identity; ego identity）</a:t>
            </a:r>
            <a:endParaRPr lang="zh-TW" altLang="en-US" sz="3800" smtClean="0">
              <a:solidFill>
                <a:srgbClr val="008000"/>
              </a:solidFill>
              <a:latin typeface="Times New Roman" pitchFamily="18" charset="0"/>
              <a:ea typeface="華康粗黑體"/>
              <a:cs typeface="華康粗黑體"/>
            </a:endParaRPr>
          </a:p>
        </p:txBody>
      </p:sp>
      <p:sp>
        <p:nvSpPr>
          <p:cNvPr id="1051651" name="Rectangle 3"/>
          <p:cNvSpPr>
            <a:spLocks noGrp="1" noChangeArrowheads="1"/>
          </p:cNvSpPr>
          <p:nvPr>
            <p:ph type="body" idx="1"/>
          </p:nvPr>
        </p:nvSpPr>
        <p:spPr>
          <a:xfrm>
            <a:off x="990600" y="2133600"/>
            <a:ext cx="7924800" cy="4391025"/>
          </a:xfrm>
        </p:spPr>
        <p:txBody>
          <a:bodyPr/>
          <a:lstStyle/>
          <a:p>
            <a:pPr marL="0" indent="0" algn="just">
              <a:buFont typeface="あくあフォント"/>
              <a:buNone/>
              <a:defRPr/>
            </a:pPr>
            <a:r>
              <a:rPr lang="en-US" altLang="zh-TW" sz="2400" dirty="0" smtClean="0">
                <a:solidFill>
                  <a:srgbClr val="0000CC"/>
                </a:solidFill>
                <a:latin typeface="Times New Roman" pitchFamily="18" charset="0"/>
                <a:ea typeface="華康魏碑體" pitchFamily="65" charset="-120"/>
              </a:rPr>
              <a:t>-</a:t>
            </a:r>
            <a:r>
              <a:rPr lang="zh-TW" altLang="en-US" sz="2400" dirty="0" smtClean="0">
                <a:solidFill>
                  <a:srgbClr val="0000CC"/>
                </a:solidFill>
                <a:latin typeface="Times New Roman" pitchFamily="18" charset="0"/>
                <a:ea typeface="華康魏碑體" pitchFamily="65" charset="-120"/>
              </a:rPr>
              <a:t>指</a:t>
            </a:r>
            <a:r>
              <a:rPr lang="zh-TW" altLang="en-US" sz="2400" dirty="0">
                <a:solidFill>
                  <a:srgbClr val="0000CC"/>
                </a:solidFill>
                <a:latin typeface="Times New Roman" pitchFamily="18" charset="0"/>
                <a:ea typeface="華康魏碑體" pitchFamily="65" charset="-120"/>
              </a:rPr>
              <a:t>青年期個體在人格發展上臻於成熟的狀態；在心理上能自主導向，在行為上能自我肯定</a:t>
            </a:r>
            <a:r>
              <a:rPr lang="zh-TW" altLang="en-US" sz="2400" dirty="0" smtClean="0">
                <a:solidFill>
                  <a:srgbClr val="0000CC"/>
                </a:solidFill>
                <a:latin typeface="Times New Roman" pitchFamily="18" charset="0"/>
                <a:ea typeface="華康魏碑體" pitchFamily="65" charset="-120"/>
              </a:rPr>
              <a:t>。</a:t>
            </a:r>
            <a:endParaRPr lang="en-US" altLang="zh-TW" sz="2400" dirty="0" smtClean="0">
              <a:solidFill>
                <a:srgbClr val="0000CC"/>
              </a:solidFill>
              <a:latin typeface="Times New Roman" pitchFamily="18" charset="0"/>
              <a:ea typeface="華康魏碑體" pitchFamily="65" charset="-120"/>
            </a:endParaRPr>
          </a:p>
          <a:p>
            <a:pPr marL="0" indent="0" algn="just">
              <a:buFont typeface="あくあフォント"/>
              <a:buNone/>
              <a:defRPr/>
            </a:pPr>
            <a:endParaRPr lang="en-US" altLang="zh-TW" sz="2400" dirty="0" smtClean="0">
              <a:solidFill>
                <a:srgbClr val="0000CC"/>
              </a:solidFill>
              <a:latin typeface="Times New Roman" pitchFamily="18" charset="0"/>
              <a:ea typeface="華康魏碑體" pitchFamily="65" charset="-120"/>
            </a:endParaRPr>
          </a:p>
          <a:p>
            <a:pPr marL="0" indent="0" algn="just">
              <a:buFont typeface="あくあフォント"/>
              <a:buNone/>
              <a:defRPr/>
            </a:pPr>
            <a:r>
              <a:rPr lang="en-US" altLang="zh-TW" sz="2400" dirty="0" smtClean="0">
                <a:solidFill>
                  <a:srgbClr val="0000CC"/>
                </a:solidFill>
                <a:latin typeface="Times New Roman" pitchFamily="18" charset="0"/>
                <a:ea typeface="華康魏碑體" pitchFamily="65" charset="-120"/>
              </a:rPr>
              <a:t>-</a:t>
            </a:r>
            <a:r>
              <a:rPr lang="zh-TW" altLang="en-US" sz="2400" dirty="0" smtClean="0">
                <a:solidFill>
                  <a:srgbClr val="0000CC"/>
                </a:solidFill>
                <a:latin typeface="Times New Roman" pitchFamily="18" charset="0"/>
                <a:ea typeface="華康魏碑體" pitchFamily="65" charset="-120"/>
              </a:rPr>
              <a:t>自我</a:t>
            </a:r>
            <a:r>
              <a:rPr lang="zh-TW" altLang="en-US" sz="2400" dirty="0">
                <a:solidFill>
                  <a:srgbClr val="0000CC"/>
                </a:solidFill>
                <a:latin typeface="Times New Roman" pitchFamily="18" charset="0"/>
                <a:ea typeface="華康魏碑體" pitchFamily="65" charset="-120"/>
              </a:rPr>
              <a:t>統合是青年期人格發展的中心</a:t>
            </a:r>
            <a:r>
              <a:rPr lang="zh-TW" altLang="en-US" sz="2400" dirty="0" smtClean="0">
                <a:solidFill>
                  <a:srgbClr val="0000CC"/>
                </a:solidFill>
                <a:latin typeface="Times New Roman" pitchFamily="18" charset="0"/>
                <a:ea typeface="華康魏碑體" pitchFamily="65" charset="-120"/>
              </a:rPr>
              <a:t>任務</a:t>
            </a:r>
            <a:endParaRPr lang="en-US" altLang="zh-TW" sz="2400" dirty="0" smtClean="0">
              <a:solidFill>
                <a:srgbClr val="0000CC"/>
              </a:solidFill>
              <a:latin typeface="Times New Roman" pitchFamily="18" charset="0"/>
              <a:ea typeface="華康魏碑體" pitchFamily="65" charset="-120"/>
            </a:endParaRPr>
          </a:p>
          <a:p>
            <a:pPr marL="0" indent="0" algn="just">
              <a:buFont typeface="あくあフォント"/>
              <a:buNone/>
              <a:defRPr/>
            </a:pPr>
            <a:endParaRPr lang="en-US" altLang="zh-TW" sz="2400" dirty="0" smtClean="0">
              <a:solidFill>
                <a:srgbClr val="0000CC"/>
              </a:solidFill>
              <a:latin typeface="Times New Roman" pitchFamily="18" charset="0"/>
              <a:ea typeface="華康魏碑體" pitchFamily="65" charset="-120"/>
            </a:endParaRPr>
          </a:p>
          <a:p>
            <a:pPr marL="0" indent="0" algn="just">
              <a:buFont typeface="あくあフォント"/>
              <a:buNone/>
              <a:defRPr/>
            </a:pPr>
            <a:r>
              <a:rPr lang="en-US" altLang="zh-TW" sz="2400" dirty="0" smtClean="0">
                <a:solidFill>
                  <a:srgbClr val="0000CC"/>
                </a:solidFill>
                <a:latin typeface="Times New Roman" pitchFamily="18" charset="0"/>
                <a:ea typeface="華康魏碑體" pitchFamily="65" charset="-120"/>
              </a:rPr>
              <a:t>-</a:t>
            </a:r>
            <a:r>
              <a:rPr lang="zh-TW" altLang="en-US" sz="2400" dirty="0" smtClean="0">
                <a:solidFill>
                  <a:srgbClr val="0000CC"/>
                </a:solidFill>
                <a:latin typeface="Times New Roman" pitchFamily="18" charset="0"/>
                <a:ea typeface="華康魏碑體" pitchFamily="65" charset="-120"/>
              </a:rPr>
              <a:t>把</a:t>
            </a:r>
            <a:r>
              <a:rPr lang="zh-TW" altLang="en-US" sz="2400" dirty="0">
                <a:solidFill>
                  <a:srgbClr val="0000CC"/>
                </a:solidFill>
                <a:latin typeface="Times New Roman" pitchFamily="18" charset="0"/>
                <a:ea typeface="華康魏碑體" pitchFamily="65" charset="-120"/>
              </a:rPr>
              <a:t>自己對</a:t>
            </a:r>
            <a:r>
              <a:rPr lang="zh-TW" altLang="en-US" sz="2400" b="1" dirty="0">
                <a:solidFill>
                  <a:srgbClr val="CC0000"/>
                </a:solidFill>
                <a:latin typeface="Times New Roman" pitchFamily="18" charset="0"/>
                <a:ea typeface="華康魏碑體" pitchFamily="65" charset="-120"/>
              </a:rPr>
              <a:t>自我現況</a:t>
            </a:r>
            <a:r>
              <a:rPr lang="zh-TW" altLang="en-US" sz="2400" dirty="0">
                <a:solidFill>
                  <a:srgbClr val="0000CC"/>
                </a:solidFill>
                <a:latin typeface="Times New Roman" pitchFamily="18" charset="0"/>
                <a:ea typeface="華康魏碑體" pitchFamily="65" charset="-120"/>
              </a:rPr>
              <a:t>、</a:t>
            </a:r>
            <a:r>
              <a:rPr lang="zh-TW" altLang="en-US" sz="2400" b="1" dirty="0">
                <a:solidFill>
                  <a:srgbClr val="CC0000"/>
                </a:solidFill>
                <a:latin typeface="Times New Roman" pitchFamily="18" charset="0"/>
                <a:ea typeface="華康魏碑體" pitchFamily="65" charset="-120"/>
              </a:rPr>
              <a:t>生理特徵</a:t>
            </a:r>
            <a:r>
              <a:rPr lang="zh-TW" altLang="en-US" sz="2400" dirty="0">
                <a:solidFill>
                  <a:srgbClr val="0000CC"/>
                </a:solidFill>
                <a:latin typeface="Times New Roman" pitchFamily="18" charset="0"/>
                <a:ea typeface="華康魏碑體" pitchFamily="65" charset="-120"/>
              </a:rPr>
              <a:t>、</a:t>
            </a:r>
            <a:r>
              <a:rPr lang="zh-TW" altLang="en-US" sz="2400" b="1" dirty="0">
                <a:solidFill>
                  <a:srgbClr val="CC0000"/>
                </a:solidFill>
                <a:latin typeface="Times New Roman" pitchFamily="18" charset="0"/>
                <a:ea typeface="華康魏碑體" pitchFamily="65" charset="-120"/>
              </a:rPr>
              <a:t>社會期待</a:t>
            </a:r>
            <a:r>
              <a:rPr lang="zh-TW" altLang="en-US" sz="2400" dirty="0">
                <a:solidFill>
                  <a:srgbClr val="0000CC"/>
                </a:solidFill>
                <a:latin typeface="Times New Roman" pitchFamily="18" charset="0"/>
                <a:ea typeface="華康魏碑體" pitchFamily="65" charset="-120"/>
              </a:rPr>
              <a:t>、</a:t>
            </a:r>
            <a:r>
              <a:rPr lang="zh-TW" altLang="en-US" sz="2400" b="1" dirty="0">
                <a:solidFill>
                  <a:srgbClr val="CC0000"/>
                </a:solidFill>
                <a:latin typeface="Times New Roman" pitchFamily="18" charset="0"/>
                <a:ea typeface="華康魏碑體" pitchFamily="65" charset="-120"/>
              </a:rPr>
              <a:t>以往經驗</a:t>
            </a:r>
            <a:r>
              <a:rPr lang="zh-TW" altLang="en-US" sz="2400" dirty="0">
                <a:solidFill>
                  <a:srgbClr val="0000CC"/>
                </a:solidFill>
                <a:latin typeface="Times New Roman" pitchFamily="18" charset="0"/>
                <a:ea typeface="華康魏碑體" pitchFamily="65" charset="-120"/>
              </a:rPr>
              <a:t>、</a:t>
            </a:r>
            <a:r>
              <a:rPr lang="zh-TW" altLang="en-US" sz="2400" b="1" dirty="0">
                <a:solidFill>
                  <a:srgbClr val="CC0000"/>
                </a:solidFill>
                <a:latin typeface="Times New Roman" pitchFamily="18" charset="0"/>
                <a:ea typeface="華康魏碑體" pitchFamily="65" charset="-120"/>
              </a:rPr>
              <a:t>現實環境</a:t>
            </a:r>
            <a:r>
              <a:rPr lang="zh-TW" altLang="en-US" sz="2400" dirty="0">
                <a:solidFill>
                  <a:srgbClr val="0000CC"/>
                </a:solidFill>
                <a:latin typeface="Times New Roman" pitchFamily="18" charset="0"/>
                <a:ea typeface="華康魏碑體" pitchFamily="65" charset="-120"/>
              </a:rPr>
              <a:t>、</a:t>
            </a:r>
            <a:r>
              <a:rPr lang="zh-TW" altLang="en-US" sz="2400" b="1" dirty="0">
                <a:solidFill>
                  <a:srgbClr val="CC0000"/>
                </a:solidFill>
                <a:latin typeface="Times New Roman" pitchFamily="18" charset="0"/>
                <a:ea typeface="華康魏碑體" pitchFamily="65" charset="-120"/>
              </a:rPr>
              <a:t>未來希望</a:t>
            </a:r>
            <a:r>
              <a:rPr lang="zh-TW" altLang="en-US" sz="2400" dirty="0">
                <a:solidFill>
                  <a:srgbClr val="0000CC"/>
                </a:solidFill>
                <a:latin typeface="Times New Roman" pitchFamily="18" charset="0"/>
                <a:ea typeface="華康魏碑體" pitchFamily="65" charset="-120"/>
              </a:rPr>
              <a:t>等六個層面的覺知，統合形成一個完整和諧的</a:t>
            </a:r>
            <a:r>
              <a:rPr lang="zh-TW" altLang="en-US" sz="2400" dirty="0" smtClean="0">
                <a:solidFill>
                  <a:srgbClr val="0000CC"/>
                </a:solidFill>
                <a:latin typeface="Times New Roman" pitchFamily="18" charset="0"/>
                <a:ea typeface="華康魏碑體" pitchFamily="65" charset="-120"/>
              </a:rPr>
              <a:t>結構</a:t>
            </a:r>
            <a:r>
              <a:rPr lang="en-US" altLang="zh-TW" sz="2400" dirty="0" smtClean="0">
                <a:solidFill>
                  <a:srgbClr val="0000CC"/>
                </a:solidFill>
                <a:latin typeface="Times New Roman" pitchFamily="18" charset="0"/>
                <a:ea typeface="華康魏碑體" pitchFamily="65" charset="-120"/>
              </a:rPr>
              <a:t>-</a:t>
            </a:r>
          </a:p>
          <a:p>
            <a:pPr marL="0" indent="0" algn="just">
              <a:buFont typeface="あくあフォント"/>
              <a:buNone/>
              <a:defRPr/>
            </a:pPr>
            <a:endParaRPr lang="en-US" altLang="zh-TW" sz="2400" dirty="0" smtClean="0">
              <a:solidFill>
                <a:srgbClr val="0000CC"/>
              </a:solidFill>
              <a:latin typeface="Times New Roman" pitchFamily="18" charset="0"/>
              <a:ea typeface="華康魏碑體" pitchFamily="65" charset="-120"/>
            </a:endParaRPr>
          </a:p>
          <a:p>
            <a:pPr marL="0" indent="0" algn="just">
              <a:buFont typeface="あくあフォント"/>
              <a:buNone/>
              <a:defRPr/>
            </a:pPr>
            <a:r>
              <a:rPr lang="en-US" altLang="zh-TW" sz="2400" dirty="0">
                <a:solidFill>
                  <a:srgbClr val="0000CC"/>
                </a:solidFill>
                <a:latin typeface="Times New Roman" pitchFamily="18" charset="0"/>
                <a:ea typeface="華康魏碑體" pitchFamily="65" charset="-120"/>
              </a:rPr>
              <a:t>-</a:t>
            </a:r>
            <a:r>
              <a:rPr lang="zh-TW" altLang="en-US" sz="2400" dirty="0" smtClean="0">
                <a:solidFill>
                  <a:srgbClr val="0000CC"/>
                </a:solidFill>
                <a:latin typeface="Times New Roman" pitchFamily="18" charset="0"/>
                <a:ea typeface="華康魏碑體" pitchFamily="65" charset="-120"/>
              </a:rPr>
              <a:t>使</a:t>
            </a:r>
            <a:r>
              <a:rPr lang="zh-TW" altLang="en-US" sz="2400" dirty="0">
                <a:solidFill>
                  <a:srgbClr val="0000CC"/>
                </a:solidFill>
                <a:latin typeface="Times New Roman" pitchFamily="18" charset="0"/>
                <a:ea typeface="華康魏碑體" pitchFamily="65" charset="-120"/>
              </a:rPr>
              <a:t>個人對「我是誰？」與「我將走向何方？」的問題，不再感到迷失與徬徨。</a:t>
            </a:r>
            <a:endParaRPr lang="zh-TW" altLang="en-US" sz="2400" dirty="0">
              <a:latin typeface="Times New Roman" pitchFamily="18" charset="0"/>
              <a:ea typeface="華康魏碑體" pitchFamily="65" charset="-120"/>
            </a:endParaRPr>
          </a:p>
          <a:p>
            <a:pPr>
              <a:buFont typeface="Wingdings" pitchFamily="2" charset="2"/>
              <a:buNone/>
              <a:defRPr/>
            </a:pPr>
            <a:endParaRPr lang="zh-TW" altLang="en-US" sz="1600" b="1" dirty="0">
              <a:solidFill>
                <a:srgbClr val="FF0000"/>
              </a:solidFill>
              <a:latin typeface="Times New Roman" pitchFamily="18" charset="0"/>
              <a:ea typeface="華康魏碑體" pitchFamily="65" charset="-120"/>
            </a:endParaRPr>
          </a:p>
          <a:p>
            <a:pPr>
              <a:buFont typeface="Wingdings" pitchFamily="2" charset="2"/>
              <a:buNone/>
              <a:defRPr/>
            </a:pPr>
            <a:r>
              <a:rPr lang="zh-TW" altLang="en-US" sz="1600" b="1" dirty="0">
                <a:solidFill>
                  <a:srgbClr val="FF0000"/>
                </a:solidFill>
                <a:latin typeface="Times New Roman" pitchFamily="18" charset="0"/>
                <a:ea typeface="華康魏碑體" pitchFamily="65" charset="-120"/>
              </a:rPr>
              <a:t>     </a:t>
            </a:r>
          </a:p>
          <a:p>
            <a:pPr>
              <a:buFont typeface="Wingdings" pitchFamily="2" charset="2"/>
              <a:buNone/>
              <a:defRPr/>
            </a:pPr>
            <a:endParaRPr lang="zh-TW" altLang="en-US" sz="1600" b="1" dirty="0">
              <a:solidFill>
                <a:srgbClr val="FF0000"/>
              </a:solidFill>
              <a:latin typeface="Times New Roman" pitchFamily="18" charset="0"/>
              <a:ea typeface="華康魏碑體" pitchFamily="65" charset="-12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標題 1"/>
          <p:cNvSpPr>
            <a:spLocks noGrp="1"/>
          </p:cNvSpPr>
          <p:nvPr>
            <p:ph type="title"/>
          </p:nvPr>
        </p:nvSpPr>
        <p:spPr/>
        <p:txBody>
          <a:bodyPr/>
          <a:lstStyle/>
          <a:p>
            <a:r>
              <a:rPr lang="zh-TW" altLang="zh-TW" smtClean="0"/>
              <a:t>青少年理論基礎</a:t>
            </a:r>
            <a:endParaRPr lang="zh-TW" altLang="en-US" smtClean="0"/>
          </a:p>
        </p:txBody>
      </p:sp>
      <p:sp>
        <p:nvSpPr>
          <p:cNvPr id="38914" name="內容版面配置區 2"/>
          <p:cNvSpPr>
            <a:spLocks noGrp="1"/>
          </p:cNvSpPr>
          <p:nvPr>
            <p:ph idx="1"/>
          </p:nvPr>
        </p:nvSpPr>
        <p:spPr>
          <a:xfrm>
            <a:off x="684213" y="1557338"/>
            <a:ext cx="7772400" cy="1079500"/>
          </a:xfrm>
        </p:spPr>
        <p:txBody>
          <a:bodyPr/>
          <a:lstStyle/>
          <a:p>
            <a:pPr>
              <a:buFont typeface="あくあフォント"/>
              <a:buNone/>
            </a:pPr>
            <a:r>
              <a:rPr lang="zh-TW" altLang="en-US" sz="2800" smtClean="0"/>
              <a:t> 三 </a:t>
            </a:r>
            <a:r>
              <a:rPr lang="zh-TW" altLang="zh-TW" sz="2800" smtClean="0"/>
              <a:t>社會心理</a:t>
            </a:r>
            <a:r>
              <a:rPr lang="zh-TW" altLang="en-US" sz="2800" smtClean="0"/>
              <a:t>發展</a:t>
            </a:r>
            <a:r>
              <a:rPr lang="zh-TW" altLang="zh-TW" sz="2800" smtClean="0"/>
              <a:t>論</a:t>
            </a:r>
            <a:endParaRPr lang="en-US" altLang="zh-TW" sz="2800" smtClean="0"/>
          </a:p>
          <a:p>
            <a:pPr>
              <a:buFont typeface="あくあフォント"/>
              <a:buNone/>
            </a:pPr>
            <a:r>
              <a:rPr lang="en-US" altLang="zh-TW" sz="2800" smtClean="0"/>
              <a:t>(4)Erikson</a:t>
            </a:r>
            <a:r>
              <a:rPr lang="zh-TW" altLang="en-US" sz="2800" smtClean="0"/>
              <a:t> 指出</a:t>
            </a:r>
            <a:r>
              <a:rPr lang="zh-TW" altLang="zh-TW" sz="2800" smtClean="0"/>
              <a:t>個人發展過程中重要任務是建立正面自我認同</a:t>
            </a:r>
            <a:endParaRPr lang="zh-TW" altLang="en-US" sz="2800" smtClean="0"/>
          </a:p>
        </p:txBody>
      </p:sp>
      <p:sp>
        <p:nvSpPr>
          <p:cNvPr id="38915" name="投影片編號版面配置區 3"/>
          <p:cNvSpPr>
            <a:spLocks noGrp="1"/>
          </p:cNvSpPr>
          <p:nvPr>
            <p:ph type="sldNum" sz="quarter" idx="12"/>
          </p:nvPr>
        </p:nvSpPr>
        <p:spPr>
          <a:noFill/>
        </p:spPr>
        <p:txBody>
          <a:bodyPr/>
          <a:lstStyle/>
          <a:p>
            <a:pPr fontAlgn="base">
              <a:spcBef>
                <a:spcPct val="0"/>
              </a:spcBef>
              <a:spcAft>
                <a:spcPct val="0"/>
              </a:spcAft>
            </a:pPr>
            <a:fld id="{58E3D47F-F350-45FD-995D-5FC35F1004AD}" type="slidenum">
              <a:rPr lang="ja-JP" altLang="en-US" smtClean="0">
                <a:cs typeface="あくあフォント"/>
              </a:rPr>
              <a:pPr fontAlgn="base">
                <a:spcBef>
                  <a:spcPct val="0"/>
                </a:spcBef>
                <a:spcAft>
                  <a:spcPct val="0"/>
                </a:spcAft>
              </a:pPr>
              <a:t>27</a:t>
            </a:fld>
            <a:endParaRPr lang="en-US" altLang="ja-JP" smtClean="0">
              <a:cs typeface="あくあフォント"/>
            </a:endParaRPr>
          </a:p>
        </p:txBody>
      </p:sp>
      <p:grpSp>
        <p:nvGrpSpPr>
          <p:cNvPr id="2" name="群組 38"/>
          <p:cNvGrpSpPr>
            <a:grpSpLocks/>
          </p:cNvGrpSpPr>
          <p:nvPr/>
        </p:nvGrpSpPr>
        <p:grpSpPr bwMode="auto">
          <a:xfrm>
            <a:off x="2195513" y="2997200"/>
            <a:ext cx="5975350" cy="431800"/>
            <a:chOff x="2123728" y="2780928"/>
            <a:chExt cx="5976664" cy="432048"/>
          </a:xfrm>
        </p:grpSpPr>
        <p:sp>
          <p:nvSpPr>
            <p:cNvPr id="36" name="AutoShape 5"/>
            <p:cNvSpPr>
              <a:spLocks noChangeArrowheads="1"/>
            </p:cNvSpPr>
            <p:nvPr/>
          </p:nvSpPr>
          <p:spPr bwMode="auto">
            <a:xfrm>
              <a:off x="5435981" y="2780928"/>
              <a:ext cx="2664411"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zh-TW" altLang="zh-TW" sz="2600" dirty="0">
                  <a:solidFill>
                    <a:srgbClr val="000000"/>
                  </a:solidFill>
                  <a:ea typeface="標楷體" pitchFamily="65" charset="-120"/>
                  <a:cs typeface="+mn-cs"/>
                </a:rPr>
                <a:t>時間混淆</a:t>
              </a:r>
              <a:endParaRPr lang="ja-JP" altLang="en-US" sz="2600" dirty="0">
                <a:solidFill>
                  <a:srgbClr val="000000"/>
                </a:solidFill>
                <a:ea typeface="標楷體" pitchFamily="65" charset="-120"/>
                <a:cs typeface="+mn-cs"/>
              </a:endParaRPr>
            </a:p>
          </p:txBody>
        </p:sp>
        <p:sp>
          <p:nvSpPr>
            <p:cNvPr id="37" name="AutoShape 6"/>
            <p:cNvSpPr>
              <a:spLocks noChangeArrowheads="1"/>
            </p:cNvSpPr>
            <p:nvPr/>
          </p:nvSpPr>
          <p:spPr bwMode="auto">
            <a:xfrm>
              <a:off x="2123728" y="2780928"/>
              <a:ext cx="2805729"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en-US" altLang="zh-TW" sz="2600" dirty="0">
                  <a:solidFill>
                    <a:srgbClr val="000000"/>
                  </a:solidFill>
                  <a:ea typeface="標楷體" pitchFamily="65" charset="-120"/>
                  <a:cs typeface="+mn-cs"/>
                </a:rPr>
                <a:t>1.</a:t>
              </a:r>
              <a:r>
                <a:rPr lang="zh-TW" altLang="zh-TW" sz="2600" dirty="0">
                  <a:solidFill>
                    <a:srgbClr val="000000"/>
                  </a:solidFill>
                  <a:ea typeface="標楷體" pitchFamily="65" charset="-120"/>
                  <a:cs typeface="+mn-cs"/>
                </a:rPr>
                <a:t>時間觀念</a:t>
              </a:r>
              <a:endParaRPr lang="ja-JP" altLang="en-US" sz="2600" dirty="0">
                <a:solidFill>
                  <a:srgbClr val="000000"/>
                </a:solidFill>
                <a:ea typeface="標楷體" pitchFamily="65" charset="-120"/>
                <a:cs typeface="+mn-cs"/>
              </a:endParaRPr>
            </a:p>
          </p:txBody>
        </p:sp>
        <p:sp>
          <p:nvSpPr>
            <p:cNvPr id="38" name="左-右雙向箭號 37"/>
            <p:cNvSpPr/>
            <p:nvPr/>
          </p:nvSpPr>
          <p:spPr>
            <a:xfrm>
              <a:off x="4643644" y="2852407"/>
              <a:ext cx="1079737" cy="30974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TW" altLang="en-US" sz="2400">
                <a:solidFill>
                  <a:srgbClr val="FFFFFF"/>
                </a:solidFill>
              </a:endParaRPr>
            </a:p>
          </p:txBody>
        </p:sp>
      </p:grpSp>
      <p:grpSp>
        <p:nvGrpSpPr>
          <p:cNvPr id="3" name="群組 40"/>
          <p:cNvGrpSpPr>
            <a:grpSpLocks/>
          </p:cNvGrpSpPr>
          <p:nvPr/>
        </p:nvGrpSpPr>
        <p:grpSpPr bwMode="auto">
          <a:xfrm>
            <a:off x="2203450" y="3525838"/>
            <a:ext cx="5976938" cy="431800"/>
            <a:chOff x="2123728" y="2780928"/>
            <a:chExt cx="5976664" cy="432048"/>
          </a:xfrm>
        </p:grpSpPr>
        <p:sp>
          <p:nvSpPr>
            <p:cNvPr id="42" name="AutoShape 5"/>
            <p:cNvSpPr>
              <a:spLocks noChangeArrowheads="1"/>
            </p:cNvSpPr>
            <p:nvPr/>
          </p:nvSpPr>
          <p:spPr bwMode="auto">
            <a:xfrm>
              <a:off x="5436689" y="2780928"/>
              <a:ext cx="2663703"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zh-TW" altLang="en-US" sz="2600" dirty="0">
                  <a:solidFill>
                    <a:srgbClr val="000000"/>
                  </a:solidFill>
                  <a:ea typeface="標楷體" pitchFamily="65" charset="-120"/>
                  <a:cs typeface="+mn-cs"/>
                </a:rPr>
                <a:t>自我中心</a:t>
              </a:r>
              <a:endParaRPr lang="ja-JP" altLang="en-US" sz="2600" dirty="0">
                <a:solidFill>
                  <a:srgbClr val="000000"/>
                </a:solidFill>
                <a:ea typeface="標楷體" pitchFamily="65" charset="-120"/>
                <a:cs typeface="+mn-cs"/>
              </a:endParaRPr>
            </a:p>
          </p:txBody>
        </p:sp>
        <p:sp>
          <p:nvSpPr>
            <p:cNvPr id="43" name="AutoShape 6"/>
            <p:cNvSpPr>
              <a:spLocks noChangeArrowheads="1"/>
            </p:cNvSpPr>
            <p:nvPr/>
          </p:nvSpPr>
          <p:spPr bwMode="auto">
            <a:xfrm>
              <a:off x="2123728" y="2780928"/>
              <a:ext cx="2806571"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en-US" altLang="zh-TW" sz="2600" dirty="0">
                  <a:solidFill>
                    <a:srgbClr val="000000"/>
                  </a:solidFill>
                  <a:ea typeface="標楷體" pitchFamily="65" charset="-120"/>
                  <a:cs typeface="+mn-cs"/>
                </a:rPr>
                <a:t>2.</a:t>
              </a:r>
              <a:r>
                <a:rPr lang="zh-TW" altLang="en-US" sz="2600" dirty="0">
                  <a:solidFill>
                    <a:srgbClr val="000000"/>
                  </a:solidFill>
                  <a:ea typeface="標楷體" pitchFamily="65" charset="-120"/>
                  <a:cs typeface="+mn-cs"/>
                </a:rPr>
                <a:t>自我肯定</a:t>
              </a:r>
              <a:endParaRPr lang="ja-JP" altLang="en-US" sz="2600" dirty="0">
                <a:solidFill>
                  <a:srgbClr val="000000"/>
                </a:solidFill>
                <a:ea typeface="標楷體" pitchFamily="65" charset="-120"/>
                <a:cs typeface="+mn-cs"/>
              </a:endParaRPr>
            </a:p>
          </p:txBody>
        </p:sp>
        <p:sp>
          <p:nvSpPr>
            <p:cNvPr id="44" name="左-右雙向箭號 43"/>
            <p:cNvSpPr/>
            <p:nvPr/>
          </p:nvSpPr>
          <p:spPr>
            <a:xfrm>
              <a:off x="4644562" y="2852406"/>
              <a:ext cx="1079451" cy="30974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TW" altLang="en-US" sz="2400">
                <a:solidFill>
                  <a:srgbClr val="FFFFFF"/>
                </a:solidFill>
              </a:endParaRPr>
            </a:p>
          </p:txBody>
        </p:sp>
      </p:grpSp>
      <p:grpSp>
        <p:nvGrpSpPr>
          <p:cNvPr id="5" name="群組 44"/>
          <p:cNvGrpSpPr>
            <a:grpSpLocks/>
          </p:cNvGrpSpPr>
          <p:nvPr/>
        </p:nvGrpSpPr>
        <p:grpSpPr bwMode="auto">
          <a:xfrm>
            <a:off x="2198688" y="4070350"/>
            <a:ext cx="5975350" cy="433388"/>
            <a:chOff x="2123728" y="2780928"/>
            <a:chExt cx="5976664" cy="432048"/>
          </a:xfrm>
        </p:grpSpPr>
        <p:sp>
          <p:nvSpPr>
            <p:cNvPr id="46" name="AutoShape 5"/>
            <p:cNvSpPr>
              <a:spLocks noChangeArrowheads="1"/>
            </p:cNvSpPr>
            <p:nvPr/>
          </p:nvSpPr>
          <p:spPr bwMode="auto">
            <a:xfrm>
              <a:off x="5435981" y="2780928"/>
              <a:ext cx="2664411"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zh-TW" altLang="en-US" sz="2600" dirty="0">
                  <a:solidFill>
                    <a:srgbClr val="000000"/>
                  </a:solidFill>
                  <a:ea typeface="標楷體" pitchFamily="65" charset="-120"/>
                  <a:cs typeface="+mn-cs"/>
                </a:rPr>
                <a:t>角色固定</a:t>
              </a:r>
              <a:endParaRPr lang="ja-JP" altLang="en-US" sz="2600" dirty="0">
                <a:solidFill>
                  <a:srgbClr val="000000"/>
                </a:solidFill>
                <a:ea typeface="標楷體" pitchFamily="65" charset="-120"/>
                <a:cs typeface="+mn-cs"/>
              </a:endParaRPr>
            </a:p>
          </p:txBody>
        </p:sp>
        <p:sp>
          <p:nvSpPr>
            <p:cNvPr id="47" name="AutoShape 6"/>
            <p:cNvSpPr>
              <a:spLocks noChangeArrowheads="1"/>
            </p:cNvSpPr>
            <p:nvPr/>
          </p:nvSpPr>
          <p:spPr bwMode="auto">
            <a:xfrm>
              <a:off x="2123728" y="2780928"/>
              <a:ext cx="2805729"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en-US" altLang="zh-TW" sz="2600" dirty="0">
                  <a:solidFill>
                    <a:srgbClr val="000000"/>
                  </a:solidFill>
                  <a:ea typeface="標楷體" pitchFamily="65" charset="-120"/>
                  <a:cs typeface="+mn-cs"/>
                </a:rPr>
                <a:t>3.</a:t>
              </a:r>
              <a:r>
                <a:rPr lang="zh-TW" altLang="en-US" sz="2600" dirty="0">
                  <a:solidFill>
                    <a:srgbClr val="000000"/>
                  </a:solidFill>
                  <a:ea typeface="標楷體" pitchFamily="65" charset="-120"/>
                  <a:cs typeface="+mn-cs"/>
                </a:rPr>
                <a:t>角色實驗</a:t>
              </a:r>
              <a:endParaRPr lang="ja-JP" altLang="en-US" sz="2600" dirty="0">
                <a:solidFill>
                  <a:srgbClr val="000000"/>
                </a:solidFill>
                <a:ea typeface="標楷體" pitchFamily="65" charset="-120"/>
                <a:cs typeface="+mn-cs"/>
              </a:endParaRPr>
            </a:p>
          </p:txBody>
        </p:sp>
        <p:sp>
          <p:nvSpPr>
            <p:cNvPr id="48" name="左-右雙向箭號 47"/>
            <p:cNvSpPr/>
            <p:nvPr/>
          </p:nvSpPr>
          <p:spPr>
            <a:xfrm>
              <a:off x="4643644" y="2853727"/>
              <a:ext cx="1079737" cy="307023"/>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TW" altLang="en-US" sz="2400">
                <a:solidFill>
                  <a:srgbClr val="FFFFFF"/>
                </a:solidFill>
              </a:endParaRPr>
            </a:p>
          </p:txBody>
        </p:sp>
      </p:grpSp>
      <p:grpSp>
        <p:nvGrpSpPr>
          <p:cNvPr id="6" name="群組 48"/>
          <p:cNvGrpSpPr>
            <a:grpSpLocks/>
          </p:cNvGrpSpPr>
          <p:nvPr/>
        </p:nvGrpSpPr>
        <p:grpSpPr bwMode="auto">
          <a:xfrm>
            <a:off x="2198688" y="4598988"/>
            <a:ext cx="5975350" cy="431800"/>
            <a:chOff x="2123728" y="2780928"/>
            <a:chExt cx="5976664" cy="432048"/>
          </a:xfrm>
        </p:grpSpPr>
        <p:sp>
          <p:nvSpPr>
            <p:cNvPr id="50" name="AutoShape 5"/>
            <p:cNvSpPr>
              <a:spLocks noChangeArrowheads="1"/>
            </p:cNvSpPr>
            <p:nvPr/>
          </p:nvSpPr>
          <p:spPr bwMode="auto">
            <a:xfrm>
              <a:off x="5435981" y="2780928"/>
              <a:ext cx="2664411"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zh-TW" altLang="en-US" sz="2600" dirty="0">
                  <a:solidFill>
                    <a:srgbClr val="000000"/>
                  </a:solidFill>
                  <a:ea typeface="標楷體" pitchFamily="65" charset="-120"/>
                  <a:cs typeface="+mn-cs"/>
                </a:rPr>
                <a:t>工作失控</a:t>
              </a:r>
              <a:endParaRPr lang="ja-JP" altLang="en-US" sz="2600" dirty="0">
                <a:solidFill>
                  <a:srgbClr val="000000"/>
                </a:solidFill>
                <a:ea typeface="標楷體" pitchFamily="65" charset="-120"/>
                <a:cs typeface="+mn-cs"/>
              </a:endParaRPr>
            </a:p>
          </p:txBody>
        </p:sp>
        <p:sp>
          <p:nvSpPr>
            <p:cNvPr id="51" name="AutoShape 6"/>
            <p:cNvSpPr>
              <a:spLocks noChangeArrowheads="1"/>
            </p:cNvSpPr>
            <p:nvPr/>
          </p:nvSpPr>
          <p:spPr bwMode="auto">
            <a:xfrm>
              <a:off x="2123728" y="2780928"/>
              <a:ext cx="2805729"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en-US" altLang="zh-TW" sz="2600" dirty="0">
                  <a:solidFill>
                    <a:srgbClr val="000000"/>
                  </a:solidFill>
                  <a:ea typeface="標楷體" pitchFamily="65" charset="-120"/>
                  <a:cs typeface="+mn-cs"/>
                </a:rPr>
                <a:t>4.</a:t>
              </a:r>
              <a:r>
                <a:rPr lang="zh-TW" altLang="en-US" sz="2600" dirty="0">
                  <a:solidFill>
                    <a:srgbClr val="000000"/>
                  </a:solidFill>
                  <a:ea typeface="標楷體" pitchFamily="65" charset="-120"/>
                  <a:cs typeface="+mn-cs"/>
                </a:rPr>
                <a:t>職業嘗試</a:t>
              </a:r>
              <a:endParaRPr lang="ja-JP" altLang="en-US" sz="2600" dirty="0">
                <a:solidFill>
                  <a:srgbClr val="000000"/>
                </a:solidFill>
                <a:ea typeface="標楷體" pitchFamily="65" charset="-120"/>
                <a:cs typeface="+mn-cs"/>
              </a:endParaRPr>
            </a:p>
          </p:txBody>
        </p:sp>
        <p:sp>
          <p:nvSpPr>
            <p:cNvPr id="52" name="左-右雙向箭號 51"/>
            <p:cNvSpPr/>
            <p:nvPr/>
          </p:nvSpPr>
          <p:spPr>
            <a:xfrm>
              <a:off x="4643644" y="2852406"/>
              <a:ext cx="1079737" cy="30974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TW" altLang="en-US" sz="2400">
                <a:solidFill>
                  <a:srgbClr val="FFFFFF"/>
                </a:solidFill>
              </a:endParaRPr>
            </a:p>
          </p:txBody>
        </p:sp>
      </p:grpSp>
      <p:grpSp>
        <p:nvGrpSpPr>
          <p:cNvPr id="7" name="群組 52"/>
          <p:cNvGrpSpPr>
            <a:grpSpLocks/>
          </p:cNvGrpSpPr>
          <p:nvPr/>
        </p:nvGrpSpPr>
        <p:grpSpPr bwMode="auto">
          <a:xfrm>
            <a:off x="2214563" y="5116513"/>
            <a:ext cx="5976937" cy="431800"/>
            <a:chOff x="2123728" y="2780928"/>
            <a:chExt cx="5976664" cy="432048"/>
          </a:xfrm>
        </p:grpSpPr>
        <p:sp>
          <p:nvSpPr>
            <p:cNvPr id="54" name="AutoShape 5"/>
            <p:cNvSpPr>
              <a:spLocks noChangeArrowheads="1"/>
            </p:cNvSpPr>
            <p:nvPr/>
          </p:nvSpPr>
          <p:spPr bwMode="auto">
            <a:xfrm>
              <a:off x="5436689" y="2780928"/>
              <a:ext cx="2663703"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zh-TW" altLang="en-US" sz="2600" dirty="0">
                  <a:solidFill>
                    <a:srgbClr val="000000"/>
                  </a:solidFill>
                  <a:ea typeface="標楷體" pitchFamily="65" charset="-120"/>
                  <a:cs typeface="+mn-cs"/>
                </a:rPr>
                <a:t>兩性</a:t>
              </a:r>
              <a:r>
                <a:rPr lang="zh-TW" altLang="zh-TW" sz="2600" dirty="0">
                  <a:solidFill>
                    <a:srgbClr val="000000"/>
                  </a:solidFill>
                  <a:ea typeface="標楷體" pitchFamily="65" charset="-120"/>
                  <a:cs typeface="+mn-cs"/>
                </a:rPr>
                <a:t>混淆</a:t>
              </a:r>
              <a:endParaRPr lang="ja-JP" altLang="en-US" sz="2600" dirty="0">
                <a:solidFill>
                  <a:srgbClr val="000000"/>
                </a:solidFill>
                <a:ea typeface="標楷體" pitchFamily="65" charset="-120"/>
                <a:cs typeface="+mn-cs"/>
              </a:endParaRPr>
            </a:p>
          </p:txBody>
        </p:sp>
        <p:sp>
          <p:nvSpPr>
            <p:cNvPr id="55" name="AutoShape 6"/>
            <p:cNvSpPr>
              <a:spLocks noChangeArrowheads="1"/>
            </p:cNvSpPr>
            <p:nvPr/>
          </p:nvSpPr>
          <p:spPr bwMode="auto">
            <a:xfrm>
              <a:off x="2123728" y="2780928"/>
              <a:ext cx="2806572"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en-US" altLang="zh-TW" sz="2600" dirty="0">
                  <a:solidFill>
                    <a:srgbClr val="000000"/>
                  </a:solidFill>
                  <a:ea typeface="標楷體" pitchFamily="65" charset="-120"/>
                  <a:cs typeface="+mn-cs"/>
                </a:rPr>
                <a:t>5.</a:t>
              </a:r>
              <a:r>
                <a:rPr lang="zh-TW" altLang="en-US" sz="2600" dirty="0">
                  <a:solidFill>
                    <a:srgbClr val="000000"/>
                  </a:solidFill>
                  <a:ea typeface="標楷體" pitchFamily="65" charset="-120"/>
                  <a:cs typeface="+mn-cs"/>
                </a:rPr>
                <a:t>性別兩極化</a:t>
              </a:r>
              <a:endParaRPr lang="ja-JP" altLang="en-US" sz="2600" dirty="0">
                <a:solidFill>
                  <a:srgbClr val="000000"/>
                </a:solidFill>
                <a:ea typeface="標楷體" pitchFamily="65" charset="-120"/>
                <a:cs typeface="+mn-cs"/>
              </a:endParaRPr>
            </a:p>
          </p:txBody>
        </p:sp>
        <p:sp>
          <p:nvSpPr>
            <p:cNvPr id="56" name="左-右雙向箭號 55"/>
            <p:cNvSpPr/>
            <p:nvPr/>
          </p:nvSpPr>
          <p:spPr>
            <a:xfrm>
              <a:off x="4644563" y="2852406"/>
              <a:ext cx="1079451" cy="30974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TW" altLang="en-US" sz="2400">
                <a:solidFill>
                  <a:srgbClr val="FFFFFF"/>
                </a:solidFill>
              </a:endParaRPr>
            </a:p>
          </p:txBody>
        </p:sp>
      </p:grpSp>
      <p:grpSp>
        <p:nvGrpSpPr>
          <p:cNvPr id="8" name="群組 56"/>
          <p:cNvGrpSpPr>
            <a:grpSpLocks/>
          </p:cNvGrpSpPr>
          <p:nvPr/>
        </p:nvGrpSpPr>
        <p:grpSpPr bwMode="auto">
          <a:xfrm>
            <a:off x="2197100" y="5661025"/>
            <a:ext cx="5975350" cy="431800"/>
            <a:chOff x="2123728" y="2780928"/>
            <a:chExt cx="5976664" cy="432048"/>
          </a:xfrm>
        </p:grpSpPr>
        <p:sp>
          <p:nvSpPr>
            <p:cNvPr id="58" name="AutoShape 5"/>
            <p:cNvSpPr>
              <a:spLocks noChangeArrowheads="1"/>
            </p:cNvSpPr>
            <p:nvPr/>
          </p:nvSpPr>
          <p:spPr bwMode="auto">
            <a:xfrm>
              <a:off x="5435981" y="2780928"/>
              <a:ext cx="2664411"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zh-TW" altLang="en-US" sz="2600" dirty="0">
                  <a:solidFill>
                    <a:srgbClr val="000000"/>
                  </a:solidFill>
                  <a:ea typeface="標楷體" pitchFamily="65" charset="-120"/>
                  <a:cs typeface="+mn-cs"/>
                </a:rPr>
                <a:t>權威</a:t>
              </a:r>
              <a:r>
                <a:rPr lang="zh-TW" altLang="zh-TW" sz="2600" dirty="0">
                  <a:solidFill>
                    <a:srgbClr val="000000"/>
                  </a:solidFill>
                  <a:ea typeface="標楷體" pitchFamily="65" charset="-120"/>
                  <a:cs typeface="+mn-cs"/>
                </a:rPr>
                <a:t>混淆</a:t>
              </a:r>
              <a:endParaRPr lang="ja-JP" altLang="en-US" sz="2600" dirty="0">
                <a:solidFill>
                  <a:srgbClr val="000000"/>
                </a:solidFill>
                <a:ea typeface="標楷體" pitchFamily="65" charset="-120"/>
                <a:cs typeface="+mn-cs"/>
              </a:endParaRPr>
            </a:p>
          </p:txBody>
        </p:sp>
        <p:sp>
          <p:nvSpPr>
            <p:cNvPr id="59" name="AutoShape 6"/>
            <p:cNvSpPr>
              <a:spLocks noChangeArrowheads="1"/>
            </p:cNvSpPr>
            <p:nvPr/>
          </p:nvSpPr>
          <p:spPr bwMode="auto">
            <a:xfrm>
              <a:off x="2123728" y="2780928"/>
              <a:ext cx="2805730"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en-US" altLang="zh-TW" sz="2600" dirty="0">
                  <a:solidFill>
                    <a:srgbClr val="000000"/>
                  </a:solidFill>
                  <a:ea typeface="標楷體" pitchFamily="65" charset="-120"/>
                  <a:cs typeface="+mn-cs"/>
                </a:rPr>
                <a:t>6.</a:t>
              </a:r>
              <a:r>
                <a:rPr lang="zh-TW" altLang="en-US" sz="2600" dirty="0">
                  <a:solidFill>
                    <a:srgbClr val="000000"/>
                  </a:solidFill>
                  <a:ea typeface="標楷體" pitchFamily="65" charset="-120"/>
                  <a:cs typeface="+mn-cs"/>
                </a:rPr>
                <a:t>領導隨從</a:t>
              </a:r>
              <a:endParaRPr lang="ja-JP" altLang="en-US" sz="2600" dirty="0">
                <a:solidFill>
                  <a:srgbClr val="000000"/>
                </a:solidFill>
                <a:ea typeface="標楷體" pitchFamily="65" charset="-120"/>
                <a:cs typeface="+mn-cs"/>
              </a:endParaRPr>
            </a:p>
          </p:txBody>
        </p:sp>
        <p:sp>
          <p:nvSpPr>
            <p:cNvPr id="60" name="左-右雙向箭號 59"/>
            <p:cNvSpPr/>
            <p:nvPr/>
          </p:nvSpPr>
          <p:spPr>
            <a:xfrm>
              <a:off x="4643645" y="2852407"/>
              <a:ext cx="1079737" cy="30974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TW" altLang="en-US" sz="2400">
                <a:solidFill>
                  <a:srgbClr val="FFFFFF"/>
                </a:solidFill>
              </a:endParaRPr>
            </a:p>
          </p:txBody>
        </p:sp>
      </p:grpSp>
      <p:grpSp>
        <p:nvGrpSpPr>
          <p:cNvPr id="9" name="群組 60"/>
          <p:cNvGrpSpPr>
            <a:grpSpLocks/>
          </p:cNvGrpSpPr>
          <p:nvPr/>
        </p:nvGrpSpPr>
        <p:grpSpPr bwMode="auto">
          <a:xfrm>
            <a:off x="2208213" y="6197600"/>
            <a:ext cx="5975350" cy="431800"/>
            <a:chOff x="2123728" y="2780928"/>
            <a:chExt cx="5976664" cy="432048"/>
          </a:xfrm>
        </p:grpSpPr>
        <p:sp>
          <p:nvSpPr>
            <p:cNvPr id="62" name="AutoShape 5"/>
            <p:cNvSpPr>
              <a:spLocks noChangeArrowheads="1"/>
            </p:cNvSpPr>
            <p:nvPr/>
          </p:nvSpPr>
          <p:spPr bwMode="auto">
            <a:xfrm>
              <a:off x="5435981" y="2780928"/>
              <a:ext cx="2664411"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zh-TW" altLang="en-US" sz="2600" dirty="0">
                  <a:solidFill>
                    <a:srgbClr val="000000"/>
                  </a:solidFill>
                  <a:ea typeface="標楷體" pitchFamily="65" charset="-120"/>
                  <a:cs typeface="+mn-cs"/>
                </a:rPr>
                <a:t>價值</a:t>
              </a:r>
              <a:r>
                <a:rPr lang="zh-TW" altLang="zh-TW" sz="2600" dirty="0">
                  <a:solidFill>
                    <a:srgbClr val="000000"/>
                  </a:solidFill>
                  <a:ea typeface="標楷體" pitchFamily="65" charset="-120"/>
                  <a:cs typeface="+mn-cs"/>
                </a:rPr>
                <a:t>混淆</a:t>
              </a:r>
              <a:endParaRPr lang="ja-JP" altLang="en-US" sz="2600" dirty="0">
                <a:solidFill>
                  <a:srgbClr val="000000"/>
                </a:solidFill>
                <a:ea typeface="標楷體" pitchFamily="65" charset="-120"/>
                <a:cs typeface="+mn-cs"/>
              </a:endParaRPr>
            </a:p>
          </p:txBody>
        </p:sp>
        <p:sp>
          <p:nvSpPr>
            <p:cNvPr id="63" name="AutoShape 6"/>
            <p:cNvSpPr>
              <a:spLocks noChangeArrowheads="1"/>
            </p:cNvSpPr>
            <p:nvPr/>
          </p:nvSpPr>
          <p:spPr bwMode="auto">
            <a:xfrm>
              <a:off x="2123728" y="2780928"/>
              <a:ext cx="2805729" cy="432048"/>
            </a:xfrm>
            <a:prstGeom prst="roundRect">
              <a:avLst>
                <a:gd name="adj" fmla="val 16667"/>
              </a:avLst>
            </a:prstGeom>
            <a:gradFill rotWithShape="1">
              <a:gsLst>
                <a:gs pos="0">
                  <a:srgbClr val="8888B8"/>
                </a:gs>
                <a:gs pos="100000">
                  <a:srgbClr val="8888B8">
                    <a:gamma/>
                    <a:tint val="47451"/>
                    <a:invGamma/>
                  </a:srgbClr>
                </a:gs>
              </a:gsLst>
              <a:lin ang="2700000" scaled="1"/>
            </a:gradFill>
            <a:ln w="9525" algn="ctr">
              <a:noFill/>
              <a:round/>
              <a:headEnd/>
              <a:tailEnd/>
            </a:ln>
            <a:effectLst>
              <a:outerShdw dist="35921" dir="2700000" algn="ctr" rotWithShape="0">
                <a:schemeClr val="bg2"/>
              </a:outerShdw>
            </a:effectLst>
          </p:spPr>
          <p:txBody>
            <a:bodyPr anchor="ctr"/>
            <a:lstStyle/>
            <a:p>
              <a:pPr algn="ctr">
                <a:defRPr/>
              </a:pPr>
              <a:r>
                <a:rPr lang="en-US" altLang="zh-TW" sz="2600" dirty="0">
                  <a:solidFill>
                    <a:srgbClr val="000000"/>
                  </a:solidFill>
                  <a:ea typeface="標楷體" pitchFamily="65" charset="-120"/>
                  <a:cs typeface="+mn-cs"/>
                </a:rPr>
                <a:t>7.</a:t>
              </a:r>
              <a:r>
                <a:rPr lang="zh-TW" altLang="en-US" sz="2600" dirty="0">
                  <a:solidFill>
                    <a:srgbClr val="000000"/>
                  </a:solidFill>
                  <a:ea typeface="標楷體" pitchFamily="65" charset="-120"/>
                  <a:cs typeface="+mn-cs"/>
                </a:rPr>
                <a:t>思想建立</a:t>
              </a:r>
              <a:endParaRPr lang="ja-JP" altLang="en-US" sz="2600" dirty="0">
                <a:solidFill>
                  <a:srgbClr val="000000"/>
                </a:solidFill>
                <a:ea typeface="標楷體" pitchFamily="65" charset="-120"/>
                <a:cs typeface="+mn-cs"/>
              </a:endParaRPr>
            </a:p>
          </p:txBody>
        </p:sp>
        <p:sp>
          <p:nvSpPr>
            <p:cNvPr id="64" name="左-右雙向箭號 63"/>
            <p:cNvSpPr/>
            <p:nvPr/>
          </p:nvSpPr>
          <p:spPr>
            <a:xfrm>
              <a:off x="4643644" y="2852407"/>
              <a:ext cx="1079737" cy="30974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TW" altLang="en-US" sz="2400">
                <a:solidFill>
                  <a:srgbClr val="FFFFFF"/>
                </a:solidFill>
              </a:endParaRPr>
            </a:p>
          </p:txBody>
        </p:sp>
      </p:grpSp>
      <p:sp>
        <p:nvSpPr>
          <p:cNvPr id="38923" name="AutoShape 10"/>
          <p:cNvSpPr>
            <a:spLocks noChangeArrowheads="1"/>
          </p:cNvSpPr>
          <p:nvPr/>
        </p:nvSpPr>
        <p:spPr bwMode="auto">
          <a:xfrm>
            <a:off x="250825" y="3716338"/>
            <a:ext cx="1838325" cy="2160587"/>
          </a:xfrm>
          <a:prstGeom prst="roundRect">
            <a:avLst>
              <a:gd name="adj" fmla="val 16667"/>
            </a:avLst>
          </a:prstGeom>
          <a:solidFill>
            <a:srgbClr val="B1B1FF"/>
          </a:solidFill>
          <a:ln w="38100" algn="ctr">
            <a:solidFill>
              <a:srgbClr val="0000FF"/>
            </a:solidFill>
            <a:round/>
            <a:headEnd/>
            <a:tailEnd/>
          </a:ln>
        </p:spPr>
        <p:txBody>
          <a:bodyPr wrap="none" anchor="ctr"/>
          <a:lstStyle/>
          <a:p>
            <a:pPr algn="ctr"/>
            <a:r>
              <a:rPr lang="zh-TW" altLang="zh-TW" sz="2800">
                <a:solidFill>
                  <a:srgbClr val="000000"/>
                </a:solidFill>
                <a:latin typeface="標楷體" pitchFamily="65" charset="-120"/>
                <a:ea typeface="標楷體" pitchFamily="65" charset="-120"/>
              </a:rPr>
              <a:t>青少年期</a:t>
            </a:r>
            <a:endParaRPr lang="en-US" altLang="zh-TW" sz="2800">
              <a:solidFill>
                <a:srgbClr val="000000"/>
              </a:solidFill>
              <a:latin typeface="標楷體" pitchFamily="65" charset="-120"/>
              <a:ea typeface="標楷體" pitchFamily="65" charset="-120"/>
            </a:endParaRPr>
          </a:p>
          <a:p>
            <a:pPr algn="ctr"/>
            <a:r>
              <a:rPr lang="zh-TW" altLang="zh-TW" sz="2800">
                <a:solidFill>
                  <a:srgbClr val="000000"/>
                </a:solidFill>
                <a:latin typeface="標楷體" pitchFamily="65" charset="-120"/>
                <a:ea typeface="標楷體" pitchFamily="65" charset="-120"/>
              </a:rPr>
              <a:t>自我認定</a:t>
            </a:r>
            <a:endParaRPr lang="en-US" altLang="zh-TW" sz="2800">
              <a:solidFill>
                <a:srgbClr val="000000"/>
              </a:solidFill>
              <a:latin typeface="標楷體" pitchFamily="65" charset="-120"/>
              <a:ea typeface="標楷體" pitchFamily="65" charset="-120"/>
            </a:endParaRPr>
          </a:p>
          <a:p>
            <a:pPr algn="ctr"/>
            <a:r>
              <a:rPr lang="zh-TW" altLang="zh-TW" sz="2800">
                <a:solidFill>
                  <a:srgbClr val="000000"/>
                </a:solidFill>
                <a:latin typeface="標楷體" pitchFamily="65" charset="-120"/>
                <a:ea typeface="標楷體" pitchFamily="65" charset="-120"/>
              </a:rPr>
              <a:t>七大部分：</a:t>
            </a:r>
            <a:endParaRPr lang="zh-TW" altLang="en-US" sz="2800">
              <a:solidFill>
                <a:srgbClr val="000000"/>
              </a:solidFill>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標題 1"/>
          <p:cNvSpPr>
            <a:spLocks noGrp="1"/>
          </p:cNvSpPr>
          <p:nvPr>
            <p:ph type="title"/>
          </p:nvPr>
        </p:nvSpPr>
        <p:spPr/>
        <p:txBody>
          <a:bodyPr/>
          <a:lstStyle/>
          <a:p>
            <a:r>
              <a:rPr lang="zh-TW" altLang="zh-TW" smtClean="0"/>
              <a:t>青少年理論基礎</a:t>
            </a:r>
            <a:endParaRPr lang="zh-TW" altLang="en-US" smtClean="0"/>
          </a:p>
        </p:txBody>
      </p:sp>
      <p:sp>
        <p:nvSpPr>
          <p:cNvPr id="39938" name="內容版面配置區 2"/>
          <p:cNvSpPr>
            <a:spLocks noGrp="1"/>
          </p:cNvSpPr>
          <p:nvPr>
            <p:ph idx="1"/>
          </p:nvPr>
        </p:nvSpPr>
        <p:spPr>
          <a:xfrm>
            <a:off x="179388" y="1557338"/>
            <a:ext cx="8348662" cy="1655762"/>
          </a:xfrm>
        </p:spPr>
        <p:txBody>
          <a:bodyPr/>
          <a:lstStyle/>
          <a:p>
            <a:pPr>
              <a:buFont typeface="あくあフォント"/>
              <a:buNone/>
            </a:pPr>
            <a:r>
              <a:rPr lang="zh-TW" altLang="en-US" sz="2800" smtClean="0"/>
              <a:t> 三  </a:t>
            </a:r>
            <a:r>
              <a:rPr lang="zh-TW" altLang="zh-TW" sz="2800" smtClean="0"/>
              <a:t>社會心理分析論</a:t>
            </a:r>
            <a:endParaRPr lang="en-US" altLang="zh-TW" sz="2800" smtClean="0"/>
          </a:p>
          <a:p>
            <a:pPr>
              <a:buFont typeface="あくあフォント"/>
              <a:buNone/>
            </a:pPr>
            <a:r>
              <a:rPr lang="zh-TW" altLang="en-US" sz="2800" smtClean="0"/>
              <a:t>  </a:t>
            </a:r>
            <a:r>
              <a:rPr lang="en-US" altLang="zh-TW" sz="2600" smtClean="0"/>
              <a:t>2.James Marcia</a:t>
            </a:r>
            <a:r>
              <a:rPr lang="zh-TW" altLang="zh-TW" sz="2600" smtClean="0"/>
              <a:t>青少年自我統整</a:t>
            </a:r>
            <a:r>
              <a:rPr lang="zh-TW" altLang="en-US" sz="2600" smtClean="0"/>
              <a:t>類型</a:t>
            </a:r>
            <a:r>
              <a:rPr lang="en-US" altLang="zh-TW" sz="2600" smtClean="0">
                <a:solidFill>
                  <a:srgbClr val="FF0000"/>
                </a:solidFill>
              </a:rPr>
              <a:t>(</a:t>
            </a:r>
            <a:r>
              <a:rPr lang="zh-HK" altLang="zh-TW" sz="2600" smtClean="0">
                <a:solidFill>
                  <a:srgbClr val="FF0000"/>
                </a:solidFill>
              </a:rPr>
              <a:t>認定類型論</a:t>
            </a:r>
            <a:r>
              <a:rPr lang="en-US" altLang="zh-TW" sz="2600" smtClean="0">
                <a:solidFill>
                  <a:srgbClr val="FF0000"/>
                </a:solidFill>
              </a:rPr>
              <a:t>):</a:t>
            </a:r>
          </a:p>
          <a:p>
            <a:pPr>
              <a:buFont typeface="あくあフォント"/>
              <a:buNone/>
            </a:pPr>
            <a:r>
              <a:rPr lang="zh-TW" altLang="en-US" sz="2600" smtClean="0"/>
              <a:t>    </a:t>
            </a:r>
            <a:r>
              <a:rPr lang="zh-TW" altLang="zh-TW" sz="2600" smtClean="0">
                <a:solidFill>
                  <a:srgbClr val="FF0000"/>
                </a:solidFill>
              </a:rPr>
              <a:t>承諾</a:t>
            </a:r>
            <a:r>
              <a:rPr lang="zh-TW" altLang="en-US" sz="2600" smtClean="0">
                <a:solidFill>
                  <a:srgbClr val="FF0000"/>
                </a:solidFill>
              </a:rPr>
              <a:t>（</a:t>
            </a:r>
            <a:r>
              <a:rPr lang="zh-TW" altLang="en-US" sz="2600" u="sng" smtClean="0">
                <a:solidFill>
                  <a:schemeClr val="accent2"/>
                </a:solidFill>
              </a:rPr>
              <a:t>努力投入</a:t>
            </a:r>
            <a:r>
              <a:rPr lang="zh-TW" altLang="en-US" sz="2600" smtClean="0">
                <a:solidFill>
                  <a:srgbClr val="FF0000"/>
                </a:solidFill>
              </a:rPr>
              <a:t>）</a:t>
            </a:r>
            <a:r>
              <a:rPr lang="zh-TW" altLang="zh-TW" sz="2600" smtClean="0">
                <a:solidFill>
                  <a:srgbClr val="FF0000"/>
                </a:solidFill>
              </a:rPr>
              <a:t>與危機</a:t>
            </a:r>
            <a:r>
              <a:rPr lang="zh-TW" altLang="en-US" sz="2600" smtClean="0">
                <a:solidFill>
                  <a:srgbClr val="FF0000"/>
                </a:solidFill>
              </a:rPr>
              <a:t>（</a:t>
            </a:r>
            <a:r>
              <a:rPr lang="zh-TW" altLang="en-US" sz="2600" u="sng" smtClean="0">
                <a:solidFill>
                  <a:schemeClr val="accent2"/>
                </a:solidFill>
              </a:rPr>
              <a:t>面臨抉擇後作決定</a:t>
            </a:r>
            <a:r>
              <a:rPr lang="zh-TW" altLang="en-US" sz="2600" smtClean="0">
                <a:solidFill>
                  <a:srgbClr val="FF0000"/>
                </a:solidFill>
              </a:rPr>
              <a:t>）</a:t>
            </a:r>
            <a:endParaRPr lang="en-US" altLang="zh-TW" sz="2600" smtClean="0">
              <a:solidFill>
                <a:srgbClr val="FF0000"/>
              </a:solidFill>
            </a:endParaRPr>
          </a:p>
          <a:p>
            <a:pPr>
              <a:buFont typeface="あくあフォント"/>
              <a:buNone/>
            </a:pPr>
            <a:r>
              <a:rPr lang="zh-TW" altLang="en-US" sz="2800" smtClean="0">
                <a:solidFill>
                  <a:srgbClr val="FF0000"/>
                </a:solidFill>
              </a:rPr>
              <a:t>    </a:t>
            </a:r>
            <a:r>
              <a:rPr lang="zh-TW" altLang="zh-TW" sz="2800" smtClean="0"/>
              <a:t>兩個向度決定</a:t>
            </a:r>
            <a:endParaRPr lang="zh-TW" altLang="en-US" sz="2800" smtClean="0"/>
          </a:p>
        </p:txBody>
      </p:sp>
      <p:sp>
        <p:nvSpPr>
          <p:cNvPr id="39939" name="投影片編號版面配置區 3"/>
          <p:cNvSpPr>
            <a:spLocks noGrp="1"/>
          </p:cNvSpPr>
          <p:nvPr>
            <p:ph type="sldNum" sz="quarter" idx="12"/>
          </p:nvPr>
        </p:nvSpPr>
        <p:spPr>
          <a:noFill/>
        </p:spPr>
        <p:txBody>
          <a:bodyPr/>
          <a:lstStyle/>
          <a:p>
            <a:pPr fontAlgn="base">
              <a:spcBef>
                <a:spcPct val="0"/>
              </a:spcBef>
              <a:spcAft>
                <a:spcPct val="0"/>
              </a:spcAft>
            </a:pPr>
            <a:fld id="{2556741C-E62A-42A4-AA4E-F4E1EA0D2852}" type="slidenum">
              <a:rPr lang="ja-JP" altLang="en-US" smtClean="0">
                <a:cs typeface="あくあフォント"/>
              </a:rPr>
              <a:pPr fontAlgn="base">
                <a:spcBef>
                  <a:spcPct val="0"/>
                </a:spcBef>
                <a:spcAft>
                  <a:spcPct val="0"/>
                </a:spcAft>
              </a:pPr>
              <a:t>28</a:t>
            </a:fld>
            <a:endParaRPr lang="en-US" altLang="ja-JP" smtClean="0">
              <a:cs typeface="あくあフォント"/>
            </a:endParaRPr>
          </a:p>
        </p:txBody>
      </p:sp>
      <p:sp>
        <p:nvSpPr>
          <p:cNvPr id="6" name="內容版面配置區 2"/>
          <p:cNvSpPr txBox="1">
            <a:spLocks/>
          </p:cNvSpPr>
          <p:nvPr/>
        </p:nvSpPr>
        <p:spPr bwMode="auto">
          <a:xfrm>
            <a:off x="539750" y="5661025"/>
            <a:ext cx="7772400" cy="647700"/>
          </a:xfrm>
          <a:prstGeom prst="rect">
            <a:avLst/>
          </a:prstGeom>
          <a:noFill/>
          <a:ln w="9525" algn="ctr">
            <a:noFill/>
            <a:miter lim="800000"/>
            <a:headEnd/>
            <a:tailEnd/>
          </a:ln>
        </p:spPr>
        <p:txBody>
          <a:bodyPr/>
          <a:lstStyle/>
          <a:p>
            <a:pPr marL="342900" indent="-342900" eaLnBrk="0" hangingPunct="0">
              <a:spcBef>
                <a:spcPct val="20000"/>
              </a:spcBef>
              <a:buSzPct val="70000"/>
              <a:defRPr/>
            </a:pPr>
            <a:endParaRPr lang="zh-TW" altLang="en-US" sz="2800" kern="0" dirty="0">
              <a:solidFill>
                <a:srgbClr val="000000"/>
              </a:solidFill>
              <a:latin typeface="標楷體" pitchFamily="65" charset="-120"/>
              <a:ea typeface="標楷體" pitchFamily="65" charset="-120"/>
            </a:endParaRPr>
          </a:p>
        </p:txBody>
      </p:sp>
      <p:graphicFrame>
        <p:nvGraphicFramePr>
          <p:cNvPr id="9" name="Group 22"/>
          <p:cNvGraphicFramePr>
            <a:graphicFrameLocks noGrp="1"/>
          </p:cNvGraphicFramePr>
          <p:nvPr/>
        </p:nvGraphicFramePr>
        <p:xfrm>
          <a:off x="1562100" y="3632200"/>
          <a:ext cx="7128643" cy="2485719"/>
        </p:xfrm>
        <a:graphic>
          <a:graphicData uri="http://schemas.openxmlformats.org/drawingml/2006/table">
            <a:tbl>
              <a:tblPr/>
              <a:tblGrid>
                <a:gridCol w="3943435"/>
                <a:gridCol w="3185208"/>
              </a:tblGrid>
              <a:tr h="5760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600" b="1" i="0" u="none" strike="noStrike" cap="none" normalizeH="0" baseline="0" dirty="0" smtClean="0">
                          <a:ln>
                            <a:noFill/>
                          </a:ln>
                          <a:solidFill>
                            <a:schemeClr val="tx1"/>
                          </a:solidFill>
                          <a:effectLst/>
                          <a:latin typeface="あくあフォント"/>
                          <a:ea typeface="あくあフォント"/>
                          <a:cs typeface="あくあフォント"/>
                        </a:rPr>
                        <a:t>有承諾</a:t>
                      </a:r>
                    </a:p>
                  </a:txBody>
                  <a:tcPr horzOverflow="overflow">
                    <a:lnL w="12700" cap="flat" cmpd="sng" algn="ctr">
                      <a:solidFill>
                        <a:srgbClr val="2D2DB9"/>
                      </a:solidFill>
                      <a:prstDash val="solid"/>
                      <a:round/>
                      <a:headEnd type="none" w="med" len="med"/>
                      <a:tailEnd type="none" w="med" len="med"/>
                    </a:lnL>
                    <a:lnR w="12700" cap="flat" cmpd="sng" algn="ctr">
                      <a:solidFill>
                        <a:srgbClr val="2D2DB9"/>
                      </a:solidFill>
                      <a:prstDash val="solid"/>
                      <a:round/>
                      <a:headEnd type="none" w="med" len="med"/>
                      <a:tailEnd type="none" w="med" len="med"/>
                    </a:lnR>
                    <a:lnT w="12700" cap="flat" cmpd="sng" algn="ctr">
                      <a:solidFill>
                        <a:srgbClr val="2D2DB9"/>
                      </a:solidFill>
                      <a:prstDash val="solid"/>
                      <a:round/>
                      <a:headEnd type="none" w="med" len="med"/>
                      <a:tailEnd type="none" w="med" len="med"/>
                    </a:lnT>
                    <a:lnB w="25400" cap="flat" cmpd="sng" algn="ctr">
                      <a:solidFill>
                        <a:srgbClr val="2D2DB9"/>
                      </a:solidFill>
                      <a:prstDash val="solid"/>
                      <a:round/>
                      <a:headEnd type="none" w="med" len="med"/>
                      <a:tailEnd type="none" w="med" len="med"/>
                    </a:lnB>
                    <a:lnTlToBr>
                      <a:noFill/>
                    </a:lnTlToBr>
                    <a:lnBlToTr>
                      <a:noFill/>
                    </a:lnBlToTr>
                    <a:solidFill>
                      <a:srgbClr val="565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600" b="1" i="0" u="none" strike="noStrike" cap="none" normalizeH="0" baseline="0" dirty="0" smtClean="0">
                          <a:ln>
                            <a:noFill/>
                          </a:ln>
                          <a:solidFill>
                            <a:schemeClr val="tx1"/>
                          </a:solidFill>
                          <a:effectLst/>
                          <a:latin typeface="あくあフォント"/>
                          <a:ea typeface="あくあフォント"/>
                          <a:cs typeface="あくあフォント"/>
                        </a:rPr>
                        <a:t>無承諾</a:t>
                      </a:r>
                    </a:p>
                  </a:txBody>
                  <a:tcPr horzOverflow="overflow">
                    <a:lnL w="12700" cap="flat" cmpd="sng" algn="ctr">
                      <a:solidFill>
                        <a:srgbClr val="2D2DB9"/>
                      </a:solidFill>
                      <a:prstDash val="solid"/>
                      <a:round/>
                      <a:headEnd type="none" w="med" len="med"/>
                      <a:tailEnd type="none" w="med" len="med"/>
                    </a:lnL>
                    <a:lnR w="12700" cap="flat" cmpd="sng" algn="ctr">
                      <a:solidFill>
                        <a:srgbClr val="2D2DB9"/>
                      </a:solidFill>
                      <a:prstDash val="solid"/>
                      <a:round/>
                      <a:headEnd type="none" w="med" len="med"/>
                      <a:tailEnd type="none" w="med" len="med"/>
                    </a:lnR>
                    <a:lnT w="12700" cap="flat" cmpd="sng" algn="ctr">
                      <a:solidFill>
                        <a:srgbClr val="2D2DB9"/>
                      </a:solidFill>
                      <a:prstDash val="solid"/>
                      <a:round/>
                      <a:headEnd type="none" w="med" len="med"/>
                      <a:tailEnd type="none" w="med" len="med"/>
                    </a:lnT>
                    <a:lnB w="25400" cap="flat" cmpd="sng" algn="ctr">
                      <a:solidFill>
                        <a:srgbClr val="2D2DB9"/>
                      </a:solidFill>
                      <a:prstDash val="solid"/>
                      <a:round/>
                      <a:headEnd type="none" w="med" len="med"/>
                      <a:tailEnd type="none" w="med" len="med"/>
                    </a:lnB>
                    <a:lnTlToBr>
                      <a:noFill/>
                    </a:lnTlToBr>
                    <a:lnBlToTr>
                      <a:noFill/>
                    </a:lnBlToTr>
                    <a:solidFill>
                      <a:srgbClr val="5656D6"/>
                    </a:solidFill>
                  </a:tcPr>
                </a:tc>
              </a:tr>
              <a:tr h="9548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600" b="0" i="0" u="none" strike="noStrike" cap="none" normalizeH="0" baseline="0" dirty="0" smtClean="0">
                          <a:ln>
                            <a:noFill/>
                          </a:ln>
                          <a:solidFill>
                            <a:schemeClr val="tx1"/>
                          </a:solidFill>
                          <a:effectLst/>
                          <a:latin typeface="あくあフォント"/>
                          <a:ea typeface="あくあフォント"/>
                          <a:cs typeface="あくあフォント"/>
                        </a:rPr>
                        <a:t>1.</a:t>
                      </a:r>
                      <a:r>
                        <a:rPr kumimoji="0" lang="zh-TW" altLang="en-US" sz="2600" b="0" i="0" u="none" strike="noStrike" cap="none" normalizeH="0" baseline="0" dirty="0" smtClean="0">
                          <a:ln>
                            <a:noFill/>
                          </a:ln>
                          <a:solidFill>
                            <a:schemeClr val="tx1"/>
                          </a:solidFill>
                          <a:effectLst/>
                          <a:latin typeface="あくあフォント"/>
                          <a:ea typeface="あくあフォント"/>
                          <a:cs typeface="あくあフォント"/>
                        </a:rPr>
                        <a:t>定向型</a:t>
                      </a:r>
                      <a:r>
                        <a:rPr kumimoji="1" lang="zh-TW" altLang="zh-TW" sz="2800" b="0" i="0" u="none" strike="noStrike" cap="none" normalizeH="0" baseline="0" dirty="0" smtClean="0">
                          <a:ln>
                            <a:noFill/>
                          </a:ln>
                          <a:solidFill>
                            <a:schemeClr val="tx1"/>
                          </a:solidFill>
                          <a:effectLst/>
                          <a:latin typeface="あくあフォント"/>
                          <a:ea typeface="あくあフォント"/>
                          <a:cs typeface="あくあフォント"/>
                        </a:rPr>
                        <a:t>統整</a:t>
                      </a:r>
                      <a:endParaRPr kumimoji="1" lang="en-US" altLang="zh-TW" sz="2800" b="0" i="0" u="none" strike="noStrike" cap="none" normalizeH="0" baseline="0" dirty="0" smtClean="0">
                        <a:ln>
                          <a:noFill/>
                        </a:ln>
                        <a:solidFill>
                          <a:schemeClr val="tx1"/>
                        </a:solidFill>
                        <a:effectLst/>
                        <a:latin typeface="あくあフォント"/>
                        <a:ea typeface="あくあフォント"/>
                        <a:cs typeface="あくあフォント"/>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2800" b="0" i="0" u="none" strike="noStrike" cap="none" normalizeH="0" baseline="0" dirty="0" smtClean="0">
                          <a:ln>
                            <a:noFill/>
                          </a:ln>
                          <a:solidFill>
                            <a:schemeClr val="tx1"/>
                          </a:solidFill>
                          <a:effectLst/>
                          <a:latin typeface="あくあフォント"/>
                          <a:ea typeface="あくあフォント"/>
                          <a:cs typeface="あくあフォント"/>
                        </a:rPr>
                        <a:t>(identity achievement)</a:t>
                      </a:r>
                      <a:endParaRPr kumimoji="1" lang="zh-TW" altLang="en-US" sz="2800" b="0" i="0" u="none" strike="noStrike" cap="none" normalizeH="0" baseline="0" dirty="0" smtClean="0">
                        <a:ln>
                          <a:noFill/>
                        </a:ln>
                        <a:solidFill>
                          <a:schemeClr val="tx1"/>
                        </a:solidFill>
                        <a:effectLst/>
                        <a:latin typeface="あくあフォント"/>
                        <a:ea typeface="あくあフォント"/>
                        <a:cs typeface="あくあフォント"/>
                      </a:endParaRPr>
                    </a:p>
                  </a:txBody>
                  <a:tcPr horzOverflow="overflow">
                    <a:lnL w="12700" cap="flat" cmpd="sng" algn="ctr">
                      <a:solidFill>
                        <a:srgbClr val="2D2DB9"/>
                      </a:solidFill>
                      <a:prstDash val="solid"/>
                      <a:round/>
                      <a:headEnd type="none" w="med" len="med"/>
                      <a:tailEnd type="none" w="med" len="med"/>
                    </a:lnL>
                    <a:lnR w="12700" cap="flat" cmpd="sng" algn="ctr">
                      <a:solidFill>
                        <a:srgbClr val="2D2DB9"/>
                      </a:solidFill>
                      <a:prstDash val="solid"/>
                      <a:round/>
                      <a:headEnd type="none" w="med" len="med"/>
                      <a:tailEnd type="none" w="med" len="med"/>
                    </a:lnR>
                    <a:lnT w="25400" cap="flat" cmpd="sng" algn="ctr">
                      <a:solidFill>
                        <a:srgbClr val="2D2DB9"/>
                      </a:solidFill>
                      <a:prstDash val="solid"/>
                      <a:round/>
                      <a:headEnd type="none" w="med" len="med"/>
                      <a:tailEnd type="none" w="med" len="med"/>
                    </a:lnT>
                    <a:lnB w="12700" cap="flat" cmpd="sng" algn="ctr">
                      <a:solidFill>
                        <a:srgbClr val="2D2DB9"/>
                      </a:solidFill>
                      <a:prstDash val="solid"/>
                      <a:round/>
                      <a:headEnd type="none" w="med" len="med"/>
                      <a:tailEnd type="none" w="med" len="med"/>
                    </a:lnB>
                    <a:lnTlToBr>
                      <a:noFill/>
                    </a:lnTlToBr>
                    <a:lnBlToTr>
                      <a:noFill/>
                    </a:lnBlToTr>
                    <a:solidFill>
                      <a:srgbClr val="8E8EE2">
                        <a:alpha val="2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600" b="0" i="0" u="none" strike="noStrike" cap="none" normalizeH="0" baseline="0" dirty="0" smtClean="0">
                          <a:ln>
                            <a:noFill/>
                          </a:ln>
                          <a:solidFill>
                            <a:schemeClr val="tx1"/>
                          </a:solidFill>
                          <a:effectLst/>
                          <a:latin typeface="あくあフォント"/>
                          <a:ea typeface="あくあフォント"/>
                          <a:cs typeface="あくあフォント"/>
                        </a:rPr>
                        <a:t>3.</a:t>
                      </a:r>
                      <a:r>
                        <a:rPr kumimoji="1" lang="zh-TW" altLang="zh-TW" sz="2800" b="0" i="0" u="none" strike="noStrike" cap="none" normalizeH="0" baseline="0" dirty="0" smtClean="0">
                          <a:ln>
                            <a:noFill/>
                          </a:ln>
                          <a:solidFill>
                            <a:schemeClr val="tx1"/>
                          </a:solidFill>
                          <a:effectLst/>
                          <a:latin typeface="あくあフォント"/>
                          <a:ea typeface="あくあフォント"/>
                          <a:cs typeface="あくあフォント"/>
                        </a:rPr>
                        <a:t>未定型</a:t>
                      </a:r>
                      <a:endParaRPr kumimoji="1" lang="en-US" altLang="zh-TW" sz="2800" b="0" i="0" u="none" strike="noStrike" cap="none" normalizeH="0" baseline="0" dirty="0" smtClean="0">
                        <a:ln>
                          <a:noFill/>
                        </a:ln>
                        <a:solidFill>
                          <a:schemeClr val="tx1"/>
                        </a:solidFill>
                        <a:effectLst/>
                        <a:latin typeface="あくあフォント"/>
                        <a:ea typeface="あくあフォント"/>
                        <a:cs typeface="あくあフォント"/>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2800" b="0" i="0" u="none" strike="noStrike" cap="none" normalizeH="0" baseline="0" dirty="0" smtClean="0">
                          <a:ln>
                            <a:noFill/>
                          </a:ln>
                          <a:solidFill>
                            <a:schemeClr val="tx1"/>
                          </a:solidFill>
                          <a:effectLst/>
                          <a:latin typeface="あくあフォント"/>
                          <a:ea typeface="あくあフォント"/>
                          <a:cs typeface="あくあフォント"/>
                        </a:rPr>
                        <a:t>(identity moratorium) </a:t>
                      </a:r>
                      <a:endParaRPr kumimoji="1" lang="zh-TW" altLang="en-US" sz="2800" b="0" i="0" u="none" strike="noStrike" cap="none" normalizeH="0" baseline="0" dirty="0" smtClean="0">
                        <a:ln>
                          <a:noFill/>
                        </a:ln>
                        <a:solidFill>
                          <a:schemeClr val="tx1"/>
                        </a:solidFill>
                        <a:effectLst/>
                        <a:latin typeface="あくあフォント"/>
                        <a:ea typeface="あくあフォント"/>
                        <a:cs typeface="あくあフォント"/>
                      </a:endParaRPr>
                    </a:p>
                  </a:txBody>
                  <a:tcPr horzOverflow="overflow">
                    <a:lnL w="12700" cap="flat" cmpd="sng" algn="ctr">
                      <a:solidFill>
                        <a:srgbClr val="2D2DB9"/>
                      </a:solidFill>
                      <a:prstDash val="solid"/>
                      <a:round/>
                      <a:headEnd type="none" w="med" len="med"/>
                      <a:tailEnd type="none" w="med" len="med"/>
                    </a:lnL>
                    <a:lnR w="12700" cap="flat" cmpd="sng" algn="ctr">
                      <a:solidFill>
                        <a:srgbClr val="2D2DB9"/>
                      </a:solidFill>
                      <a:prstDash val="solid"/>
                      <a:round/>
                      <a:headEnd type="none" w="med" len="med"/>
                      <a:tailEnd type="none" w="med" len="med"/>
                    </a:lnR>
                    <a:lnT w="25400" cap="flat" cmpd="sng" algn="ctr">
                      <a:solidFill>
                        <a:srgbClr val="2D2DB9"/>
                      </a:solidFill>
                      <a:prstDash val="solid"/>
                      <a:round/>
                      <a:headEnd type="none" w="med" len="med"/>
                      <a:tailEnd type="none" w="med" len="med"/>
                    </a:lnT>
                    <a:lnB w="12700" cap="flat" cmpd="sng" algn="ctr">
                      <a:solidFill>
                        <a:srgbClr val="2D2DB9"/>
                      </a:solidFill>
                      <a:prstDash val="solid"/>
                      <a:round/>
                      <a:headEnd type="none" w="med" len="med"/>
                      <a:tailEnd type="none" w="med" len="med"/>
                    </a:lnB>
                    <a:lnTlToBr>
                      <a:noFill/>
                    </a:lnTlToBr>
                    <a:lnBlToTr>
                      <a:noFill/>
                    </a:lnBlToTr>
                    <a:solidFill>
                      <a:srgbClr val="8E8EE2">
                        <a:alpha val="20000"/>
                      </a:srgbClr>
                    </a:solidFill>
                  </a:tcPr>
                </a:tc>
              </a:tr>
              <a:tr h="9548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600" b="0" i="0" u="none" strike="noStrike" cap="none" normalizeH="0" baseline="0" dirty="0" smtClean="0">
                          <a:ln>
                            <a:noFill/>
                          </a:ln>
                          <a:solidFill>
                            <a:schemeClr val="tx1"/>
                          </a:solidFill>
                          <a:effectLst/>
                          <a:latin typeface="あくあフォント"/>
                          <a:ea typeface="あくあフォント"/>
                          <a:cs typeface="あくあフォント"/>
                        </a:rPr>
                        <a:t>2.</a:t>
                      </a:r>
                      <a:r>
                        <a:rPr kumimoji="1" lang="zh-TW" altLang="zh-TW" sz="2800" b="0" i="0" u="none" strike="noStrike" cap="none" normalizeH="0" baseline="0" dirty="0" smtClean="0">
                          <a:ln>
                            <a:noFill/>
                          </a:ln>
                          <a:solidFill>
                            <a:schemeClr val="tx1"/>
                          </a:solidFill>
                          <a:effectLst/>
                          <a:latin typeface="あくあフォント"/>
                          <a:ea typeface="あくあフォント"/>
                          <a:cs typeface="あくあフォント"/>
                        </a:rPr>
                        <a:t>早閉型</a:t>
                      </a:r>
                      <a:endParaRPr kumimoji="1" lang="en-US" altLang="zh-TW" sz="2800" b="0" i="0" u="none" strike="noStrike" cap="none" normalizeH="0" baseline="0" dirty="0" smtClean="0">
                        <a:ln>
                          <a:noFill/>
                        </a:ln>
                        <a:solidFill>
                          <a:schemeClr val="tx1"/>
                        </a:solidFill>
                        <a:effectLst/>
                        <a:latin typeface="あくあフォント"/>
                        <a:ea typeface="あくあフォント"/>
                        <a:cs typeface="あくあフォント"/>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2800" b="0" i="0" u="none" strike="noStrike" cap="none" normalizeH="0" baseline="0" dirty="0" smtClean="0">
                          <a:ln>
                            <a:noFill/>
                          </a:ln>
                          <a:solidFill>
                            <a:schemeClr val="tx1"/>
                          </a:solidFill>
                          <a:effectLst/>
                          <a:latin typeface="あくあフォント"/>
                          <a:ea typeface="あくあフォント"/>
                          <a:cs typeface="あくあフォント"/>
                        </a:rPr>
                        <a:t>(identity foreclosure)</a:t>
                      </a:r>
                      <a:endParaRPr kumimoji="1" lang="zh-TW" altLang="en-US" sz="2800" b="0" i="0" u="none" strike="noStrike" cap="none" normalizeH="0" baseline="0" dirty="0" smtClean="0">
                        <a:ln>
                          <a:noFill/>
                        </a:ln>
                        <a:solidFill>
                          <a:schemeClr val="tx1"/>
                        </a:solidFill>
                        <a:effectLst/>
                        <a:latin typeface="あくあフォント"/>
                        <a:ea typeface="あくあフォント"/>
                        <a:cs typeface="あくあフォント"/>
                      </a:endParaRPr>
                    </a:p>
                  </a:txBody>
                  <a:tcPr horzOverflow="overflow">
                    <a:lnL w="12700" cap="flat" cmpd="sng" algn="ctr">
                      <a:solidFill>
                        <a:srgbClr val="2D2DB9"/>
                      </a:solidFill>
                      <a:prstDash val="solid"/>
                      <a:round/>
                      <a:headEnd type="none" w="med" len="med"/>
                      <a:tailEnd type="none" w="med" len="med"/>
                    </a:lnL>
                    <a:lnR w="12700" cap="flat" cmpd="sng" algn="ctr">
                      <a:solidFill>
                        <a:srgbClr val="2D2DB9"/>
                      </a:solidFill>
                      <a:prstDash val="solid"/>
                      <a:round/>
                      <a:headEnd type="none" w="med" len="med"/>
                      <a:tailEnd type="none" w="med" len="med"/>
                    </a:lnR>
                    <a:lnT w="12700" cap="flat" cmpd="sng" algn="ctr">
                      <a:solidFill>
                        <a:srgbClr val="2D2DB9"/>
                      </a:solidFill>
                      <a:prstDash val="solid"/>
                      <a:round/>
                      <a:headEnd type="none" w="med" len="med"/>
                      <a:tailEnd type="none" w="med" len="med"/>
                    </a:lnT>
                    <a:lnB w="12700" cap="flat" cmpd="sng" algn="ctr">
                      <a:solidFill>
                        <a:srgbClr val="2D2DB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600" b="0" i="0" u="none" strike="noStrike" cap="none" normalizeH="0" baseline="0" dirty="0" smtClean="0">
                          <a:ln>
                            <a:noFill/>
                          </a:ln>
                          <a:solidFill>
                            <a:schemeClr val="tx1"/>
                          </a:solidFill>
                          <a:effectLst/>
                          <a:latin typeface="あくあフォント"/>
                          <a:ea typeface="あくあフォント"/>
                          <a:cs typeface="あくあフォント"/>
                        </a:rPr>
                        <a:t>4.</a:t>
                      </a:r>
                      <a:r>
                        <a:rPr kumimoji="1" lang="zh-TW" altLang="zh-TW" sz="2800" b="0" i="0" u="none" strike="noStrike" cap="none" normalizeH="0" baseline="0" dirty="0" smtClean="0">
                          <a:ln>
                            <a:noFill/>
                          </a:ln>
                          <a:solidFill>
                            <a:schemeClr val="tx1"/>
                          </a:solidFill>
                          <a:effectLst/>
                          <a:latin typeface="あくあフォント"/>
                          <a:ea typeface="あくあフォント"/>
                          <a:cs typeface="あくあフォント"/>
                        </a:rPr>
                        <a:t>迷失型</a:t>
                      </a:r>
                      <a:endParaRPr kumimoji="1" lang="en-US" altLang="zh-TW" sz="2800" b="0" i="0" u="none" strike="noStrike" cap="none" normalizeH="0" baseline="0" dirty="0" smtClean="0">
                        <a:ln>
                          <a:noFill/>
                        </a:ln>
                        <a:solidFill>
                          <a:schemeClr val="tx1"/>
                        </a:solidFill>
                        <a:effectLst/>
                        <a:latin typeface="あくあフォント"/>
                        <a:ea typeface="あくあフォント"/>
                        <a:cs typeface="あくあフォント"/>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2800" b="0" i="0" u="none" strike="noStrike" cap="none" normalizeH="0" baseline="0" dirty="0" smtClean="0">
                          <a:ln>
                            <a:noFill/>
                          </a:ln>
                          <a:solidFill>
                            <a:schemeClr val="tx1"/>
                          </a:solidFill>
                          <a:effectLst/>
                          <a:latin typeface="あくあフォント"/>
                          <a:ea typeface="あくあフォント"/>
                          <a:cs typeface="あくあフォント"/>
                        </a:rPr>
                        <a:t>(identity diffusion)</a:t>
                      </a:r>
                      <a:endParaRPr kumimoji="1" lang="zh-TW" altLang="en-US" sz="2800" b="0" i="0" u="none" strike="noStrike" cap="none" normalizeH="0" baseline="0" dirty="0" smtClean="0">
                        <a:ln>
                          <a:noFill/>
                        </a:ln>
                        <a:solidFill>
                          <a:schemeClr val="tx1"/>
                        </a:solidFill>
                        <a:effectLst/>
                        <a:latin typeface="あくあフォント"/>
                        <a:ea typeface="あくあフォント"/>
                        <a:cs typeface="あくあフォント"/>
                      </a:endParaRPr>
                    </a:p>
                  </a:txBody>
                  <a:tcPr horzOverflow="overflow">
                    <a:lnL w="12700" cap="flat" cmpd="sng" algn="ctr">
                      <a:solidFill>
                        <a:srgbClr val="2D2DB9"/>
                      </a:solidFill>
                      <a:prstDash val="solid"/>
                      <a:round/>
                      <a:headEnd type="none" w="med" len="med"/>
                      <a:tailEnd type="none" w="med" len="med"/>
                    </a:lnL>
                    <a:lnR w="12700" cap="flat" cmpd="sng" algn="ctr">
                      <a:solidFill>
                        <a:srgbClr val="2D2DB9"/>
                      </a:solidFill>
                      <a:prstDash val="solid"/>
                      <a:round/>
                      <a:headEnd type="none" w="med" len="med"/>
                      <a:tailEnd type="none" w="med" len="med"/>
                    </a:lnR>
                    <a:lnT w="12700" cap="flat" cmpd="sng" algn="ctr">
                      <a:solidFill>
                        <a:srgbClr val="2D2DB9"/>
                      </a:solidFill>
                      <a:prstDash val="solid"/>
                      <a:round/>
                      <a:headEnd type="none" w="med" len="med"/>
                      <a:tailEnd type="none" w="med" len="med"/>
                    </a:lnT>
                    <a:lnB w="12700" cap="flat" cmpd="sng" algn="ctr">
                      <a:solidFill>
                        <a:srgbClr val="2D2DB9"/>
                      </a:solidFill>
                      <a:prstDash val="solid"/>
                      <a:round/>
                      <a:headEnd type="none" w="med" len="med"/>
                      <a:tailEnd type="none" w="med" len="med"/>
                    </a:lnB>
                    <a:lnTlToBr>
                      <a:noFill/>
                    </a:lnTlToBr>
                    <a:lnBlToTr>
                      <a:noFill/>
                    </a:lnBlToTr>
                    <a:noFill/>
                  </a:tcPr>
                </a:tc>
              </a:tr>
            </a:tbl>
          </a:graphicData>
        </a:graphic>
      </p:graphicFrame>
      <p:sp>
        <p:nvSpPr>
          <p:cNvPr id="10" name="Text Box 23"/>
          <p:cNvSpPr txBox="1">
            <a:spLocks noChangeArrowheads="1"/>
          </p:cNvSpPr>
          <p:nvPr/>
        </p:nvSpPr>
        <p:spPr bwMode="auto">
          <a:xfrm>
            <a:off x="214313" y="4370388"/>
            <a:ext cx="1368425"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r>
              <a:rPr lang="zh-TW" altLang="en-US" sz="2400">
                <a:solidFill>
                  <a:srgbClr val="000000"/>
                </a:solidFill>
                <a:latin typeface="Times New Roman" pitchFamily="18" charset="0"/>
                <a:ea typeface="MS PGothic" pitchFamily="34" charset="-128"/>
              </a:rPr>
              <a:t>有危機</a:t>
            </a:r>
          </a:p>
        </p:txBody>
      </p:sp>
      <p:sp>
        <p:nvSpPr>
          <p:cNvPr id="11" name="Text Box 24"/>
          <p:cNvSpPr txBox="1">
            <a:spLocks noChangeArrowheads="1"/>
          </p:cNvSpPr>
          <p:nvPr/>
        </p:nvSpPr>
        <p:spPr bwMode="auto">
          <a:xfrm>
            <a:off x="214313" y="5432425"/>
            <a:ext cx="109855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r>
              <a:rPr lang="zh-TW" altLang="en-US" sz="2400">
                <a:solidFill>
                  <a:srgbClr val="000000"/>
                </a:solidFill>
                <a:latin typeface="Times New Roman" pitchFamily="18" charset="0"/>
                <a:ea typeface="MS PGothic" pitchFamily="34" charset="-128"/>
              </a:rPr>
              <a:t>無危機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投影片編號版面配置區 3"/>
          <p:cNvSpPr>
            <a:spLocks noGrp="1"/>
          </p:cNvSpPr>
          <p:nvPr>
            <p:ph type="sldNum" sz="quarter" idx="12"/>
          </p:nvPr>
        </p:nvSpPr>
        <p:spPr>
          <a:xfrm>
            <a:off x="685800" y="6248400"/>
            <a:ext cx="1905000" cy="457200"/>
          </a:xfrm>
          <a:noFill/>
        </p:spPr>
        <p:txBody>
          <a:bodyPr/>
          <a:lstStyle/>
          <a:p>
            <a:pPr algn="l" fontAlgn="base">
              <a:spcBef>
                <a:spcPct val="0"/>
              </a:spcBef>
              <a:spcAft>
                <a:spcPct val="0"/>
              </a:spcAft>
            </a:pPr>
            <a:fld id="{BE15DB08-0EC4-45BD-8626-698A633AEE6E}" type="slidenum">
              <a:rPr lang="zh-TW" altLang="en-US" smtClean="0">
                <a:cs typeface="あくあフォント"/>
              </a:rPr>
              <a:pPr algn="l" fontAlgn="base">
                <a:spcBef>
                  <a:spcPct val="0"/>
                </a:spcBef>
                <a:spcAft>
                  <a:spcPct val="0"/>
                </a:spcAft>
              </a:pPr>
              <a:t>29</a:t>
            </a:fld>
            <a:endParaRPr lang="en-US" altLang="zh-TW" smtClean="0">
              <a:cs typeface="あくあフォント"/>
            </a:endParaRPr>
          </a:p>
        </p:txBody>
      </p:sp>
      <p:sp>
        <p:nvSpPr>
          <p:cNvPr id="40962" name="Rectangle 2"/>
          <p:cNvSpPr>
            <a:spLocks noGrp="1" noChangeArrowheads="1"/>
          </p:cNvSpPr>
          <p:nvPr>
            <p:ph type="title"/>
          </p:nvPr>
        </p:nvSpPr>
        <p:spPr/>
        <p:txBody>
          <a:bodyPr/>
          <a:lstStyle/>
          <a:p>
            <a:r>
              <a:rPr lang="en-US" altLang="zh-TW" b="1" smtClean="0">
                <a:solidFill>
                  <a:srgbClr val="008000"/>
                </a:solidFill>
                <a:latin typeface="Times New Roman" pitchFamily="18" charset="0"/>
                <a:ea typeface="華康粗黑體"/>
                <a:cs typeface="華康粗黑體"/>
              </a:rPr>
              <a:t>Marcia</a:t>
            </a:r>
            <a:r>
              <a:rPr lang="zh-TW" altLang="en-US" smtClean="0">
                <a:solidFill>
                  <a:srgbClr val="008000"/>
                </a:solidFill>
                <a:latin typeface="Times New Roman" pitchFamily="18" charset="0"/>
                <a:ea typeface="華康粗黑體"/>
                <a:cs typeface="華康粗黑體"/>
              </a:rPr>
              <a:t>統合類型論</a:t>
            </a:r>
          </a:p>
        </p:txBody>
      </p:sp>
      <p:sp>
        <p:nvSpPr>
          <p:cNvPr id="40963" name="Rectangle 3"/>
          <p:cNvSpPr>
            <a:spLocks noGrp="1" noChangeArrowheads="1"/>
          </p:cNvSpPr>
          <p:nvPr>
            <p:ph type="body" idx="1"/>
          </p:nvPr>
        </p:nvSpPr>
        <p:spPr/>
        <p:txBody>
          <a:bodyPr/>
          <a:lstStyle/>
          <a:p>
            <a:pPr>
              <a:buFont typeface="Wingdings" pitchFamily="2" charset="2"/>
              <a:buNone/>
            </a:pPr>
            <a:r>
              <a:rPr lang="en-US" altLang="zh-TW" sz="2600" b="1" dirty="0" smtClean="0">
                <a:solidFill>
                  <a:srgbClr val="CC0000"/>
                </a:solidFill>
                <a:latin typeface="Times New Roman" pitchFamily="18" charset="0"/>
                <a:ea typeface="華康魏碑體" pitchFamily="65" charset="-120"/>
              </a:rPr>
              <a:t>1.</a:t>
            </a:r>
            <a:r>
              <a:rPr lang="zh-TW" altLang="en-US" sz="2600" b="1" dirty="0" smtClean="0">
                <a:solidFill>
                  <a:srgbClr val="CC0000"/>
                </a:solidFill>
                <a:latin typeface="Times New Roman" pitchFamily="18" charset="0"/>
                <a:ea typeface="華康魏碑體" pitchFamily="65" charset="-120"/>
              </a:rPr>
              <a:t>定向型統整（</a:t>
            </a:r>
            <a:r>
              <a:rPr lang="en-US" altLang="zh-TW" sz="2600" b="1" dirty="0" smtClean="0">
                <a:solidFill>
                  <a:srgbClr val="CC0000"/>
                </a:solidFill>
                <a:latin typeface="Times New Roman" pitchFamily="18" charset="0"/>
                <a:ea typeface="華康魏碑體" pitchFamily="65" charset="-120"/>
              </a:rPr>
              <a:t>identity achievement</a:t>
            </a:r>
            <a:r>
              <a:rPr lang="zh-TW" altLang="en-US" sz="2600" b="1" dirty="0" smtClean="0">
                <a:solidFill>
                  <a:srgbClr val="CC0000"/>
                </a:solidFill>
                <a:latin typeface="Times New Roman" pitchFamily="18" charset="0"/>
                <a:ea typeface="華康魏碑體" pitchFamily="65" charset="-120"/>
              </a:rPr>
              <a:t>）</a:t>
            </a:r>
            <a:r>
              <a:rPr lang="en-US" altLang="zh-TW" sz="2600" b="1" dirty="0" smtClean="0">
                <a:solidFill>
                  <a:srgbClr val="CC0000"/>
                </a:solidFill>
                <a:latin typeface="Times New Roman" pitchFamily="18" charset="0"/>
                <a:ea typeface="華康魏碑體" pitchFamily="65" charset="-120"/>
              </a:rPr>
              <a:t>-</a:t>
            </a:r>
            <a:r>
              <a:rPr lang="zh-TW" altLang="en-US" sz="2600" b="1" dirty="0" smtClean="0">
                <a:solidFill>
                  <a:srgbClr val="002060"/>
                </a:solidFill>
                <a:latin typeface="Times New Roman" pitchFamily="18" charset="0"/>
                <a:ea typeface="華康魏碑體" pitchFamily="65" charset="-120"/>
              </a:rPr>
              <a:t>定向</a:t>
            </a:r>
            <a:endParaRPr lang="zh-TW" altLang="en-US" sz="2600" dirty="0" smtClean="0">
              <a:solidFill>
                <a:srgbClr val="002060"/>
              </a:solidFill>
              <a:latin typeface="Times New Roman" pitchFamily="18" charset="0"/>
              <a:ea typeface="華康魏碑體" pitchFamily="65" charset="-120"/>
            </a:endParaRPr>
          </a:p>
          <a:p>
            <a:pPr lvl="1"/>
            <a:r>
              <a:rPr lang="zh-TW" altLang="en-US" dirty="0" smtClean="0">
                <a:solidFill>
                  <a:srgbClr val="0000CC"/>
                </a:solidFill>
                <a:latin typeface="Times New Roman" pitchFamily="18" charset="0"/>
                <a:ea typeface="華康魏碑體" pitchFamily="65" charset="-120"/>
              </a:rPr>
              <a:t>經歷並解決認同危機，且對自己有所承諾。</a:t>
            </a:r>
          </a:p>
          <a:p>
            <a:pPr lvl="1"/>
            <a:r>
              <a:rPr lang="zh-TW" altLang="en-US" dirty="0" smtClean="0">
                <a:solidFill>
                  <a:srgbClr val="0000CC"/>
                </a:solidFill>
                <a:latin typeface="Times New Roman" pitchFamily="18" charset="0"/>
                <a:ea typeface="華康魏碑體" pitchFamily="65" charset="-120"/>
              </a:rPr>
              <a:t>全心全意的為自我選擇投注心力。</a:t>
            </a:r>
          </a:p>
          <a:p>
            <a:pPr lvl="1"/>
            <a:r>
              <a:rPr lang="zh-TW" altLang="en-US" dirty="0" smtClean="0">
                <a:solidFill>
                  <a:srgbClr val="0000CC"/>
                </a:solidFill>
                <a:latin typeface="Times New Roman" pitchFamily="18" charset="0"/>
                <a:ea typeface="華康魏碑體" pitchFamily="65" charset="-120"/>
              </a:rPr>
              <a:t>有較高程度的內在心理之統整與社會適應。</a:t>
            </a:r>
          </a:p>
          <a:p>
            <a:pPr lvl="1"/>
            <a:r>
              <a:rPr lang="zh-TW" altLang="en-US" dirty="0" smtClean="0">
                <a:solidFill>
                  <a:srgbClr val="0000CC"/>
                </a:solidFill>
                <a:latin typeface="Times New Roman" pitchFamily="18" charset="0"/>
                <a:ea typeface="華康魏碑體" pitchFamily="65" charset="-120"/>
              </a:rPr>
              <a:t>較能接納自己的能力、機會與限制。</a:t>
            </a:r>
          </a:p>
          <a:p>
            <a:pPr lvl="1"/>
            <a:r>
              <a:rPr lang="zh-TW" altLang="en-US" dirty="0" smtClean="0">
                <a:solidFill>
                  <a:srgbClr val="0000CC"/>
                </a:solidFill>
                <a:latin typeface="Times New Roman" pitchFamily="18" charset="0"/>
                <a:ea typeface="華康魏碑體" pitchFamily="65" charset="-120"/>
              </a:rPr>
              <a:t>對人生目標的追求較符合現實之標準。</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投影片編號版面配置區 3"/>
          <p:cNvSpPr>
            <a:spLocks noGrp="1"/>
          </p:cNvSpPr>
          <p:nvPr>
            <p:ph type="sldNum" sz="quarter" idx="12"/>
          </p:nvPr>
        </p:nvSpPr>
        <p:spPr>
          <a:noFill/>
        </p:spPr>
        <p:txBody>
          <a:bodyPr/>
          <a:lstStyle/>
          <a:p>
            <a:pPr fontAlgn="base">
              <a:spcBef>
                <a:spcPct val="0"/>
              </a:spcBef>
              <a:spcAft>
                <a:spcPct val="0"/>
              </a:spcAft>
            </a:pPr>
            <a:fld id="{9C479CFD-ECF4-4990-AF63-2ECBC22B9082}" type="slidenum">
              <a:rPr lang="ja-JP" altLang="en-US" smtClean="0">
                <a:cs typeface="あくあフォント"/>
              </a:rPr>
              <a:pPr fontAlgn="base">
                <a:spcBef>
                  <a:spcPct val="0"/>
                </a:spcBef>
                <a:spcAft>
                  <a:spcPct val="0"/>
                </a:spcAft>
              </a:pPr>
              <a:t>3</a:t>
            </a:fld>
            <a:endParaRPr lang="en-US" altLang="ja-JP" smtClean="0">
              <a:cs typeface="あくあフォント"/>
            </a:endParaRPr>
          </a:p>
        </p:txBody>
      </p:sp>
      <p:sp>
        <p:nvSpPr>
          <p:cNvPr id="5" name="Rectangle 2"/>
          <p:cNvSpPr txBox="1">
            <a:spLocks noChangeArrowheads="1"/>
          </p:cNvSpPr>
          <p:nvPr/>
        </p:nvSpPr>
        <p:spPr bwMode="auto">
          <a:xfrm>
            <a:off x="990600" y="333375"/>
            <a:ext cx="7924800" cy="920750"/>
          </a:xfrm>
          <a:prstGeom prst="rect">
            <a:avLst/>
          </a:prstGeom>
          <a:noFill/>
          <a:ln>
            <a:noFill/>
          </a:ln>
          <a:effectLst/>
          <a:extLst/>
        </p:spPr>
        <p:txBody>
          <a:bodyPr anchor="b"/>
          <a:lstStyle>
            <a:lvl1pPr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mj-lt"/>
                <a:ea typeface="+mj-ea"/>
                <a:cs typeface="+mj-cs"/>
              </a:defRPr>
            </a:lvl1pPr>
            <a:lvl2pPr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Arial" charset="0"/>
                <a:ea typeface="文鼎粗黑" pitchFamily="49" charset="-120"/>
              </a:defRPr>
            </a:lvl2pPr>
            <a:lvl3pPr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Arial" charset="0"/>
                <a:ea typeface="文鼎粗黑" pitchFamily="49" charset="-120"/>
              </a:defRPr>
            </a:lvl3pPr>
            <a:lvl4pPr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Arial" charset="0"/>
                <a:ea typeface="文鼎粗黑" pitchFamily="49" charset="-120"/>
              </a:defRPr>
            </a:lvl4pPr>
            <a:lvl5pPr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Arial" charset="0"/>
                <a:ea typeface="文鼎粗黑" pitchFamily="49" charset="-120"/>
              </a:defRPr>
            </a:lvl5pPr>
            <a:lvl6pPr marL="457200"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Arial" charset="0"/>
                <a:ea typeface="文鼎粗黑" pitchFamily="49" charset="-120"/>
              </a:defRPr>
            </a:lvl6pPr>
            <a:lvl7pPr marL="914400"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Arial" charset="0"/>
                <a:ea typeface="文鼎粗黑" pitchFamily="49" charset="-120"/>
              </a:defRPr>
            </a:lvl7pPr>
            <a:lvl8pPr marL="1371600"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Arial" charset="0"/>
                <a:ea typeface="文鼎粗黑" pitchFamily="49" charset="-120"/>
              </a:defRPr>
            </a:lvl8pPr>
            <a:lvl9pPr marL="1828800" algn="l" rtl="0" fontAlgn="base">
              <a:lnSpc>
                <a:spcPct val="90000"/>
              </a:lnSpc>
              <a:spcBef>
                <a:spcPct val="0"/>
              </a:spcBef>
              <a:spcAft>
                <a:spcPct val="0"/>
              </a:spcAft>
              <a:defRPr kumimoji="1" sz="3600">
                <a:solidFill>
                  <a:schemeClr val="bg2"/>
                </a:solidFill>
                <a:effectLst>
                  <a:outerShdw blurRad="38100" dist="38100" dir="2700000" algn="tl">
                    <a:srgbClr val="C0C0C0"/>
                  </a:outerShdw>
                </a:effectLst>
                <a:latin typeface="Arial" charset="0"/>
                <a:ea typeface="文鼎粗黑" pitchFamily="49" charset="-120"/>
              </a:defRPr>
            </a:lvl9pPr>
          </a:lstStyle>
          <a:p>
            <a:pPr algn="ctr">
              <a:defRPr/>
            </a:pPr>
            <a:r>
              <a:rPr lang="zh-TW" altLang="en-US" kern="0" dirty="0" smtClean="0">
                <a:solidFill>
                  <a:srgbClr val="008000"/>
                </a:solidFill>
                <a:effectLst/>
                <a:latin typeface="Times New Roman" pitchFamily="18" charset="0"/>
                <a:ea typeface="華康粗黑體" pitchFamily="49" charset="-120"/>
              </a:rPr>
              <a:t>青少年發展之相關理論</a:t>
            </a:r>
            <a:endParaRPr lang="en-US" altLang="zh-TW" sz="2400" b="1" kern="0" dirty="0" smtClean="0">
              <a:solidFill>
                <a:srgbClr val="CC0000"/>
              </a:solidFill>
              <a:effectLst/>
              <a:latin typeface="Times New Roman" pitchFamily="18" charset="0"/>
              <a:ea typeface="華康粗黑體" pitchFamily="49" charset="-120"/>
            </a:endParaRPr>
          </a:p>
        </p:txBody>
      </p:sp>
      <p:sp>
        <p:nvSpPr>
          <p:cNvPr id="6" name="Rectangle 3"/>
          <p:cNvSpPr txBox="1">
            <a:spLocks noChangeArrowheads="1"/>
          </p:cNvSpPr>
          <p:nvPr/>
        </p:nvSpPr>
        <p:spPr bwMode="auto">
          <a:xfrm>
            <a:off x="990600" y="2133600"/>
            <a:ext cx="7924800" cy="3962400"/>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a:lnSpc>
                <a:spcPct val="80000"/>
              </a:lnSpc>
              <a:spcBef>
                <a:spcPts val="1200"/>
              </a:spcBef>
              <a:buFont typeface="Wingdings" pitchFamily="2" charset="2"/>
              <a:buNone/>
              <a:defRPr/>
            </a:pPr>
            <a:r>
              <a:rPr lang="zh-TW" altLang="en-US" sz="2200" b="1" kern="0" dirty="0" smtClean="0">
                <a:solidFill>
                  <a:srgbClr val="CC0000"/>
                </a:solidFill>
                <a:latin typeface="Times New Roman" pitchFamily="18" charset="0"/>
                <a:ea typeface="華康魏碑體" pitchFamily="65" charset="-120"/>
              </a:rPr>
              <a:t>一、生物學觀點</a:t>
            </a:r>
            <a:r>
              <a:rPr lang="zh-TW" altLang="en-US" sz="2000" b="1" kern="0" dirty="0" smtClean="0">
                <a:solidFill>
                  <a:srgbClr val="CC0000"/>
                </a:solidFill>
                <a:latin typeface="Times New Roman" pitchFamily="18" charset="0"/>
                <a:ea typeface="華康魏碑體" pitchFamily="65" charset="-120"/>
              </a:rPr>
              <a:t>（</a:t>
            </a:r>
            <a:r>
              <a:rPr lang="en-US" altLang="zh-TW" sz="2000" b="1" kern="0" dirty="0" smtClean="0">
                <a:solidFill>
                  <a:srgbClr val="CC0000"/>
                </a:solidFill>
                <a:latin typeface="Times New Roman" pitchFamily="18" charset="0"/>
                <a:ea typeface="華康魏碑體" pitchFamily="65" charset="-120"/>
              </a:rPr>
              <a:t>B</a:t>
            </a:r>
            <a:r>
              <a:rPr lang="en-US" altLang="zh-TW" sz="2000" b="1" kern="0" dirty="0" smtClean="0">
                <a:solidFill>
                  <a:srgbClr val="CC0000"/>
                </a:solidFill>
                <a:latin typeface="Times New Roman" pitchFamily="18" charset="0"/>
              </a:rPr>
              <a:t>iological</a:t>
            </a:r>
            <a:r>
              <a:rPr lang="en-US" altLang="zh-TW" sz="2000" b="1" kern="0" dirty="0" smtClean="0">
                <a:solidFill>
                  <a:srgbClr val="CC0000"/>
                </a:solidFill>
                <a:latin typeface="Times New Roman" pitchFamily="18" charset="0"/>
                <a:ea typeface="華康魏碑體" pitchFamily="65" charset="-120"/>
              </a:rPr>
              <a:t> Perspective</a:t>
            </a:r>
            <a:r>
              <a:rPr lang="zh-TW" altLang="en-US" sz="2000" b="1" kern="0" dirty="0" smtClean="0">
                <a:solidFill>
                  <a:srgbClr val="CC0000"/>
                </a:solidFill>
                <a:latin typeface="Times New Roman" pitchFamily="18" charset="0"/>
                <a:ea typeface="華康魏碑體" pitchFamily="65" charset="-120"/>
              </a:rPr>
              <a:t>）</a:t>
            </a:r>
          </a:p>
          <a:p>
            <a:pPr>
              <a:lnSpc>
                <a:spcPct val="80000"/>
              </a:lnSpc>
              <a:spcBef>
                <a:spcPts val="1200"/>
              </a:spcBef>
              <a:buFont typeface="Wingdings" pitchFamily="2" charset="2"/>
              <a:buNone/>
              <a:defRPr/>
            </a:pPr>
            <a:r>
              <a:rPr lang="en-US" altLang="zh-TW" sz="2000" kern="0" dirty="0" smtClean="0">
                <a:solidFill>
                  <a:srgbClr val="0000CC"/>
                </a:solidFill>
                <a:latin typeface="Times New Roman" pitchFamily="18" charset="0"/>
                <a:ea typeface="華康魏碑體" pitchFamily="65" charset="-120"/>
              </a:rPr>
              <a:t>        1. Hall</a:t>
            </a:r>
            <a:r>
              <a:rPr lang="zh-TW" altLang="en-US" sz="2000" kern="0" dirty="0" smtClean="0">
                <a:solidFill>
                  <a:srgbClr val="0000CC"/>
                </a:solidFill>
                <a:latin typeface="Times New Roman" pitchFamily="18" charset="0"/>
                <a:ea typeface="華康魏碑體" pitchFamily="65" charset="-120"/>
              </a:rPr>
              <a:t>復演論（</a:t>
            </a:r>
            <a:r>
              <a:rPr lang="en-US" altLang="zh-TW" sz="2000" kern="0" dirty="0" smtClean="0">
                <a:solidFill>
                  <a:srgbClr val="0000CC"/>
                </a:solidFill>
                <a:latin typeface="Times New Roman" pitchFamily="18" charset="0"/>
                <a:ea typeface="華康魏碑體" pitchFamily="65" charset="-120"/>
              </a:rPr>
              <a:t>Recapitulation Theory</a:t>
            </a:r>
            <a:r>
              <a:rPr lang="zh-TW" altLang="en-US" sz="2000" kern="0" dirty="0" smtClean="0">
                <a:solidFill>
                  <a:srgbClr val="0000CC"/>
                </a:solidFill>
                <a:latin typeface="Times New Roman" pitchFamily="18" charset="0"/>
                <a:ea typeface="華康魏碑體" pitchFamily="65" charset="-120"/>
              </a:rPr>
              <a:t>）</a:t>
            </a:r>
            <a:r>
              <a:rPr lang="zh-TW" altLang="en-US" sz="2000" kern="0" dirty="0" smtClean="0">
                <a:latin typeface="Times New Roman" pitchFamily="18" charset="0"/>
                <a:ea typeface="華康魏碑體" pitchFamily="65" charset="-120"/>
              </a:rPr>
              <a:t> </a:t>
            </a:r>
            <a:endParaRPr lang="en-US" altLang="zh-TW" sz="2000" kern="0" dirty="0" smtClean="0">
              <a:solidFill>
                <a:srgbClr val="0000CC"/>
              </a:solidFill>
              <a:latin typeface="Times New Roman" pitchFamily="18" charset="0"/>
              <a:ea typeface="華康魏碑體" pitchFamily="65" charset="-120"/>
            </a:endParaRPr>
          </a:p>
          <a:p>
            <a:pPr>
              <a:lnSpc>
                <a:spcPct val="80000"/>
              </a:lnSpc>
              <a:spcBef>
                <a:spcPts val="1200"/>
              </a:spcBef>
              <a:buFont typeface="Wingdings" pitchFamily="2" charset="2"/>
              <a:buNone/>
              <a:defRPr/>
            </a:pPr>
            <a:r>
              <a:rPr lang="en-US" altLang="zh-TW" sz="2000" kern="0" dirty="0" smtClean="0">
                <a:solidFill>
                  <a:srgbClr val="0000CC"/>
                </a:solidFill>
                <a:latin typeface="Times New Roman" pitchFamily="18" charset="0"/>
                <a:ea typeface="華康魏碑體" pitchFamily="65" charset="-120"/>
              </a:rPr>
              <a:t>        2. Gesell</a:t>
            </a:r>
            <a:r>
              <a:rPr lang="zh-TW" altLang="en-US" sz="2000" kern="0" dirty="0" smtClean="0">
                <a:solidFill>
                  <a:srgbClr val="0000CC"/>
                </a:solidFill>
                <a:latin typeface="Times New Roman" pitchFamily="18" charset="0"/>
                <a:ea typeface="華康魏碑體" pitchFamily="65" charset="-120"/>
              </a:rPr>
              <a:t>發展螺旋論（</a:t>
            </a:r>
            <a:r>
              <a:rPr lang="en-US" altLang="zh-TW" sz="2000" kern="0" dirty="0" smtClean="0">
                <a:solidFill>
                  <a:srgbClr val="0000CC"/>
                </a:solidFill>
                <a:latin typeface="Times New Roman" pitchFamily="18" charset="0"/>
                <a:ea typeface="華康魏碑體" pitchFamily="65" charset="-120"/>
              </a:rPr>
              <a:t>Spiral Growth Patterns</a:t>
            </a:r>
            <a:r>
              <a:rPr lang="zh-TW" altLang="en-US" sz="2000" kern="0" dirty="0" smtClean="0">
                <a:solidFill>
                  <a:srgbClr val="0000CC"/>
                </a:solidFill>
                <a:latin typeface="Times New Roman" pitchFamily="18" charset="0"/>
                <a:ea typeface="華康魏碑體" pitchFamily="65" charset="-120"/>
              </a:rPr>
              <a:t>）</a:t>
            </a:r>
            <a:endParaRPr lang="en-US" altLang="zh-TW" sz="2000" kern="0" dirty="0" smtClean="0">
              <a:solidFill>
                <a:srgbClr val="0000CC"/>
              </a:solidFill>
              <a:latin typeface="Times New Roman" pitchFamily="18" charset="0"/>
              <a:ea typeface="華康魏碑體" pitchFamily="65" charset="-120"/>
            </a:endParaRPr>
          </a:p>
          <a:p>
            <a:pPr>
              <a:lnSpc>
                <a:spcPct val="80000"/>
              </a:lnSpc>
              <a:spcBef>
                <a:spcPts val="1200"/>
              </a:spcBef>
              <a:buFont typeface="Wingdings" pitchFamily="2" charset="2"/>
              <a:buNone/>
              <a:defRPr/>
            </a:pPr>
            <a:r>
              <a:rPr lang="zh-TW" altLang="en-US" sz="2200" b="1" kern="0" dirty="0" smtClean="0">
                <a:solidFill>
                  <a:srgbClr val="CC0000"/>
                </a:solidFill>
                <a:latin typeface="Times New Roman" pitchFamily="18" charset="0"/>
                <a:ea typeface="華康魏碑體" pitchFamily="65" charset="-120"/>
              </a:rPr>
              <a:t>二、心理分析觀點</a:t>
            </a:r>
            <a:r>
              <a:rPr lang="zh-TW" altLang="en-US" sz="2000" b="1" kern="0" dirty="0" smtClean="0">
                <a:solidFill>
                  <a:srgbClr val="CC0000"/>
                </a:solidFill>
                <a:latin typeface="Times New Roman" pitchFamily="18" charset="0"/>
                <a:ea typeface="華康魏碑體" pitchFamily="65" charset="-120"/>
              </a:rPr>
              <a:t>（</a:t>
            </a:r>
            <a:r>
              <a:rPr lang="en-US" altLang="zh-TW" sz="2000" b="1" kern="0" dirty="0" smtClean="0">
                <a:solidFill>
                  <a:srgbClr val="CC0000"/>
                </a:solidFill>
                <a:latin typeface="Times New Roman" pitchFamily="18" charset="0"/>
                <a:ea typeface="華康魏碑體" pitchFamily="65" charset="-120"/>
              </a:rPr>
              <a:t>Psychoanalytic Perspective</a:t>
            </a:r>
            <a:r>
              <a:rPr lang="zh-TW" altLang="en-US" sz="2000" b="1" kern="0" dirty="0" smtClean="0">
                <a:solidFill>
                  <a:srgbClr val="CC0000"/>
                </a:solidFill>
                <a:latin typeface="Times New Roman" pitchFamily="18" charset="0"/>
                <a:ea typeface="華康魏碑體" pitchFamily="65" charset="-120"/>
              </a:rPr>
              <a:t>）</a:t>
            </a:r>
          </a:p>
          <a:p>
            <a:pPr>
              <a:lnSpc>
                <a:spcPct val="80000"/>
              </a:lnSpc>
              <a:spcBef>
                <a:spcPts val="1200"/>
              </a:spcBef>
              <a:buFont typeface="Wingdings" pitchFamily="2" charset="2"/>
              <a:buNone/>
              <a:defRPr/>
            </a:pPr>
            <a:r>
              <a:rPr lang="en-US" altLang="zh-TW" sz="2000" kern="0" dirty="0" smtClean="0">
                <a:solidFill>
                  <a:srgbClr val="0000CC"/>
                </a:solidFill>
                <a:latin typeface="Times New Roman" pitchFamily="18" charset="0"/>
                <a:ea typeface="華康魏碑體" pitchFamily="65" charset="-120"/>
              </a:rPr>
              <a:t>        1. S. Freud</a:t>
            </a:r>
            <a:r>
              <a:rPr lang="zh-TW" altLang="en-US" sz="2000" kern="0" dirty="0" smtClean="0">
                <a:solidFill>
                  <a:srgbClr val="0000CC"/>
                </a:solidFill>
                <a:latin typeface="Times New Roman" pitchFamily="18" charset="0"/>
                <a:ea typeface="華康魏碑體" pitchFamily="65" charset="-120"/>
              </a:rPr>
              <a:t>性心理發展論（</a:t>
            </a:r>
            <a:r>
              <a:rPr lang="en-US" altLang="zh-TW" sz="2000" kern="0" dirty="0" smtClean="0">
                <a:solidFill>
                  <a:srgbClr val="0000CC"/>
                </a:solidFill>
                <a:latin typeface="Times New Roman" pitchFamily="18" charset="0"/>
                <a:ea typeface="華康魏碑體" pitchFamily="65" charset="-120"/>
              </a:rPr>
              <a:t>Psychosexual Developmental Theory</a:t>
            </a:r>
            <a:r>
              <a:rPr lang="zh-TW" altLang="en-US" sz="2000" kern="0" dirty="0" smtClean="0">
                <a:solidFill>
                  <a:srgbClr val="0000CC"/>
                </a:solidFill>
                <a:latin typeface="Times New Roman" pitchFamily="18" charset="0"/>
                <a:ea typeface="華康魏碑體" pitchFamily="65" charset="-120"/>
              </a:rPr>
              <a:t>）</a:t>
            </a:r>
            <a:endParaRPr lang="en-US" altLang="zh-TW" sz="2000" kern="0" dirty="0" smtClean="0">
              <a:solidFill>
                <a:srgbClr val="0000CC"/>
              </a:solidFill>
              <a:latin typeface="Times New Roman" pitchFamily="18" charset="0"/>
              <a:ea typeface="華康魏碑體" pitchFamily="65" charset="-120"/>
            </a:endParaRPr>
          </a:p>
          <a:p>
            <a:pPr>
              <a:lnSpc>
                <a:spcPct val="80000"/>
              </a:lnSpc>
              <a:spcBef>
                <a:spcPts val="1200"/>
              </a:spcBef>
              <a:buFont typeface="Wingdings" pitchFamily="2" charset="2"/>
              <a:buNone/>
              <a:defRPr/>
            </a:pPr>
            <a:r>
              <a:rPr lang="en-US" altLang="zh-TW" sz="2000" kern="0" dirty="0" smtClean="0">
                <a:solidFill>
                  <a:srgbClr val="0000CC"/>
                </a:solidFill>
                <a:latin typeface="Times New Roman" pitchFamily="18" charset="0"/>
                <a:ea typeface="華康魏碑體" pitchFamily="65" charset="-120"/>
              </a:rPr>
              <a:t>        2. Anna Freud</a:t>
            </a:r>
            <a:r>
              <a:rPr lang="zh-TW" altLang="en-US" sz="2000" kern="0" dirty="0" smtClean="0">
                <a:solidFill>
                  <a:srgbClr val="0000CC"/>
                </a:solidFill>
                <a:latin typeface="Times New Roman" pitchFamily="18" charset="0"/>
                <a:ea typeface="華康魏碑體" pitchFamily="65" charset="-120"/>
              </a:rPr>
              <a:t>慾力再現論（</a:t>
            </a:r>
            <a:r>
              <a:rPr lang="en-US" altLang="zh-TW" sz="2000" kern="0" dirty="0" smtClean="0">
                <a:solidFill>
                  <a:srgbClr val="0000CC"/>
                </a:solidFill>
                <a:latin typeface="Times New Roman" pitchFamily="18" charset="0"/>
                <a:ea typeface="華康魏碑體" pitchFamily="65" charset="-120"/>
              </a:rPr>
              <a:t>Resurgence of Libido</a:t>
            </a:r>
            <a:r>
              <a:rPr lang="zh-TW" altLang="en-US" sz="2000" kern="0" dirty="0" smtClean="0">
                <a:solidFill>
                  <a:srgbClr val="0000CC"/>
                </a:solidFill>
                <a:latin typeface="Times New Roman" pitchFamily="18" charset="0"/>
                <a:ea typeface="華康魏碑體" pitchFamily="65" charset="-120"/>
              </a:rPr>
              <a:t>）</a:t>
            </a:r>
          </a:p>
          <a:p>
            <a:pPr>
              <a:lnSpc>
                <a:spcPct val="80000"/>
              </a:lnSpc>
              <a:spcBef>
                <a:spcPts val="1200"/>
              </a:spcBef>
              <a:buFont typeface="Wingdings" pitchFamily="2" charset="2"/>
              <a:buNone/>
              <a:defRPr/>
            </a:pPr>
            <a:r>
              <a:rPr lang="en-US" altLang="zh-TW" sz="2000" kern="0" dirty="0" smtClean="0">
                <a:solidFill>
                  <a:srgbClr val="0000CC"/>
                </a:solidFill>
                <a:latin typeface="Times New Roman" pitchFamily="18" charset="0"/>
                <a:ea typeface="華康魏碑體" pitchFamily="65" charset="-120"/>
              </a:rPr>
              <a:t>        3. Sullivan</a:t>
            </a:r>
            <a:r>
              <a:rPr lang="zh-TW" altLang="en-US" sz="2000" kern="0" dirty="0" smtClean="0">
                <a:solidFill>
                  <a:srgbClr val="0000CC"/>
                </a:solidFill>
                <a:latin typeface="Times New Roman" pitchFamily="18" charset="0"/>
                <a:ea typeface="華康魏碑體" pitchFamily="65" charset="-120"/>
              </a:rPr>
              <a:t>人際關係論（</a:t>
            </a:r>
            <a:r>
              <a:rPr lang="en-US" altLang="zh-TW" sz="2000" kern="0" dirty="0" smtClean="0">
                <a:solidFill>
                  <a:srgbClr val="0000CC"/>
                </a:solidFill>
                <a:latin typeface="Times New Roman" pitchFamily="18" charset="0"/>
                <a:ea typeface="華康魏碑體" pitchFamily="65" charset="-120"/>
              </a:rPr>
              <a:t>Interpersonal Theory</a:t>
            </a:r>
            <a:r>
              <a:rPr lang="zh-TW" altLang="en-US" sz="2000" kern="0" dirty="0" smtClean="0">
                <a:solidFill>
                  <a:srgbClr val="0000CC"/>
                </a:solidFill>
                <a:latin typeface="Times New Roman" pitchFamily="18" charset="0"/>
                <a:ea typeface="華康魏碑體" pitchFamily="65" charset="-12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投影片編號版面配置區 3"/>
          <p:cNvSpPr>
            <a:spLocks noGrp="1"/>
          </p:cNvSpPr>
          <p:nvPr>
            <p:ph type="sldNum" sz="quarter" idx="12"/>
          </p:nvPr>
        </p:nvSpPr>
        <p:spPr>
          <a:xfrm>
            <a:off x="685800" y="6248400"/>
            <a:ext cx="1905000" cy="457200"/>
          </a:xfrm>
          <a:noFill/>
        </p:spPr>
        <p:txBody>
          <a:bodyPr/>
          <a:lstStyle/>
          <a:p>
            <a:pPr algn="l" fontAlgn="base">
              <a:spcBef>
                <a:spcPct val="0"/>
              </a:spcBef>
              <a:spcAft>
                <a:spcPct val="0"/>
              </a:spcAft>
            </a:pPr>
            <a:fld id="{1CC5406C-4237-458B-8932-E97A6D389331}" type="slidenum">
              <a:rPr lang="zh-TW" altLang="en-US" smtClean="0">
                <a:cs typeface="あくあフォント"/>
              </a:rPr>
              <a:pPr algn="l" fontAlgn="base">
                <a:spcBef>
                  <a:spcPct val="0"/>
                </a:spcBef>
                <a:spcAft>
                  <a:spcPct val="0"/>
                </a:spcAft>
              </a:pPr>
              <a:t>30</a:t>
            </a:fld>
            <a:endParaRPr lang="en-US" altLang="zh-TW" smtClean="0">
              <a:cs typeface="あくあフォント"/>
            </a:endParaRPr>
          </a:p>
        </p:txBody>
      </p:sp>
      <p:sp>
        <p:nvSpPr>
          <p:cNvPr id="41986" name="Rectangle 2"/>
          <p:cNvSpPr>
            <a:spLocks noGrp="1" noChangeArrowheads="1"/>
          </p:cNvSpPr>
          <p:nvPr>
            <p:ph type="title"/>
          </p:nvPr>
        </p:nvSpPr>
        <p:spPr/>
        <p:txBody>
          <a:bodyPr/>
          <a:lstStyle/>
          <a:p>
            <a:r>
              <a:rPr lang="en-US" altLang="zh-TW" b="1" smtClean="0">
                <a:solidFill>
                  <a:srgbClr val="008000"/>
                </a:solidFill>
                <a:latin typeface="Times New Roman" pitchFamily="18" charset="0"/>
                <a:ea typeface="華康粗黑體"/>
                <a:cs typeface="華康粗黑體"/>
              </a:rPr>
              <a:t>Marcia</a:t>
            </a:r>
            <a:r>
              <a:rPr lang="zh-TW" altLang="en-US" smtClean="0">
                <a:solidFill>
                  <a:srgbClr val="008000"/>
                </a:solidFill>
                <a:latin typeface="Times New Roman" pitchFamily="18" charset="0"/>
                <a:ea typeface="華康粗黑體"/>
                <a:cs typeface="華康粗黑體"/>
              </a:rPr>
              <a:t>統合類型論</a:t>
            </a:r>
          </a:p>
        </p:txBody>
      </p:sp>
      <p:sp>
        <p:nvSpPr>
          <p:cNvPr id="41987" name="Rectangle 3"/>
          <p:cNvSpPr>
            <a:spLocks noGrp="1" noChangeArrowheads="1"/>
          </p:cNvSpPr>
          <p:nvPr>
            <p:ph type="body" idx="1"/>
          </p:nvPr>
        </p:nvSpPr>
        <p:spPr/>
        <p:txBody>
          <a:bodyPr/>
          <a:lstStyle/>
          <a:p>
            <a:pPr>
              <a:buFont typeface="Wingdings" pitchFamily="2" charset="2"/>
              <a:buNone/>
            </a:pPr>
            <a:r>
              <a:rPr lang="en-US" altLang="zh-TW" sz="2600" b="1" dirty="0" smtClean="0">
                <a:solidFill>
                  <a:srgbClr val="CC0000"/>
                </a:solidFill>
                <a:latin typeface="Times New Roman" pitchFamily="18" charset="0"/>
                <a:ea typeface="華康魏碑體" pitchFamily="65" charset="-120"/>
              </a:rPr>
              <a:t>2. </a:t>
            </a:r>
            <a:r>
              <a:rPr lang="zh-TW" altLang="en-US" sz="2600" b="1" dirty="0" smtClean="0">
                <a:solidFill>
                  <a:srgbClr val="CC0000"/>
                </a:solidFill>
                <a:latin typeface="Times New Roman" pitchFamily="18" charset="0"/>
                <a:ea typeface="華康魏碑體" pitchFamily="65" charset="-120"/>
              </a:rPr>
              <a:t>早閉型統整（</a:t>
            </a:r>
            <a:r>
              <a:rPr lang="en-US" altLang="zh-TW" sz="2600" b="1" dirty="0" smtClean="0">
                <a:solidFill>
                  <a:srgbClr val="CC0000"/>
                </a:solidFill>
                <a:latin typeface="Times New Roman" pitchFamily="18" charset="0"/>
                <a:ea typeface="華康魏碑體" pitchFamily="65" charset="-120"/>
              </a:rPr>
              <a:t>identity foreclosure</a:t>
            </a:r>
            <a:r>
              <a:rPr lang="zh-TW" altLang="en-US" sz="2600" b="1" dirty="0" smtClean="0">
                <a:solidFill>
                  <a:srgbClr val="CC0000"/>
                </a:solidFill>
                <a:latin typeface="Times New Roman" pitchFamily="18" charset="0"/>
                <a:ea typeface="華康魏碑體" pitchFamily="65" charset="-120"/>
              </a:rPr>
              <a:t>）</a:t>
            </a:r>
            <a:r>
              <a:rPr lang="en-US" altLang="zh-TW" sz="2600" b="1" dirty="0" smtClean="0">
                <a:solidFill>
                  <a:srgbClr val="CC0000"/>
                </a:solidFill>
                <a:latin typeface="Times New Roman" pitchFamily="18" charset="0"/>
                <a:ea typeface="華康魏碑體" pitchFamily="65" charset="-120"/>
              </a:rPr>
              <a:t>-</a:t>
            </a:r>
            <a:r>
              <a:rPr lang="zh-TW" altLang="en-US" sz="2600" b="1" dirty="0" smtClean="0">
                <a:solidFill>
                  <a:srgbClr val="002060"/>
                </a:solidFill>
                <a:latin typeface="Times New Roman" pitchFamily="18" charset="0"/>
                <a:ea typeface="華康魏碑體" pitchFamily="65" charset="-120"/>
              </a:rPr>
              <a:t>早成</a:t>
            </a:r>
            <a:endParaRPr lang="zh-TW" altLang="en-US" sz="2600" dirty="0" smtClean="0">
              <a:solidFill>
                <a:srgbClr val="002060"/>
              </a:solidFill>
              <a:latin typeface="Times New Roman" pitchFamily="18" charset="0"/>
              <a:ea typeface="華康魏碑體" pitchFamily="65" charset="-120"/>
            </a:endParaRPr>
          </a:p>
          <a:p>
            <a:pPr lvl="1"/>
            <a:r>
              <a:rPr lang="zh-TW" altLang="en-US" dirty="0" smtClean="0">
                <a:solidFill>
                  <a:srgbClr val="0000CC"/>
                </a:solidFill>
                <a:latin typeface="Times New Roman" pitchFamily="18" charset="0"/>
                <a:ea typeface="華康魏碑體" pitchFamily="65" charset="-120"/>
              </a:rPr>
              <a:t>未經歷危機，但對職業與意識型態有所承諾（由父母、師長為他們設訂的）。</a:t>
            </a:r>
          </a:p>
          <a:p>
            <a:pPr lvl="1"/>
            <a:r>
              <a:rPr lang="zh-TW" altLang="en-US" dirty="0" smtClean="0">
                <a:solidFill>
                  <a:srgbClr val="0000CC"/>
                </a:solidFill>
                <a:latin typeface="Times New Roman" pitchFamily="18" charset="0"/>
                <a:ea typeface="華康魏碑體" pitchFamily="65" charset="-120"/>
              </a:rPr>
              <a:t>有專斷與低容忍度的人格特質，且有較高的順從與循規性。</a:t>
            </a:r>
          </a:p>
          <a:p>
            <a:pPr lvl="1"/>
            <a:r>
              <a:rPr lang="zh-TW" altLang="en-US" dirty="0" smtClean="0">
                <a:solidFill>
                  <a:srgbClr val="0000CC"/>
                </a:solidFill>
                <a:latin typeface="Times New Roman" pitchFamily="18" charset="0"/>
                <a:ea typeface="華康魏碑體" pitchFamily="65" charset="-120"/>
              </a:rPr>
              <a:t>平常是快樂、低焦慮的，但在壓力大或環境變遷大時適應力較差（早期的決定只追求安全感，未經過長期的試驗與深思熟慮）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投影片編號版面配置區 3"/>
          <p:cNvSpPr>
            <a:spLocks noGrp="1"/>
          </p:cNvSpPr>
          <p:nvPr>
            <p:ph type="sldNum" sz="quarter" idx="12"/>
          </p:nvPr>
        </p:nvSpPr>
        <p:spPr>
          <a:xfrm>
            <a:off x="685800" y="6248400"/>
            <a:ext cx="1905000" cy="457200"/>
          </a:xfrm>
          <a:noFill/>
        </p:spPr>
        <p:txBody>
          <a:bodyPr/>
          <a:lstStyle/>
          <a:p>
            <a:pPr algn="l" fontAlgn="base">
              <a:spcBef>
                <a:spcPct val="0"/>
              </a:spcBef>
              <a:spcAft>
                <a:spcPct val="0"/>
              </a:spcAft>
            </a:pPr>
            <a:fld id="{6241D3C5-7909-4596-8170-0E10C755F062}" type="slidenum">
              <a:rPr lang="zh-TW" altLang="en-US" smtClean="0">
                <a:cs typeface="あくあフォント"/>
              </a:rPr>
              <a:pPr algn="l" fontAlgn="base">
                <a:spcBef>
                  <a:spcPct val="0"/>
                </a:spcBef>
                <a:spcAft>
                  <a:spcPct val="0"/>
                </a:spcAft>
              </a:pPr>
              <a:t>31</a:t>
            </a:fld>
            <a:endParaRPr lang="en-US" altLang="zh-TW" smtClean="0">
              <a:cs typeface="あくあフォント"/>
            </a:endParaRPr>
          </a:p>
        </p:txBody>
      </p:sp>
      <p:sp>
        <p:nvSpPr>
          <p:cNvPr id="43010" name="Rectangle 2"/>
          <p:cNvSpPr>
            <a:spLocks noGrp="1" noChangeArrowheads="1"/>
          </p:cNvSpPr>
          <p:nvPr>
            <p:ph type="title"/>
          </p:nvPr>
        </p:nvSpPr>
        <p:spPr/>
        <p:txBody>
          <a:bodyPr/>
          <a:lstStyle/>
          <a:p>
            <a:r>
              <a:rPr lang="en-US" altLang="zh-TW" b="1" smtClean="0">
                <a:solidFill>
                  <a:srgbClr val="008000"/>
                </a:solidFill>
                <a:latin typeface="Times New Roman" pitchFamily="18" charset="0"/>
                <a:ea typeface="華康粗黑體"/>
                <a:cs typeface="華康粗黑體"/>
              </a:rPr>
              <a:t>Marcia</a:t>
            </a:r>
            <a:r>
              <a:rPr lang="zh-TW" altLang="en-US" smtClean="0">
                <a:solidFill>
                  <a:srgbClr val="008000"/>
                </a:solidFill>
                <a:latin typeface="Times New Roman" pitchFamily="18" charset="0"/>
                <a:ea typeface="華康粗黑體"/>
                <a:cs typeface="華康粗黑體"/>
              </a:rPr>
              <a:t>統合類型論</a:t>
            </a:r>
          </a:p>
        </p:txBody>
      </p:sp>
      <p:sp>
        <p:nvSpPr>
          <p:cNvPr id="43011" name="Rectangle 3"/>
          <p:cNvSpPr>
            <a:spLocks noGrp="1" noChangeArrowheads="1"/>
          </p:cNvSpPr>
          <p:nvPr>
            <p:ph type="body" idx="1"/>
          </p:nvPr>
        </p:nvSpPr>
        <p:spPr/>
        <p:txBody>
          <a:bodyPr/>
          <a:lstStyle/>
          <a:p>
            <a:pPr>
              <a:buFont typeface="Wingdings" pitchFamily="2" charset="2"/>
              <a:buNone/>
            </a:pPr>
            <a:r>
              <a:rPr lang="en-US" altLang="zh-TW" sz="2600" b="1" dirty="0" smtClean="0">
                <a:solidFill>
                  <a:srgbClr val="CC0000"/>
                </a:solidFill>
                <a:latin typeface="Times New Roman" pitchFamily="18" charset="0"/>
                <a:ea typeface="華康魏碑體" pitchFamily="65" charset="-120"/>
              </a:rPr>
              <a:t>3. </a:t>
            </a:r>
            <a:r>
              <a:rPr lang="zh-TW" altLang="en-US" sz="2600" b="1" dirty="0" smtClean="0">
                <a:solidFill>
                  <a:srgbClr val="CC0000"/>
                </a:solidFill>
                <a:latin typeface="Times New Roman" pitchFamily="18" charset="0"/>
                <a:ea typeface="華康魏碑體" pitchFamily="65" charset="-120"/>
              </a:rPr>
              <a:t>未定型統整（</a:t>
            </a:r>
            <a:r>
              <a:rPr lang="en-US" altLang="zh-TW" sz="2600" b="1" dirty="0" smtClean="0">
                <a:solidFill>
                  <a:srgbClr val="CC0000"/>
                </a:solidFill>
                <a:latin typeface="Times New Roman" pitchFamily="18" charset="0"/>
                <a:ea typeface="華康魏碑體" pitchFamily="65" charset="-120"/>
              </a:rPr>
              <a:t>Identity moratorium</a:t>
            </a:r>
            <a:r>
              <a:rPr lang="zh-TW" altLang="en-US" sz="2600" b="1" dirty="0" smtClean="0">
                <a:solidFill>
                  <a:srgbClr val="CC0000"/>
                </a:solidFill>
                <a:latin typeface="Times New Roman" pitchFamily="18" charset="0"/>
                <a:ea typeface="華康魏碑體" pitchFamily="65" charset="-120"/>
              </a:rPr>
              <a:t>）</a:t>
            </a:r>
            <a:r>
              <a:rPr lang="en-US" altLang="zh-TW" sz="2600" b="1" dirty="0" smtClean="0">
                <a:solidFill>
                  <a:srgbClr val="CC0000"/>
                </a:solidFill>
                <a:latin typeface="Times New Roman" pitchFamily="18" charset="0"/>
                <a:ea typeface="華康魏碑體" pitchFamily="65" charset="-120"/>
              </a:rPr>
              <a:t>-</a:t>
            </a:r>
            <a:r>
              <a:rPr lang="zh-TW" altLang="en-US" sz="2600" b="1" dirty="0" smtClean="0">
                <a:solidFill>
                  <a:srgbClr val="002060"/>
                </a:solidFill>
                <a:latin typeface="Times New Roman" pitchFamily="18" charset="0"/>
                <a:ea typeface="華康魏碑體" pitchFamily="65" charset="-120"/>
              </a:rPr>
              <a:t>未定</a:t>
            </a:r>
            <a:endParaRPr lang="zh-TW" altLang="en-US" sz="2600" dirty="0" smtClean="0">
              <a:solidFill>
                <a:srgbClr val="002060"/>
              </a:solidFill>
              <a:latin typeface="Times New Roman" pitchFamily="18" charset="0"/>
              <a:ea typeface="華康魏碑體" pitchFamily="65" charset="-120"/>
            </a:endParaRPr>
          </a:p>
          <a:p>
            <a:pPr lvl="1"/>
            <a:r>
              <a:rPr lang="zh-TW" altLang="en-US" dirty="0" smtClean="0">
                <a:solidFill>
                  <a:srgbClr val="0000CC"/>
                </a:solidFill>
                <a:latin typeface="Times New Roman" pitchFamily="18" charset="0"/>
                <a:ea typeface="華康魏碑體" pitchFamily="65" charset="-120"/>
              </a:rPr>
              <a:t>主動尋求各種可能的選擇，一直面對危機但因不停轉換沒有長久之承諾，而一直在不安，無定向中。</a:t>
            </a:r>
          </a:p>
          <a:p>
            <a:pPr lvl="1"/>
            <a:r>
              <a:rPr lang="zh-TW" altLang="en-US" dirty="0" smtClean="0">
                <a:solidFill>
                  <a:srgbClr val="0000CC"/>
                </a:solidFill>
                <a:latin typeface="Times New Roman" pitchFamily="18" charset="0"/>
                <a:ea typeface="華康魏碑體" pitchFamily="65" charset="-120"/>
              </a:rPr>
              <a:t>低專斷、焦慮高、容易與權威衝突（父母通常較為寬容）。</a:t>
            </a:r>
          </a:p>
          <a:p>
            <a:pPr lvl="1"/>
            <a:r>
              <a:rPr lang="zh-TW" altLang="en-US" dirty="0" smtClean="0">
                <a:solidFill>
                  <a:srgbClr val="0000CC"/>
                </a:solidFill>
                <a:latin typeface="Times New Roman" pitchFamily="18" charset="0"/>
                <a:ea typeface="華康魏碑體" pitchFamily="65" charset="-120"/>
              </a:rPr>
              <a:t>若有充分的機會去發現自我，終能對職業、宗教、意識型態等有所投入承諾，發展亦不可限量。</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投影片編號版面配置區 3"/>
          <p:cNvSpPr>
            <a:spLocks noGrp="1"/>
          </p:cNvSpPr>
          <p:nvPr>
            <p:ph type="sldNum" sz="quarter" idx="12"/>
          </p:nvPr>
        </p:nvSpPr>
        <p:spPr>
          <a:xfrm>
            <a:off x="685800" y="6248400"/>
            <a:ext cx="1905000" cy="457200"/>
          </a:xfrm>
          <a:noFill/>
        </p:spPr>
        <p:txBody>
          <a:bodyPr/>
          <a:lstStyle/>
          <a:p>
            <a:pPr algn="l" fontAlgn="base">
              <a:spcBef>
                <a:spcPct val="0"/>
              </a:spcBef>
              <a:spcAft>
                <a:spcPct val="0"/>
              </a:spcAft>
            </a:pPr>
            <a:fld id="{4509A943-A1A1-475A-B8B9-CEBC78932D99}" type="slidenum">
              <a:rPr lang="zh-TW" altLang="en-US" smtClean="0">
                <a:cs typeface="あくあフォント"/>
              </a:rPr>
              <a:pPr algn="l" fontAlgn="base">
                <a:spcBef>
                  <a:spcPct val="0"/>
                </a:spcBef>
                <a:spcAft>
                  <a:spcPct val="0"/>
                </a:spcAft>
              </a:pPr>
              <a:t>32</a:t>
            </a:fld>
            <a:endParaRPr lang="en-US" altLang="zh-TW" smtClean="0">
              <a:cs typeface="あくあフォント"/>
            </a:endParaRPr>
          </a:p>
        </p:txBody>
      </p:sp>
      <p:sp>
        <p:nvSpPr>
          <p:cNvPr id="44034" name="Rectangle 2"/>
          <p:cNvSpPr>
            <a:spLocks noGrp="1" noChangeArrowheads="1"/>
          </p:cNvSpPr>
          <p:nvPr>
            <p:ph type="title"/>
          </p:nvPr>
        </p:nvSpPr>
        <p:spPr/>
        <p:txBody>
          <a:bodyPr/>
          <a:lstStyle/>
          <a:p>
            <a:r>
              <a:rPr lang="en-US" altLang="zh-TW" b="1" smtClean="0">
                <a:solidFill>
                  <a:srgbClr val="008000"/>
                </a:solidFill>
                <a:latin typeface="Times New Roman" pitchFamily="18" charset="0"/>
                <a:ea typeface="華康粗黑體"/>
                <a:cs typeface="華康粗黑體"/>
              </a:rPr>
              <a:t>Marcia</a:t>
            </a:r>
            <a:r>
              <a:rPr lang="zh-TW" altLang="en-US" smtClean="0">
                <a:solidFill>
                  <a:srgbClr val="008000"/>
                </a:solidFill>
                <a:latin typeface="Times New Roman" pitchFamily="18" charset="0"/>
                <a:ea typeface="華康粗黑體"/>
                <a:cs typeface="華康粗黑體"/>
              </a:rPr>
              <a:t>統合類型論</a:t>
            </a:r>
          </a:p>
        </p:txBody>
      </p:sp>
      <p:sp>
        <p:nvSpPr>
          <p:cNvPr id="44035" name="Rectangle 3"/>
          <p:cNvSpPr>
            <a:spLocks noGrp="1" noChangeArrowheads="1"/>
          </p:cNvSpPr>
          <p:nvPr>
            <p:ph type="body" idx="1"/>
          </p:nvPr>
        </p:nvSpPr>
        <p:spPr/>
        <p:txBody>
          <a:bodyPr/>
          <a:lstStyle/>
          <a:p>
            <a:pPr>
              <a:buFont typeface="Wingdings" pitchFamily="2" charset="2"/>
              <a:buNone/>
            </a:pPr>
            <a:r>
              <a:rPr lang="en-US" altLang="zh-TW" sz="2600" b="1" dirty="0" smtClean="0">
                <a:solidFill>
                  <a:srgbClr val="CC0000"/>
                </a:solidFill>
                <a:latin typeface="Times New Roman" pitchFamily="18" charset="0"/>
                <a:ea typeface="華康魏碑體" pitchFamily="65" charset="-120"/>
              </a:rPr>
              <a:t>4. </a:t>
            </a:r>
            <a:r>
              <a:rPr lang="zh-TW" altLang="en-US" sz="2600" b="1" dirty="0" smtClean="0">
                <a:solidFill>
                  <a:srgbClr val="CC0000"/>
                </a:solidFill>
                <a:latin typeface="Times New Roman" pitchFamily="18" charset="0"/>
                <a:ea typeface="華康魏碑體" pitchFamily="65" charset="-120"/>
              </a:rPr>
              <a:t>迷失型統合整（</a:t>
            </a:r>
            <a:r>
              <a:rPr lang="en-US" altLang="zh-TW" sz="2600" b="1" dirty="0" smtClean="0">
                <a:solidFill>
                  <a:srgbClr val="CC0000"/>
                </a:solidFill>
                <a:latin typeface="Times New Roman" pitchFamily="18" charset="0"/>
                <a:ea typeface="華康魏碑體" pitchFamily="65" charset="-120"/>
              </a:rPr>
              <a:t>identity diffusion,</a:t>
            </a:r>
            <a:r>
              <a:rPr lang="zh-TW" altLang="en-US" sz="2600" b="1" dirty="0" smtClean="0">
                <a:solidFill>
                  <a:srgbClr val="CC0000"/>
                </a:solidFill>
                <a:latin typeface="Times New Roman" pitchFamily="18" charset="0"/>
                <a:ea typeface="華康魏碑體" pitchFamily="65" charset="-120"/>
              </a:rPr>
              <a:t>）</a:t>
            </a:r>
            <a:r>
              <a:rPr lang="en-US" altLang="zh-TW" sz="2600" b="1" dirty="0" smtClean="0">
                <a:solidFill>
                  <a:srgbClr val="CC0000"/>
                </a:solidFill>
                <a:latin typeface="Times New Roman" pitchFamily="18" charset="0"/>
                <a:ea typeface="華康魏碑體" pitchFamily="65" charset="-120"/>
              </a:rPr>
              <a:t>-</a:t>
            </a:r>
            <a:r>
              <a:rPr lang="zh-TW" altLang="en-US" sz="2600" b="1" dirty="0" smtClean="0">
                <a:solidFill>
                  <a:srgbClr val="002060"/>
                </a:solidFill>
                <a:latin typeface="Times New Roman" pitchFamily="18" charset="0"/>
                <a:ea typeface="華康魏碑體" pitchFamily="65" charset="-120"/>
              </a:rPr>
              <a:t>迷失</a:t>
            </a:r>
            <a:endParaRPr lang="zh-TW" altLang="en-US" sz="2600" dirty="0" smtClean="0">
              <a:solidFill>
                <a:srgbClr val="002060"/>
              </a:solidFill>
              <a:latin typeface="Times New Roman" pitchFamily="18" charset="0"/>
              <a:ea typeface="華康魏碑體" pitchFamily="65" charset="-120"/>
            </a:endParaRPr>
          </a:p>
          <a:p>
            <a:pPr lvl="1"/>
            <a:r>
              <a:rPr lang="zh-TW" altLang="en-US" dirty="0" smtClean="0">
                <a:solidFill>
                  <a:srgbClr val="0000CC"/>
                </a:solidFill>
                <a:latin typeface="Times New Roman" pitchFamily="18" charset="0"/>
                <a:ea typeface="華康魏碑體" pitchFamily="65" charset="-120"/>
              </a:rPr>
              <a:t>缺乏危機感也無承諾，對人生發展的各層面沒有抉擇不關心、不願去體驗人生的各種可能選擇。</a:t>
            </a:r>
          </a:p>
          <a:p>
            <a:pPr lvl="1"/>
            <a:r>
              <a:rPr lang="zh-TW" altLang="en-US" dirty="0" smtClean="0">
                <a:solidFill>
                  <a:srgbClr val="0000CC"/>
                </a:solidFill>
                <a:latin typeface="Times New Roman" pitchFamily="18" charset="0"/>
                <a:ea typeface="華康魏碑體" pitchFamily="65" charset="-120"/>
              </a:rPr>
              <a:t>退縮、與人之親密度低，社會關係差。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標題 1"/>
          <p:cNvSpPr>
            <a:spLocks noGrp="1"/>
          </p:cNvSpPr>
          <p:nvPr>
            <p:ph type="title"/>
          </p:nvPr>
        </p:nvSpPr>
        <p:spPr/>
        <p:txBody>
          <a:bodyPr/>
          <a:lstStyle/>
          <a:p>
            <a:r>
              <a:rPr lang="en-US" altLang="zh-TW" smtClean="0"/>
              <a:t>(</a:t>
            </a:r>
            <a:r>
              <a:rPr lang="zh-TW" altLang="en-US" smtClean="0"/>
              <a:t>三</a:t>
            </a:r>
            <a:r>
              <a:rPr lang="en-US" altLang="zh-TW" smtClean="0"/>
              <a:t>) Lewin</a:t>
            </a:r>
            <a:r>
              <a:rPr lang="zh-TW" altLang="en-US" smtClean="0"/>
              <a:t>場地論（</a:t>
            </a:r>
            <a:r>
              <a:rPr lang="en-US" altLang="zh-TW" smtClean="0"/>
              <a:t>field theory)</a:t>
            </a:r>
            <a:r>
              <a:rPr lang="zh-TW" altLang="en-US" smtClean="0"/>
              <a:t/>
            </a:r>
            <a:br>
              <a:rPr lang="zh-TW" altLang="en-US" smtClean="0"/>
            </a:br>
            <a:endParaRPr lang="zh-TW" altLang="en-US" smtClean="0"/>
          </a:p>
        </p:txBody>
      </p:sp>
      <p:sp>
        <p:nvSpPr>
          <p:cNvPr id="45058" name="內容版面配置區 2"/>
          <p:cNvSpPr>
            <a:spLocks noGrp="1"/>
          </p:cNvSpPr>
          <p:nvPr>
            <p:ph idx="1"/>
          </p:nvPr>
        </p:nvSpPr>
        <p:spPr/>
        <p:txBody>
          <a:bodyPr/>
          <a:lstStyle/>
          <a:p>
            <a:endParaRPr lang="zh-TW" altLang="en-US" smtClean="0"/>
          </a:p>
        </p:txBody>
      </p:sp>
      <p:sp>
        <p:nvSpPr>
          <p:cNvPr id="45059" name="投影片編號版面配置區 3"/>
          <p:cNvSpPr>
            <a:spLocks noGrp="1"/>
          </p:cNvSpPr>
          <p:nvPr>
            <p:ph type="sldNum" sz="quarter" idx="12"/>
          </p:nvPr>
        </p:nvSpPr>
        <p:spPr>
          <a:noFill/>
        </p:spPr>
        <p:txBody>
          <a:bodyPr/>
          <a:lstStyle/>
          <a:p>
            <a:pPr fontAlgn="base">
              <a:spcBef>
                <a:spcPct val="0"/>
              </a:spcBef>
              <a:spcAft>
                <a:spcPct val="0"/>
              </a:spcAft>
            </a:pPr>
            <a:fld id="{E1938FC4-FFB5-4BDB-80FB-C4A5C8E8A899}" type="slidenum">
              <a:rPr lang="ja-JP" altLang="en-US" smtClean="0">
                <a:cs typeface="あくあフォント"/>
              </a:rPr>
              <a:pPr fontAlgn="base">
                <a:spcBef>
                  <a:spcPct val="0"/>
                </a:spcBef>
                <a:spcAft>
                  <a:spcPct val="0"/>
                </a:spcAft>
              </a:pPr>
              <a:t>33</a:t>
            </a:fld>
            <a:endParaRPr lang="en-US" altLang="ja-JP" smtClean="0">
              <a:cs typeface="あくあフォント"/>
            </a:endParaRPr>
          </a:p>
        </p:txBody>
      </p:sp>
      <p:sp>
        <p:nvSpPr>
          <p:cNvPr id="6" name="Rectangle 3"/>
          <p:cNvSpPr txBox="1">
            <a:spLocks noChangeArrowheads="1"/>
          </p:cNvSpPr>
          <p:nvPr/>
        </p:nvSpPr>
        <p:spPr bwMode="auto">
          <a:xfrm>
            <a:off x="990600" y="2133600"/>
            <a:ext cx="7924800" cy="3962400"/>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a:defRPr/>
            </a:pPr>
            <a:r>
              <a:rPr lang="zh-TW" altLang="en-US" sz="2400" kern="0" dirty="0" smtClean="0">
                <a:solidFill>
                  <a:srgbClr val="0000CC"/>
                </a:solidFill>
                <a:latin typeface="Times New Roman" pitchFamily="18" charset="0"/>
                <a:ea typeface="華康魏碑體" pitchFamily="65" charset="-120"/>
              </a:rPr>
              <a:t>歷來心理學家對行為解釋時，有的將行為決定於外在原因（行為主義），有的將行為決定於內在原因（本能論）。</a:t>
            </a:r>
            <a:endParaRPr lang="en-US" altLang="zh-TW" sz="2400" kern="0" dirty="0" smtClean="0">
              <a:solidFill>
                <a:srgbClr val="0000CC"/>
              </a:solidFill>
              <a:latin typeface="Times New Roman" pitchFamily="18" charset="0"/>
              <a:ea typeface="華康魏碑體" pitchFamily="65" charset="-120"/>
            </a:endParaRPr>
          </a:p>
          <a:p>
            <a:pPr>
              <a:defRPr/>
            </a:pPr>
            <a:r>
              <a:rPr lang="en-US" altLang="zh-TW" sz="2400" kern="0" dirty="0" smtClean="0">
                <a:solidFill>
                  <a:srgbClr val="0000CC"/>
                </a:solidFill>
                <a:latin typeface="Times New Roman" pitchFamily="18" charset="0"/>
                <a:ea typeface="華康魏碑體" pitchFamily="65" charset="-120"/>
              </a:rPr>
              <a:t>Lewin</a:t>
            </a:r>
            <a:r>
              <a:rPr lang="zh-TW" altLang="en-US" sz="2400" kern="0" dirty="0" smtClean="0">
                <a:solidFill>
                  <a:srgbClr val="0000CC"/>
                </a:solidFill>
                <a:latin typeface="Times New Roman" pitchFamily="18" charset="0"/>
                <a:ea typeface="華康魏碑體" pitchFamily="65" charset="-120"/>
              </a:rPr>
              <a:t>採完形心理學觀點，將個體行為變化視為在某一</a:t>
            </a:r>
            <a:r>
              <a:rPr lang="zh-TW" altLang="en-US" sz="2400" kern="0" dirty="0" smtClean="0">
                <a:solidFill>
                  <a:srgbClr val="FF0000"/>
                </a:solidFill>
                <a:latin typeface="Times New Roman" pitchFamily="18" charset="0"/>
                <a:ea typeface="華康魏碑體" pitchFamily="65" charset="-120"/>
              </a:rPr>
              <a:t>時間與空間內，受內外兩種因素交互作用的結果</a:t>
            </a:r>
            <a:r>
              <a:rPr lang="zh-TW" altLang="en-US" sz="2400" kern="0" dirty="0" smtClean="0">
                <a:solidFill>
                  <a:srgbClr val="0000CC"/>
                </a:solidFill>
                <a:latin typeface="Times New Roman" pitchFamily="18" charset="0"/>
                <a:ea typeface="華康魏碑體" pitchFamily="65" charset="-120"/>
              </a:rPr>
              <a:t>。</a:t>
            </a:r>
            <a:endParaRPr lang="en-US" altLang="zh-TW" sz="2400" kern="0" dirty="0" smtClean="0">
              <a:solidFill>
                <a:srgbClr val="0000CC"/>
              </a:solidFill>
              <a:latin typeface="Times New Roman" pitchFamily="18" charset="0"/>
              <a:ea typeface="華康魏碑體" pitchFamily="65" charset="-120"/>
            </a:endParaRPr>
          </a:p>
          <a:p>
            <a:pPr>
              <a:defRPr/>
            </a:pPr>
            <a:r>
              <a:rPr lang="zh-TW" altLang="en-US" sz="2400" kern="0" dirty="0" smtClean="0">
                <a:solidFill>
                  <a:srgbClr val="0000CC"/>
                </a:solidFill>
                <a:latin typeface="Times New Roman" pitchFamily="18" charset="0"/>
                <a:ea typeface="華康魏碑體" pitchFamily="65" charset="-120"/>
              </a:rPr>
              <a:t>場地論</a:t>
            </a:r>
            <a:r>
              <a:rPr lang="zh-TW" altLang="en-US" sz="2400" kern="0" dirty="0">
                <a:solidFill>
                  <a:srgbClr val="0000CC"/>
                </a:solidFill>
                <a:latin typeface="Times New Roman" pitchFamily="18" charset="0"/>
                <a:ea typeface="華康魏碑體" pitchFamily="65" charset="-120"/>
              </a:rPr>
              <a:t>：</a:t>
            </a:r>
            <a:r>
              <a:rPr lang="en-US" altLang="zh-TW" sz="2400" kern="0" dirty="0" smtClean="0">
                <a:solidFill>
                  <a:srgbClr val="0000CC"/>
                </a:solidFill>
                <a:latin typeface="Times New Roman" pitchFamily="18" charset="0"/>
                <a:ea typeface="華康魏碑體" pitchFamily="65" charset="-120"/>
              </a:rPr>
              <a:t>Lewin</a:t>
            </a:r>
            <a:r>
              <a:rPr lang="zh-TW" altLang="en-US" sz="2400" kern="0" dirty="0" smtClean="0">
                <a:solidFill>
                  <a:srgbClr val="0000CC"/>
                </a:solidFill>
                <a:latin typeface="Times New Roman" pitchFamily="18" charset="0"/>
                <a:ea typeface="華康魏碑體" pitchFamily="65" charset="-120"/>
              </a:rPr>
              <a:t>稱個人在某時間所處的空間為</a:t>
            </a:r>
            <a:r>
              <a:rPr lang="zh-TW" altLang="en-US" sz="2400" kern="0" dirty="0" smtClean="0">
                <a:solidFill>
                  <a:srgbClr val="FF0000"/>
                </a:solidFill>
                <a:latin typeface="Times New Roman" pitchFamily="18" charset="0"/>
                <a:ea typeface="華康魏碑體" pitchFamily="65" charset="-120"/>
              </a:rPr>
              <a:t>場域</a:t>
            </a:r>
            <a:r>
              <a:rPr lang="zh-TW" altLang="en-US" sz="2400" kern="0" dirty="0" smtClean="0">
                <a:solidFill>
                  <a:srgbClr val="0000CC"/>
                </a:solidFill>
                <a:latin typeface="Times New Roman" pitchFamily="18" charset="0"/>
                <a:ea typeface="華康魏碑體" pitchFamily="65" charset="-120"/>
              </a:rPr>
              <a:t>（</a:t>
            </a:r>
            <a:r>
              <a:rPr lang="en-US" altLang="zh-TW" sz="2400" kern="0" dirty="0" smtClean="0">
                <a:solidFill>
                  <a:srgbClr val="0000CC"/>
                </a:solidFill>
                <a:latin typeface="Times New Roman" pitchFamily="18" charset="0"/>
                <a:ea typeface="華康魏碑體" pitchFamily="65" charset="-120"/>
              </a:rPr>
              <a:t>field, </a:t>
            </a:r>
            <a:r>
              <a:rPr lang="zh-TW" altLang="en-US" sz="2400" kern="0" dirty="0" smtClean="0">
                <a:solidFill>
                  <a:srgbClr val="0000CC"/>
                </a:solidFill>
                <a:latin typeface="Times New Roman" pitchFamily="18" charset="0"/>
                <a:ea typeface="華康魏碑體" pitchFamily="65" charset="-120"/>
              </a:rPr>
              <a:t>或譯場地）：在同一場域內的各部分元素彼此影響；當某部分元素變動，所有其他部分的元素都會受到影響</a:t>
            </a:r>
            <a:r>
              <a:rPr lang="zh-TW" altLang="en-US" sz="2400" kern="0" dirty="0">
                <a:solidFill>
                  <a:srgbClr val="0000CC"/>
                </a:solidFill>
                <a:latin typeface="Times New Roman" pitchFamily="18" charset="0"/>
                <a:ea typeface="華康魏碑體" pitchFamily="65" charset="-120"/>
              </a:rPr>
              <a:t>。</a:t>
            </a:r>
            <a:endParaRPr lang="zh-TW" altLang="en-US" sz="2400" kern="0" dirty="0" smtClean="0">
              <a:solidFill>
                <a:srgbClr val="0000CC"/>
              </a:solidFill>
              <a:latin typeface="Times New Roman" pitchFamily="18" charset="0"/>
              <a:ea typeface="華康魏碑體" pitchFamily="65" charset="-12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標題 1"/>
          <p:cNvSpPr>
            <a:spLocks noGrp="1"/>
          </p:cNvSpPr>
          <p:nvPr>
            <p:ph type="title"/>
          </p:nvPr>
        </p:nvSpPr>
        <p:spPr/>
        <p:txBody>
          <a:bodyPr/>
          <a:lstStyle/>
          <a:p>
            <a:endParaRPr lang="zh-TW" altLang="en-US" smtClean="0"/>
          </a:p>
        </p:txBody>
      </p:sp>
      <p:sp>
        <p:nvSpPr>
          <p:cNvPr id="46082" name="內容版面配置區 2"/>
          <p:cNvSpPr>
            <a:spLocks noGrp="1"/>
          </p:cNvSpPr>
          <p:nvPr>
            <p:ph idx="1"/>
          </p:nvPr>
        </p:nvSpPr>
        <p:spPr/>
        <p:txBody>
          <a:bodyPr/>
          <a:lstStyle/>
          <a:p>
            <a:endParaRPr lang="zh-TW" altLang="en-US" smtClean="0"/>
          </a:p>
        </p:txBody>
      </p:sp>
      <p:sp>
        <p:nvSpPr>
          <p:cNvPr id="46083" name="投影片編號版面配置區 3"/>
          <p:cNvSpPr>
            <a:spLocks noGrp="1"/>
          </p:cNvSpPr>
          <p:nvPr>
            <p:ph type="sldNum" sz="quarter" idx="12"/>
          </p:nvPr>
        </p:nvSpPr>
        <p:spPr>
          <a:noFill/>
        </p:spPr>
        <p:txBody>
          <a:bodyPr/>
          <a:lstStyle/>
          <a:p>
            <a:pPr fontAlgn="base">
              <a:spcBef>
                <a:spcPct val="0"/>
              </a:spcBef>
              <a:spcAft>
                <a:spcPct val="0"/>
              </a:spcAft>
            </a:pPr>
            <a:fld id="{0E408283-98F2-40C9-94A2-CFD509B7C72C}" type="slidenum">
              <a:rPr lang="ja-JP" altLang="en-US" smtClean="0">
                <a:cs typeface="あくあフォント"/>
              </a:rPr>
              <a:pPr fontAlgn="base">
                <a:spcBef>
                  <a:spcPct val="0"/>
                </a:spcBef>
                <a:spcAft>
                  <a:spcPct val="0"/>
                </a:spcAft>
              </a:pPr>
              <a:t>34</a:t>
            </a:fld>
            <a:endParaRPr lang="en-US" altLang="ja-JP" smtClean="0">
              <a:cs typeface="あくあフォント"/>
            </a:endParaRPr>
          </a:p>
        </p:txBody>
      </p:sp>
      <p:sp>
        <p:nvSpPr>
          <p:cNvPr id="7" name="Rectangle 3"/>
          <p:cNvSpPr txBox="1">
            <a:spLocks noChangeArrowheads="1"/>
          </p:cNvSpPr>
          <p:nvPr/>
        </p:nvSpPr>
        <p:spPr bwMode="auto">
          <a:xfrm>
            <a:off x="990600" y="2133600"/>
            <a:ext cx="7924800" cy="3962400"/>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a:buClr>
                <a:srgbClr val="003366"/>
              </a:buClr>
              <a:defRPr/>
            </a:pPr>
            <a:r>
              <a:rPr lang="en-US" altLang="zh-TW" sz="2600" kern="0" dirty="0" smtClean="0">
                <a:solidFill>
                  <a:srgbClr val="0000CC"/>
                </a:solidFill>
                <a:latin typeface="Times New Roman" pitchFamily="18" charset="0"/>
                <a:ea typeface="華康魏碑體" pitchFamily="65" charset="-120"/>
              </a:rPr>
              <a:t>Lewin</a:t>
            </a:r>
            <a:r>
              <a:rPr lang="zh-TW" altLang="en-US" sz="2600" kern="0" dirty="0" smtClean="0">
                <a:solidFill>
                  <a:srgbClr val="0000CC"/>
                </a:solidFill>
                <a:latin typeface="Times New Roman" pitchFamily="18" charset="0"/>
                <a:ea typeface="華康魏碑體" pitchFamily="65" charset="-120"/>
              </a:rPr>
              <a:t>用場地論來解釋人的心理與行為，以下公式表示個人行為與其環境的交互關係：</a:t>
            </a:r>
          </a:p>
          <a:p>
            <a:pPr>
              <a:buClr>
                <a:srgbClr val="003366"/>
              </a:buClr>
              <a:defRPr/>
            </a:pPr>
            <a:endParaRPr lang="zh-TW" altLang="en-US" sz="1600" kern="0" dirty="0" smtClean="0">
              <a:solidFill>
                <a:srgbClr val="0000CC"/>
              </a:solidFill>
              <a:latin typeface="Times New Roman" pitchFamily="18" charset="0"/>
              <a:ea typeface="華康魏碑體" pitchFamily="65" charset="-120"/>
            </a:endParaRPr>
          </a:p>
          <a:p>
            <a:pPr algn="ctr">
              <a:buClr>
                <a:srgbClr val="003366"/>
              </a:buClr>
              <a:buFont typeface="Wingdings" pitchFamily="2" charset="2"/>
              <a:buNone/>
              <a:defRPr/>
            </a:pPr>
            <a:r>
              <a:rPr lang="en-US" altLang="zh-TW" b="1" kern="0" dirty="0" smtClean="0">
                <a:solidFill>
                  <a:srgbClr val="0000CC"/>
                </a:solidFill>
                <a:latin typeface="Cataneo BT" pitchFamily="66" charset="0"/>
                <a:ea typeface="華康魏碑體" pitchFamily="65" charset="-120"/>
              </a:rPr>
              <a:t>B = f</a:t>
            </a:r>
            <a:r>
              <a:rPr lang="zh-TW" altLang="en-US" b="1" kern="0" dirty="0" smtClean="0">
                <a:solidFill>
                  <a:srgbClr val="0000CC"/>
                </a:solidFill>
                <a:latin typeface="Cataneo BT" pitchFamily="66" charset="0"/>
                <a:ea typeface="華康魏碑體" pitchFamily="65" charset="-120"/>
              </a:rPr>
              <a:t>（</a:t>
            </a:r>
            <a:r>
              <a:rPr lang="en-US" altLang="zh-TW" b="1" kern="0" dirty="0" smtClean="0">
                <a:solidFill>
                  <a:srgbClr val="0000CC"/>
                </a:solidFill>
                <a:latin typeface="Cataneo BT" pitchFamily="66" charset="0"/>
                <a:ea typeface="華康魏碑體" pitchFamily="65" charset="-120"/>
              </a:rPr>
              <a:t>P</a:t>
            </a:r>
            <a:r>
              <a:rPr lang="zh-TW" altLang="en-US" b="1" kern="0" dirty="0" smtClean="0">
                <a:solidFill>
                  <a:srgbClr val="0000CC"/>
                </a:solidFill>
                <a:latin typeface="Cataneo BT" pitchFamily="66" charset="0"/>
                <a:ea typeface="華康魏碑體" pitchFamily="65" charset="-120"/>
              </a:rPr>
              <a:t>，</a:t>
            </a:r>
            <a:r>
              <a:rPr lang="en-US" altLang="zh-TW" b="1" kern="0" dirty="0" smtClean="0">
                <a:solidFill>
                  <a:srgbClr val="0000CC"/>
                </a:solidFill>
                <a:latin typeface="Cataneo BT" pitchFamily="66" charset="0"/>
                <a:ea typeface="華康魏碑體" pitchFamily="65" charset="-120"/>
              </a:rPr>
              <a:t>E</a:t>
            </a:r>
            <a:r>
              <a:rPr lang="zh-TW" altLang="en-US" b="1" kern="0" dirty="0" smtClean="0">
                <a:solidFill>
                  <a:srgbClr val="0000CC"/>
                </a:solidFill>
                <a:latin typeface="Cataneo BT" pitchFamily="66" charset="0"/>
                <a:ea typeface="華康魏碑體" pitchFamily="65" charset="-120"/>
              </a:rPr>
              <a:t>）</a:t>
            </a:r>
          </a:p>
          <a:p>
            <a:pPr algn="ctr">
              <a:buClr>
                <a:srgbClr val="003366"/>
              </a:buClr>
              <a:buFont typeface="Wingdings" pitchFamily="2" charset="2"/>
              <a:buNone/>
              <a:defRPr/>
            </a:pPr>
            <a:r>
              <a:rPr lang="en-US" altLang="zh-TW" sz="2000" kern="0" dirty="0" smtClean="0">
                <a:solidFill>
                  <a:srgbClr val="0000CC"/>
                </a:solidFill>
                <a:latin typeface="Times New Roman" pitchFamily="18" charset="0"/>
                <a:ea typeface="華康魏碑體" pitchFamily="65" charset="-120"/>
              </a:rPr>
              <a:t>B</a:t>
            </a:r>
            <a:r>
              <a:rPr lang="zh-TW" altLang="en-US" sz="2000" kern="0" dirty="0" smtClean="0">
                <a:solidFill>
                  <a:srgbClr val="0000CC"/>
                </a:solidFill>
                <a:latin typeface="Times New Roman" pitchFamily="18" charset="0"/>
                <a:ea typeface="華康魏碑體" pitchFamily="65" charset="-120"/>
              </a:rPr>
              <a:t>：</a:t>
            </a:r>
            <a:r>
              <a:rPr lang="en-US" altLang="zh-TW" sz="2000" kern="0" dirty="0" smtClean="0">
                <a:solidFill>
                  <a:srgbClr val="0000CC"/>
                </a:solidFill>
                <a:latin typeface="Times New Roman" pitchFamily="18" charset="0"/>
                <a:ea typeface="華康魏碑體" pitchFamily="65" charset="-120"/>
              </a:rPr>
              <a:t>Behavior    P</a:t>
            </a:r>
            <a:r>
              <a:rPr lang="zh-TW" altLang="en-US" sz="2000" kern="0" dirty="0" smtClean="0">
                <a:solidFill>
                  <a:srgbClr val="0000CC"/>
                </a:solidFill>
                <a:latin typeface="Times New Roman" pitchFamily="18" charset="0"/>
                <a:ea typeface="華康魏碑體" pitchFamily="65" charset="-120"/>
              </a:rPr>
              <a:t>：</a:t>
            </a:r>
            <a:r>
              <a:rPr lang="en-US" altLang="zh-TW" sz="2000" kern="0" dirty="0" smtClean="0">
                <a:solidFill>
                  <a:srgbClr val="0000CC"/>
                </a:solidFill>
                <a:latin typeface="Times New Roman" pitchFamily="18" charset="0"/>
                <a:ea typeface="華康魏碑體" pitchFamily="65" charset="-120"/>
              </a:rPr>
              <a:t>Person   E</a:t>
            </a:r>
            <a:r>
              <a:rPr lang="zh-TW" altLang="en-US" sz="2000" kern="0" dirty="0" smtClean="0">
                <a:solidFill>
                  <a:srgbClr val="0000CC"/>
                </a:solidFill>
                <a:latin typeface="Times New Roman" pitchFamily="18" charset="0"/>
                <a:ea typeface="華康魏碑體" pitchFamily="65" charset="-120"/>
              </a:rPr>
              <a:t>：</a:t>
            </a:r>
            <a:r>
              <a:rPr lang="en-US" altLang="zh-TW" sz="2000" kern="0" dirty="0" smtClean="0">
                <a:solidFill>
                  <a:srgbClr val="0000CC"/>
                </a:solidFill>
                <a:latin typeface="Times New Roman" pitchFamily="18" charset="0"/>
                <a:ea typeface="華康魏碑體" pitchFamily="65" charset="-120"/>
              </a:rPr>
              <a:t>Environment   f=function</a:t>
            </a:r>
          </a:p>
          <a:p>
            <a:pPr algn="ctr">
              <a:buClr>
                <a:srgbClr val="003366"/>
              </a:buClr>
              <a:buFont typeface="Wingdings" pitchFamily="2" charset="2"/>
              <a:buNone/>
              <a:defRPr/>
            </a:pPr>
            <a:endParaRPr lang="en-US" altLang="zh-TW" sz="1600" kern="0" dirty="0" smtClean="0">
              <a:solidFill>
                <a:srgbClr val="0000CC"/>
              </a:solidFill>
              <a:latin typeface="Times New Roman" pitchFamily="18" charset="0"/>
              <a:ea typeface="華康魏碑體" pitchFamily="65" charset="-120"/>
            </a:endParaRPr>
          </a:p>
          <a:p>
            <a:pPr>
              <a:buClr>
                <a:srgbClr val="003366"/>
              </a:buClr>
              <a:defRPr/>
            </a:pPr>
            <a:r>
              <a:rPr lang="zh-TW" altLang="en-US" sz="2600" kern="0" dirty="0" smtClean="0">
                <a:solidFill>
                  <a:srgbClr val="0000CC"/>
                </a:solidFill>
                <a:latin typeface="Times New Roman" pitchFamily="18" charset="0"/>
                <a:ea typeface="華康魏碑體" pitchFamily="65" charset="-120"/>
              </a:rPr>
              <a:t>個人的一切行為（包括心理活動）是隨其</a:t>
            </a:r>
            <a:r>
              <a:rPr lang="zh-TW" altLang="en-US" sz="2600" kern="0" dirty="0" smtClean="0">
                <a:solidFill>
                  <a:srgbClr val="FF0000"/>
                </a:solidFill>
                <a:latin typeface="Times New Roman" pitchFamily="18" charset="0"/>
                <a:ea typeface="華康魏碑體" pitchFamily="65" charset="-120"/>
              </a:rPr>
              <a:t>本身</a:t>
            </a:r>
            <a:r>
              <a:rPr lang="zh-TW" altLang="en-US" sz="2600" kern="0" dirty="0" smtClean="0">
                <a:solidFill>
                  <a:srgbClr val="0000CC"/>
                </a:solidFill>
                <a:latin typeface="Times New Roman" pitchFamily="18" charset="0"/>
                <a:ea typeface="華康魏碑體" pitchFamily="65" charset="-120"/>
              </a:rPr>
              <a:t>與</a:t>
            </a:r>
            <a:r>
              <a:rPr lang="zh-TW" altLang="en-US" sz="2600" kern="0" dirty="0" smtClean="0">
                <a:solidFill>
                  <a:srgbClr val="FF0000"/>
                </a:solidFill>
                <a:latin typeface="Times New Roman" pitchFamily="18" charset="0"/>
                <a:ea typeface="華康魏碑體" pitchFamily="65" charset="-120"/>
              </a:rPr>
              <a:t>所處環境條件</a:t>
            </a:r>
            <a:r>
              <a:rPr lang="zh-TW" altLang="en-US" sz="2600" kern="0" dirty="0" smtClean="0">
                <a:solidFill>
                  <a:srgbClr val="0000CC"/>
                </a:solidFill>
                <a:latin typeface="Times New Roman" pitchFamily="18" charset="0"/>
                <a:ea typeface="華康魏碑體" pitchFamily="65" charset="-120"/>
              </a:rPr>
              <a:t>的變化而改變的。</a:t>
            </a:r>
            <a:endParaRPr lang="zh-TW" altLang="en-US" sz="2600" kern="0" dirty="0" smtClean="0">
              <a:latin typeface="Arial"/>
              <a:ea typeface="標楷體"/>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標題 1"/>
          <p:cNvSpPr>
            <a:spLocks noGrp="1"/>
          </p:cNvSpPr>
          <p:nvPr>
            <p:ph type="title"/>
          </p:nvPr>
        </p:nvSpPr>
        <p:spPr/>
        <p:txBody>
          <a:bodyPr/>
          <a:lstStyle/>
          <a:p>
            <a:endParaRPr lang="zh-TW" altLang="en-US" smtClean="0"/>
          </a:p>
        </p:txBody>
      </p:sp>
      <p:sp>
        <p:nvSpPr>
          <p:cNvPr id="3" name="內容版面配置區 2"/>
          <p:cNvSpPr>
            <a:spLocks noGrp="1"/>
          </p:cNvSpPr>
          <p:nvPr>
            <p:ph idx="1"/>
          </p:nvPr>
        </p:nvSpPr>
        <p:spPr/>
        <p:txBody>
          <a:bodyPr/>
          <a:lstStyle/>
          <a:p>
            <a:pPr eaLnBrk="1" hangingPunct="1">
              <a:buClr>
                <a:srgbClr val="003366"/>
              </a:buClr>
              <a:buSzPct val="75000"/>
              <a:buFont typeface="Wingdings" pitchFamily="2" charset="2"/>
              <a:buChar char="l"/>
              <a:defRPr/>
            </a:pPr>
            <a:r>
              <a:rPr lang="zh-TW" altLang="en-US" dirty="0">
                <a:solidFill>
                  <a:srgbClr val="0000CC"/>
                </a:solidFill>
                <a:latin typeface="Times New Roman" pitchFamily="18" charset="0"/>
                <a:ea typeface="華康魏碑體"/>
                <a:cs typeface="+mn-cs"/>
              </a:rPr>
              <a:t>生活空間（</a:t>
            </a:r>
            <a:r>
              <a:rPr lang="en-US" altLang="zh-TW" dirty="0">
                <a:solidFill>
                  <a:srgbClr val="0000CC"/>
                </a:solidFill>
                <a:latin typeface="Times New Roman" pitchFamily="18" charset="0"/>
                <a:ea typeface="華康魏碑體"/>
                <a:cs typeface="+mn-cs"/>
              </a:rPr>
              <a:t>life space</a:t>
            </a:r>
            <a:r>
              <a:rPr lang="zh-TW" altLang="en-US" dirty="0" smtClean="0">
                <a:solidFill>
                  <a:srgbClr val="0000CC"/>
                </a:solidFill>
                <a:latin typeface="Times New Roman" pitchFamily="18" charset="0"/>
                <a:ea typeface="華康魏碑體"/>
                <a:cs typeface="+mn-cs"/>
              </a:rPr>
              <a:t>）</a:t>
            </a:r>
            <a:r>
              <a:rPr lang="en-US" altLang="zh-TW" dirty="0" smtClean="0">
                <a:solidFill>
                  <a:srgbClr val="0000CC"/>
                </a:solidFill>
                <a:latin typeface="Times New Roman" pitchFamily="18" charset="0"/>
                <a:ea typeface="華康魏碑體"/>
                <a:cs typeface="+mn-cs"/>
              </a:rPr>
              <a:t>:</a:t>
            </a:r>
            <a:r>
              <a:rPr lang="en-US" altLang="zh-TW" dirty="0">
                <a:solidFill>
                  <a:srgbClr val="0000CC"/>
                </a:solidFill>
                <a:latin typeface="Times New Roman" pitchFamily="18" charset="0"/>
                <a:ea typeface="華康魏碑體"/>
                <a:cs typeface="+mn-cs"/>
              </a:rPr>
              <a:t>L</a:t>
            </a:r>
            <a:r>
              <a:rPr lang="en-US" altLang="zh-TW" dirty="0" smtClean="0">
                <a:solidFill>
                  <a:srgbClr val="0000CC"/>
                </a:solidFill>
                <a:latin typeface="Times New Roman" pitchFamily="18" charset="0"/>
                <a:ea typeface="華康魏碑體"/>
                <a:cs typeface="+mn-cs"/>
              </a:rPr>
              <a:t>ewin</a:t>
            </a:r>
            <a:r>
              <a:rPr lang="zh-TW" altLang="en-US" dirty="0" smtClean="0">
                <a:solidFill>
                  <a:srgbClr val="0000CC"/>
                </a:solidFill>
                <a:latin typeface="Times New Roman" pitchFamily="18" charset="0"/>
                <a:ea typeface="華康魏碑體"/>
                <a:cs typeface="+mn-cs"/>
              </a:rPr>
              <a:t>將</a:t>
            </a:r>
            <a:r>
              <a:rPr lang="zh-TW" altLang="en-US" dirty="0">
                <a:solidFill>
                  <a:srgbClr val="0000CC"/>
                </a:solidFill>
                <a:latin typeface="Times New Roman" pitchFamily="18" charset="0"/>
                <a:ea typeface="華康魏碑體"/>
                <a:cs typeface="+mn-cs"/>
              </a:rPr>
              <a:t>影響個人某時某地行為的所有因素總和，稱為生活空間（</a:t>
            </a:r>
            <a:r>
              <a:rPr lang="en-US" altLang="zh-TW" dirty="0">
                <a:solidFill>
                  <a:srgbClr val="0000CC"/>
                </a:solidFill>
                <a:latin typeface="Times New Roman" pitchFamily="18" charset="0"/>
                <a:ea typeface="華康魏碑體"/>
                <a:cs typeface="+mn-cs"/>
              </a:rPr>
              <a:t>life space</a:t>
            </a:r>
            <a:r>
              <a:rPr lang="zh-TW" altLang="en-US" dirty="0" smtClean="0">
                <a:solidFill>
                  <a:srgbClr val="0000CC"/>
                </a:solidFill>
                <a:latin typeface="Times New Roman" pitchFamily="18" charset="0"/>
                <a:ea typeface="華康魏碑體"/>
                <a:cs typeface="+mn-cs"/>
              </a:rPr>
              <a:t>）</a:t>
            </a:r>
            <a:r>
              <a:rPr lang="en-US" altLang="zh-TW" dirty="0" smtClean="0">
                <a:solidFill>
                  <a:srgbClr val="0000CC"/>
                </a:solidFill>
                <a:latin typeface="Times New Roman" pitchFamily="18" charset="0"/>
                <a:ea typeface="華康魏碑體"/>
                <a:cs typeface="+mn-cs"/>
              </a:rPr>
              <a:t>.</a:t>
            </a:r>
            <a:r>
              <a:rPr lang="zh-TW" altLang="en-US" u="sng" dirty="0" smtClean="0">
                <a:solidFill>
                  <a:schemeClr val="tx1">
                    <a:lumMod val="95000"/>
                    <a:lumOff val="5000"/>
                  </a:schemeClr>
                </a:solidFill>
                <a:latin typeface="Times New Roman" pitchFamily="18" charset="0"/>
                <a:ea typeface="華康魏碑體"/>
                <a:cs typeface="+mn-cs"/>
              </a:rPr>
              <a:t>只有</a:t>
            </a:r>
            <a:r>
              <a:rPr lang="zh-TW" altLang="en-US" u="sng" dirty="0">
                <a:solidFill>
                  <a:schemeClr val="tx1">
                    <a:lumMod val="95000"/>
                    <a:lumOff val="5000"/>
                  </a:schemeClr>
                </a:solidFill>
                <a:latin typeface="Times New Roman" pitchFamily="18" charset="0"/>
                <a:ea typeface="華康魏碑體"/>
                <a:cs typeface="+mn-cs"/>
              </a:rPr>
              <a:t>個人能覺知的心理事件才構成他生活空間的要素</a:t>
            </a:r>
            <a:r>
              <a:rPr lang="zh-TW" altLang="en-US" u="sng" dirty="0" smtClean="0">
                <a:solidFill>
                  <a:schemeClr val="tx1">
                    <a:lumMod val="95000"/>
                    <a:lumOff val="5000"/>
                  </a:schemeClr>
                </a:solidFill>
                <a:latin typeface="Times New Roman" pitchFamily="18" charset="0"/>
                <a:ea typeface="華康魏碑體"/>
                <a:cs typeface="+mn-cs"/>
              </a:rPr>
              <a:t>。</a:t>
            </a:r>
          </a:p>
          <a:p>
            <a:pPr marL="0" indent="0" eaLnBrk="1" hangingPunct="1">
              <a:buClr>
                <a:srgbClr val="003366"/>
              </a:buClr>
              <a:buSzPct val="75000"/>
              <a:buNone/>
              <a:defRPr/>
            </a:pPr>
            <a:endParaRPr lang="en-US" altLang="zh-TW" u="sng" dirty="0" smtClean="0">
              <a:solidFill>
                <a:schemeClr val="tx1">
                  <a:lumMod val="95000"/>
                  <a:lumOff val="5000"/>
                </a:schemeClr>
              </a:solidFill>
              <a:latin typeface="Times New Roman" pitchFamily="18" charset="0"/>
              <a:ea typeface="華康魏碑體"/>
              <a:cs typeface="+mn-cs"/>
            </a:endParaRPr>
          </a:p>
          <a:p>
            <a:pPr marL="0" indent="0" eaLnBrk="1" hangingPunct="1">
              <a:buClr>
                <a:srgbClr val="003366"/>
              </a:buClr>
              <a:buSzPct val="75000"/>
              <a:buFont typeface="あくあフォント"/>
              <a:buNone/>
              <a:defRPr/>
            </a:pPr>
            <a:r>
              <a:rPr lang="zh-TW" altLang="en-US" dirty="0" smtClean="0">
                <a:ea typeface="華康魏碑體"/>
              </a:rPr>
              <a:t>●</a:t>
            </a:r>
            <a:r>
              <a:rPr lang="zh-TW" altLang="zh-TW" b="1" u="sng" dirty="0" smtClean="0">
                <a:ea typeface="華康魏碑體"/>
              </a:rPr>
              <a:t>個體行為是此心理空間的函數</a:t>
            </a:r>
            <a:endParaRPr lang="zh-TW" altLang="en-US" b="1" u="sng" dirty="0">
              <a:ea typeface="華康魏碑體"/>
            </a:endParaRPr>
          </a:p>
          <a:p>
            <a:pPr marL="0" indent="0" eaLnBrk="1" hangingPunct="1">
              <a:buClr>
                <a:srgbClr val="003366"/>
              </a:buClr>
              <a:buSzPct val="75000"/>
              <a:buFont typeface="あくあフォント"/>
              <a:buNone/>
              <a:defRPr/>
            </a:pPr>
            <a:r>
              <a:rPr lang="zh-TW" altLang="en-US" b="1" dirty="0" smtClean="0">
                <a:ea typeface="華康魏碑體"/>
              </a:rPr>
              <a:t>                        </a:t>
            </a:r>
            <a:r>
              <a:rPr lang="en-US" altLang="zh-TW" b="1" u="sng" dirty="0" smtClean="0">
                <a:ea typeface="華康魏碑體"/>
              </a:rPr>
              <a:t>B=</a:t>
            </a:r>
            <a:r>
              <a:rPr lang="en-US" altLang="zh-TW" b="1" i="1" u="sng" dirty="0" smtClean="0">
                <a:ea typeface="華康魏碑體"/>
              </a:rPr>
              <a:t>f</a:t>
            </a:r>
            <a:r>
              <a:rPr lang="en-US" altLang="zh-TW" b="1" u="sng" dirty="0" smtClean="0">
                <a:ea typeface="華康魏碑體"/>
              </a:rPr>
              <a:t>(</a:t>
            </a:r>
            <a:r>
              <a:rPr lang="en-US" altLang="zh-TW" b="1" u="sng" dirty="0" err="1" smtClean="0">
                <a:ea typeface="華康魏碑體"/>
              </a:rPr>
              <a:t>LS</a:t>
            </a:r>
            <a:r>
              <a:rPr lang="en-US" altLang="zh-TW" b="1" i="1" u="sng" dirty="0" err="1" smtClean="0">
                <a:ea typeface="華康魏碑體"/>
              </a:rPr>
              <a:t>p</a:t>
            </a:r>
            <a:r>
              <a:rPr lang="en-US" altLang="zh-TW" b="1" u="sng" dirty="0" smtClean="0">
                <a:ea typeface="華康魏碑體"/>
              </a:rPr>
              <a:t>)</a:t>
            </a:r>
            <a:endParaRPr lang="zh-TW" altLang="en-US" dirty="0"/>
          </a:p>
          <a:p>
            <a:pPr algn="ctr">
              <a:buClr>
                <a:srgbClr val="003366"/>
              </a:buClr>
              <a:buFont typeface="Wingdings" pitchFamily="2" charset="2"/>
              <a:buNone/>
              <a:defRPr/>
            </a:pPr>
            <a:r>
              <a:rPr lang="en-US" altLang="zh-TW" b="1" dirty="0">
                <a:solidFill>
                  <a:srgbClr val="0000CC"/>
                </a:solidFill>
                <a:latin typeface="Cataneo BT" pitchFamily="66" charset="0"/>
                <a:ea typeface="華康魏碑體" pitchFamily="65" charset="-120"/>
              </a:rPr>
              <a:t>B = f</a:t>
            </a:r>
            <a:r>
              <a:rPr lang="zh-TW" altLang="en-US" b="1" dirty="0">
                <a:solidFill>
                  <a:srgbClr val="0000CC"/>
                </a:solidFill>
                <a:latin typeface="Cataneo BT" pitchFamily="66" charset="0"/>
                <a:ea typeface="華康魏碑體" pitchFamily="65" charset="-120"/>
              </a:rPr>
              <a:t>（</a:t>
            </a:r>
            <a:r>
              <a:rPr lang="en-US" altLang="zh-TW" b="1" dirty="0">
                <a:solidFill>
                  <a:srgbClr val="0000CC"/>
                </a:solidFill>
                <a:latin typeface="Cataneo BT" pitchFamily="66" charset="0"/>
                <a:ea typeface="華康魏碑體" pitchFamily="65" charset="-120"/>
              </a:rPr>
              <a:t>P</a:t>
            </a:r>
            <a:r>
              <a:rPr lang="zh-TW" altLang="en-US" b="1" dirty="0">
                <a:solidFill>
                  <a:srgbClr val="0000CC"/>
                </a:solidFill>
                <a:latin typeface="Cataneo BT" pitchFamily="66" charset="0"/>
                <a:ea typeface="華康魏碑體" pitchFamily="65" charset="-120"/>
              </a:rPr>
              <a:t>，</a:t>
            </a:r>
            <a:r>
              <a:rPr lang="en-US" altLang="zh-TW" b="1" dirty="0">
                <a:solidFill>
                  <a:srgbClr val="0000CC"/>
                </a:solidFill>
                <a:latin typeface="Cataneo BT" pitchFamily="66" charset="0"/>
                <a:ea typeface="華康魏碑體" pitchFamily="65" charset="-120"/>
              </a:rPr>
              <a:t>E</a:t>
            </a:r>
            <a:r>
              <a:rPr lang="zh-TW" altLang="en-US" b="1" dirty="0" smtClean="0">
                <a:solidFill>
                  <a:srgbClr val="0000CC"/>
                </a:solidFill>
                <a:latin typeface="Cataneo BT" pitchFamily="66" charset="0"/>
                <a:ea typeface="華康魏碑體" pitchFamily="65" charset="-120"/>
              </a:rPr>
              <a:t>）</a:t>
            </a:r>
            <a:endParaRPr lang="zh-TW" altLang="en-US" b="1" dirty="0">
              <a:solidFill>
                <a:srgbClr val="0000CC"/>
              </a:solidFill>
              <a:latin typeface="Cataneo BT" pitchFamily="66" charset="0"/>
              <a:ea typeface="華康魏碑體" pitchFamily="65" charset="-120"/>
            </a:endParaRPr>
          </a:p>
        </p:txBody>
      </p:sp>
      <p:sp>
        <p:nvSpPr>
          <p:cNvPr id="47107" name="投影片編號版面配置區 3"/>
          <p:cNvSpPr>
            <a:spLocks noGrp="1"/>
          </p:cNvSpPr>
          <p:nvPr>
            <p:ph type="sldNum" sz="quarter" idx="12"/>
          </p:nvPr>
        </p:nvSpPr>
        <p:spPr>
          <a:noFill/>
        </p:spPr>
        <p:txBody>
          <a:bodyPr/>
          <a:lstStyle/>
          <a:p>
            <a:pPr fontAlgn="base">
              <a:spcBef>
                <a:spcPct val="0"/>
              </a:spcBef>
              <a:spcAft>
                <a:spcPct val="0"/>
              </a:spcAft>
            </a:pPr>
            <a:fld id="{4C6E7B81-9DD0-4D1C-A572-A4F41CADC1D2}" type="slidenum">
              <a:rPr lang="ja-JP" altLang="en-US" smtClean="0">
                <a:cs typeface="あくあフォント"/>
              </a:rPr>
              <a:pPr fontAlgn="base">
                <a:spcBef>
                  <a:spcPct val="0"/>
                </a:spcBef>
                <a:spcAft>
                  <a:spcPct val="0"/>
                </a:spcAft>
              </a:pPr>
              <a:t>35</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標題 1"/>
          <p:cNvSpPr>
            <a:spLocks noGrp="1"/>
          </p:cNvSpPr>
          <p:nvPr>
            <p:ph type="title"/>
          </p:nvPr>
        </p:nvSpPr>
        <p:spPr/>
        <p:txBody>
          <a:bodyPr/>
          <a:lstStyle/>
          <a:p>
            <a:endParaRPr lang="zh-TW" altLang="en-US" smtClean="0"/>
          </a:p>
        </p:txBody>
      </p:sp>
      <p:sp>
        <p:nvSpPr>
          <p:cNvPr id="48130" name="投影片編號版面配置區 3"/>
          <p:cNvSpPr>
            <a:spLocks noGrp="1"/>
          </p:cNvSpPr>
          <p:nvPr>
            <p:ph type="sldNum" sz="quarter" idx="12"/>
          </p:nvPr>
        </p:nvSpPr>
        <p:spPr>
          <a:noFill/>
        </p:spPr>
        <p:txBody>
          <a:bodyPr/>
          <a:lstStyle/>
          <a:p>
            <a:pPr fontAlgn="base">
              <a:spcBef>
                <a:spcPct val="0"/>
              </a:spcBef>
              <a:spcAft>
                <a:spcPct val="0"/>
              </a:spcAft>
            </a:pPr>
            <a:fld id="{C32C2959-2614-4665-AFAA-81FA9878DCC5}" type="slidenum">
              <a:rPr lang="ja-JP" altLang="en-US" smtClean="0">
                <a:cs typeface="あくあフォント"/>
              </a:rPr>
              <a:pPr fontAlgn="base">
                <a:spcBef>
                  <a:spcPct val="0"/>
                </a:spcBef>
                <a:spcAft>
                  <a:spcPct val="0"/>
                </a:spcAft>
              </a:pPr>
              <a:t>36</a:t>
            </a:fld>
            <a:endParaRPr lang="en-US" altLang="ja-JP" smtClean="0">
              <a:cs typeface="あくあフォント"/>
            </a:endParaRPr>
          </a:p>
        </p:txBody>
      </p:sp>
      <p:pic>
        <p:nvPicPr>
          <p:cNvPr id="48131" name="Picture 2"/>
          <p:cNvPicPr>
            <a:picLocks noGrp="1" noChangeAspect="1" noChangeArrowheads="1"/>
          </p:cNvPicPr>
          <p:nvPr>
            <p:ph idx="1"/>
          </p:nvPr>
        </p:nvPicPr>
        <p:blipFill>
          <a:blip r:embed="rId2" cstate="print"/>
          <a:srcRect/>
          <a:stretch>
            <a:fillRect/>
          </a:stretch>
        </p:blipFill>
        <p:spPr>
          <a:xfrm>
            <a:off x="1619250" y="11113"/>
            <a:ext cx="5040313" cy="6846887"/>
          </a:xfrm>
        </p:spPr>
      </p:pic>
      <p:sp>
        <p:nvSpPr>
          <p:cNvPr id="48132" name="文字方塊 4"/>
          <p:cNvSpPr txBox="1">
            <a:spLocks noChangeArrowheads="1"/>
          </p:cNvSpPr>
          <p:nvPr/>
        </p:nvSpPr>
        <p:spPr bwMode="auto">
          <a:xfrm>
            <a:off x="6659563" y="1125538"/>
            <a:ext cx="698500" cy="400050"/>
          </a:xfrm>
          <a:prstGeom prst="rect">
            <a:avLst/>
          </a:prstGeom>
          <a:noFill/>
          <a:ln w="9525">
            <a:noFill/>
            <a:miter lim="800000"/>
            <a:headEnd/>
            <a:tailEnd/>
          </a:ln>
        </p:spPr>
        <p:txBody>
          <a:bodyPr wrap="none">
            <a:spAutoFit/>
          </a:bodyPr>
          <a:lstStyle/>
          <a:p>
            <a:r>
              <a:rPr kumimoji="0" lang="zh-TW" altLang="en-US" sz="2000" b="1">
                <a:solidFill>
                  <a:srgbClr val="FF0000"/>
                </a:solidFill>
                <a:latin typeface="あくあフォント"/>
                <a:ea typeface="あくあフォント"/>
              </a:rPr>
              <a:t>兒童</a:t>
            </a:r>
          </a:p>
        </p:txBody>
      </p:sp>
      <p:sp>
        <p:nvSpPr>
          <p:cNvPr id="48133" name="文字方塊 5"/>
          <p:cNvSpPr txBox="1">
            <a:spLocks noChangeArrowheads="1"/>
          </p:cNvSpPr>
          <p:nvPr/>
        </p:nvSpPr>
        <p:spPr bwMode="auto">
          <a:xfrm>
            <a:off x="6659563" y="3429000"/>
            <a:ext cx="877887" cy="369888"/>
          </a:xfrm>
          <a:prstGeom prst="rect">
            <a:avLst/>
          </a:prstGeom>
          <a:noFill/>
          <a:ln w="9525">
            <a:noFill/>
            <a:miter lim="800000"/>
            <a:headEnd/>
            <a:tailEnd/>
          </a:ln>
        </p:spPr>
        <p:txBody>
          <a:bodyPr wrap="none">
            <a:spAutoFit/>
          </a:bodyPr>
          <a:lstStyle/>
          <a:p>
            <a:r>
              <a:rPr kumimoji="0" lang="zh-TW" altLang="en-US" b="1">
                <a:solidFill>
                  <a:srgbClr val="FF0000"/>
                </a:solidFill>
                <a:latin typeface="あくあフォント"/>
                <a:ea typeface="あくあフォント"/>
              </a:rPr>
              <a:t>青少年</a:t>
            </a:r>
          </a:p>
        </p:txBody>
      </p:sp>
      <p:sp>
        <p:nvSpPr>
          <p:cNvPr id="48134" name="文字方塊 6"/>
          <p:cNvSpPr txBox="1">
            <a:spLocks noChangeArrowheads="1"/>
          </p:cNvSpPr>
          <p:nvPr/>
        </p:nvSpPr>
        <p:spPr bwMode="auto">
          <a:xfrm>
            <a:off x="6659563" y="5805488"/>
            <a:ext cx="877887" cy="369887"/>
          </a:xfrm>
          <a:prstGeom prst="rect">
            <a:avLst/>
          </a:prstGeom>
          <a:noFill/>
          <a:ln w="9525">
            <a:noFill/>
            <a:miter lim="800000"/>
            <a:headEnd/>
            <a:tailEnd/>
          </a:ln>
        </p:spPr>
        <p:txBody>
          <a:bodyPr wrap="none">
            <a:spAutoFit/>
          </a:bodyPr>
          <a:lstStyle/>
          <a:p>
            <a:r>
              <a:rPr kumimoji="0" lang="zh-TW" altLang="en-US" b="1">
                <a:solidFill>
                  <a:srgbClr val="FF0000"/>
                </a:solidFill>
                <a:latin typeface="あくあフォント"/>
                <a:ea typeface="あくあフォント"/>
              </a:rPr>
              <a:t>成年人</a:t>
            </a:r>
          </a:p>
        </p:txBody>
      </p:sp>
      <p:sp>
        <p:nvSpPr>
          <p:cNvPr id="48135" name="文字方塊 7"/>
          <p:cNvSpPr txBox="1">
            <a:spLocks noChangeArrowheads="1"/>
          </p:cNvSpPr>
          <p:nvPr/>
        </p:nvSpPr>
        <p:spPr bwMode="auto">
          <a:xfrm>
            <a:off x="323850" y="1093788"/>
            <a:ext cx="1570038" cy="368300"/>
          </a:xfrm>
          <a:prstGeom prst="rect">
            <a:avLst/>
          </a:prstGeom>
          <a:noFill/>
          <a:ln w="9525">
            <a:solidFill>
              <a:srgbClr val="FF0000"/>
            </a:solidFill>
            <a:miter lim="800000"/>
            <a:headEnd/>
            <a:tailEnd/>
          </a:ln>
        </p:spPr>
        <p:txBody>
          <a:bodyPr wrap="none">
            <a:spAutoFit/>
          </a:bodyPr>
          <a:lstStyle/>
          <a:p>
            <a:r>
              <a:rPr kumimoji="0" lang="zh-TW" altLang="en-US">
                <a:latin typeface="あくあフォント"/>
                <a:ea typeface="あくあフォント"/>
              </a:rPr>
              <a:t>可從事的範圍</a:t>
            </a:r>
          </a:p>
        </p:txBody>
      </p:sp>
      <p:cxnSp>
        <p:nvCxnSpPr>
          <p:cNvPr id="10" name="直線單箭頭接點 9"/>
          <p:cNvCxnSpPr>
            <a:endCxn id="48135" idx="3"/>
          </p:cNvCxnSpPr>
          <p:nvPr/>
        </p:nvCxnSpPr>
        <p:spPr>
          <a:xfrm flipH="1">
            <a:off x="1893888" y="1093788"/>
            <a:ext cx="1093787" cy="184150"/>
          </a:xfrm>
          <a:prstGeom prst="straightConnector1">
            <a:avLst/>
          </a:prstGeom>
          <a:ln w="476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7" name="文字方塊 13"/>
          <p:cNvSpPr txBox="1">
            <a:spLocks noChangeArrowheads="1"/>
          </p:cNvSpPr>
          <p:nvPr/>
        </p:nvSpPr>
        <p:spPr bwMode="auto">
          <a:xfrm>
            <a:off x="476250" y="1773238"/>
            <a:ext cx="1800225" cy="368300"/>
          </a:xfrm>
          <a:prstGeom prst="rect">
            <a:avLst/>
          </a:prstGeom>
          <a:noFill/>
          <a:ln w="9525">
            <a:solidFill>
              <a:srgbClr val="FF0000"/>
            </a:solidFill>
            <a:miter lim="800000"/>
            <a:headEnd/>
            <a:tailEnd/>
          </a:ln>
        </p:spPr>
        <p:txBody>
          <a:bodyPr wrap="none">
            <a:spAutoFit/>
          </a:bodyPr>
          <a:lstStyle/>
          <a:p>
            <a:r>
              <a:rPr kumimoji="0" lang="zh-TW" altLang="en-US">
                <a:latin typeface="あくあフォント"/>
                <a:ea typeface="あくあフォント"/>
              </a:rPr>
              <a:t>不可從事的範圍</a:t>
            </a:r>
          </a:p>
        </p:txBody>
      </p:sp>
      <p:cxnSp>
        <p:nvCxnSpPr>
          <p:cNvPr id="15" name="直線單箭頭接點 14"/>
          <p:cNvCxnSpPr/>
          <p:nvPr/>
        </p:nvCxnSpPr>
        <p:spPr>
          <a:xfrm flipH="1" flipV="1">
            <a:off x="2276475" y="1957388"/>
            <a:ext cx="2151063" cy="679450"/>
          </a:xfrm>
          <a:prstGeom prst="straightConnector1">
            <a:avLst/>
          </a:prstGeom>
          <a:ln w="476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標題 1"/>
          <p:cNvSpPr>
            <a:spLocks noGrp="1"/>
          </p:cNvSpPr>
          <p:nvPr>
            <p:ph type="title"/>
          </p:nvPr>
        </p:nvSpPr>
        <p:spPr/>
        <p:txBody>
          <a:bodyPr/>
          <a:lstStyle/>
          <a:p>
            <a:endParaRPr lang="zh-TW" altLang="en-US" smtClean="0"/>
          </a:p>
        </p:txBody>
      </p:sp>
      <p:sp>
        <p:nvSpPr>
          <p:cNvPr id="49154" name="投影片編號版面配置區 3"/>
          <p:cNvSpPr>
            <a:spLocks noGrp="1"/>
          </p:cNvSpPr>
          <p:nvPr>
            <p:ph type="sldNum" sz="quarter" idx="12"/>
          </p:nvPr>
        </p:nvSpPr>
        <p:spPr>
          <a:noFill/>
        </p:spPr>
        <p:txBody>
          <a:bodyPr/>
          <a:lstStyle/>
          <a:p>
            <a:pPr fontAlgn="base">
              <a:spcBef>
                <a:spcPct val="0"/>
              </a:spcBef>
              <a:spcAft>
                <a:spcPct val="0"/>
              </a:spcAft>
            </a:pPr>
            <a:fld id="{A466F87C-85EA-4B41-A924-B81768E3D1F4}" type="slidenum">
              <a:rPr lang="ja-JP" altLang="en-US" smtClean="0">
                <a:cs typeface="あくあフォント"/>
              </a:rPr>
              <a:pPr fontAlgn="base">
                <a:spcBef>
                  <a:spcPct val="0"/>
                </a:spcBef>
                <a:spcAft>
                  <a:spcPct val="0"/>
                </a:spcAft>
              </a:pPr>
              <a:t>37</a:t>
            </a:fld>
            <a:endParaRPr lang="en-US" altLang="ja-JP" smtClean="0">
              <a:cs typeface="あくあフォント"/>
            </a:endParaRPr>
          </a:p>
        </p:txBody>
      </p:sp>
      <p:pic>
        <p:nvPicPr>
          <p:cNvPr id="49155" name="Picture 2"/>
          <p:cNvPicPr>
            <a:picLocks noGrp="1" noChangeAspect="1" noChangeArrowheads="1"/>
          </p:cNvPicPr>
          <p:nvPr>
            <p:ph idx="1"/>
          </p:nvPr>
        </p:nvPicPr>
        <p:blipFill>
          <a:blip r:embed="rId2" cstate="print"/>
          <a:srcRect/>
          <a:stretch>
            <a:fillRect/>
          </a:stretch>
        </p:blipFill>
        <p:spPr>
          <a:xfrm>
            <a:off x="971550" y="7938"/>
            <a:ext cx="7561263" cy="6013450"/>
          </a:xfrm>
        </p:spPr>
      </p:pic>
      <p:sp>
        <p:nvSpPr>
          <p:cNvPr id="5" name="橢圓 4"/>
          <p:cNvSpPr/>
          <p:nvPr/>
        </p:nvSpPr>
        <p:spPr>
          <a:xfrm>
            <a:off x="4643438" y="3357563"/>
            <a:ext cx="936625" cy="12954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9157" name="文字方塊 5"/>
          <p:cNvSpPr txBox="1">
            <a:spLocks noChangeArrowheads="1"/>
          </p:cNvSpPr>
          <p:nvPr/>
        </p:nvSpPr>
        <p:spPr bwMode="auto">
          <a:xfrm>
            <a:off x="3276600" y="5445125"/>
            <a:ext cx="3887788" cy="708025"/>
          </a:xfrm>
          <a:prstGeom prst="rect">
            <a:avLst/>
          </a:prstGeom>
          <a:noFill/>
          <a:ln w="9525">
            <a:noFill/>
            <a:miter lim="800000"/>
            <a:headEnd/>
            <a:tailEnd/>
          </a:ln>
        </p:spPr>
        <p:txBody>
          <a:bodyPr>
            <a:spAutoFit/>
          </a:bodyPr>
          <a:lstStyle/>
          <a:p>
            <a:r>
              <a:rPr kumimoji="0" lang="zh-TW" altLang="en-US" sz="4000">
                <a:latin typeface="あくあフォント"/>
                <a:ea typeface="あくあフォント"/>
              </a:rPr>
              <a:t>青少年是邊緣人</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標題 1"/>
          <p:cNvSpPr>
            <a:spLocks noGrp="1"/>
          </p:cNvSpPr>
          <p:nvPr>
            <p:ph type="title"/>
          </p:nvPr>
        </p:nvSpPr>
        <p:spPr/>
        <p:txBody>
          <a:bodyPr/>
          <a:lstStyle/>
          <a:p>
            <a:endParaRPr lang="zh-TW" altLang="en-US" smtClean="0"/>
          </a:p>
        </p:txBody>
      </p:sp>
      <p:sp>
        <p:nvSpPr>
          <p:cNvPr id="50178" name="內容版面配置區 2"/>
          <p:cNvSpPr>
            <a:spLocks noGrp="1"/>
          </p:cNvSpPr>
          <p:nvPr>
            <p:ph idx="1"/>
          </p:nvPr>
        </p:nvSpPr>
        <p:spPr/>
        <p:txBody>
          <a:bodyPr/>
          <a:lstStyle/>
          <a:p>
            <a:endParaRPr lang="zh-TW" altLang="en-US" smtClean="0"/>
          </a:p>
        </p:txBody>
      </p:sp>
      <p:sp>
        <p:nvSpPr>
          <p:cNvPr id="50179" name="投影片編號版面配置區 3"/>
          <p:cNvSpPr>
            <a:spLocks noGrp="1"/>
          </p:cNvSpPr>
          <p:nvPr>
            <p:ph type="sldNum" sz="quarter" idx="12"/>
          </p:nvPr>
        </p:nvSpPr>
        <p:spPr>
          <a:noFill/>
        </p:spPr>
        <p:txBody>
          <a:bodyPr/>
          <a:lstStyle/>
          <a:p>
            <a:pPr fontAlgn="base">
              <a:spcBef>
                <a:spcPct val="0"/>
              </a:spcBef>
              <a:spcAft>
                <a:spcPct val="0"/>
              </a:spcAft>
            </a:pPr>
            <a:fld id="{12B1E62C-F77D-4B01-9D54-7A5456E13FC1}" type="slidenum">
              <a:rPr lang="ja-JP" altLang="en-US" smtClean="0">
                <a:cs typeface="あくあフォント"/>
              </a:rPr>
              <a:pPr fontAlgn="base">
                <a:spcBef>
                  <a:spcPct val="0"/>
                </a:spcBef>
                <a:spcAft>
                  <a:spcPct val="0"/>
                </a:spcAft>
              </a:pPr>
              <a:t>38</a:t>
            </a:fld>
            <a:endParaRPr lang="en-US" altLang="ja-JP" smtClean="0">
              <a:cs typeface="あくあフォント"/>
            </a:endParaRPr>
          </a:p>
        </p:txBody>
      </p:sp>
      <p:sp>
        <p:nvSpPr>
          <p:cNvPr id="5" name="Rectangle 3"/>
          <p:cNvSpPr txBox="1">
            <a:spLocks noChangeArrowheads="1"/>
          </p:cNvSpPr>
          <p:nvPr/>
        </p:nvSpPr>
        <p:spPr bwMode="auto">
          <a:xfrm>
            <a:off x="990600" y="836712"/>
            <a:ext cx="7924800" cy="5616624"/>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a:lnSpc>
                <a:spcPct val="90000"/>
              </a:lnSpc>
              <a:defRPr/>
            </a:pPr>
            <a:r>
              <a:rPr lang="zh-TW" altLang="en-US" sz="2400" kern="0" dirty="0" smtClean="0">
                <a:solidFill>
                  <a:srgbClr val="FF0000"/>
                </a:solidFill>
                <a:latin typeface="Times New Roman" pitchFamily="18" charset="0"/>
                <a:ea typeface="華康魏碑體" pitchFamily="65" charset="-120"/>
              </a:rPr>
              <a:t>生活空間的分化：</a:t>
            </a:r>
          </a:p>
          <a:p>
            <a:pPr marL="0" indent="0">
              <a:lnSpc>
                <a:spcPct val="90000"/>
              </a:lnSpc>
              <a:buNone/>
              <a:defRPr/>
            </a:pPr>
            <a:r>
              <a:rPr lang="zh-TW" altLang="en-US" sz="2400" kern="0" dirty="0">
                <a:solidFill>
                  <a:srgbClr val="0000CC"/>
                </a:solidFill>
                <a:latin typeface="Times New Roman" pitchFamily="18" charset="0"/>
                <a:ea typeface="華康魏碑體" pitchFamily="65" charset="-120"/>
              </a:rPr>
              <a:t> </a:t>
            </a:r>
            <a:r>
              <a:rPr lang="zh-TW" altLang="en-US" sz="2400" kern="0" dirty="0" smtClean="0">
                <a:solidFill>
                  <a:srgbClr val="0000CC"/>
                </a:solidFill>
                <a:latin typeface="Times New Roman" pitchFamily="18" charset="0"/>
                <a:ea typeface="華康魏碑體" pitchFamily="65" charset="-120"/>
              </a:rPr>
              <a:t>    隨著成熟與經驗的累積、生活空間分化成不同的區域，但每個人需要去組織各個區域，並使他們顯示出意義。</a:t>
            </a:r>
          </a:p>
          <a:p>
            <a:pPr>
              <a:lnSpc>
                <a:spcPct val="90000"/>
              </a:lnSpc>
              <a:defRPr/>
            </a:pPr>
            <a:r>
              <a:rPr lang="zh-TW" altLang="en-US" sz="2400" kern="0" dirty="0">
                <a:solidFill>
                  <a:srgbClr val="FF0000"/>
                </a:solidFill>
                <a:latin typeface="Times New Roman" pitchFamily="18" charset="0"/>
                <a:ea typeface="華康魏碑體" pitchFamily="65" charset="-120"/>
              </a:rPr>
              <a:t>「邊際</a:t>
            </a:r>
            <a:r>
              <a:rPr lang="en-US" altLang="zh-TW" sz="2400" kern="0" dirty="0">
                <a:solidFill>
                  <a:srgbClr val="FF0000"/>
                </a:solidFill>
                <a:latin typeface="Times New Roman" pitchFamily="18" charset="0"/>
                <a:ea typeface="華康魏碑體" pitchFamily="65" charset="-120"/>
              </a:rPr>
              <a:t>(</a:t>
            </a:r>
            <a:r>
              <a:rPr lang="zh-TW" altLang="en-US" sz="2400" kern="0" dirty="0">
                <a:solidFill>
                  <a:srgbClr val="FF0000"/>
                </a:solidFill>
                <a:latin typeface="Times New Roman" pitchFamily="18" charset="0"/>
                <a:ea typeface="華康魏碑體" pitchFamily="65" charset="-120"/>
              </a:rPr>
              <a:t>緣</a:t>
            </a:r>
            <a:r>
              <a:rPr lang="en-US" altLang="zh-TW" sz="2400" kern="0" dirty="0">
                <a:solidFill>
                  <a:srgbClr val="FF0000"/>
                </a:solidFill>
                <a:latin typeface="Times New Roman" pitchFamily="18" charset="0"/>
                <a:ea typeface="華康魏碑體" pitchFamily="65" charset="-120"/>
              </a:rPr>
              <a:t>)</a:t>
            </a:r>
            <a:r>
              <a:rPr lang="zh-TW" altLang="en-US" sz="2400" kern="0" dirty="0">
                <a:solidFill>
                  <a:srgbClr val="FF0000"/>
                </a:solidFill>
                <a:latin typeface="Times New Roman" pitchFamily="18" charset="0"/>
                <a:ea typeface="華康魏碑體" pitchFamily="65" charset="-120"/>
              </a:rPr>
              <a:t>人</a:t>
            </a:r>
            <a:r>
              <a:rPr lang="zh-TW" altLang="en-US" sz="2400" kern="0" dirty="0" smtClean="0">
                <a:solidFill>
                  <a:srgbClr val="FF0000"/>
                </a:solidFill>
                <a:latin typeface="Times New Roman" pitchFamily="18" charset="0"/>
                <a:ea typeface="華康魏碑體" pitchFamily="65" charset="-120"/>
              </a:rPr>
              <a:t>」：</a:t>
            </a:r>
          </a:p>
          <a:p>
            <a:pPr marL="0" indent="0">
              <a:lnSpc>
                <a:spcPct val="90000"/>
              </a:lnSpc>
              <a:buNone/>
              <a:defRPr/>
            </a:pPr>
            <a:r>
              <a:rPr lang="zh-TW" altLang="en-US" sz="2400" kern="0" dirty="0">
                <a:solidFill>
                  <a:srgbClr val="FF0000"/>
                </a:solidFill>
                <a:latin typeface="Times New Roman" pitchFamily="18" charset="0"/>
                <a:ea typeface="華康魏碑體" pitchFamily="65" charset="-120"/>
              </a:rPr>
              <a:t> </a:t>
            </a:r>
            <a:r>
              <a:rPr lang="zh-TW" altLang="en-US" sz="2400" kern="0" dirty="0" smtClean="0">
                <a:solidFill>
                  <a:srgbClr val="FF0000"/>
                </a:solidFill>
                <a:latin typeface="Times New Roman" pitchFamily="18" charset="0"/>
                <a:ea typeface="華康魏碑體" pitchFamily="65" charset="-120"/>
              </a:rPr>
              <a:t>    </a:t>
            </a:r>
            <a:r>
              <a:rPr lang="zh-TW" altLang="en-US" sz="2400" kern="0" dirty="0" smtClean="0">
                <a:solidFill>
                  <a:srgbClr val="0000CC"/>
                </a:solidFill>
                <a:latin typeface="Times New Roman" pitchFamily="18" charset="0"/>
                <a:ea typeface="華康魏碑體" pitchFamily="65" charset="-120"/>
              </a:rPr>
              <a:t>青少年改變快速，且非連續性，他們一時無法統整，而使生活空間扭曲，青少年因而成為處於</a:t>
            </a:r>
            <a:r>
              <a:rPr lang="zh-TW" altLang="en-US" sz="2400" kern="0" dirty="0" smtClean="0">
                <a:solidFill>
                  <a:srgbClr val="FF0000"/>
                </a:solidFill>
                <a:latin typeface="Times New Roman" pitchFamily="18" charset="0"/>
                <a:ea typeface="華康魏碑體" pitchFamily="65" charset="-120"/>
              </a:rPr>
              <a:t>成人與兒童間的「邊際</a:t>
            </a:r>
            <a:r>
              <a:rPr lang="en-US" altLang="zh-TW" sz="2400" kern="0" dirty="0" smtClean="0">
                <a:solidFill>
                  <a:srgbClr val="FF0000"/>
                </a:solidFill>
                <a:latin typeface="Times New Roman" pitchFamily="18" charset="0"/>
                <a:ea typeface="華康魏碑體" pitchFamily="65" charset="-120"/>
              </a:rPr>
              <a:t>(</a:t>
            </a:r>
            <a:r>
              <a:rPr lang="zh-TW" altLang="en-US" sz="2400" kern="0" dirty="0" smtClean="0">
                <a:solidFill>
                  <a:srgbClr val="FF0000"/>
                </a:solidFill>
                <a:latin typeface="Times New Roman" pitchFamily="18" charset="0"/>
                <a:ea typeface="華康魏碑體" pitchFamily="65" charset="-120"/>
              </a:rPr>
              <a:t>緣</a:t>
            </a:r>
            <a:r>
              <a:rPr lang="en-US" altLang="zh-TW" sz="2400" kern="0" dirty="0" smtClean="0">
                <a:solidFill>
                  <a:srgbClr val="FF0000"/>
                </a:solidFill>
                <a:latin typeface="Times New Roman" pitchFamily="18" charset="0"/>
                <a:ea typeface="華康魏碑體" pitchFamily="65" charset="-120"/>
              </a:rPr>
              <a:t>)</a:t>
            </a:r>
            <a:r>
              <a:rPr lang="zh-TW" altLang="en-US" sz="2400" kern="0" dirty="0" smtClean="0">
                <a:solidFill>
                  <a:srgbClr val="FF0000"/>
                </a:solidFill>
                <a:latin typeface="Times New Roman" pitchFamily="18" charset="0"/>
                <a:ea typeface="華康魏碑體" pitchFamily="65" charset="-120"/>
              </a:rPr>
              <a:t>人」</a:t>
            </a:r>
            <a:r>
              <a:rPr lang="zh-TW" altLang="en-US" sz="2400" kern="0" dirty="0" smtClean="0">
                <a:solidFill>
                  <a:srgbClr val="0000CC"/>
                </a:solidFill>
                <a:latin typeface="Times New Roman" pitchFamily="18" charset="0"/>
                <a:ea typeface="華康魏碑體" pitchFamily="65" charset="-120"/>
              </a:rPr>
              <a:t>，無法享受成人社會的特權，且又得放棄兒童期所擁有的東西，因而產生衝突與壓力。</a:t>
            </a:r>
          </a:p>
          <a:p>
            <a:pPr>
              <a:lnSpc>
                <a:spcPct val="90000"/>
              </a:lnSpc>
              <a:defRPr/>
            </a:pPr>
            <a:r>
              <a:rPr lang="zh-TW" altLang="en-US" sz="2400" kern="0" dirty="0" smtClean="0">
                <a:solidFill>
                  <a:srgbClr val="FF0000"/>
                </a:solidFill>
                <a:latin typeface="Times New Roman" pitchFamily="18" charset="0"/>
                <a:ea typeface="華康魏碑體" pitchFamily="65" charset="-120"/>
              </a:rPr>
              <a:t>生活空間的統整</a:t>
            </a:r>
          </a:p>
          <a:p>
            <a:pPr marL="0" indent="0">
              <a:lnSpc>
                <a:spcPct val="90000"/>
              </a:lnSpc>
              <a:buNone/>
              <a:defRPr/>
            </a:pPr>
            <a:r>
              <a:rPr lang="zh-TW" altLang="en-US" sz="2400" kern="0" dirty="0" smtClean="0">
                <a:solidFill>
                  <a:srgbClr val="0000CC"/>
                </a:solidFill>
                <a:latin typeface="Times New Roman" pitchFamily="18" charset="0"/>
                <a:ea typeface="華康魏碑體" pitchFamily="65" charset="-120"/>
              </a:rPr>
              <a:t> </a:t>
            </a:r>
            <a:r>
              <a:rPr lang="en-US" altLang="zh-TW" sz="2400" kern="0" dirty="0" smtClean="0">
                <a:solidFill>
                  <a:srgbClr val="0000CC"/>
                </a:solidFill>
                <a:latin typeface="Times New Roman" pitchFamily="18" charset="0"/>
                <a:ea typeface="華康魏碑體" pitchFamily="65" charset="-120"/>
              </a:rPr>
              <a:t>-</a:t>
            </a:r>
            <a:r>
              <a:rPr lang="zh-TW" altLang="en-US" sz="2400" kern="0" dirty="0" smtClean="0">
                <a:solidFill>
                  <a:srgbClr val="0000CC"/>
                </a:solidFill>
                <a:latin typeface="Times New Roman" pitchFamily="18" charset="0"/>
                <a:ea typeface="華康魏碑體" pitchFamily="65" charset="-120"/>
              </a:rPr>
              <a:t>成人應提供青少年足夠的空間，尤其讓他們有充分的</a:t>
            </a:r>
            <a:r>
              <a:rPr lang="zh-TW" altLang="en-US" sz="2400" kern="0" dirty="0" smtClean="0">
                <a:solidFill>
                  <a:srgbClr val="FF0000"/>
                </a:solidFill>
                <a:latin typeface="Times New Roman" pitchFamily="18" charset="0"/>
                <a:ea typeface="華康魏碑體" pitchFamily="65" charset="-120"/>
              </a:rPr>
              <a:t>「自由」</a:t>
            </a:r>
            <a:r>
              <a:rPr lang="zh-TW" altLang="en-US" sz="2400" kern="0" dirty="0" smtClean="0">
                <a:solidFill>
                  <a:srgbClr val="0000CC"/>
                </a:solidFill>
                <a:latin typeface="Times New Roman" pitchFamily="18" charset="0"/>
                <a:ea typeface="華康魏碑體" pitchFamily="65" charset="-120"/>
              </a:rPr>
              <a:t>，擴展新領域，接觸新經驗，促使其生活空間能擴展與統整</a:t>
            </a:r>
          </a:p>
          <a:p>
            <a:pPr marL="0" indent="0">
              <a:lnSpc>
                <a:spcPct val="90000"/>
              </a:lnSpc>
              <a:buNone/>
              <a:defRPr/>
            </a:pPr>
            <a:r>
              <a:rPr lang="en-US" altLang="zh-TW" sz="2400" kern="0" dirty="0">
                <a:solidFill>
                  <a:srgbClr val="0000CC"/>
                </a:solidFill>
                <a:latin typeface="Times New Roman" pitchFamily="18" charset="0"/>
                <a:ea typeface="華康魏碑體" pitchFamily="65" charset="-120"/>
              </a:rPr>
              <a:t>-</a:t>
            </a:r>
            <a:r>
              <a:rPr lang="zh-TW" altLang="en-US" sz="2400" kern="0" dirty="0" smtClean="0">
                <a:solidFill>
                  <a:srgbClr val="0000CC"/>
                </a:solidFill>
                <a:latin typeface="Times New Roman" pitchFamily="18" charset="0"/>
                <a:ea typeface="華康魏碑體" pitchFamily="65" charset="-120"/>
              </a:rPr>
              <a:t>雖然青少年會因其</a:t>
            </a:r>
            <a:r>
              <a:rPr lang="zh-TW" altLang="en-US" sz="2400" kern="0" dirty="0" smtClean="0">
                <a:solidFill>
                  <a:srgbClr val="FF0000"/>
                </a:solidFill>
                <a:latin typeface="Times New Roman" pitchFamily="18" charset="0"/>
                <a:ea typeface="華康魏碑體" pitchFamily="65" charset="-120"/>
              </a:rPr>
              <a:t>生活空間的區域分化不如成人般的細密，而容易過於偏激及理想化，但成人仍應容許青少年保有理想</a:t>
            </a:r>
            <a:r>
              <a:rPr lang="zh-TW" altLang="en-US" sz="2400" kern="0" dirty="0" smtClean="0">
                <a:solidFill>
                  <a:srgbClr val="0000CC"/>
                </a:solidFill>
                <a:latin typeface="Times New Roman" pitchFamily="18" charset="0"/>
                <a:ea typeface="華康魏碑體" pitchFamily="65" charset="-12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標題 1"/>
          <p:cNvSpPr>
            <a:spLocks noGrp="1"/>
          </p:cNvSpPr>
          <p:nvPr>
            <p:ph type="title"/>
          </p:nvPr>
        </p:nvSpPr>
        <p:spPr/>
        <p:txBody>
          <a:bodyPr/>
          <a:lstStyle/>
          <a:p>
            <a:r>
              <a:rPr lang="zh-TW" altLang="zh-TW" smtClean="0"/>
              <a:t>七、青少年理論基礎</a:t>
            </a:r>
            <a:endParaRPr lang="zh-TW" altLang="en-US" smtClean="0"/>
          </a:p>
        </p:txBody>
      </p:sp>
      <p:sp>
        <p:nvSpPr>
          <p:cNvPr id="51202" name="內容版面配置區 2"/>
          <p:cNvSpPr>
            <a:spLocks noGrp="1"/>
          </p:cNvSpPr>
          <p:nvPr>
            <p:ph idx="1"/>
          </p:nvPr>
        </p:nvSpPr>
        <p:spPr>
          <a:xfrm>
            <a:off x="685800" y="1700213"/>
            <a:ext cx="7772400" cy="1584325"/>
          </a:xfrm>
        </p:spPr>
        <p:txBody>
          <a:bodyPr/>
          <a:lstStyle/>
          <a:p>
            <a:pPr>
              <a:buFont typeface="あくあフォント"/>
              <a:buNone/>
            </a:pPr>
            <a:r>
              <a:rPr lang="zh-TW" altLang="en-US" sz="2800" smtClean="0"/>
              <a:t>  </a:t>
            </a:r>
            <a:r>
              <a:rPr lang="en-US" altLang="zh-TW" sz="2800" smtClean="0"/>
              <a:t>(</a:t>
            </a:r>
            <a:r>
              <a:rPr lang="zh-TW" altLang="en-US" sz="2800" smtClean="0"/>
              <a:t>四</a:t>
            </a:r>
            <a:r>
              <a:rPr lang="en-US" altLang="zh-TW" sz="2800" smtClean="0"/>
              <a:t>)Havighurst</a:t>
            </a:r>
            <a:r>
              <a:rPr lang="zh-TW" altLang="en-US" sz="2800" smtClean="0"/>
              <a:t> ─</a:t>
            </a:r>
            <a:r>
              <a:rPr lang="zh-TW" altLang="zh-TW" sz="2800" smtClean="0"/>
              <a:t>青少年發展任務</a:t>
            </a:r>
          </a:p>
          <a:p>
            <a:pPr>
              <a:buFont typeface="あくあフォント"/>
              <a:buNone/>
            </a:pPr>
            <a:endParaRPr lang="zh-TW" altLang="zh-TW" sz="2800" smtClean="0"/>
          </a:p>
          <a:p>
            <a:pPr>
              <a:buFont typeface="あくあフォント"/>
              <a:buNone/>
            </a:pPr>
            <a:endParaRPr lang="en-US" altLang="zh-TW" sz="2800" smtClean="0"/>
          </a:p>
          <a:p>
            <a:pPr>
              <a:buFont typeface="あくあフォント"/>
              <a:buNone/>
            </a:pPr>
            <a:r>
              <a:rPr lang="zh-TW" altLang="en-US" sz="2800" smtClean="0"/>
              <a:t>  </a:t>
            </a:r>
          </a:p>
        </p:txBody>
      </p:sp>
      <p:sp>
        <p:nvSpPr>
          <p:cNvPr id="51203" name="投影片編號版面配置區 3"/>
          <p:cNvSpPr>
            <a:spLocks noGrp="1"/>
          </p:cNvSpPr>
          <p:nvPr>
            <p:ph type="sldNum" sz="quarter" idx="12"/>
          </p:nvPr>
        </p:nvSpPr>
        <p:spPr>
          <a:noFill/>
        </p:spPr>
        <p:txBody>
          <a:bodyPr/>
          <a:lstStyle/>
          <a:p>
            <a:pPr fontAlgn="base">
              <a:spcBef>
                <a:spcPct val="0"/>
              </a:spcBef>
              <a:spcAft>
                <a:spcPct val="0"/>
              </a:spcAft>
            </a:pPr>
            <a:fld id="{60328105-4A14-4828-947F-4506A5BAC11D}" type="slidenum">
              <a:rPr lang="ja-JP" altLang="en-US" smtClean="0">
                <a:cs typeface="あくあフォント"/>
              </a:rPr>
              <a:pPr fontAlgn="base">
                <a:spcBef>
                  <a:spcPct val="0"/>
                </a:spcBef>
                <a:spcAft>
                  <a:spcPct val="0"/>
                </a:spcAft>
              </a:pPr>
              <a:t>39</a:t>
            </a:fld>
            <a:endParaRPr lang="en-US" altLang="ja-JP" smtClean="0">
              <a:cs typeface="あくあフォント"/>
            </a:endParaRPr>
          </a:p>
        </p:txBody>
      </p:sp>
      <p:grpSp>
        <p:nvGrpSpPr>
          <p:cNvPr id="2" name="Group 4"/>
          <p:cNvGrpSpPr>
            <a:grpSpLocks/>
          </p:cNvGrpSpPr>
          <p:nvPr/>
        </p:nvGrpSpPr>
        <p:grpSpPr bwMode="auto">
          <a:xfrm>
            <a:off x="827088" y="2924175"/>
            <a:ext cx="7489825" cy="960438"/>
            <a:chOff x="521" y="845"/>
            <a:chExt cx="4718" cy="907"/>
          </a:xfrm>
        </p:grpSpPr>
        <p:sp>
          <p:nvSpPr>
            <p:cNvPr id="23" name="AutoShape 5"/>
            <p:cNvSpPr>
              <a:spLocks noChangeArrowheads="1"/>
            </p:cNvSpPr>
            <p:nvPr/>
          </p:nvSpPr>
          <p:spPr bwMode="auto">
            <a:xfrm>
              <a:off x="521" y="1008"/>
              <a:ext cx="4718" cy="744"/>
            </a:xfrm>
            <a:prstGeom prst="roundRect">
              <a:avLst>
                <a:gd name="adj" fmla="val 7542"/>
              </a:avLst>
            </a:prstGeom>
            <a:solidFill>
              <a:srgbClr val="C7A1C7"/>
            </a:solidFill>
            <a:ln w="9525" algn="ctr">
              <a:noFill/>
              <a:round/>
              <a:headEnd/>
              <a:tailEnd/>
            </a:ln>
            <a:effectLst>
              <a:outerShdw dist="35921" dir="2700000" algn="ctr" rotWithShape="0">
                <a:schemeClr val="bg2"/>
              </a:outerShdw>
            </a:effectLst>
          </p:spPr>
          <p:txBody>
            <a:bodyPr tIns="180000"/>
            <a:lstStyle/>
            <a:p>
              <a:pPr>
                <a:defRPr/>
              </a:pPr>
              <a:r>
                <a:rPr lang="zh-TW" altLang="zh-TW" sz="2600" dirty="0">
                  <a:solidFill>
                    <a:srgbClr val="000000"/>
                  </a:solidFill>
                  <a:latin typeface="標楷體" pitchFamily="65" charset="-120"/>
                  <a:ea typeface="標楷體" pitchFamily="65" charset="-120"/>
                  <a:cs typeface="+mn-cs"/>
                </a:rPr>
                <a:t>接受個人的身材體態，並學習</a:t>
              </a:r>
              <a:r>
                <a:rPr lang="zh-TW" altLang="zh-TW" sz="2600" u="sng" dirty="0">
                  <a:solidFill>
                    <a:srgbClr val="000000"/>
                  </a:solidFill>
                  <a:latin typeface="標楷體" pitchFamily="65" charset="-120"/>
                  <a:ea typeface="標楷體" pitchFamily="65" charset="-120"/>
                  <a:cs typeface="+mn-cs"/>
                </a:rPr>
                <a:t>照顧身體和有效運用</a:t>
              </a:r>
              <a:endParaRPr lang="ja-JP" altLang="en-US" sz="2600" u="sng" dirty="0">
                <a:solidFill>
                  <a:srgbClr val="000000"/>
                </a:solidFill>
                <a:latin typeface="標楷體" pitchFamily="65" charset="-120"/>
                <a:ea typeface="標楷體" pitchFamily="65" charset="-120"/>
                <a:cs typeface="+mn-cs"/>
              </a:endParaRPr>
            </a:p>
          </p:txBody>
        </p:sp>
        <p:sp>
          <p:nvSpPr>
            <p:cNvPr id="24" name="AutoShape 6"/>
            <p:cNvSpPr>
              <a:spLocks noChangeArrowheads="1"/>
            </p:cNvSpPr>
            <p:nvPr/>
          </p:nvSpPr>
          <p:spPr bwMode="auto">
            <a:xfrm>
              <a:off x="703" y="845"/>
              <a:ext cx="2132" cy="301"/>
            </a:xfrm>
            <a:prstGeom prst="roundRect">
              <a:avLst>
                <a:gd name="adj" fmla="val 50000"/>
              </a:avLst>
            </a:prstGeom>
            <a:solidFill>
              <a:srgbClr val="975B97"/>
            </a:solidFill>
            <a:ln w="9525" algn="ctr">
              <a:noFill/>
              <a:round/>
              <a:headEnd/>
              <a:tailEnd/>
            </a:ln>
            <a:effectLst>
              <a:outerShdw dist="35921" dir="2700000" algn="ctr" rotWithShape="0">
                <a:schemeClr val="bg2"/>
              </a:outerShdw>
            </a:effectLst>
          </p:spPr>
          <p:txBody>
            <a:bodyPr wrap="none" anchor="ctr"/>
            <a:lstStyle/>
            <a:p>
              <a:pPr algn="ctr">
                <a:defRPr/>
              </a:pPr>
              <a:r>
                <a:rPr lang="en-US" altLang="zh-TW" sz="2600" dirty="0">
                  <a:solidFill>
                    <a:srgbClr val="FFFFFF"/>
                  </a:solidFill>
                  <a:latin typeface="標楷體" pitchFamily="65" charset="-120"/>
                  <a:ea typeface="標楷體" pitchFamily="65" charset="-120"/>
                  <a:cs typeface="+mn-cs"/>
                </a:rPr>
                <a:t>(1)</a:t>
              </a:r>
              <a:endParaRPr lang="en-US" altLang="ja-JP" sz="2600" dirty="0">
                <a:solidFill>
                  <a:srgbClr val="FFFFFF"/>
                </a:solidFill>
                <a:latin typeface="標楷體" pitchFamily="65" charset="-120"/>
                <a:ea typeface="標楷體" pitchFamily="65" charset="-120"/>
                <a:cs typeface="+mn-cs"/>
              </a:endParaRPr>
            </a:p>
          </p:txBody>
        </p:sp>
      </p:grpSp>
      <p:grpSp>
        <p:nvGrpSpPr>
          <p:cNvPr id="3" name="Group 7"/>
          <p:cNvGrpSpPr>
            <a:grpSpLocks/>
          </p:cNvGrpSpPr>
          <p:nvPr/>
        </p:nvGrpSpPr>
        <p:grpSpPr bwMode="auto">
          <a:xfrm>
            <a:off x="827088" y="4029075"/>
            <a:ext cx="7489825" cy="960438"/>
            <a:chOff x="521" y="845"/>
            <a:chExt cx="4718" cy="907"/>
          </a:xfrm>
        </p:grpSpPr>
        <p:sp>
          <p:nvSpPr>
            <p:cNvPr id="21" name="AutoShape 8"/>
            <p:cNvSpPr>
              <a:spLocks noChangeArrowheads="1"/>
            </p:cNvSpPr>
            <p:nvPr/>
          </p:nvSpPr>
          <p:spPr bwMode="auto">
            <a:xfrm>
              <a:off x="521" y="1008"/>
              <a:ext cx="4718" cy="744"/>
            </a:xfrm>
            <a:prstGeom prst="roundRect">
              <a:avLst>
                <a:gd name="adj" fmla="val 7542"/>
              </a:avLst>
            </a:prstGeom>
            <a:solidFill>
              <a:srgbClr val="C7A1C7"/>
            </a:solidFill>
            <a:ln w="9525" algn="ctr">
              <a:noFill/>
              <a:round/>
              <a:headEnd/>
              <a:tailEnd/>
            </a:ln>
            <a:effectLst>
              <a:outerShdw dist="35921" dir="2700000" algn="ctr" rotWithShape="0">
                <a:schemeClr val="bg2"/>
              </a:outerShdw>
            </a:effectLst>
          </p:spPr>
          <p:txBody>
            <a:bodyPr tIns="180000"/>
            <a:lstStyle/>
            <a:p>
              <a:pPr>
                <a:defRPr/>
              </a:pPr>
              <a:r>
                <a:rPr lang="zh-TW" altLang="zh-TW" sz="2600" dirty="0">
                  <a:solidFill>
                    <a:srgbClr val="000000"/>
                  </a:solidFill>
                  <a:latin typeface="標楷體" pitchFamily="65" charset="-120"/>
                  <a:ea typeface="標楷體" pitchFamily="65" charset="-120"/>
                  <a:cs typeface="+mn-cs"/>
                </a:rPr>
                <a:t>與年紀相當的男女同儕</a:t>
              </a:r>
              <a:r>
                <a:rPr lang="zh-TW" altLang="zh-TW" sz="2600" u="sng" dirty="0">
                  <a:solidFill>
                    <a:srgbClr val="000000"/>
                  </a:solidFill>
                  <a:latin typeface="標楷體" pitchFamily="65" charset="-120"/>
                  <a:ea typeface="標楷體" pitchFamily="65" charset="-120"/>
                  <a:cs typeface="+mn-cs"/>
                </a:rPr>
                <a:t>建立新的及成熟的人際關係</a:t>
              </a:r>
              <a:endParaRPr lang="ja-JP" altLang="en-US" sz="2600" u="sng" dirty="0">
                <a:solidFill>
                  <a:srgbClr val="000000"/>
                </a:solidFill>
                <a:latin typeface="標楷體" pitchFamily="65" charset="-120"/>
                <a:ea typeface="標楷體" pitchFamily="65" charset="-120"/>
                <a:cs typeface="+mn-cs"/>
              </a:endParaRPr>
            </a:p>
          </p:txBody>
        </p:sp>
        <p:sp>
          <p:nvSpPr>
            <p:cNvPr id="22" name="AutoShape 9"/>
            <p:cNvSpPr>
              <a:spLocks noChangeArrowheads="1"/>
            </p:cNvSpPr>
            <p:nvPr/>
          </p:nvSpPr>
          <p:spPr bwMode="auto">
            <a:xfrm>
              <a:off x="703" y="845"/>
              <a:ext cx="2132" cy="301"/>
            </a:xfrm>
            <a:prstGeom prst="roundRect">
              <a:avLst>
                <a:gd name="adj" fmla="val 50000"/>
              </a:avLst>
            </a:prstGeom>
            <a:solidFill>
              <a:srgbClr val="975B97"/>
            </a:solidFill>
            <a:ln w="9525" algn="ctr">
              <a:noFill/>
              <a:round/>
              <a:headEnd/>
              <a:tailEnd/>
            </a:ln>
            <a:effectLst>
              <a:outerShdw dist="35921" dir="2700000" algn="ctr" rotWithShape="0">
                <a:schemeClr val="bg2"/>
              </a:outerShdw>
            </a:effectLst>
          </p:spPr>
          <p:txBody>
            <a:bodyPr wrap="none" anchor="ctr"/>
            <a:lstStyle/>
            <a:p>
              <a:pPr algn="ctr">
                <a:defRPr/>
              </a:pPr>
              <a:r>
                <a:rPr lang="en-US" altLang="zh-TW" sz="2600" dirty="0">
                  <a:solidFill>
                    <a:srgbClr val="FFFFFF"/>
                  </a:solidFill>
                  <a:latin typeface="標楷體" pitchFamily="65" charset="-120"/>
                  <a:ea typeface="標楷體" pitchFamily="65" charset="-120"/>
                  <a:cs typeface="+mn-cs"/>
                </a:rPr>
                <a:t>(2)</a:t>
              </a:r>
              <a:endParaRPr lang="en-US" altLang="ja-JP" sz="2600" dirty="0">
                <a:solidFill>
                  <a:srgbClr val="FFFFFF"/>
                </a:solidFill>
                <a:latin typeface="標楷體" pitchFamily="65" charset="-120"/>
                <a:ea typeface="標楷體" pitchFamily="65" charset="-120"/>
                <a:cs typeface="+mn-cs"/>
              </a:endParaRPr>
            </a:p>
          </p:txBody>
        </p:sp>
      </p:grpSp>
      <p:grpSp>
        <p:nvGrpSpPr>
          <p:cNvPr id="5" name="Group 10"/>
          <p:cNvGrpSpPr>
            <a:grpSpLocks/>
          </p:cNvGrpSpPr>
          <p:nvPr/>
        </p:nvGrpSpPr>
        <p:grpSpPr bwMode="auto">
          <a:xfrm>
            <a:off x="827088" y="5132388"/>
            <a:ext cx="7489825" cy="960437"/>
            <a:chOff x="521" y="845"/>
            <a:chExt cx="4718" cy="907"/>
          </a:xfrm>
        </p:grpSpPr>
        <p:sp>
          <p:nvSpPr>
            <p:cNvPr id="19" name="AutoShape 11"/>
            <p:cNvSpPr>
              <a:spLocks noChangeArrowheads="1"/>
            </p:cNvSpPr>
            <p:nvPr/>
          </p:nvSpPr>
          <p:spPr bwMode="auto">
            <a:xfrm>
              <a:off x="521" y="1008"/>
              <a:ext cx="4718" cy="744"/>
            </a:xfrm>
            <a:prstGeom prst="roundRect">
              <a:avLst>
                <a:gd name="adj" fmla="val 7542"/>
              </a:avLst>
            </a:prstGeom>
            <a:solidFill>
              <a:srgbClr val="C7A1C7"/>
            </a:solidFill>
            <a:ln w="9525" algn="ctr">
              <a:noFill/>
              <a:round/>
              <a:headEnd/>
              <a:tailEnd/>
            </a:ln>
            <a:effectLst>
              <a:outerShdw dist="35921" dir="2700000" algn="ctr" rotWithShape="0">
                <a:schemeClr val="bg2"/>
              </a:outerShdw>
            </a:effectLst>
          </p:spPr>
          <p:txBody>
            <a:bodyPr tIns="180000"/>
            <a:lstStyle/>
            <a:p>
              <a:pPr>
                <a:defRPr/>
              </a:pPr>
              <a:r>
                <a:rPr lang="zh-TW" altLang="zh-TW" sz="2600" dirty="0">
                  <a:solidFill>
                    <a:srgbClr val="000000"/>
                  </a:solidFill>
                  <a:latin typeface="標楷體" pitchFamily="65" charset="-120"/>
                  <a:ea typeface="標楷體" pitchFamily="65" charset="-120"/>
                  <a:cs typeface="+mn-cs"/>
                </a:rPr>
                <a:t>依個人性別建立男性或女性的</a:t>
              </a:r>
              <a:r>
                <a:rPr lang="zh-TW" altLang="zh-TW" sz="2600" u="sng" dirty="0">
                  <a:solidFill>
                    <a:srgbClr val="000000"/>
                  </a:solidFill>
                  <a:latin typeface="標楷體" pitchFamily="65" charset="-120"/>
                  <a:ea typeface="標楷體" pitchFamily="65" charset="-120"/>
                  <a:cs typeface="+mn-cs"/>
                </a:rPr>
                <a:t>社會性別角色</a:t>
              </a:r>
              <a:endParaRPr lang="ja-JP" altLang="en-US" sz="2600" u="sng" dirty="0">
                <a:solidFill>
                  <a:srgbClr val="000000"/>
                </a:solidFill>
                <a:latin typeface="標楷體" pitchFamily="65" charset="-120"/>
                <a:ea typeface="標楷體" pitchFamily="65" charset="-120"/>
                <a:cs typeface="+mn-cs"/>
              </a:endParaRPr>
            </a:p>
          </p:txBody>
        </p:sp>
        <p:sp>
          <p:nvSpPr>
            <p:cNvPr id="20" name="AutoShape 12"/>
            <p:cNvSpPr>
              <a:spLocks noChangeArrowheads="1"/>
            </p:cNvSpPr>
            <p:nvPr/>
          </p:nvSpPr>
          <p:spPr bwMode="auto">
            <a:xfrm>
              <a:off x="703" y="845"/>
              <a:ext cx="2132" cy="301"/>
            </a:xfrm>
            <a:prstGeom prst="roundRect">
              <a:avLst>
                <a:gd name="adj" fmla="val 50000"/>
              </a:avLst>
            </a:prstGeom>
            <a:solidFill>
              <a:srgbClr val="975B97"/>
            </a:solidFill>
            <a:ln w="9525" algn="ctr">
              <a:noFill/>
              <a:round/>
              <a:headEnd/>
              <a:tailEnd/>
            </a:ln>
            <a:effectLst>
              <a:outerShdw dist="35921" dir="2700000" algn="ctr" rotWithShape="0">
                <a:schemeClr val="bg2"/>
              </a:outerShdw>
            </a:effectLst>
          </p:spPr>
          <p:txBody>
            <a:bodyPr wrap="none" anchor="ctr"/>
            <a:lstStyle/>
            <a:p>
              <a:pPr algn="ctr">
                <a:defRPr/>
              </a:pPr>
              <a:r>
                <a:rPr lang="en-US" altLang="zh-TW" sz="2600" dirty="0">
                  <a:solidFill>
                    <a:srgbClr val="FFFFFF"/>
                  </a:solidFill>
                  <a:latin typeface="標楷體" pitchFamily="65" charset="-120"/>
                  <a:ea typeface="標楷體" pitchFamily="65" charset="-120"/>
                  <a:cs typeface="+mn-cs"/>
                </a:rPr>
                <a:t>(3)</a:t>
              </a:r>
              <a:endParaRPr lang="en-US" altLang="ja-JP" sz="2600" dirty="0">
                <a:solidFill>
                  <a:srgbClr val="FFFFFF"/>
                </a:solidFill>
                <a:latin typeface="標楷體" pitchFamily="65" charset="-120"/>
                <a:ea typeface="標楷體" pitchFamily="65" charset="-120"/>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標題 1"/>
          <p:cNvSpPr>
            <a:spLocks noGrp="1"/>
          </p:cNvSpPr>
          <p:nvPr>
            <p:ph type="title"/>
          </p:nvPr>
        </p:nvSpPr>
        <p:spPr/>
        <p:txBody>
          <a:bodyPr/>
          <a:lstStyle/>
          <a:p>
            <a:endParaRPr lang="zh-TW" altLang="en-US" smtClean="0"/>
          </a:p>
        </p:txBody>
      </p:sp>
      <p:sp>
        <p:nvSpPr>
          <p:cNvPr id="21506" name="內容版面配置區 2"/>
          <p:cNvSpPr>
            <a:spLocks noGrp="1"/>
          </p:cNvSpPr>
          <p:nvPr>
            <p:ph idx="1"/>
          </p:nvPr>
        </p:nvSpPr>
        <p:spPr/>
        <p:txBody>
          <a:bodyPr/>
          <a:lstStyle/>
          <a:p>
            <a:endParaRPr lang="zh-TW" altLang="en-US" smtClean="0"/>
          </a:p>
        </p:txBody>
      </p:sp>
      <p:sp>
        <p:nvSpPr>
          <p:cNvPr id="21507" name="投影片編號版面配置區 3"/>
          <p:cNvSpPr>
            <a:spLocks noGrp="1"/>
          </p:cNvSpPr>
          <p:nvPr>
            <p:ph type="sldNum" sz="quarter" idx="12"/>
          </p:nvPr>
        </p:nvSpPr>
        <p:spPr>
          <a:noFill/>
        </p:spPr>
        <p:txBody>
          <a:bodyPr/>
          <a:lstStyle/>
          <a:p>
            <a:pPr fontAlgn="base">
              <a:spcBef>
                <a:spcPct val="0"/>
              </a:spcBef>
              <a:spcAft>
                <a:spcPct val="0"/>
              </a:spcAft>
            </a:pPr>
            <a:fld id="{69E4FE97-579A-43D4-B9F5-2C1C1BA7E340}" type="slidenum">
              <a:rPr lang="ja-JP" altLang="en-US" smtClean="0">
                <a:cs typeface="あくあフォント"/>
              </a:rPr>
              <a:pPr fontAlgn="base">
                <a:spcBef>
                  <a:spcPct val="0"/>
                </a:spcBef>
                <a:spcAft>
                  <a:spcPct val="0"/>
                </a:spcAft>
              </a:pPr>
              <a:t>4</a:t>
            </a:fld>
            <a:endParaRPr lang="en-US" altLang="ja-JP" smtClean="0">
              <a:cs typeface="あくあフォント"/>
            </a:endParaRPr>
          </a:p>
        </p:txBody>
      </p:sp>
      <p:sp>
        <p:nvSpPr>
          <p:cNvPr id="5" name="Rectangle 3"/>
          <p:cNvSpPr txBox="1">
            <a:spLocks noChangeArrowheads="1"/>
          </p:cNvSpPr>
          <p:nvPr/>
        </p:nvSpPr>
        <p:spPr bwMode="auto">
          <a:xfrm>
            <a:off x="990600" y="2133600"/>
            <a:ext cx="7924800" cy="3962400"/>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a:lnSpc>
                <a:spcPct val="80000"/>
              </a:lnSpc>
              <a:spcBef>
                <a:spcPts val="1200"/>
              </a:spcBef>
              <a:buFont typeface="Wingdings" pitchFamily="2" charset="2"/>
              <a:buNone/>
              <a:defRPr/>
            </a:pPr>
            <a:r>
              <a:rPr lang="zh-TW" altLang="en-US" sz="2400" b="1" kern="0" dirty="0" smtClean="0">
                <a:solidFill>
                  <a:srgbClr val="CC0000"/>
                </a:solidFill>
                <a:latin typeface="Times New Roman" pitchFamily="18" charset="0"/>
                <a:ea typeface="華康魏碑體" pitchFamily="65" charset="-120"/>
              </a:rPr>
              <a:t>三、心理社會觀點</a:t>
            </a:r>
            <a:r>
              <a:rPr lang="zh-TW" altLang="en-US" sz="2000" b="1" kern="0" dirty="0" smtClean="0">
                <a:solidFill>
                  <a:srgbClr val="CC0000"/>
                </a:solidFill>
                <a:latin typeface="Times New Roman" pitchFamily="18" charset="0"/>
                <a:ea typeface="華康魏碑體" pitchFamily="65" charset="-120"/>
              </a:rPr>
              <a:t>（</a:t>
            </a:r>
            <a:r>
              <a:rPr lang="en-US" altLang="zh-TW" sz="2000" b="1" kern="0" dirty="0" smtClean="0">
                <a:solidFill>
                  <a:srgbClr val="CC0000"/>
                </a:solidFill>
                <a:latin typeface="Times New Roman" pitchFamily="18" charset="0"/>
                <a:ea typeface="華康魏碑體" pitchFamily="65" charset="-120"/>
              </a:rPr>
              <a:t>Psychosocial Perspective</a:t>
            </a:r>
            <a:r>
              <a:rPr lang="zh-TW" altLang="en-US" sz="2000" b="1" kern="0" dirty="0" smtClean="0">
                <a:solidFill>
                  <a:srgbClr val="CC0000"/>
                </a:solidFill>
                <a:latin typeface="Times New Roman" pitchFamily="18" charset="0"/>
                <a:ea typeface="華康魏碑體" pitchFamily="65" charset="-120"/>
              </a:rPr>
              <a:t>）</a:t>
            </a:r>
            <a:endParaRPr lang="en-US" altLang="zh-TW" sz="2200" kern="0" dirty="0" smtClean="0">
              <a:solidFill>
                <a:srgbClr val="0000CC"/>
              </a:solidFill>
              <a:latin typeface="Times New Roman" pitchFamily="18" charset="0"/>
              <a:ea typeface="華康魏碑體" pitchFamily="65" charset="-120"/>
            </a:endParaRPr>
          </a:p>
          <a:p>
            <a:pPr>
              <a:lnSpc>
                <a:spcPct val="80000"/>
              </a:lnSpc>
              <a:spcBef>
                <a:spcPts val="1200"/>
              </a:spcBef>
              <a:buFont typeface="Wingdings" pitchFamily="2" charset="2"/>
              <a:buNone/>
              <a:defRPr/>
            </a:pPr>
            <a:r>
              <a:rPr lang="en-US" altLang="zh-TW" sz="2200" kern="0" dirty="0" smtClean="0">
                <a:solidFill>
                  <a:srgbClr val="0000CC"/>
                </a:solidFill>
                <a:latin typeface="Times New Roman" pitchFamily="18" charset="0"/>
                <a:ea typeface="華康魏碑體" pitchFamily="65" charset="-120"/>
              </a:rPr>
              <a:t>        1. Erikson</a:t>
            </a:r>
            <a:r>
              <a:rPr lang="zh-TW" altLang="en-US" sz="2200" kern="0" dirty="0" smtClean="0">
                <a:solidFill>
                  <a:srgbClr val="0000CC"/>
                </a:solidFill>
                <a:latin typeface="Times New Roman" pitchFamily="18" charset="0"/>
                <a:ea typeface="華康魏碑體" pitchFamily="65" charset="-120"/>
              </a:rPr>
              <a:t>心理社會發展論（</a:t>
            </a:r>
            <a:r>
              <a:rPr lang="en-US" altLang="zh-TW" sz="2200" kern="0" dirty="0" smtClean="0">
                <a:solidFill>
                  <a:srgbClr val="0000CC"/>
                </a:solidFill>
                <a:latin typeface="Times New Roman" pitchFamily="18" charset="0"/>
                <a:ea typeface="華康魏碑體" pitchFamily="65" charset="-120"/>
              </a:rPr>
              <a:t>Psychosocial Theory</a:t>
            </a:r>
            <a:r>
              <a:rPr lang="zh-TW" altLang="en-US" sz="2200" kern="0" dirty="0" smtClean="0">
                <a:solidFill>
                  <a:srgbClr val="0000CC"/>
                </a:solidFill>
                <a:latin typeface="Times New Roman" pitchFamily="18" charset="0"/>
                <a:ea typeface="華康魏碑體" pitchFamily="65" charset="-120"/>
              </a:rPr>
              <a:t>）</a:t>
            </a:r>
          </a:p>
          <a:p>
            <a:pPr>
              <a:lnSpc>
                <a:spcPct val="80000"/>
              </a:lnSpc>
              <a:spcBef>
                <a:spcPts val="1200"/>
              </a:spcBef>
              <a:buFont typeface="Wingdings" pitchFamily="2" charset="2"/>
              <a:buNone/>
              <a:defRPr/>
            </a:pPr>
            <a:r>
              <a:rPr lang="zh-TW" altLang="en-US" sz="2200" kern="0" dirty="0" smtClean="0">
                <a:solidFill>
                  <a:srgbClr val="0000CC"/>
                </a:solidFill>
                <a:latin typeface="Times New Roman" pitchFamily="18" charset="0"/>
                <a:ea typeface="華康魏碑體" pitchFamily="65" charset="-120"/>
              </a:rPr>
              <a:t>        </a:t>
            </a:r>
            <a:r>
              <a:rPr lang="en-US" altLang="zh-TW" sz="2200" kern="0" dirty="0" smtClean="0">
                <a:solidFill>
                  <a:srgbClr val="0000CC"/>
                </a:solidFill>
                <a:latin typeface="Times New Roman" pitchFamily="18" charset="0"/>
                <a:ea typeface="華康魏碑體" pitchFamily="65" charset="-120"/>
              </a:rPr>
              <a:t>2. Marcia</a:t>
            </a:r>
            <a:r>
              <a:rPr lang="zh-TW" altLang="en-US" sz="2200" kern="0" dirty="0" smtClean="0">
                <a:solidFill>
                  <a:srgbClr val="0000CC"/>
                </a:solidFill>
                <a:latin typeface="Times New Roman" pitchFamily="18" charset="0"/>
                <a:ea typeface="華康魏碑體" pitchFamily="65" charset="-120"/>
              </a:rPr>
              <a:t>認同類型論（</a:t>
            </a:r>
            <a:r>
              <a:rPr lang="en-US" altLang="zh-TW" sz="2200" kern="0" dirty="0" smtClean="0">
                <a:solidFill>
                  <a:srgbClr val="0000CC"/>
                </a:solidFill>
                <a:latin typeface="Times New Roman" pitchFamily="18" charset="0"/>
                <a:ea typeface="華康魏碑體" pitchFamily="65" charset="-120"/>
              </a:rPr>
              <a:t>Identity Pattern Theory</a:t>
            </a:r>
            <a:r>
              <a:rPr lang="zh-TW" altLang="en-US" sz="2200" kern="0" dirty="0" smtClean="0">
                <a:solidFill>
                  <a:srgbClr val="0000CC"/>
                </a:solidFill>
                <a:latin typeface="Times New Roman" pitchFamily="18" charset="0"/>
                <a:ea typeface="華康魏碑體" pitchFamily="65" charset="-120"/>
              </a:rPr>
              <a:t>）</a:t>
            </a:r>
            <a:endParaRPr lang="en-US" altLang="zh-TW" sz="2200" kern="0" dirty="0" smtClean="0">
              <a:solidFill>
                <a:srgbClr val="0000CC"/>
              </a:solidFill>
              <a:latin typeface="Times New Roman" pitchFamily="18" charset="0"/>
              <a:ea typeface="華康魏碑體" pitchFamily="65" charset="-120"/>
            </a:endParaRPr>
          </a:p>
          <a:p>
            <a:pPr>
              <a:lnSpc>
                <a:spcPct val="80000"/>
              </a:lnSpc>
              <a:spcBef>
                <a:spcPts val="1200"/>
              </a:spcBef>
              <a:buFont typeface="Wingdings" pitchFamily="2" charset="2"/>
              <a:buNone/>
              <a:defRPr/>
            </a:pPr>
            <a:r>
              <a:rPr lang="zh-TW" altLang="en-US" sz="2200" kern="0" dirty="0" smtClean="0">
                <a:solidFill>
                  <a:srgbClr val="0000CC"/>
                </a:solidFill>
                <a:latin typeface="Times New Roman" pitchFamily="18" charset="0"/>
              </a:rPr>
              <a:t>        </a:t>
            </a:r>
            <a:r>
              <a:rPr lang="en-US" altLang="zh-TW" sz="2200" kern="0" dirty="0">
                <a:solidFill>
                  <a:srgbClr val="0000CC"/>
                </a:solidFill>
                <a:latin typeface="Times New Roman" pitchFamily="18" charset="0"/>
              </a:rPr>
              <a:t>3</a:t>
            </a:r>
            <a:r>
              <a:rPr lang="en-US" altLang="zh-TW" sz="2200" kern="0" dirty="0" smtClean="0">
                <a:solidFill>
                  <a:srgbClr val="0000CC"/>
                </a:solidFill>
                <a:latin typeface="Times New Roman" pitchFamily="18" charset="0"/>
              </a:rPr>
              <a:t>. </a:t>
            </a:r>
            <a:r>
              <a:rPr lang="en-US" altLang="zh-TW" sz="2200" kern="0" dirty="0" smtClean="0">
                <a:solidFill>
                  <a:srgbClr val="0000CC"/>
                </a:solidFill>
                <a:latin typeface="Times New Roman" pitchFamily="18" charset="0"/>
                <a:ea typeface="華康魏碑體" pitchFamily="65" charset="-120"/>
              </a:rPr>
              <a:t>Lewin</a:t>
            </a:r>
            <a:r>
              <a:rPr lang="zh-TW" altLang="en-US" sz="2200" kern="0" dirty="0" smtClean="0">
                <a:solidFill>
                  <a:srgbClr val="0000CC"/>
                </a:solidFill>
                <a:latin typeface="Times New Roman" pitchFamily="18" charset="0"/>
                <a:ea typeface="華康魏碑體" pitchFamily="65" charset="-120"/>
              </a:rPr>
              <a:t>場地論</a:t>
            </a:r>
            <a:r>
              <a:rPr lang="zh-TW" altLang="en-US" sz="2200" kern="0" dirty="0" smtClean="0">
                <a:solidFill>
                  <a:srgbClr val="0000CC"/>
                </a:solidFill>
                <a:latin typeface="Times New Roman" pitchFamily="18" charset="0"/>
              </a:rPr>
              <a:t>（</a:t>
            </a:r>
            <a:r>
              <a:rPr lang="en-US" altLang="zh-TW" sz="2200" kern="0" dirty="0" smtClean="0">
                <a:solidFill>
                  <a:srgbClr val="0000CC"/>
                </a:solidFill>
                <a:latin typeface="Times New Roman" pitchFamily="18" charset="0"/>
                <a:ea typeface="華康魏碑體" pitchFamily="65" charset="-120"/>
              </a:rPr>
              <a:t>Field Theory</a:t>
            </a:r>
            <a:r>
              <a:rPr lang="zh-TW" altLang="en-US" sz="2200" kern="0" dirty="0" smtClean="0">
                <a:solidFill>
                  <a:srgbClr val="0000CC"/>
                </a:solidFill>
                <a:latin typeface="Times New Roman" pitchFamily="18" charset="0"/>
              </a:rPr>
              <a:t>）</a:t>
            </a:r>
            <a:endParaRPr lang="en-US" altLang="zh-TW" sz="2200" kern="0" dirty="0" smtClean="0">
              <a:solidFill>
                <a:srgbClr val="0000CC"/>
              </a:solidFill>
              <a:latin typeface="Times New Roman" pitchFamily="18" charset="0"/>
            </a:endParaRPr>
          </a:p>
          <a:p>
            <a:pPr>
              <a:lnSpc>
                <a:spcPct val="80000"/>
              </a:lnSpc>
              <a:spcBef>
                <a:spcPts val="1200"/>
              </a:spcBef>
              <a:buFont typeface="Wingdings" pitchFamily="2" charset="2"/>
              <a:buNone/>
              <a:defRPr/>
            </a:pPr>
            <a:r>
              <a:rPr lang="en-US" altLang="zh-TW" sz="2200" kern="0" dirty="0" smtClean="0">
                <a:solidFill>
                  <a:srgbClr val="0000CC"/>
                </a:solidFill>
                <a:latin typeface="Times New Roman" pitchFamily="18" charset="0"/>
              </a:rPr>
              <a:t>        4. </a:t>
            </a:r>
            <a:r>
              <a:rPr lang="en-US" altLang="zh-TW" sz="2200" kern="0" dirty="0" err="1" smtClean="0">
                <a:solidFill>
                  <a:srgbClr val="0000CC"/>
                </a:solidFill>
                <a:latin typeface="華康POP1體W9" panose="040B0909000000000000" pitchFamily="81" charset="-120"/>
                <a:ea typeface="華康POP1體W9" panose="040B0909000000000000" pitchFamily="81" charset="-120"/>
              </a:rPr>
              <a:t>Havighurst</a:t>
            </a:r>
            <a:r>
              <a:rPr lang="zh-TW" altLang="en-US" sz="2200" kern="0" dirty="0">
                <a:solidFill>
                  <a:srgbClr val="0000CC"/>
                </a:solidFill>
                <a:latin typeface="華康POP1體W9" panose="040B0909000000000000" pitchFamily="81" charset="-120"/>
                <a:ea typeface="華康POP1體W9" panose="040B0909000000000000" pitchFamily="81" charset="-120"/>
              </a:rPr>
              <a:t>發展任務論</a:t>
            </a:r>
            <a:r>
              <a:rPr lang="zh-TW" altLang="en-US" sz="2200" kern="0" dirty="0" smtClean="0">
                <a:solidFill>
                  <a:srgbClr val="0000CC"/>
                </a:solidFill>
                <a:latin typeface="Times New Roman" pitchFamily="18" charset="0"/>
              </a:rPr>
              <a:t>（</a:t>
            </a:r>
            <a:r>
              <a:rPr lang="en-US" altLang="zh-TW" sz="2200" kern="0" dirty="0">
                <a:solidFill>
                  <a:srgbClr val="0000CC"/>
                </a:solidFill>
                <a:latin typeface="Times New Roman" pitchFamily="18" charset="0"/>
              </a:rPr>
              <a:t>Developmental Tasks</a:t>
            </a:r>
            <a:r>
              <a:rPr lang="zh-TW" altLang="en-US" sz="2200" kern="0" dirty="0">
                <a:solidFill>
                  <a:srgbClr val="0000CC"/>
                </a:solidFill>
                <a:latin typeface="Times New Roman" pitchFamily="18" charset="0"/>
              </a:rPr>
              <a:t>）</a:t>
            </a:r>
          </a:p>
          <a:p>
            <a:pPr>
              <a:lnSpc>
                <a:spcPct val="80000"/>
              </a:lnSpc>
              <a:spcBef>
                <a:spcPts val="1200"/>
              </a:spcBef>
              <a:buFont typeface="Wingdings" pitchFamily="2" charset="2"/>
              <a:buNone/>
              <a:defRPr/>
            </a:pPr>
            <a:endParaRPr lang="zh-TW" altLang="en-US" sz="2200" kern="0" dirty="0" smtClean="0">
              <a:solidFill>
                <a:srgbClr val="0000CC"/>
              </a:solidFill>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標題 1"/>
          <p:cNvSpPr>
            <a:spLocks noGrp="1"/>
          </p:cNvSpPr>
          <p:nvPr>
            <p:ph type="title"/>
          </p:nvPr>
        </p:nvSpPr>
        <p:spPr/>
        <p:txBody>
          <a:bodyPr/>
          <a:lstStyle/>
          <a:p>
            <a:r>
              <a:rPr lang="zh-TW" altLang="zh-TW" smtClean="0"/>
              <a:t>七、青少年理論基礎</a:t>
            </a:r>
            <a:endParaRPr lang="zh-TW" altLang="en-US" smtClean="0"/>
          </a:p>
        </p:txBody>
      </p:sp>
      <p:sp>
        <p:nvSpPr>
          <p:cNvPr id="52226" name="內容版面配置區 2"/>
          <p:cNvSpPr>
            <a:spLocks noGrp="1"/>
          </p:cNvSpPr>
          <p:nvPr>
            <p:ph idx="1"/>
          </p:nvPr>
        </p:nvSpPr>
        <p:spPr>
          <a:xfrm>
            <a:off x="685800" y="1700213"/>
            <a:ext cx="7772400" cy="1584325"/>
          </a:xfrm>
        </p:spPr>
        <p:txBody>
          <a:bodyPr/>
          <a:lstStyle/>
          <a:p>
            <a:pPr>
              <a:buFont typeface="あくあフォント"/>
              <a:buNone/>
            </a:pPr>
            <a:r>
              <a:rPr lang="en-US" altLang="zh-TW" sz="2800" smtClean="0"/>
              <a:t>(</a:t>
            </a:r>
            <a:r>
              <a:rPr lang="zh-TW" altLang="en-US" sz="2800" smtClean="0"/>
              <a:t>四</a:t>
            </a:r>
            <a:r>
              <a:rPr lang="en-US" altLang="zh-TW" sz="2800" smtClean="0"/>
              <a:t>)Havighurst</a:t>
            </a:r>
            <a:r>
              <a:rPr lang="zh-TW" altLang="en-US" sz="2800" smtClean="0"/>
              <a:t> ─</a:t>
            </a:r>
            <a:r>
              <a:rPr lang="zh-TW" altLang="zh-TW" sz="2800" smtClean="0"/>
              <a:t>青少年發展任務</a:t>
            </a:r>
          </a:p>
          <a:p>
            <a:pPr>
              <a:buFont typeface="あくあフォント"/>
              <a:buNone/>
            </a:pPr>
            <a:endParaRPr lang="zh-TW" altLang="zh-TW" sz="2800" smtClean="0"/>
          </a:p>
          <a:p>
            <a:pPr>
              <a:buFont typeface="あくあフォント"/>
              <a:buNone/>
            </a:pPr>
            <a:endParaRPr lang="en-US" altLang="zh-TW" sz="2800" smtClean="0"/>
          </a:p>
          <a:p>
            <a:pPr>
              <a:buFont typeface="あくあフォント"/>
              <a:buNone/>
            </a:pPr>
            <a:r>
              <a:rPr lang="zh-TW" altLang="en-US" sz="2800" smtClean="0"/>
              <a:t>  </a:t>
            </a:r>
          </a:p>
        </p:txBody>
      </p:sp>
      <p:sp>
        <p:nvSpPr>
          <p:cNvPr id="52227" name="投影片編號版面配置區 3"/>
          <p:cNvSpPr>
            <a:spLocks noGrp="1"/>
          </p:cNvSpPr>
          <p:nvPr>
            <p:ph type="sldNum" sz="quarter" idx="12"/>
          </p:nvPr>
        </p:nvSpPr>
        <p:spPr>
          <a:noFill/>
        </p:spPr>
        <p:txBody>
          <a:bodyPr/>
          <a:lstStyle/>
          <a:p>
            <a:pPr fontAlgn="base">
              <a:spcBef>
                <a:spcPct val="0"/>
              </a:spcBef>
              <a:spcAft>
                <a:spcPct val="0"/>
              </a:spcAft>
            </a:pPr>
            <a:fld id="{83C5385D-0AE1-451F-BCF7-FD918200008B}" type="slidenum">
              <a:rPr lang="ja-JP" altLang="en-US" smtClean="0">
                <a:cs typeface="あくあフォント"/>
              </a:rPr>
              <a:pPr fontAlgn="base">
                <a:spcBef>
                  <a:spcPct val="0"/>
                </a:spcBef>
                <a:spcAft>
                  <a:spcPct val="0"/>
                </a:spcAft>
              </a:pPr>
              <a:t>40</a:t>
            </a:fld>
            <a:endParaRPr lang="en-US" altLang="ja-JP" smtClean="0">
              <a:cs typeface="あくあフォント"/>
            </a:endParaRPr>
          </a:p>
        </p:txBody>
      </p:sp>
      <p:grpSp>
        <p:nvGrpSpPr>
          <p:cNvPr id="2" name="Group 4"/>
          <p:cNvGrpSpPr>
            <a:grpSpLocks/>
          </p:cNvGrpSpPr>
          <p:nvPr/>
        </p:nvGrpSpPr>
        <p:grpSpPr bwMode="auto">
          <a:xfrm>
            <a:off x="971550" y="2924175"/>
            <a:ext cx="7129463" cy="960438"/>
            <a:chOff x="521" y="845"/>
            <a:chExt cx="4718" cy="907"/>
          </a:xfrm>
        </p:grpSpPr>
        <p:sp>
          <p:nvSpPr>
            <p:cNvPr id="23" name="AutoShape 5"/>
            <p:cNvSpPr>
              <a:spLocks noChangeArrowheads="1"/>
            </p:cNvSpPr>
            <p:nvPr/>
          </p:nvSpPr>
          <p:spPr bwMode="auto">
            <a:xfrm>
              <a:off x="521" y="1008"/>
              <a:ext cx="4718" cy="744"/>
            </a:xfrm>
            <a:prstGeom prst="roundRect">
              <a:avLst>
                <a:gd name="adj" fmla="val 7542"/>
              </a:avLst>
            </a:prstGeom>
            <a:solidFill>
              <a:srgbClr val="C7A1C7"/>
            </a:solidFill>
            <a:ln w="9525" algn="ctr">
              <a:noFill/>
              <a:round/>
              <a:headEnd/>
              <a:tailEnd/>
            </a:ln>
            <a:effectLst>
              <a:outerShdw dist="35921" dir="2700000" algn="ctr" rotWithShape="0">
                <a:schemeClr val="bg2"/>
              </a:outerShdw>
            </a:effectLst>
          </p:spPr>
          <p:txBody>
            <a:bodyPr tIns="180000"/>
            <a:lstStyle/>
            <a:p>
              <a:pPr>
                <a:defRPr/>
              </a:pPr>
              <a:r>
                <a:rPr lang="zh-TW" altLang="zh-TW" sz="2600" dirty="0">
                  <a:solidFill>
                    <a:srgbClr val="000000"/>
                  </a:solidFill>
                  <a:latin typeface="標楷體" pitchFamily="65" charset="-120"/>
                  <a:ea typeface="標楷體" pitchFamily="65" charset="-120"/>
                  <a:cs typeface="+mn-cs"/>
                </a:rPr>
                <a:t>達成</a:t>
              </a:r>
              <a:r>
                <a:rPr lang="zh-TW" altLang="zh-TW" sz="2600" u="sng" dirty="0">
                  <a:solidFill>
                    <a:srgbClr val="000000"/>
                  </a:solidFill>
                  <a:latin typeface="標楷體" pitchFamily="65" charset="-120"/>
                  <a:ea typeface="標楷體" pitchFamily="65" charset="-120"/>
                  <a:cs typeface="+mn-cs"/>
                </a:rPr>
                <a:t>情緒上的獨立</a:t>
              </a:r>
              <a:r>
                <a:rPr lang="zh-TW" altLang="zh-TW" sz="2600" dirty="0">
                  <a:solidFill>
                    <a:srgbClr val="000000"/>
                  </a:solidFill>
                  <a:latin typeface="標楷體" pitchFamily="65" charset="-120"/>
                  <a:ea typeface="標楷體" pitchFamily="65" charset="-120"/>
                  <a:cs typeface="+mn-cs"/>
                </a:rPr>
                <a:t>，避免依賴父母或其他成人</a:t>
              </a:r>
              <a:endParaRPr lang="ja-JP" altLang="en-US" sz="2600" dirty="0">
                <a:solidFill>
                  <a:srgbClr val="000000"/>
                </a:solidFill>
                <a:latin typeface="標楷體" pitchFamily="65" charset="-120"/>
                <a:ea typeface="標楷體" pitchFamily="65" charset="-120"/>
                <a:cs typeface="+mn-cs"/>
              </a:endParaRPr>
            </a:p>
          </p:txBody>
        </p:sp>
        <p:sp>
          <p:nvSpPr>
            <p:cNvPr id="24" name="AutoShape 6"/>
            <p:cNvSpPr>
              <a:spLocks noChangeArrowheads="1"/>
            </p:cNvSpPr>
            <p:nvPr/>
          </p:nvSpPr>
          <p:spPr bwMode="auto">
            <a:xfrm>
              <a:off x="703" y="845"/>
              <a:ext cx="2135" cy="301"/>
            </a:xfrm>
            <a:prstGeom prst="roundRect">
              <a:avLst>
                <a:gd name="adj" fmla="val 50000"/>
              </a:avLst>
            </a:prstGeom>
            <a:solidFill>
              <a:srgbClr val="975B97"/>
            </a:solidFill>
            <a:ln w="9525" algn="ctr">
              <a:noFill/>
              <a:round/>
              <a:headEnd/>
              <a:tailEnd/>
            </a:ln>
            <a:effectLst>
              <a:outerShdw dist="35921" dir="2700000" algn="ctr" rotWithShape="0">
                <a:schemeClr val="bg2"/>
              </a:outerShdw>
            </a:effectLst>
          </p:spPr>
          <p:txBody>
            <a:bodyPr wrap="none" anchor="ctr"/>
            <a:lstStyle/>
            <a:p>
              <a:pPr algn="ctr">
                <a:defRPr/>
              </a:pPr>
              <a:r>
                <a:rPr lang="en-US" altLang="zh-TW" sz="2600" dirty="0">
                  <a:solidFill>
                    <a:srgbClr val="FFFFFF"/>
                  </a:solidFill>
                  <a:latin typeface="標楷體" pitchFamily="65" charset="-120"/>
                  <a:ea typeface="標楷體" pitchFamily="65" charset="-120"/>
                  <a:cs typeface="+mn-cs"/>
                </a:rPr>
                <a:t>(4)</a:t>
              </a:r>
              <a:endParaRPr lang="en-US" altLang="ja-JP" sz="2600" dirty="0">
                <a:solidFill>
                  <a:srgbClr val="FFFFFF"/>
                </a:solidFill>
                <a:latin typeface="標楷體" pitchFamily="65" charset="-120"/>
                <a:ea typeface="標楷體" pitchFamily="65" charset="-120"/>
                <a:cs typeface="+mn-cs"/>
              </a:endParaRPr>
            </a:p>
          </p:txBody>
        </p:sp>
      </p:grpSp>
      <p:grpSp>
        <p:nvGrpSpPr>
          <p:cNvPr id="3" name="Group 7"/>
          <p:cNvGrpSpPr>
            <a:grpSpLocks/>
          </p:cNvGrpSpPr>
          <p:nvPr/>
        </p:nvGrpSpPr>
        <p:grpSpPr bwMode="auto">
          <a:xfrm>
            <a:off x="971550" y="4029075"/>
            <a:ext cx="7129463" cy="960438"/>
            <a:chOff x="521" y="845"/>
            <a:chExt cx="4718" cy="907"/>
          </a:xfrm>
        </p:grpSpPr>
        <p:sp>
          <p:nvSpPr>
            <p:cNvPr id="21" name="AutoShape 8"/>
            <p:cNvSpPr>
              <a:spLocks noChangeArrowheads="1"/>
            </p:cNvSpPr>
            <p:nvPr/>
          </p:nvSpPr>
          <p:spPr bwMode="auto">
            <a:xfrm>
              <a:off x="521" y="1008"/>
              <a:ext cx="4718" cy="744"/>
            </a:xfrm>
            <a:prstGeom prst="roundRect">
              <a:avLst>
                <a:gd name="adj" fmla="val 7542"/>
              </a:avLst>
            </a:prstGeom>
            <a:solidFill>
              <a:srgbClr val="C7A1C7"/>
            </a:solidFill>
            <a:ln w="9525" algn="ctr">
              <a:noFill/>
              <a:round/>
              <a:headEnd/>
              <a:tailEnd/>
            </a:ln>
            <a:effectLst>
              <a:outerShdw dist="35921" dir="2700000" algn="ctr" rotWithShape="0">
                <a:schemeClr val="bg2"/>
              </a:outerShdw>
            </a:effectLst>
          </p:spPr>
          <p:txBody>
            <a:bodyPr tIns="180000"/>
            <a:lstStyle/>
            <a:p>
              <a:pPr>
                <a:defRPr/>
              </a:pPr>
              <a:r>
                <a:rPr lang="zh-TW" altLang="zh-TW" sz="2600" dirty="0">
                  <a:solidFill>
                    <a:srgbClr val="000000"/>
                  </a:solidFill>
                  <a:latin typeface="標楷體" pitchFamily="65" charset="-120"/>
                  <a:ea typeface="標楷體" pitchFamily="65" charset="-120"/>
                  <a:cs typeface="+mn-cs"/>
                </a:rPr>
                <a:t>為個人未來職業作適當準備</a:t>
              </a:r>
              <a:endParaRPr lang="ja-JP" altLang="en-US" sz="2600" dirty="0">
                <a:solidFill>
                  <a:srgbClr val="000000"/>
                </a:solidFill>
                <a:latin typeface="標楷體" pitchFamily="65" charset="-120"/>
                <a:ea typeface="標楷體" pitchFamily="65" charset="-120"/>
                <a:cs typeface="+mn-cs"/>
              </a:endParaRPr>
            </a:p>
          </p:txBody>
        </p:sp>
        <p:sp>
          <p:nvSpPr>
            <p:cNvPr id="22" name="AutoShape 9"/>
            <p:cNvSpPr>
              <a:spLocks noChangeArrowheads="1"/>
            </p:cNvSpPr>
            <p:nvPr/>
          </p:nvSpPr>
          <p:spPr bwMode="auto">
            <a:xfrm>
              <a:off x="703" y="845"/>
              <a:ext cx="2135" cy="301"/>
            </a:xfrm>
            <a:prstGeom prst="roundRect">
              <a:avLst>
                <a:gd name="adj" fmla="val 50000"/>
              </a:avLst>
            </a:prstGeom>
            <a:solidFill>
              <a:srgbClr val="975B97"/>
            </a:solidFill>
            <a:ln w="9525" algn="ctr">
              <a:noFill/>
              <a:round/>
              <a:headEnd/>
              <a:tailEnd/>
            </a:ln>
            <a:effectLst>
              <a:outerShdw dist="35921" dir="2700000" algn="ctr" rotWithShape="0">
                <a:schemeClr val="bg2"/>
              </a:outerShdw>
            </a:effectLst>
          </p:spPr>
          <p:txBody>
            <a:bodyPr wrap="none" anchor="ctr"/>
            <a:lstStyle/>
            <a:p>
              <a:pPr algn="ctr">
                <a:defRPr/>
              </a:pPr>
              <a:r>
                <a:rPr lang="en-US" altLang="zh-TW" sz="2600" dirty="0">
                  <a:solidFill>
                    <a:srgbClr val="FFFFFF"/>
                  </a:solidFill>
                  <a:latin typeface="標楷體" pitchFamily="65" charset="-120"/>
                  <a:ea typeface="標楷體" pitchFamily="65" charset="-120"/>
                  <a:cs typeface="+mn-cs"/>
                </a:rPr>
                <a:t>(5)</a:t>
              </a:r>
              <a:endParaRPr lang="en-US" altLang="ja-JP" sz="2600" dirty="0">
                <a:solidFill>
                  <a:srgbClr val="FFFFFF"/>
                </a:solidFill>
                <a:latin typeface="標楷體" pitchFamily="65" charset="-120"/>
                <a:ea typeface="標楷體" pitchFamily="65" charset="-120"/>
                <a:cs typeface="+mn-cs"/>
              </a:endParaRPr>
            </a:p>
          </p:txBody>
        </p:sp>
      </p:grpSp>
      <p:grpSp>
        <p:nvGrpSpPr>
          <p:cNvPr id="5" name="Group 10"/>
          <p:cNvGrpSpPr>
            <a:grpSpLocks/>
          </p:cNvGrpSpPr>
          <p:nvPr/>
        </p:nvGrpSpPr>
        <p:grpSpPr bwMode="auto">
          <a:xfrm>
            <a:off x="971550" y="5132388"/>
            <a:ext cx="7129463" cy="960437"/>
            <a:chOff x="521" y="845"/>
            <a:chExt cx="4718" cy="907"/>
          </a:xfrm>
        </p:grpSpPr>
        <p:sp>
          <p:nvSpPr>
            <p:cNvPr id="19" name="AutoShape 11"/>
            <p:cNvSpPr>
              <a:spLocks noChangeArrowheads="1"/>
            </p:cNvSpPr>
            <p:nvPr/>
          </p:nvSpPr>
          <p:spPr bwMode="auto">
            <a:xfrm>
              <a:off x="521" y="1008"/>
              <a:ext cx="4718" cy="744"/>
            </a:xfrm>
            <a:prstGeom prst="roundRect">
              <a:avLst>
                <a:gd name="adj" fmla="val 7542"/>
              </a:avLst>
            </a:prstGeom>
            <a:solidFill>
              <a:srgbClr val="C7A1C7"/>
            </a:solidFill>
            <a:ln w="9525" algn="ctr">
              <a:noFill/>
              <a:round/>
              <a:headEnd/>
              <a:tailEnd/>
            </a:ln>
            <a:effectLst>
              <a:outerShdw dist="35921" dir="2700000" algn="ctr" rotWithShape="0">
                <a:schemeClr val="bg2"/>
              </a:outerShdw>
            </a:effectLst>
          </p:spPr>
          <p:txBody>
            <a:bodyPr tIns="180000"/>
            <a:lstStyle/>
            <a:p>
              <a:pPr>
                <a:defRPr/>
              </a:pPr>
              <a:r>
                <a:rPr lang="zh-TW" altLang="zh-TW" sz="2600" dirty="0">
                  <a:solidFill>
                    <a:srgbClr val="000000"/>
                  </a:solidFill>
                  <a:latin typeface="標楷體" pitchFamily="65" charset="-120"/>
                  <a:ea typeface="標楷體" pitchFamily="65" charset="-120"/>
                  <a:cs typeface="+mn-cs"/>
                </a:rPr>
                <a:t>為婚姻和家庭做準備</a:t>
              </a:r>
              <a:endParaRPr lang="ja-JP" altLang="en-US" sz="2600" dirty="0">
                <a:solidFill>
                  <a:srgbClr val="000000"/>
                </a:solidFill>
                <a:latin typeface="標楷體" pitchFamily="65" charset="-120"/>
                <a:ea typeface="標楷體" pitchFamily="65" charset="-120"/>
                <a:cs typeface="+mn-cs"/>
              </a:endParaRPr>
            </a:p>
          </p:txBody>
        </p:sp>
        <p:sp>
          <p:nvSpPr>
            <p:cNvPr id="20" name="AutoShape 12"/>
            <p:cNvSpPr>
              <a:spLocks noChangeArrowheads="1"/>
            </p:cNvSpPr>
            <p:nvPr/>
          </p:nvSpPr>
          <p:spPr bwMode="auto">
            <a:xfrm>
              <a:off x="703" y="845"/>
              <a:ext cx="2135" cy="301"/>
            </a:xfrm>
            <a:prstGeom prst="roundRect">
              <a:avLst>
                <a:gd name="adj" fmla="val 50000"/>
              </a:avLst>
            </a:prstGeom>
            <a:solidFill>
              <a:srgbClr val="975B97"/>
            </a:solidFill>
            <a:ln w="9525" algn="ctr">
              <a:noFill/>
              <a:round/>
              <a:headEnd/>
              <a:tailEnd/>
            </a:ln>
            <a:effectLst>
              <a:outerShdw dist="35921" dir="2700000" algn="ctr" rotWithShape="0">
                <a:schemeClr val="bg2"/>
              </a:outerShdw>
            </a:effectLst>
          </p:spPr>
          <p:txBody>
            <a:bodyPr wrap="none" anchor="ctr"/>
            <a:lstStyle/>
            <a:p>
              <a:pPr algn="ctr">
                <a:defRPr/>
              </a:pPr>
              <a:r>
                <a:rPr lang="en-US" altLang="zh-TW" sz="2600" dirty="0">
                  <a:solidFill>
                    <a:srgbClr val="FFFFFF"/>
                  </a:solidFill>
                  <a:latin typeface="標楷體" pitchFamily="65" charset="-120"/>
                  <a:ea typeface="標楷體" pitchFamily="65" charset="-120"/>
                  <a:cs typeface="+mn-cs"/>
                </a:rPr>
                <a:t>(6)</a:t>
              </a:r>
              <a:endParaRPr lang="en-US" altLang="ja-JP" sz="2600" dirty="0">
                <a:solidFill>
                  <a:srgbClr val="FFFFFF"/>
                </a:solidFill>
                <a:latin typeface="標楷體" pitchFamily="65" charset="-120"/>
                <a:ea typeface="標楷體" pitchFamily="65" charset="-120"/>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標題 1"/>
          <p:cNvSpPr>
            <a:spLocks noGrp="1"/>
          </p:cNvSpPr>
          <p:nvPr>
            <p:ph type="title"/>
          </p:nvPr>
        </p:nvSpPr>
        <p:spPr/>
        <p:txBody>
          <a:bodyPr/>
          <a:lstStyle/>
          <a:p>
            <a:r>
              <a:rPr lang="zh-TW" altLang="zh-TW" smtClean="0"/>
              <a:t>七、青少年理論基礎</a:t>
            </a:r>
            <a:endParaRPr lang="zh-TW" altLang="en-US" smtClean="0"/>
          </a:p>
        </p:txBody>
      </p:sp>
      <p:sp>
        <p:nvSpPr>
          <p:cNvPr id="53250" name="內容版面配置區 2"/>
          <p:cNvSpPr>
            <a:spLocks noGrp="1"/>
          </p:cNvSpPr>
          <p:nvPr>
            <p:ph idx="1"/>
          </p:nvPr>
        </p:nvSpPr>
        <p:spPr>
          <a:xfrm>
            <a:off x="685800" y="1700213"/>
            <a:ext cx="7772400" cy="1584325"/>
          </a:xfrm>
        </p:spPr>
        <p:txBody>
          <a:bodyPr/>
          <a:lstStyle/>
          <a:p>
            <a:pPr>
              <a:buFont typeface="あくあフォント"/>
              <a:buNone/>
            </a:pPr>
            <a:r>
              <a:rPr lang="en-US" altLang="zh-TW" sz="2800" smtClean="0"/>
              <a:t>(</a:t>
            </a:r>
            <a:r>
              <a:rPr lang="zh-TW" altLang="en-US" sz="2800" smtClean="0"/>
              <a:t>四</a:t>
            </a:r>
            <a:r>
              <a:rPr lang="en-US" altLang="zh-TW" sz="2800" smtClean="0"/>
              <a:t>)Havighurst</a:t>
            </a:r>
            <a:r>
              <a:rPr lang="zh-TW" altLang="en-US" sz="2800" smtClean="0"/>
              <a:t> ─</a:t>
            </a:r>
            <a:r>
              <a:rPr lang="zh-TW" altLang="zh-TW" sz="2800" smtClean="0"/>
              <a:t>青少年發展任務</a:t>
            </a:r>
          </a:p>
          <a:p>
            <a:pPr>
              <a:buFont typeface="あくあフォント"/>
              <a:buNone/>
            </a:pPr>
            <a:endParaRPr lang="zh-TW" altLang="zh-TW" sz="2800" smtClean="0"/>
          </a:p>
          <a:p>
            <a:pPr>
              <a:buFont typeface="あくあフォント"/>
              <a:buNone/>
            </a:pPr>
            <a:endParaRPr lang="en-US" altLang="zh-TW" sz="2800" smtClean="0"/>
          </a:p>
          <a:p>
            <a:pPr>
              <a:buFont typeface="あくあフォント"/>
              <a:buNone/>
            </a:pPr>
            <a:r>
              <a:rPr lang="zh-TW" altLang="en-US" sz="2800" smtClean="0"/>
              <a:t>  </a:t>
            </a:r>
          </a:p>
        </p:txBody>
      </p:sp>
      <p:sp>
        <p:nvSpPr>
          <p:cNvPr id="53251" name="投影片編號版面配置區 3"/>
          <p:cNvSpPr>
            <a:spLocks noGrp="1"/>
          </p:cNvSpPr>
          <p:nvPr>
            <p:ph type="sldNum" sz="quarter" idx="12"/>
          </p:nvPr>
        </p:nvSpPr>
        <p:spPr>
          <a:noFill/>
        </p:spPr>
        <p:txBody>
          <a:bodyPr/>
          <a:lstStyle/>
          <a:p>
            <a:pPr fontAlgn="base">
              <a:spcBef>
                <a:spcPct val="0"/>
              </a:spcBef>
              <a:spcAft>
                <a:spcPct val="0"/>
              </a:spcAft>
            </a:pPr>
            <a:fld id="{54E83870-B177-44B2-BEBB-98D22E14D7CA}" type="slidenum">
              <a:rPr lang="ja-JP" altLang="en-US" smtClean="0">
                <a:cs typeface="あくあフォント"/>
              </a:rPr>
              <a:pPr fontAlgn="base">
                <a:spcBef>
                  <a:spcPct val="0"/>
                </a:spcBef>
                <a:spcAft>
                  <a:spcPct val="0"/>
                </a:spcAft>
              </a:pPr>
              <a:t>41</a:t>
            </a:fld>
            <a:endParaRPr lang="en-US" altLang="ja-JP" smtClean="0">
              <a:cs typeface="あくあフォント"/>
            </a:endParaRPr>
          </a:p>
        </p:txBody>
      </p:sp>
      <p:grpSp>
        <p:nvGrpSpPr>
          <p:cNvPr id="2" name="Group 4"/>
          <p:cNvGrpSpPr>
            <a:grpSpLocks/>
          </p:cNvGrpSpPr>
          <p:nvPr/>
        </p:nvGrpSpPr>
        <p:grpSpPr bwMode="auto">
          <a:xfrm>
            <a:off x="971550" y="2924175"/>
            <a:ext cx="7129463" cy="1585913"/>
            <a:chOff x="521" y="845"/>
            <a:chExt cx="4718" cy="1497"/>
          </a:xfrm>
        </p:grpSpPr>
        <p:sp>
          <p:nvSpPr>
            <p:cNvPr id="23" name="AutoShape 5"/>
            <p:cNvSpPr>
              <a:spLocks noChangeArrowheads="1"/>
            </p:cNvSpPr>
            <p:nvPr/>
          </p:nvSpPr>
          <p:spPr bwMode="auto">
            <a:xfrm>
              <a:off x="521" y="1008"/>
              <a:ext cx="4718" cy="1334"/>
            </a:xfrm>
            <a:prstGeom prst="roundRect">
              <a:avLst>
                <a:gd name="adj" fmla="val 7542"/>
              </a:avLst>
            </a:prstGeom>
            <a:solidFill>
              <a:srgbClr val="C7A1C7"/>
            </a:solidFill>
            <a:ln w="9525" algn="ctr">
              <a:noFill/>
              <a:round/>
              <a:headEnd/>
              <a:tailEnd/>
            </a:ln>
            <a:effectLst>
              <a:outerShdw dist="35921" dir="2700000" algn="ctr" rotWithShape="0">
                <a:schemeClr val="bg2"/>
              </a:outerShdw>
            </a:effectLst>
          </p:spPr>
          <p:txBody>
            <a:bodyPr tIns="180000"/>
            <a:lstStyle/>
            <a:p>
              <a:pPr>
                <a:defRPr/>
              </a:pPr>
              <a:r>
                <a:rPr lang="zh-TW" altLang="zh-TW" sz="2600" dirty="0">
                  <a:solidFill>
                    <a:srgbClr val="000000"/>
                  </a:solidFill>
                  <a:latin typeface="標楷體" pitchFamily="65" charset="-120"/>
                  <a:ea typeface="標楷體" pitchFamily="65" charset="-120"/>
                  <a:cs typeface="+mn-cs"/>
                </a:rPr>
                <a:t>發展符合社會價值的社會思想，參與社區和國家相關工作，以建立個人所處於</a:t>
              </a:r>
              <a:r>
                <a:rPr lang="zh-TW" altLang="zh-TW" sz="2600" u="sng" dirty="0">
                  <a:solidFill>
                    <a:srgbClr val="000000"/>
                  </a:solidFill>
                  <a:latin typeface="標楷體" pitchFamily="65" charset="-120"/>
                  <a:ea typeface="標楷體" pitchFamily="65" charset="-120"/>
                  <a:cs typeface="+mn-cs"/>
                </a:rPr>
                <a:t>社會的地位</a:t>
              </a:r>
              <a:r>
                <a:rPr lang="zh-TW" altLang="zh-TW" sz="2600" dirty="0">
                  <a:solidFill>
                    <a:srgbClr val="000000"/>
                  </a:solidFill>
                  <a:latin typeface="標楷體" pitchFamily="65" charset="-120"/>
                  <a:ea typeface="標楷體" pitchFamily="65" charset="-120"/>
                  <a:cs typeface="+mn-cs"/>
                </a:rPr>
                <a:t>，及</a:t>
              </a:r>
              <a:r>
                <a:rPr lang="zh-TW" altLang="zh-TW" sz="2600" u="sng" dirty="0">
                  <a:solidFill>
                    <a:srgbClr val="000000"/>
                  </a:solidFill>
                  <a:latin typeface="標楷體" pitchFamily="65" charset="-120"/>
                  <a:ea typeface="標楷體" pitchFamily="65" charset="-120"/>
                  <a:cs typeface="+mn-cs"/>
                </a:rPr>
                <a:t>負責任的社會行為</a:t>
              </a:r>
              <a:endParaRPr lang="ja-JP" altLang="en-US" sz="2600" u="sng" dirty="0">
                <a:solidFill>
                  <a:srgbClr val="000000"/>
                </a:solidFill>
                <a:latin typeface="標楷體" pitchFamily="65" charset="-120"/>
                <a:ea typeface="標楷體" pitchFamily="65" charset="-120"/>
                <a:cs typeface="+mn-cs"/>
              </a:endParaRPr>
            </a:p>
          </p:txBody>
        </p:sp>
        <p:sp>
          <p:nvSpPr>
            <p:cNvPr id="24" name="AutoShape 6"/>
            <p:cNvSpPr>
              <a:spLocks noChangeArrowheads="1"/>
            </p:cNvSpPr>
            <p:nvPr/>
          </p:nvSpPr>
          <p:spPr bwMode="auto">
            <a:xfrm>
              <a:off x="703" y="845"/>
              <a:ext cx="2135" cy="301"/>
            </a:xfrm>
            <a:prstGeom prst="roundRect">
              <a:avLst>
                <a:gd name="adj" fmla="val 50000"/>
              </a:avLst>
            </a:prstGeom>
            <a:solidFill>
              <a:srgbClr val="975B97"/>
            </a:solidFill>
            <a:ln w="9525" algn="ctr">
              <a:noFill/>
              <a:round/>
              <a:headEnd/>
              <a:tailEnd/>
            </a:ln>
            <a:effectLst>
              <a:outerShdw dist="35921" dir="2700000" algn="ctr" rotWithShape="0">
                <a:schemeClr val="bg2"/>
              </a:outerShdw>
            </a:effectLst>
          </p:spPr>
          <p:txBody>
            <a:bodyPr wrap="none" anchor="ctr"/>
            <a:lstStyle/>
            <a:p>
              <a:pPr algn="ctr">
                <a:defRPr/>
              </a:pPr>
              <a:r>
                <a:rPr lang="en-US" altLang="zh-TW" sz="2600" dirty="0">
                  <a:solidFill>
                    <a:srgbClr val="FFFFFF"/>
                  </a:solidFill>
                  <a:latin typeface="標楷體" pitchFamily="65" charset="-120"/>
                  <a:ea typeface="標楷體" pitchFamily="65" charset="-120"/>
                  <a:cs typeface="+mn-cs"/>
                </a:rPr>
                <a:t>(7)</a:t>
              </a:r>
              <a:endParaRPr lang="en-US" altLang="ja-JP" sz="2600" dirty="0">
                <a:solidFill>
                  <a:srgbClr val="FFFFFF"/>
                </a:solidFill>
                <a:latin typeface="標楷體" pitchFamily="65" charset="-120"/>
                <a:ea typeface="標楷體" pitchFamily="65" charset="-120"/>
                <a:cs typeface="+mn-cs"/>
              </a:endParaRPr>
            </a:p>
          </p:txBody>
        </p:sp>
      </p:grpSp>
      <p:grpSp>
        <p:nvGrpSpPr>
          <p:cNvPr id="3" name="Group 7"/>
          <p:cNvGrpSpPr>
            <a:grpSpLocks/>
          </p:cNvGrpSpPr>
          <p:nvPr/>
        </p:nvGrpSpPr>
        <p:grpSpPr bwMode="auto">
          <a:xfrm>
            <a:off x="985838" y="4725988"/>
            <a:ext cx="7127875" cy="1223962"/>
            <a:chOff x="530" y="1503"/>
            <a:chExt cx="4718" cy="1157"/>
          </a:xfrm>
        </p:grpSpPr>
        <p:sp>
          <p:nvSpPr>
            <p:cNvPr id="21" name="AutoShape 8"/>
            <p:cNvSpPr>
              <a:spLocks noChangeArrowheads="1"/>
            </p:cNvSpPr>
            <p:nvPr/>
          </p:nvSpPr>
          <p:spPr bwMode="auto">
            <a:xfrm>
              <a:off x="530" y="1667"/>
              <a:ext cx="4718" cy="993"/>
            </a:xfrm>
            <a:prstGeom prst="roundRect">
              <a:avLst>
                <a:gd name="adj" fmla="val 7542"/>
              </a:avLst>
            </a:prstGeom>
            <a:solidFill>
              <a:srgbClr val="C7A1C7"/>
            </a:solidFill>
            <a:ln w="9525" algn="ctr">
              <a:noFill/>
              <a:round/>
              <a:headEnd/>
              <a:tailEnd/>
            </a:ln>
            <a:effectLst>
              <a:outerShdw dist="35921" dir="2700000" algn="ctr" rotWithShape="0">
                <a:schemeClr val="bg2"/>
              </a:outerShdw>
            </a:effectLst>
          </p:spPr>
          <p:txBody>
            <a:bodyPr tIns="180000"/>
            <a:lstStyle/>
            <a:p>
              <a:pPr>
                <a:defRPr/>
              </a:pPr>
              <a:r>
                <a:rPr lang="zh-TW" altLang="zh-TW" sz="2600" dirty="0">
                  <a:solidFill>
                    <a:srgbClr val="000000"/>
                  </a:solidFill>
                  <a:latin typeface="標楷體" pitchFamily="65" charset="-120"/>
                  <a:ea typeface="標楷體" pitchFamily="65" charset="-120"/>
                  <a:cs typeface="+mn-cs"/>
                </a:rPr>
                <a:t>獲得規範個人行為的價值觀和倫理體系，包括政治想法</a:t>
              </a:r>
              <a:endParaRPr lang="ja-JP" altLang="en-US" sz="2600" dirty="0">
                <a:solidFill>
                  <a:srgbClr val="000000"/>
                </a:solidFill>
                <a:latin typeface="標楷體" pitchFamily="65" charset="-120"/>
                <a:ea typeface="標楷體" pitchFamily="65" charset="-120"/>
                <a:cs typeface="+mn-cs"/>
              </a:endParaRPr>
            </a:p>
          </p:txBody>
        </p:sp>
        <p:sp>
          <p:nvSpPr>
            <p:cNvPr id="22" name="AutoShape 9"/>
            <p:cNvSpPr>
              <a:spLocks noChangeArrowheads="1"/>
            </p:cNvSpPr>
            <p:nvPr/>
          </p:nvSpPr>
          <p:spPr bwMode="auto">
            <a:xfrm>
              <a:off x="712" y="1503"/>
              <a:ext cx="2132" cy="302"/>
            </a:xfrm>
            <a:prstGeom prst="roundRect">
              <a:avLst>
                <a:gd name="adj" fmla="val 50000"/>
              </a:avLst>
            </a:prstGeom>
            <a:solidFill>
              <a:srgbClr val="975B97"/>
            </a:solidFill>
            <a:ln w="9525" algn="ctr">
              <a:noFill/>
              <a:round/>
              <a:headEnd/>
              <a:tailEnd/>
            </a:ln>
            <a:effectLst>
              <a:outerShdw dist="35921" dir="2700000" algn="ctr" rotWithShape="0">
                <a:schemeClr val="bg2"/>
              </a:outerShdw>
            </a:effectLst>
          </p:spPr>
          <p:txBody>
            <a:bodyPr wrap="none" anchor="ctr"/>
            <a:lstStyle/>
            <a:p>
              <a:pPr algn="ctr">
                <a:defRPr/>
              </a:pPr>
              <a:r>
                <a:rPr lang="en-US" altLang="zh-TW" sz="2600" dirty="0">
                  <a:solidFill>
                    <a:srgbClr val="FFFFFF"/>
                  </a:solidFill>
                  <a:latin typeface="標楷體" pitchFamily="65" charset="-120"/>
                  <a:ea typeface="標楷體" pitchFamily="65" charset="-120"/>
                  <a:cs typeface="+mn-cs"/>
                </a:rPr>
                <a:t>(8)</a:t>
              </a:r>
              <a:endParaRPr lang="en-US" altLang="ja-JP" sz="2600" dirty="0">
                <a:solidFill>
                  <a:srgbClr val="FFFFFF"/>
                </a:solidFill>
                <a:latin typeface="標楷體" pitchFamily="65" charset="-120"/>
                <a:ea typeface="標楷體" pitchFamily="65" charset="-120"/>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39" presetClass="entr" presetSubtype="0" accel="10000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標題 1"/>
          <p:cNvSpPr>
            <a:spLocks noGrp="1"/>
          </p:cNvSpPr>
          <p:nvPr>
            <p:ph type="title"/>
          </p:nvPr>
        </p:nvSpPr>
        <p:spPr>
          <a:xfrm>
            <a:off x="1331913" y="115888"/>
            <a:ext cx="7126287" cy="1143000"/>
          </a:xfrm>
        </p:spPr>
        <p:txBody>
          <a:bodyPr/>
          <a:lstStyle/>
          <a:p>
            <a:r>
              <a:rPr lang="zh-TW" altLang="zh-TW" smtClean="0"/>
              <a:t>青少年理論基礎</a:t>
            </a:r>
            <a:endParaRPr lang="zh-TW" altLang="en-US" smtClean="0"/>
          </a:p>
        </p:txBody>
      </p:sp>
      <p:sp>
        <p:nvSpPr>
          <p:cNvPr id="54274" name="內容版面配置區 2"/>
          <p:cNvSpPr>
            <a:spLocks noGrp="1"/>
          </p:cNvSpPr>
          <p:nvPr>
            <p:ph idx="1"/>
          </p:nvPr>
        </p:nvSpPr>
        <p:spPr>
          <a:xfrm>
            <a:off x="-107950" y="836613"/>
            <a:ext cx="6840538" cy="900112"/>
          </a:xfrm>
        </p:spPr>
        <p:txBody>
          <a:bodyPr/>
          <a:lstStyle/>
          <a:p>
            <a:pPr>
              <a:buFont typeface="あくあフォント"/>
              <a:buNone/>
            </a:pPr>
            <a:r>
              <a:rPr lang="zh-TW" altLang="en-US" sz="2800" smtClean="0"/>
              <a:t>  </a:t>
            </a:r>
            <a:r>
              <a:rPr lang="zh-TW" altLang="en-US" sz="2800" smtClean="0">
                <a:solidFill>
                  <a:srgbClr val="FF0000"/>
                </a:solidFill>
              </a:rPr>
              <a:t>四 </a:t>
            </a:r>
            <a:r>
              <a:rPr lang="en-US" altLang="zh-TW" sz="2800" smtClean="0">
                <a:solidFill>
                  <a:srgbClr val="FF0000"/>
                </a:solidFill>
              </a:rPr>
              <a:t>Bronfenbrenner</a:t>
            </a:r>
            <a:r>
              <a:rPr lang="zh-TW" altLang="zh-TW" sz="2800" smtClean="0">
                <a:solidFill>
                  <a:srgbClr val="FF0000"/>
                </a:solidFill>
              </a:rPr>
              <a:t>生態系統理論</a:t>
            </a:r>
            <a:endParaRPr lang="zh-TW" altLang="en-US" sz="2800" smtClean="0">
              <a:solidFill>
                <a:srgbClr val="FF0000"/>
              </a:solidFill>
            </a:endParaRPr>
          </a:p>
        </p:txBody>
      </p:sp>
      <p:sp>
        <p:nvSpPr>
          <p:cNvPr id="54275" name="投影片編號版面配置區 3"/>
          <p:cNvSpPr>
            <a:spLocks noGrp="1"/>
          </p:cNvSpPr>
          <p:nvPr>
            <p:ph type="sldNum" sz="quarter" idx="12"/>
          </p:nvPr>
        </p:nvSpPr>
        <p:spPr>
          <a:noFill/>
        </p:spPr>
        <p:txBody>
          <a:bodyPr/>
          <a:lstStyle/>
          <a:p>
            <a:pPr fontAlgn="base">
              <a:spcBef>
                <a:spcPct val="0"/>
              </a:spcBef>
              <a:spcAft>
                <a:spcPct val="0"/>
              </a:spcAft>
            </a:pPr>
            <a:fld id="{D8FA43AB-4EED-46C0-A613-C12C66D22161}" type="slidenum">
              <a:rPr lang="ja-JP" altLang="en-US" smtClean="0">
                <a:cs typeface="あくあフォント"/>
              </a:rPr>
              <a:pPr fontAlgn="base">
                <a:spcBef>
                  <a:spcPct val="0"/>
                </a:spcBef>
                <a:spcAft>
                  <a:spcPct val="0"/>
                </a:spcAft>
              </a:pPr>
              <a:t>42</a:t>
            </a:fld>
            <a:endParaRPr lang="en-US" altLang="ja-JP" smtClean="0">
              <a:cs typeface="あくあフォント"/>
            </a:endParaRPr>
          </a:p>
        </p:txBody>
      </p:sp>
      <p:pic>
        <p:nvPicPr>
          <p:cNvPr id="54276" name="圖片 6" descr="1.JPG"/>
          <p:cNvPicPr>
            <a:picLocks noChangeAspect="1"/>
          </p:cNvPicPr>
          <p:nvPr/>
        </p:nvPicPr>
        <p:blipFill>
          <a:blip r:embed="rId2" cstate="print"/>
          <a:srcRect/>
          <a:stretch>
            <a:fillRect/>
          </a:stretch>
        </p:blipFill>
        <p:spPr bwMode="auto">
          <a:xfrm>
            <a:off x="1476375" y="1557338"/>
            <a:ext cx="5111750" cy="4300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內容版面配置區 2"/>
          <p:cNvSpPr>
            <a:spLocks noGrp="1"/>
          </p:cNvSpPr>
          <p:nvPr>
            <p:ph idx="1"/>
          </p:nvPr>
        </p:nvSpPr>
        <p:spPr>
          <a:xfrm>
            <a:off x="611188" y="404813"/>
            <a:ext cx="7772400" cy="4395787"/>
          </a:xfrm>
        </p:spPr>
        <p:txBody>
          <a:bodyPr/>
          <a:lstStyle/>
          <a:p>
            <a:r>
              <a:rPr lang="en-US" altLang="zh-TW" dirty="0" smtClean="0">
                <a:latin typeface="標楷體" pitchFamily="65" charset="-120"/>
                <a:ea typeface="標楷體" pitchFamily="65" charset="-120"/>
              </a:rPr>
              <a:t>(</a:t>
            </a:r>
            <a:r>
              <a:rPr lang="zh-TW" altLang="zh-TW" dirty="0" smtClean="0">
                <a:latin typeface="標楷體" pitchFamily="65" charset="-120"/>
                <a:ea typeface="標楷體" pitchFamily="65" charset="-120"/>
              </a:rPr>
              <a:t>一</a:t>
            </a:r>
            <a:r>
              <a:rPr lang="en-US" altLang="zh-TW" dirty="0" smtClean="0">
                <a:latin typeface="標楷體" pitchFamily="65" charset="-120"/>
                <a:ea typeface="標楷體" pitchFamily="65" charset="-120"/>
              </a:rPr>
              <a:t>)</a:t>
            </a:r>
            <a:r>
              <a:rPr lang="zh-TW" altLang="zh-TW" dirty="0" smtClean="0">
                <a:latin typeface="標楷體" pitchFamily="65" charset="-120"/>
                <a:ea typeface="標楷體" pitchFamily="65" charset="-120"/>
              </a:rPr>
              <a:t>生態系統理論的意涵</a:t>
            </a:r>
          </a:p>
          <a:p>
            <a:r>
              <a:rPr lang="zh-TW" altLang="zh-TW" dirty="0" smtClean="0">
                <a:latin typeface="標楷體" pitchFamily="65" charset="-120"/>
                <a:ea typeface="標楷體" pitchFamily="65" charset="-120"/>
              </a:rPr>
              <a:t>　</a:t>
            </a:r>
            <a:r>
              <a:rPr lang="zh-TW" altLang="zh-TW" sz="2800" dirty="0" smtClean="0">
                <a:latin typeface="標楷體" pitchFamily="65" charset="-120"/>
                <a:ea typeface="標楷體" pitchFamily="65" charset="-120"/>
              </a:rPr>
              <a:t>青少年的成長發展是受生物因素及環境因素交互影響。生物因素就是自然生態環境，環境因素則由青少年的生活環境推廣至外在的世界環境，可分為四層：</a:t>
            </a:r>
            <a:endParaRPr lang="en-US" altLang="zh-TW" sz="2800" dirty="0" smtClean="0">
              <a:latin typeface="標楷體" pitchFamily="65" charset="-120"/>
              <a:ea typeface="標楷體" pitchFamily="65" charset="-120"/>
            </a:endParaRPr>
          </a:p>
          <a:p>
            <a:endParaRPr lang="zh-TW" altLang="zh-TW" sz="2800" dirty="0" smtClean="0">
              <a:latin typeface="標楷體" pitchFamily="65" charset="-120"/>
              <a:ea typeface="標楷體" pitchFamily="65" charset="-120"/>
            </a:endParaRPr>
          </a:p>
          <a:p>
            <a:pPr>
              <a:buNone/>
            </a:pPr>
            <a:r>
              <a:rPr lang="zh-TW" altLang="zh-TW" sz="2800" dirty="0" smtClean="0">
                <a:latin typeface="標楷體" pitchFamily="65" charset="-120"/>
                <a:ea typeface="標楷體" pitchFamily="65" charset="-120"/>
              </a:rPr>
              <a:t>　</a:t>
            </a:r>
            <a:r>
              <a:rPr lang="en-US" altLang="zh-TW" sz="2800" dirty="0" smtClean="0">
                <a:latin typeface="標楷體" pitchFamily="65" charset="-120"/>
                <a:ea typeface="標楷體" pitchFamily="65" charset="-120"/>
              </a:rPr>
              <a:t>(1)</a:t>
            </a:r>
            <a:r>
              <a:rPr lang="zh-TW" altLang="zh-TW" sz="2800" dirty="0" smtClean="0">
                <a:latin typeface="標楷體" pitchFamily="65" charset="-120"/>
                <a:ea typeface="標楷體" pitchFamily="65" charset="-120"/>
              </a:rPr>
              <a:t>微觀系統</a:t>
            </a:r>
            <a:r>
              <a:rPr lang="en-US" altLang="zh-TW" sz="2800" dirty="0" smtClean="0">
                <a:latin typeface="標楷體" pitchFamily="65" charset="-120"/>
                <a:ea typeface="標楷體" pitchFamily="65" charset="-120"/>
              </a:rPr>
              <a:t>(</a:t>
            </a:r>
            <a:r>
              <a:rPr lang="en-US" altLang="zh-TW" sz="2800" i="1" dirty="0" smtClean="0">
                <a:solidFill>
                  <a:srgbClr val="FF0000"/>
                </a:solidFill>
              </a:rPr>
              <a:t>Microsystem)</a:t>
            </a:r>
            <a:r>
              <a:rPr lang="en-US" altLang="zh-TW" sz="2800" i="1" dirty="0" smtClean="0"/>
              <a:t> </a:t>
            </a:r>
            <a:r>
              <a:rPr lang="zh-TW" altLang="zh-TW" sz="2800" dirty="0" smtClean="0">
                <a:latin typeface="標楷體" pitchFamily="65" charset="-120"/>
                <a:ea typeface="標楷體" pitchFamily="65" charset="-120"/>
              </a:rPr>
              <a:t>：與青少年有切身關係的生活環境</a:t>
            </a:r>
            <a:r>
              <a:rPr lang="en-US" altLang="zh-TW" sz="2800" dirty="0" smtClean="0">
                <a:latin typeface="標楷體" pitchFamily="65" charset="-120"/>
                <a:ea typeface="標楷體" pitchFamily="65" charset="-120"/>
              </a:rPr>
              <a:t>,</a:t>
            </a:r>
            <a:r>
              <a:rPr lang="zh-TW" altLang="zh-TW" sz="2800" dirty="0" smtClean="0">
                <a:latin typeface="標楷體" pitchFamily="65" charset="-120"/>
                <a:ea typeface="標楷體" pitchFamily="65" charset="-120"/>
              </a:rPr>
              <a:t>包括家庭、學校、友伴及社區</a:t>
            </a:r>
            <a:r>
              <a:rPr lang="zh-TW" altLang="zh-TW" dirty="0" smtClean="0">
                <a:latin typeface="標楷體" pitchFamily="65" charset="-120"/>
                <a:ea typeface="標楷體" pitchFamily="65" charset="-120"/>
              </a:rPr>
              <a:t>。</a:t>
            </a:r>
            <a:endParaRPr lang="en-US" altLang="zh-TW" dirty="0" smtClean="0">
              <a:latin typeface="標楷體" pitchFamily="65" charset="-120"/>
              <a:ea typeface="標楷體" pitchFamily="65" charset="-120"/>
            </a:endParaRPr>
          </a:p>
          <a:p>
            <a:pPr>
              <a:buFont typeface="あくあフォント"/>
              <a:buNone/>
            </a:pPr>
            <a:endParaRPr lang="zh-TW" altLang="zh-TW" dirty="0" smtClean="0">
              <a:latin typeface="標楷體" pitchFamily="65" charset="-120"/>
              <a:ea typeface="標楷體" pitchFamily="65" charset="-120"/>
            </a:endParaRPr>
          </a:p>
          <a:p>
            <a:pPr>
              <a:buNone/>
            </a:pPr>
            <a:r>
              <a:rPr lang="en-US" altLang="zh-TW" dirty="0" smtClean="0">
                <a:latin typeface="標楷體" pitchFamily="65" charset="-120"/>
                <a:ea typeface="標楷體" pitchFamily="65" charset="-120"/>
              </a:rPr>
              <a:t>   (</a:t>
            </a:r>
            <a:r>
              <a:rPr lang="en-US" altLang="zh-TW" sz="2800" dirty="0" smtClean="0">
                <a:latin typeface="標楷體" pitchFamily="65" charset="-120"/>
                <a:ea typeface="標楷體" pitchFamily="65" charset="-120"/>
              </a:rPr>
              <a:t>2)</a:t>
            </a:r>
            <a:r>
              <a:rPr lang="zh-TW" altLang="zh-TW" sz="2800" dirty="0" smtClean="0">
                <a:latin typeface="標楷體" pitchFamily="65" charset="-120"/>
                <a:ea typeface="標楷體" pitchFamily="65" charset="-120"/>
              </a:rPr>
              <a:t>中間系統</a:t>
            </a:r>
            <a:r>
              <a:rPr lang="en-US" altLang="zh-TW" sz="2800" dirty="0" smtClean="0">
                <a:latin typeface="標楷體" pitchFamily="65" charset="-120"/>
                <a:ea typeface="標楷體" pitchFamily="65" charset="-120"/>
              </a:rPr>
              <a:t>(</a:t>
            </a:r>
            <a:r>
              <a:rPr lang="en-US" altLang="zh-TW" sz="2800" i="1" dirty="0" err="1" smtClean="0">
                <a:solidFill>
                  <a:srgbClr val="FF0000"/>
                </a:solidFill>
              </a:rPr>
              <a:t>Mesosystem</a:t>
            </a:r>
            <a:r>
              <a:rPr lang="en-US" altLang="zh-TW" sz="2800" i="1" dirty="0" smtClean="0">
                <a:solidFill>
                  <a:srgbClr val="FF0000"/>
                </a:solidFill>
              </a:rPr>
              <a:t>)</a:t>
            </a:r>
            <a:r>
              <a:rPr lang="zh-TW" altLang="zh-TW" sz="2800" dirty="0" smtClean="0">
                <a:latin typeface="標楷體" pitchFamily="65" charset="-120"/>
                <a:ea typeface="標楷體" pitchFamily="65" charset="-120"/>
              </a:rPr>
              <a:t>：家庭、學校、友伴及社區之間的聯繫與相互關係，如父母與學校相互合作情況，友伴群體相處的影響等。</a:t>
            </a:r>
          </a:p>
        </p:txBody>
      </p:sp>
      <p:sp>
        <p:nvSpPr>
          <p:cNvPr id="55298" name="投影片編號版面配置區 3"/>
          <p:cNvSpPr>
            <a:spLocks noGrp="1"/>
          </p:cNvSpPr>
          <p:nvPr>
            <p:ph type="sldNum" sz="quarter" idx="12"/>
          </p:nvPr>
        </p:nvSpPr>
        <p:spPr>
          <a:noFill/>
        </p:spPr>
        <p:txBody>
          <a:bodyPr/>
          <a:lstStyle/>
          <a:p>
            <a:pPr fontAlgn="base">
              <a:spcBef>
                <a:spcPct val="0"/>
              </a:spcBef>
              <a:spcAft>
                <a:spcPct val="0"/>
              </a:spcAft>
            </a:pPr>
            <a:fld id="{2593EDF4-CD48-430D-A6CF-1EE2A5FB051D}" type="slidenum">
              <a:rPr lang="ja-JP" altLang="en-US" smtClean="0">
                <a:cs typeface="あくあフォント"/>
              </a:rPr>
              <a:pPr fontAlgn="base">
                <a:spcBef>
                  <a:spcPct val="0"/>
                </a:spcBef>
                <a:spcAft>
                  <a:spcPct val="0"/>
                </a:spcAft>
              </a:pPr>
              <a:t>43</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標題 1"/>
          <p:cNvSpPr>
            <a:spLocks noGrp="1"/>
          </p:cNvSpPr>
          <p:nvPr>
            <p:ph type="title"/>
          </p:nvPr>
        </p:nvSpPr>
        <p:spPr/>
        <p:txBody>
          <a:bodyPr/>
          <a:lstStyle/>
          <a:p>
            <a:endParaRPr lang="zh-TW" altLang="en-US" smtClean="0"/>
          </a:p>
        </p:txBody>
      </p:sp>
      <p:sp>
        <p:nvSpPr>
          <p:cNvPr id="56322" name="內容版面配置區 2"/>
          <p:cNvSpPr>
            <a:spLocks noGrp="1"/>
          </p:cNvSpPr>
          <p:nvPr>
            <p:ph idx="1"/>
          </p:nvPr>
        </p:nvSpPr>
        <p:spPr/>
        <p:txBody>
          <a:bodyPr/>
          <a:lstStyle/>
          <a:p>
            <a:pPr>
              <a:buNone/>
            </a:pPr>
            <a:r>
              <a:rPr lang="en-US" altLang="zh-TW" dirty="0" smtClean="0">
                <a:latin typeface="標楷體" pitchFamily="65" charset="-120"/>
                <a:ea typeface="標楷體" pitchFamily="65" charset="-120"/>
              </a:rPr>
              <a:t>(3)</a:t>
            </a:r>
            <a:r>
              <a:rPr lang="zh-TW" altLang="zh-TW" dirty="0" smtClean="0">
                <a:latin typeface="標楷體" pitchFamily="65" charset="-120"/>
                <a:ea typeface="標楷體" pitchFamily="65" charset="-120"/>
              </a:rPr>
              <a:t>外圍系統</a:t>
            </a:r>
            <a:r>
              <a:rPr lang="en-US" altLang="zh-TW" dirty="0" smtClean="0">
                <a:latin typeface="標楷體" pitchFamily="65" charset="-120"/>
                <a:ea typeface="標楷體" pitchFamily="65" charset="-120"/>
              </a:rPr>
              <a:t>(</a:t>
            </a:r>
            <a:r>
              <a:rPr lang="en-US" altLang="zh-TW" i="1" dirty="0" err="1" smtClean="0">
                <a:solidFill>
                  <a:srgbClr val="FF0000"/>
                </a:solidFill>
              </a:rPr>
              <a:t>Exosystem</a:t>
            </a:r>
            <a:r>
              <a:rPr lang="en-US" altLang="zh-TW" i="1" dirty="0" smtClean="0"/>
              <a:t>) </a:t>
            </a:r>
            <a:r>
              <a:rPr lang="zh-TW" altLang="zh-TW" dirty="0" smtClean="0">
                <a:latin typeface="標楷體" pitchFamily="65" charset="-120"/>
                <a:ea typeface="標楷體" pitchFamily="65" charset="-120"/>
              </a:rPr>
              <a:t>：青少年未直接參與，但影響青少年成長的因素，如父母的工作環境，學校的教育方向及社區資源的運用等</a:t>
            </a:r>
            <a:endParaRPr lang="en-US" altLang="zh-TW" dirty="0" smtClean="0">
              <a:latin typeface="標楷體" pitchFamily="65" charset="-120"/>
              <a:ea typeface="標楷體" pitchFamily="65" charset="-120"/>
            </a:endParaRPr>
          </a:p>
          <a:p>
            <a:pPr>
              <a:buFont typeface="あくあフォント"/>
              <a:buNone/>
            </a:pPr>
            <a:endParaRPr lang="zh-TW" altLang="zh-TW" dirty="0" smtClean="0">
              <a:latin typeface="標楷體" pitchFamily="65" charset="-120"/>
              <a:ea typeface="標楷體" pitchFamily="65" charset="-120"/>
            </a:endParaRPr>
          </a:p>
          <a:p>
            <a:pPr>
              <a:buNone/>
            </a:pPr>
            <a:r>
              <a:rPr lang="en-US" altLang="zh-TW" dirty="0" smtClean="0">
                <a:latin typeface="標楷體" pitchFamily="65" charset="-120"/>
                <a:ea typeface="標楷體" pitchFamily="65" charset="-120"/>
              </a:rPr>
              <a:t>(4)</a:t>
            </a:r>
            <a:r>
              <a:rPr lang="zh-TW" altLang="zh-TW" dirty="0" smtClean="0">
                <a:latin typeface="標楷體" pitchFamily="65" charset="-120"/>
                <a:ea typeface="標楷體" pitchFamily="65" charset="-120"/>
              </a:rPr>
              <a:t>巨觀系統</a:t>
            </a:r>
            <a:r>
              <a:rPr lang="en-US" altLang="zh-TW" dirty="0" smtClean="0">
                <a:latin typeface="標楷體" pitchFamily="65" charset="-120"/>
                <a:ea typeface="標楷體" pitchFamily="65" charset="-120"/>
              </a:rPr>
              <a:t>(</a:t>
            </a:r>
            <a:r>
              <a:rPr lang="en-US" altLang="zh-TW" i="1" dirty="0" err="1" smtClean="0">
                <a:solidFill>
                  <a:srgbClr val="FF0000"/>
                </a:solidFill>
              </a:rPr>
              <a:t>Macrosystem</a:t>
            </a:r>
            <a:r>
              <a:rPr lang="en-US" altLang="zh-TW" dirty="0" smtClean="0">
                <a:latin typeface="標楷體" pitchFamily="65" charset="-120"/>
                <a:ea typeface="標楷體" pitchFamily="65" charset="-120"/>
              </a:rPr>
              <a:t>)</a:t>
            </a:r>
            <a:r>
              <a:rPr lang="zh-TW" altLang="zh-TW" dirty="0" smtClean="0">
                <a:latin typeface="標楷體" pitchFamily="65" charset="-120"/>
                <a:ea typeface="標楷體" pitchFamily="65" charset="-120"/>
              </a:rPr>
              <a:t>：文化、政治、法律、社會階層及世界各地所發生的時事，因為國際環境的變化必然波及或影響各國的政治、經濟生活</a:t>
            </a:r>
            <a:endParaRPr lang="zh-TW" altLang="en-US" dirty="0" smtClean="0">
              <a:latin typeface="標楷體" pitchFamily="65" charset="-120"/>
              <a:ea typeface="標楷體" pitchFamily="65" charset="-120"/>
            </a:endParaRPr>
          </a:p>
        </p:txBody>
      </p:sp>
      <p:sp>
        <p:nvSpPr>
          <p:cNvPr id="56323" name="投影片編號版面配置區 3"/>
          <p:cNvSpPr>
            <a:spLocks noGrp="1"/>
          </p:cNvSpPr>
          <p:nvPr>
            <p:ph type="sldNum" sz="quarter" idx="12"/>
          </p:nvPr>
        </p:nvSpPr>
        <p:spPr>
          <a:noFill/>
        </p:spPr>
        <p:txBody>
          <a:bodyPr/>
          <a:lstStyle/>
          <a:p>
            <a:pPr fontAlgn="base">
              <a:spcBef>
                <a:spcPct val="0"/>
              </a:spcBef>
              <a:spcAft>
                <a:spcPct val="0"/>
              </a:spcAft>
            </a:pPr>
            <a:fld id="{993FC755-A143-4E06-A5F2-1988C5E188B7}" type="slidenum">
              <a:rPr lang="ja-JP" altLang="en-US" smtClean="0">
                <a:cs typeface="あくあフォント"/>
              </a:rPr>
              <a:pPr fontAlgn="base">
                <a:spcBef>
                  <a:spcPct val="0"/>
                </a:spcBef>
                <a:spcAft>
                  <a:spcPct val="0"/>
                </a:spcAft>
              </a:pPr>
              <a:t>44</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lstStyle/>
          <a:p>
            <a:pPr marL="0" indent="0">
              <a:buNone/>
            </a:pPr>
            <a:r>
              <a:rPr kumimoji="1" lang="zh-TW" altLang="en-US" dirty="0" smtClean="0"/>
              <a:t>（</a:t>
            </a:r>
            <a:r>
              <a:rPr kumimoji="1" lang="en-US" altLang="zh-TW" dirty="0" smtClean="0"/>
              <a:t>5)</a:t>
            </a:r>
            <a:r>
              <a:rPr lang="zh-TW" altLang="en-US" b="1" dirty="0"/>
              <a:t>時間系統（</a:t>
            </a:r>
            <a:r>
              <a:rPr lang="en-US" altLang="zh-TW" b="1" dirty="0" err="1" smtClean="0">
                <a:solidFill>
                  <a:srgbClr val="FF0000"/>
                </a:solidFill>
              </a:rPr>
              <a:t>Chronosystem</a:t>
            </a:r>
            <a:r>
              <a:rPr lang="en-US" altLang="zh-TW" b="1" dirty="0" smtClean="0">
                <a:solidFill>
                  <a:srgbClr val="FF0000"/>
                </a:solidFill>
              </a:rPr>
              <a:t>)</a:t>
            </a:r>
            <a:r>
              <a:rPr lang="zh-TW" altLang="en-US" dirty="0" smtClean="0"/>
              <a:t>：</a:t>
            </a:r>
          </a:p>
          <a:p>
            <a:pPr marL="0" indent="0">
              <a:buNone/>
            </a:pPr>
            <a:r>
              <a:rPr lang="zh-TW" altLang="en-US" dirty="0" smtClean="0"/>
              <a:t>環境</a:t>
            </a:r>
            <a:r>
              <a:rPr lang="zh-TW" altLang="en-US" dirty="0"/>
              <a:t>事件與生活方式的</a:t>
            </a:r>
            <a:r>
              <a:rPr lang="zh-TW" altLang="en-US" dirty="0" smtClean="0"/>
              <a:t>改變</a:t>
            </a:r>
          </a:p>
          <a:p>
            <a:pPr marL="0" indent="0">
              <a:buNone/>
            </a:pPr>
            <a:r>
              <a:rPr lang="en-US" altLang="zh-TW" dirty="0" smtClean="0">
                <a:solidFill>
                  <a:srgbClr val="FF0000"/>
                </a:solidFill>
              </a:rPr>
              <a:t>-</a:t>
            </a:r>
            <a:r>
              <a:rPr lang="zh-TW" altLang="en-US" dirty="0" smtClean="0">
                <a:solidFill>
                  <a:srgbClr val="FF0000"/>
                </a:solidFill>
              </a:rPr>
              <a:t>當</a:t>
            </a:r>
            <a:r>
              <a:rPr lang="zh-TW" altLang="en-US" dirty="0">
                <a:solidFill>
                  <a:srgbClr val="FF0000"/>
                </a:solidFill>
              </a:rPr>
              <a:t>生態環境中，個體角色的情境發生改變時，如：上學、畢業、結婚、生子、就業、退休、生病、死亡等生活事件，都會使個體受到衝擊</a:t>
            </a:r>
            <a:endParaRPr kumimoji="1" lang="zh-TW" altLang="en-US" dirty="0">
              <a:solidFill>
                <a:srgbClr val="FF0000"/>
              </a:solidFill>
            </a:endParaRPr>
          </a:p>
        </p:txBody>
      </p:sp>
      <p:sp>
        <p:nvSpPr>
          <p:cNvPr id="4" name="投影片編號版面配置區 3"/>
          <p:cNvSpPr>
            <a:spLocks noGrp="1"/>
          </p:cNvSpPr>
          <p:nvPr>
            <p:ph type="sldNum" sz="quarter" idx="12"/>
          </p:nvPr>
        </p:nvSpPr>
        <p:spPr/>
        <p:txBody>
          <a:bodyPr/>
          <a:lstStyle/>
          <a:p>
            <a:pPr>
              <a:defRPr/>
            </a:pPr>
            <a:fld id="{699A1F1D-EDD5-4BE1-B1C0-C4CDDBE64AF8}" type="slidenum">
              <a:rPr lang="ja-JP" altLang="en-US" smtClean="0"/>
              <a:pPr>
                <a:defRPr/>
              </a:pPr>
              <a:t>45</a:t>
            </a:fld>
            <a:endParaRPr lang="en-US" altLang="ja-JP"/>
          </a:p>
        </p:txBody>
      </p:sp>
    </p:spTree>
    <p:extLst>
      <p:ext uri="{BB962C8B-B14F-4D97-AF65-F5344CB8AC3E}">
        <p14:creationId xmlns:p14="http://schemas.microsoft.com/office/powerpoint/2010/main" val="67874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內容版面配置區 2"/>
          <p:cNvSpPr>
            <a:spLocks noGrp="1"/>
          </p:cNvSpPr>
          <p:nvPr>
            <p:ph idx="1"/>
          </p:nvPr>
        </p:nvSpPr>
        <p:spPr>
          <a:xfrm>
            <a:off x="684213" y="260350"/>
            <a:ext cx="7772400" cy="4395788"/>
          </a:xfrm>
        </p:spPr>
        <p:txBody>
          <a:bodyPr/>
          <a:lstStyle/>
          <a:p>
            <a:pPr>
              <a:buFont typeface="あくあフォント"/>
              <a:buNone/>
            </a:pPr>
            <a:r>
              <a:rPr lang="en-US" altLang="zh-TW" sz="3000" dirty="0" smtClean="0">
                <a:latin typeface="標楷體" pitchFamily="65" charset="-120"/>
                <a:ea typeface="標楷體" pitchFamily="65" charset="-120"/>
              </a:rPr>
              <a:t>(</a:t>
            </a:r>
            <a:r>
              <a:rPr lang="zh-TW" altLang="zh-TW" sz="3000" dirty="0" smtClean="0">
                <a:latin typeface="標楷體" pitchFamily="65" charset="-120"/>
                <a:ea typeface="標楷體" pitchFamily="65" charset="-120"/>
              </a:rPr>
              <a:t>二</a:t>
            </a:r>
            <a:r>
              <a:rPr lang="en-US" altLang="zh-TW" sz="3000" dirty="0" smtClean="0">
                <a:latin typeface="標楷體" pitchFamily="65" charset="-120"/>
                <a:ea typeface="標楷體" pitchFamily="65" charset="-120"/>
              </a:rPr>
              <a:t>)</a:t>
            </a:r>
            <a:r>
              <a:rPr lang="zh-TW" altLang="zh-TW" sz="3000" dirty="0" smtClean="0">
                <a:latin typeface="標楷體" pitchFamily="65" charset="-120"/>
                <a:ea typeface="標楷體" pitchFamily="65" charset="-120"/>
              </a:rPr>
              <a:t>生態系統理論的特性</a:t>
            </a:r>
          </a:p>
          <a:p>
            <a:pPr>
              <a:buFont typeface="あくあフォント"/>
              <a:buNone/>
            </a:pPr>
            <a:r>
              <a:rPr lang="en-US" altLang="zh-TW" sz="3000" dirty="0" smtClean="0">
                <a:latin typeface="標楷體" pitchFamily="65" charset="-120"/>
                <a:ea typeface="標楷體" pitchFamily="65" charset="-120"/>
              </a:rPr>
              <a:t>(1)</a:t>
            </a:r>
            <a:r>
              <a:rPr lang="zh-TW" altLang="zh-TW" sz="3000" dirty="0" smtClean="0">
                <a:latin typeface="標楷體" pitchFamily="65" charset="-120"/>
                <a:ea typeface="標楷體" pitchFamily="65" charset="-120"/>
              </a:rPr>
              <a:t>人與環境是一個無法切割的整體，每個人的發展都受到這四個系統的影響。</a:t>
            </a:r>
          </a:p>
          <a:p>
            <a:pPr>
              <a:buFont typeface="あくあフォント"/>
              <a:buNone/>
            </a:pPr>
            <a:r>
              <a:rPr lang="en-US" altLang="zh-TW" sz="3000" dirty="0" smtClean="0">
                <a:latin typeface="標楷體" pitchFamily="65" charset="-120"/>
                <a:ea typeface="標楷體" pitchFamily="65" charset="-120"/>
              </a:rPr>
              <a:t>(2)</a:t>
            </a:r>
            <a:r>
              <a:rPr lang="zh-TW" altLang="zh-TW" sz="3000" dirty="0" smtClean="0">
                <a:latin typeface="標楷體" pitchFamily="65" charset="-120"/>
                <a:ea typeface="標楷體" pitchFamily="65" charset="-120"/>
              </a:rPr>
              <a:t>四</a:t>
            </a:r>
            <a:r>
              <a:rPr lang="en-US" altLang="zh-TW" sz="3000" dirty="0" smtClean="0">
                <a:latin typeface="標楷體" pitchFamily="65" charset="-120"/>
                <a:ea typeface="標楷體" pitchFamily="65" charset="-120"/>
              </a:rPr>
              <a:t>/</a:t>
            </a:r>
            <a:r>
              <a:rPr lang="zh-TW" altLang="en-US" sz="3000" dirty="0" smtClean="0">
                <a:latin typeface="標楷體" pitchFamily="65" charset="-120"/>
                <a:ea typeface="標楷體" pitchFamily="65" charset="-120"/>
              </a:rPr>
              <a:t>五</a:t>
            </a:r>
            <a:r>
              <a:rPr lang="zh-TW" altLang="zh-TW" sz="3000" dirty="0" smtClean="0">
                <a:latin typeface="標楷體" pitchFamily="65" charset="-120"/>
                <a:ea typeface="標楷體" pitchFamily="65" charset="-120"/>
              </a:rPr>
              <a:t>個系統與個體互動的頻率及密切的程度有所區別，維持在一種動態平衡的</a:t>
            </a:r>
            <a:r>
              <a:rPr lang="en-US" altLang="zh-TW" sz="3000" dirty="0" smtClean="0">
                <a:latin typeface="標楷體" pitchFamily="65" charset="-120"/>
                <a:ea typeface="標楷體" pitchFamily="65" charset="-120"/>
              </a:rPr>
              <a:t>(equilibrium)</a:t>
            </a:r>
            <a:r>
              <a:rPr lang="zh-TW" altLang="zh-TW" sz="3000" dirty="0" smtClean="0">
                <a:latin typeface="標楷體" pitchFamily="65" charset="-120"/>
                <a:ea typeface="標楷體" pitchFamily="65" charset="-120"/>
              </a:rPr>
              <a:t>狀態，且沒有一個系統是全開或全閉的。</a:t>
            </a:r>
            <a:endParaRPr lang="en-US" altLang="zh-TW" sz="3000" dirty="0" smtClean="0">
              <a:latin typeface="標楷體" pitchFamily="65" charset="-120"/>
              <a:ea typeface="標楷體" pitchFamily="65" charset="-120"/>
            </a:endParaRPr>
          </a:p>
          <a:p>
            <a:pPr>
              <a:buFont typeface="あくあフォント"/>
              <a:buNone/>
            </a:pPr>
            <a:endParaRPr lang="zh-TW" altLang="zh-TW" sz="3000" dirty="0" smtClean="0">
              <a:latin typeface="標楷體" pitchFamily="65" charset="-120"/>
              <a:ea typeface="標楷體" pitchFamily="65" charset="-120"/>
            </a:endParaRPr>
          </a:p>
          <a:p>
            <a:pPr>
              <a:buFont typeface="あくあフォント"/>
              <a:buNone/>
            </a:pPr>
            <a:r>
              <a:rPr lang="en-US" altLang="zh-TW" sz="3000" dirty="0" smtClean="0">
                <a:latin typeface="標楷體" pitchFamily="65" charset="-120"/>
                <a:ea typeface="標楷體" pitchFamily="65" charset="-120"/>
              </a:rPr>
              <a:t>(</a:t>
            </a:r>
            <a:r>
              <a:rPr lang="zh-TW" altLang="zh-TW" sz="3000" dirty="0" smtClean="0">
                <a:latin typeface="標楷體" pitchFamily="65" charset="-120"/>
                <a:ea typeface="標楷體" pitchFamily="65" charset="-120"/>
              </a:rPr>
              <a:t>三</a:t>
            </a:r>
            <a:r>
              <a:rPr lang="en-US" altLang="zh-TW" sz="3000" dirty="0" smtClean="0">
                <a:latin typeface="標楷體" pitchFamily="65" charset="-120"/>
                <a:ea typeface="標楷體" pitchFamily="65" charset="-120"/>
              </a:rPr>
              <a:t>)</a:t>
            </a:r>
            <a:r>
              <a:rPr lang="zh-TW" altLang="zh-TW" sz="3000" dirty="0" smtClean="0">
                <a:latin typeface="標楷體" pitchFamily="65" charset="-120"/>
                <a:ea typeface="標楷體" pitchFamily="65" charset="-120"/>
              </a:rPr>
              <a:t>生態系統理論對於教育的啟示</a:t>
            </a:r>
          </a:p>
          <a:p>
            <a:pPr>
              <a:buFont typeface="あくあフォント"/>
              <a:buNone/>
            </a:pPr>
            <a:r>
              <a:rPr lang="zh-TW" altLang="zh-TW" sz="3000" dirty="0" smtClean="0">
                <a:latin typeface="標楷體" pitchFamily="65" charset="-120"/>
                <a:ea typeface="標楷體" pitchFamily="65" charset="-120"/>
              </a:rPr>
              <a:t>每個層次的系統皆會影響青少年的發展，小至家庭大至國家社會，因此，身為教育工作者必須了解到各層次對學生的影響。</a:t>
            </a:r>
            <a:endParaRPr lang="zh-TW" altLang="en-US" sz="3000" dirty="0" smtClean="0">
              <a:latin typeface="標楷體" pitchFamily="65" charset="-120"/>
              <a:ea typeface="標楷體" pitchFamily="65" charset="-120"/>
            </a:endParaRPr>
          </a:p>
        </p:txBody>
      </p:sp>
      <p:sp>
        <p:nvSpPr>
          <p:cNvPr id="57346" name="投影片編號版面配置區 3"/>
          <p:cNvSpPr>
            <a:spLocks noGrp="1"/>
          </p:cNvSpPr>
          <p:nvPr>
            <p:ph type="sldNum" sz="quarter" idx="12"/>
          </p:nvPr>
        </p:nvSpPr>
        <p:spPr>
          <a:noFill/>
        </p:spPr>
        <p:txBody>
          <a:bodyPr/>
          <a:lstStyle/>
          <a:p>
            <a:pPr fontAlgn="base">
              <a:spcBef>
                <a:spcPct val="0"/>
              </a:spcBef>
              <a:spcAft>
                <a:spcPct val="0"/>
              </a:spcAft>
            </a:pPr>
            <a:fld id="{0F642B8D-0CCD-448A-8F52-FC3DDD0BD9BF}" type="slidenum">
              <a:rPr lang="ja-JP" altLang="en-US" smtClean="0">
                <a:cs typeface="あくあフォント"/>
              </a:rPr>
              <a:pPr fontAlgn="base">
                <a:spcBef>
                  <a:spcPct val="0"/>
                </a:spcBef>
                <a:spcAft>
                  <a:spcPct val="0"/>
                </a:spcAft>
              </a:pPr>
              <a:t>46</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標題 1"/>
          <p:cNvSpPr>
            <a:spLocks noGrp="1"/>
          </p:cNvSpPr>
          <p:nvPr>
            <p:ph type="title"/>
          </p:nvPr>
        </p:nvSpPr>
        <p:spPr>
          <a:xfrm>
            <a:off x="1331913" y="0"/>
            <a:ext cx="7126287" cy="1143000"/>
          </a:xfrm>
        </p:spPr>
        <p:txBody>
          <a:bodyPr/>
          <a:lstStyle/>
          <a:p>
            <a:r>
              <a:rPr lang="zh-TW" altLang="zh-TW" dirty="0" smtClean="0"/>
              <a:t>青少年理論基礎</a:t>
            </a:r>
            <a:endParaRPr lang="zh-TW" altLang="en-US" dirty="0" smtClean="0"/>
          </a:p>
        </p:txBody>
      </p:sp>
      <p:sp>
        <p:nvSpPr>
          <p:cNvPr id="58370" name="內容版面配置區 2"/>
          <p:cNvSpPr>
            <a:spLocks noGrp="1"/>
          </p:cNvSpPr>
          <p:nvPr>
            <p:ph idx="1"/>
          </p:nvPr>
        </p:nvSpPr>
        <p:spPr>
          <a:xfrm>
            <a:off x="684213" y="908050"/>
            <a:ext cx="7772400" cy="4395788"/>
          </a:xfrm>
        </p:spPr>
        <p:txBody>
          <a:bodyPr/>
          <a:lstStyle/>
          <a:p>
            <a:pPr>
              <a:buFont typeface="あくあフォント"/>
              <a:buNone/>
            </a:pPr>
            <a:r>
              <a:rPr lang="zh-TW" altLang="en-US" dirty="0" smtClean="0"/>
              <a:t>五 </a:t>
            </a:r>
            <a:r>
              <a:rPr lang="zh-TW" altLang="zh-TW" dirty="0" smtClean="0"/>
              <a:t>文化人類學觀</a:t>
            </a:r>
            <a:endParaRPr lang="en-US" altLang="zh-TW" dirty="0" smtClean="0"/>
          </a:p>
          <a:p>
            <a:pPr>
              <a:buFont typeface="あくあフォント"/>
              <a:buNone/>
            </a:pPr>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一</a:t>
            </a:r>
            <a:r>
              <a:rPr lang="en-US" altLang="zh-TW" dirty="0" smtClean="0">
                <a:latin typeface="標楷體" pitchFamily="65" charset="-120"/>
                <a:ea typeface="標楷體" pitchFamily="65" charset="-120"/>
              </a:rPr>
              <a:t>)</a:t>
            </a:r>
            <a:r>
              <a:rPr lang="zh-TW" altLang="zh-TW" dirty="0" smtClean="0">
                <a:latin typeface="標楷體" pitchFamily="65" charset="-120"/>
                <a:ea typeface="標楷體" pitchFamily="65" charset="-120"/>
              </a:rPr>
              <a:t>人類學者強調社會文化會影響青少年發展方向，並影響其在群體的位置與重要性。</a:t>
            </a:r>
            <a:endParaRPr lang="en-US" altLang="zh-TW" dirty="0" smtClean="0">
              <a:latin typeface="標楷體" pitchFamily="65" charset="-120"/>
              <a:ea typeface="標楷體" pitchFamily="65" charset="-120"/>
            </a:endParaRPr>
          </a:p>
          <a:p>
            <a:pPr>
              <a:buFont typeface="あくあフォント"/>
              <a:buNone/>
            </a:pPr>
            <a:r>
              <a:rPr lang="en-US" altLang="zh-TW" dirty="0" smtClean="0">
                <a:latin typeface="標楷體" pitchFamily="65" charset="-120"/>
                <a:ea typeface="標楷體" pitchFamily="65" charset="-120"/>
              </a:rPr>
              <a:t>    --</a:t>
            </a:r>
            <a:r>
              <a:rPr lang="zh-TW" altLang="zh-TW" dirty="0" smtClean="0">
                <a:solidFill>
                  <a:srgbClr val="FF0000"/>
                </a:solidFill>
                <a:latin typeface="標楷體" pitchFamily="65" charset="-120"/>
                <a:ea typeface="標楷體" pitchFamily="65" charset="-120"/>
              </a:rPr>
              <a:t>成人期不只是脫離父母</a:t>
            </a:r>
            <a:r>
              <a:rPr lang="en-US" altLang="zh-TW" dirty="0" smtClean="0">
                <a:latin typeface="標楷體" pitchFamily="65" charset="-120"/>
                <a:ea typeface="標楷體" pitchFamily="65" charset="-120"/>
              </a:rPr>
              <a:t>,</a:t>
            </a:r>
            <a:r>
              <a:rPr lang="zh-TW" altLang="zh-TW" dirty="0" smtClean="0">
                <a:latin typeface="標楷體" pitchFamily="65" charset="-120"/>
                <a:ea typeface="標楷體" pitchFamily="65" charset="-120"/>
              </a:rPr>
              <a:t>而且還要</a:t>
            </a:r>
            <a:r>
              <a:rPr lang="zh-TW" altLang="zh-TW" dirty="0" smtClean="0">
                <a:solidFill>
                  <a:srgbClr val="FF0000"/>
                </a:solidFill>
                <a:latin typeface="標楷體" pitchFamily="65" charset="-120"/>
                <a:ea typeface="標楷體" pitchFamily="65" charset="-120"/>
              </a:rPr>
              <a:t>建立自己的身份認同與進入群體的新角色</a:t>
            </a:r>
            <a:r>
              <a:rPr lang="zh-TW" altLang="zh-TW" dirty="0" smtClean="0">
                <a:latin typeface="標楷體" pitchFamily="65" charset="-120"/>
                <a:ea typeface="標楷體" pitchFamily="65" charset="-120"/>
              </a:rPr>
              <a:t>。</a:t>
            </a:r>
            <a:endParaRPr lang="zh-TW" altLang="en-US" dirty="0" smtClean="0">
              <a:latin typeface="標楷體" pitchFamily="65" charset="-120"/>
              <a:ea typeface="標楷體" pitchFamily="65" charset="-120"/>
            </a:endParaRPr>
          </a:p>
          <a:p>
            <a:pPr>
              <a:buFont typeface="あくあフォント"/>
              <a:buNone/>
            </a:pPr>
            <a:r>
              <a:rPr lang="zh-TW" altLang="en-US" dirty="0">
                <a:latin typeface="標楷體" pitchFamily="65" charset="-120"/>
                <a:ea typeface="標楷體" pitchFamily="65" charset="-120"/>
              </a:rPr>
              <a:t> </a:t>
            </a:r>
            <a:r>
              <a:rPr lang="zh-TW" altLang="en-US" dirty="0" smtClean="0">
                <a:latin typeface="標楷體" pitchFamily="65" charset="-120"/>
                <a:ea typeface="標楷體" pitchFamily="65" charset="-120"/>
              </a:rPr>
              <a:t>   </a:t>
            </a:r>
            <a:r>
              <a:rPr lang="en-US" altLang="zh-TW" dirty="0" smtClean="0">
                <a:latin typeface="標楷體" pitchFamily="65" charset="-120"/>
                <a:ea typeface="標楷體" pitchFamily="65" charset="-120"/>
              </a:rPr>
              <a:t>---</a:t>
            </a:r>
            <a:r>
              <a:rPr lang="zh-TW" altLang="zh-TW" dirty="0" smtClean="0">
                <a:latin typeface="標楷體" pitchFamily="65" charset="-120"/>
                <a:ea typeface="標楷體" pitchFamily="65" charset="-120"/>
              </a:rPr>
              <a:t>青春期似乎成了一種</a:t>
            </a:r>
            <a:r>
              <a:rPr lang="zh-TW" altLang="zh-TW" dirty="0" smtClean="0">
                <a:solidFill>
                  <a:srgbClr val="FF0000"/>
                </a:solidFill>
                <a:latin typeface="標楷體" pitchFamily="65" charset="-120"/>
                <a:ea typeface="標楷體" pitchFamily="65" charset="-120"/>
              </a:rPr>
              <a:t>延宕期</a:t>
            </a:r>
            <a:r>
              <a:rPr lang="zh-TW" altLang="zh-TW" dirty="0" smtClean="0">
                <a:latin typeface="標楷體" pitchFamily="65" charset="-120"/>
                <a:ea typeface="標楷體" pitchFamily="65" charset="-120"/>
              </a:rPr>
              <a:t>，期間權利義務並不明確。早期社會則會特定儀式標記進入成年期。</a:t>
            </a:r>
          </a:p>
          <a:p>
            <a:pPr>
              <a:buFont typeface="あくあフォント"/>
              <a:buNone/>
            </a:pPr>
            <a:endParaRPr lang="zh-TW" altLang="en-US" sz="2800" dirty="0" smtClean="0"/>
          </a:p>
        </p:txBody>
      </p:sp>
      <p:sp>
        <p:nvSpPr>
          <p:cNvPr id="58371" name="投影片編號版面配置區 3"/>
          <p:cNvSpPr>
            <a:spLocks noGrp="1"/>
          </p:cNvSpPr>
          <p:nvPr>
            <p:ph type="sldNum" sz="quarter" idx="12"/>
          </p:nvPr>
        </p:nvSpPr>
        <p:spPr>
          <a:noFill/>
        </p:spPr>
        <p:txBody>
          <a:bodyPr/>
          <a:lstStyle/>
          <a:p>
            <a:pPr fontAlgn="base">
              <a:spcBef>
                <a:spcPct val="0"/>
              </a:spcBef>
              <a:spcAft>
                <a:spcPct val="0"/>
              </a:spcAft>
            </a:pPr>
            <a:fld id="{55646C8F-15F1-4542-8BD6-55FB847AACD3}" type="slidenum">
              <a:rPr lang="ja-JP" altLang="en-US" smtClean="0">
                <a:cs typeface="あくあフォント"/>
              </a:rPr>
              <a:pPr fontAlgn="base">
                <a:spcBef>
                  <a:spcPct val="0"/>
                </a:spcBef>
                <a:spcAft>
                  <a:spcPct val="0"/>
                </a:spcAft>
              </a:pPr>
              <a:t>47</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390525"/>
            <a:ext cx="6912768" cy="5705475"/>
          </a:xfrm>
        </p:spPr>
      </p:pic>
      <p:sp>
        <p:nvSpPr>
          <p:cNvPr id="4" name="投影片編號版面配置區 3"/>
          <p:cNvSpPr>
            <a:spLocks noGrp="1"/>
          </p:cNvSpPr>
          <p:nvPr>
            <p:ph type="sldNum" sz="quarter" idx="12"/>
          </p:nvPr>
        </p:nvSpPr>
        <p:spPr/>
        <p:txBody>
          <a:bodyPr/>
          <a:lstStyle/>
          <a:p>
            <a:pPr>
              <a:defRPr/>
            </a:pPr>
            <a:fld id="{699A1F1D-EDD5-4BE1-B1C0-C4CDDBE64AF8}" type="slidenum">
              <a:rPr lang="ja-JP" altLang="en-US" smtClean="0"/>
              <a:pPr>
                <a:defRPr/>
              </a:pPr>
              <a:t>48</a:t>
            </a:fld>
            <a:endParaRPr lang="en-US" altLang="ja-JP"/>
          </a:p>
        </p:txBody>
      </p:sp>
    </p:spTree>
    <p:extLst>
      <p:ext uri="{BB962C8B-B14F-4D97-AF65-F5344CB8AC3E}">
        <p14:creationId xmlns:p14="http://schemas.microsoft.com/office/powerpoint/2010/main" val="700287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內容版面配置區 2"/>
          <p:cNvSpPr>
            <a:spLocks noGrp="1"/>
          </p:cNvSpPr>
          <p:nvPr>
            <p:ph idx="1"/>
          </p:nvPr>
        </p:nvSpPr>
        <p:spPr>
          <a:xfrm>
            <a:off x="611188" y="333375"/>
            <a:ext cx="7772400" cy="4395788"/>
          </a:xfrm>
        </p:spPr>
        <p:txBody>
          <a:bodyPr/>
          <a:lstStyle/>
          <a:p>
            <a:pPr>
              <a:buFont typeface="あくあフォント"/>
              <a:buNone/>
            </a:pPr>
            <a:r>
              <a:rPr lang="en-US" altLang="zh-TW" dirty="0" smtClean="0"/>
              <a:t>(</a:t>
            </a:r>
            <a:r>
              <a:rPr lang="zh-TW" altLang="en-US" dirty="0" smtClean="0"/>
              <a:t>二</a:t>
            </a:r>
            <a:r>
              <a:rPr lang="en-US" altLang="zh-TW" dirty="0" smtClean="0"/>
              <a:t>)</a:t>
            </a:r>
          </a:p>
          <a:p>
            <a:pPr>
              <a:buFont typeface="あくあフォント"/>
              <a:buNone/>
            </a:pPr>
            <a:r>
              <a:rPr lang="zh-TW" altLang="en-US" dirty="0" smtClean="0"/>
              <a:t>  </a:t>
            </a:r>
            <a:r>
              <a:rPr lang="en-US" altLang="zh-TW" dirty="0" smtClean="0"/>
              <a:t>Mead</a:t>
            </a:r>
            <a:r>
              <a:rPr lang="zh-TW" altLang="zh-TW" dirty="0" smtClean="0"/>
              <a:t>指出特定社會－</a:t>
            </a:r>
            <a:r>
              <a:rPr lang="zh-TW" altLang="zh-TW" dirty="0" smtClean="0">
                <a:solidFill>
                  <a:srgbClr val="FF0000"/>
                </a:solidFill>
              </a:rPr>
              <a:t>文化不連續社會</a:t>
            </a:r>
            <a:r>
              <a:rPr lang="zh-TW" altLang="zh-TW" dirty="0" smtClean="0"/>
              <a:t>，才會有青少年</a:t>
            </a:r>
            <a:r>
              <a:rPr lang="zh-TW" altLang="zh-TW" dirty="0" smtClean="0">
                <a:solidFill>
                  <a:srgbClr val="FF0000"/>
                </a:solidFill>
              </a:rPr>
              <a:t>狂飆期</a:t>
            </a:r>
            <a:r>
              <a:rPr lang="zh-TW" altLang="zh-TW" dirty="0" smtClean="0"/>
              <a:t>。</a:t>
            </a:r>
            <a:r>
              <a:rPr lang="zh-TW" altLang="en-US" dirty="0" smtClean="0"/>
              <a:t>（</a:t>
            </a:r>
            <a:r>
              <a:rPr lang="en-US" altLang="zh-TW" dirty="0" smtClean="0"/>
              <a:t>Samoa</a:t>
            </a:r>
            <a:r>
              <a:rPr lang="zh-TW" altLang="en-US" smtClean="0"/>
              <a:t>青少女）</a:t>
            </a:r>
            <a:endParaRPr lang="en-US" altLang="zh-TW" dirty="0" smtClean="0"/>
          </a:p>
          <a:p>
            <a:pPr>
              <a:buFont typeface="あくあフォント"/>
              <a:buBlip>
                <a:blip r:embed="rId2"/>
              </a:buBlip>
            </a:pPr>
            <a:r>
              <a:rPr lang="zh-TW" altLang="zh-TW" dirty="0" smtClean="0"/>
              <a:t>三大指標：</a:t>
            </a:r>
            <a:endParaRPr lang="en-US" altLang="zh-TW" dirty="0" smtClean="0"/>
          </a:p>
          <a:p>
            <a:pPr>
              <a:buFont typeface="あくあフォント"/>
              <a:buBlip>
                <a:blip r:embed="rId2"/>
              </a:buBlip>
            </a:pPr>
            <a:endParaRPr lang="en-US" altLang="zh-TW" dirty="0" smtClean="0"/>
          </a:p>
          <a:p>
            <a:pPr>
              <a:buFont typeface="あくあフォント"/>
              <a:buNone/>
            </a:pPr>
            <a:endParaRPr lang="zh-TW" altLang="en-US" dirty="0" smtClean="0"/>
          </a:p>
        </p:txBody>
      </p:sp>
      <p:sp>
        <p:nvSpPr>
          <p:cNvPr id="59394" name="投影片編號版面配置區 3"/>
          <p:cNvSpPr>
            <a:spLocks noGrp="1"/>
          </p:cNvSpPr>
          <p:nvPr>
            <p:ph type="sldNum" sz="quarter" idx="12"/>
          </p:nvPr>
        </p:nvSpPr>
        <p:spPr>
          <a:noFill/>
        </p:spPr>
        <p:txBody>
          <a:bodyPr/>
          <a:lstStyle/>
          <a:p>
            <a:pPr fontAlgn="base">
              <a:spcBef>
                <a:spcPct val="0"/>
              </a:spcBef>
              <a:spcAft>
                <a:spcPct val="0"/>
              </a:spcAft>
            </a:pPr>
            <a:fld id="{D2BC6054-F832-4D34-8BCF-7B7AF923F9AF}" type="slidenum">
              <a:rPr lang="ja-JP" altLang="en-US" smtClean="0">
                <a:cs typeface="あくあフォント"/>
              </a:rPr>
              <a:pPr fontAlgn="base">
                <a:spcBef>
                  <a:spcPct val="0"/>
                </a:spcBef>
                <a:spcAft>
                  <a:spcPct val="0"/>
                </a:spcAft>
              </a:pPr>
              <a:t>49</a:t>
            </a:fld>
            <a:endParaRPr lang="en-US" altLang="ja-JP" smtClean="0">
              <a:cs typeface="あくあフォント"/>
            </a:endParaRPr>
          </a:p>
        </p:txBody>
      </p:sp>
      <p:grpSp>
        <p:nvGrpSpPr>
          <p:cNvPr id="59395" name="Group 3"/>
          <p:cNvGrpSpPr>
            <a:grpSpLocks/>
          </p:cNvGrpSpPr>
          <p:nvPr/>
        </p:nvGrpSpPr>
        <p:grpSpPr bwMode="auto">
          <a:xfrm>
            <a:off x="1763713" y="2781300"/>
            <a:ext cx="4248150" cy="2951163"/>
            <a:chOff x="703" y="936"/>
            <a:chExt cx="2196" cy="2665"/>
          </a:xfrm>
        </p:grpSpPr>
        <p:grpSp>
          <p:nvGrpSpPr>
            <p:cNvPr id="59396" name="Group 4"/>
            <p:cNvGrpSpPr>
              <a:grpSpLocks/>
            </p:cNvGrpSpPr>
            <p:nvPr/>
          </p:nvGrpSpPr>
          <p:grpSpPr bwMode="auto">
            <a:xfrm>
              <a:off x="703" y="936"/>
              <a:ext cx="2196" cy="760"/>
              <a:chOff x="703" y="935"/>
              <a:chExt cx="2196" cy="400"/>
            </a:xfrm>
          </p:grpSpPr>
          <p:sp>
            <p:nvSpPr>
              <p:cNvPr id="13" name="Rectangle 5"/>
              <p:cNvSpPr>
                <a:spLocks noChangeArrowheads="1"/>
              </p:cNvSpPr>
              <p:nvPr/>
            </p:nvSpPr>
            <p:spPr bwMode="auto">
              <a:xfrm>
                <a:off x="703" y="935"/>
                <a:ext cx="454" cy="400"/>
              </a:xfrm>
              <a:prstGeom prst="rect">
                <a:avLst/>
              </a:prstGeom>
              <a:solidFill>
                <a:srgbClr val="3C643C"/>
              </a:solidFill>
              <a:ln w="9525" algn="ctr">
                <a:noFill/>
                <a:miter lim="800000"/>
                <a:headEnd/>
                <a:tailEnd/>
              </a:ln>
              <a:effectLst>
                <a:outerShdw dist="71842" dir="2700000" algn="ctr" rotWithShape="0">
                  <a:srgbClr val="006600">
                    <a:alpha val="50000"/>
                  </a:srgbClr>
                </a:outerShdw>
              </a:effectLst>
            </p:spPr>
            <p:txBody>
              <a:bodyPr wrap="none" anchor="ctr"/>
              <a:lstStyle/>
              <a:p>
                <a:pPr algn="ctr">
                  <a:defRPr/>
                </a:pPr>
                <a:r>
                  <a:rPr lang="en-US" altLang="zh-TW" sz="2800" b="1" dirty="0">
                    <a:solidFill>
                      <a:srgbClr val="FFFFFF"/>
                    </a:solidFill>
                    <a:ea typeface="標楷體" pitchFamily="65" charset="-120"/>
                    <a:cs typeface="Arial" charset="0"/>
                  </a:rPr>
                  <a:t>1</a:t>
                </a:r>
                <a:endParaRPr lang="en-US" altLang="ja-JP" sz="2800" b="1" dirty="0">
                  <a:solidFill>
                    <a:srgbClr val="FFFFFF"/>
                  </a:solidFill>
                  <a:ea typeface="標楷體" pitchFamily="65" charset="-120"/>
                  <a:cs typeface="Arial" charset="0"/>
                </a:endParaRPr>
              </a:p>
            </p:txBody>
          </p:sp>
          <p:sp>
            <p:nvSpPr>
              <p:cNvPr id="14" name="Rectangle 6"/>
              <p:cNvSpPr>
                <a:spLocks noChangeArrowheads="1"/>
              </p:cNvSpPr>
              <p:nvPr/>
            </p:nvSpPr>
            <p:spPr bwMode="auto">
              <a:xfrm>
                <a:off x="1157" y="935"/>
                <a:ext cx="1742" cy="400"/>
              </a:xfrm>
              <a:prstGeom prst="rect">
                <a:avLst/>
              </a:prstGeom>
              <a:solidFill>
                <a:srgbClr val="C1F7C1"/>
              </a:solidFill>
              <a:ln w="9525" algn="ctr">
                <a:noFill/>
                <a:miter lim="800000"/>
                <a:headEnd/>
                <a:tailEnd/>
              </a:ln>
              <a:effectLst>
                <a:outerShdw dist="71842" dir="2700000" algn="ctr" rotWithShape="0">
                  <a:srgbClr val="006600">
                    <a:alpha val="50000"/>
                  </a:srgbClr>
                </a:outerShdw>
              </a:effectLst>
            </p:spPr>
            <p:txBody>
              <a:bodyPr wrap="none" anchor="ctr"/>
              <a:lstStyle/>
              <a:p>
                <a:pPr>
                  <a:defRPr/>
                </a:pPr>
                <a:r>
                  <a:rPr lang="zh-TW" altLang="zh-TW" sz="2800" dirty="0">
                    <a:solidFill>
                      <a:srgbClr val="000000"/>
                    </a:solidFill>
                    <a:latin typeface="標楷體" pitchFamily="65" charset="-120"/>
                    <a:ea typeface="標楷體" pitchFamily="65" charset="-120"/>
                    <a:cs typeface="+mn-cs"/>
                  </a:rPr>
                  <a:t>兒童的責任</a:t>
                </a:r>
                <a:endParaRPr lang="ja-JP" altLang="en-US" sz="2800" dirty="0">
                  <a:solidFill>
                    <a:srgbClr val="000000"/>
                  </a:solidFill>
                  <a:latin typeface="標楷體" pitchFamily="65" charset="-120"/>
                  <a:ea typeface="標楷體" pitchFamily="65" charset="-120"/>
                  <a:cs typeface="+mn-cs"/>
                </a:endParaRPr>
              </a:p>
            </p:txBody>
          </p:sp>
        </p:grpSp>
        <p:grpSp>
          <p:nvGrpSpPr>
            <p:cNvPr id="59397" name="Group 7"/>
            <p:cNvGrpSpPr>
              <a:grpSpLocks/>
            </p:cNvGrpSpPr>
            <p:nvPr/>
          </p:nvGrpSpPr>
          <p:grpSpPr bwMode="auto">
            <a:xfrm>
              <a:off x="703" y="1889"/>
              <a:ext cx="2196" cy="760"/>
              <a:chOff x="703" y="935"/>
              <a:chExt cx="2196" cy="400"/>
            </a:xfrm>
          </p:grpSpPr>
          <p:sp>
            <p:nvSpPr>
              <p:cNvPr id="11" name="Rectangle 8"/>
              <p:cNvSpPr>
                <a:spLocks noChangeArrowheads="1"/>
              </p:cNvSpPr>
              <p:nvPr/>
            </p:nvSpPr>
            <p:spPr bwMode="auto">
              <a:xfrm>
                <a:off x="703" y="935"/>
                <a:ext cx="454" cy="400"/>
              </a:xfrm>
              <a:prstGeom prst="rect">
                <a:avLst/>
              </a:prstGeom>
              <a:solidFill>
                <a:srgbClr val="3C643C"/>
              </a:solidFill>
              <a:ln w="9525" algn="ctr">
                <a:noFill/>
                <a:miter lim="800000"/>
                <a:headEnd/>
                <a:tailEnd/>
              </a:ln>
              <a:effectLst>
                <a:outerShdw dist="71842" dir="2700000" algn="ctr" rotWithShape="0">
                  <a:srgbClr val="006600">
                    <a:alpha val="50000"/>
                  </a:srgbClr>
                </a:outerShdw>
              </a:effectLst>
            </p:spPr>
            <p:txBody>
              <a:bodyPr wrap="none" anchor="ctr"/>
              <a:lstStyle/>
              <a:p>
                <a:pPr algn="ctr">
                  <a:defRPr/>
                </a:pPr>
                <a:r>
                  <a:rPr lang="en-US" altLang="zh-TW" sz="2800" b="1">
                    <a:solidFill>
                      <a:srgbClr val="FFFFFF"/>
                    </a:solidFill>
                    <a:ea typeface="標楷體" pitchFamily="65" charset="-120"/>
                    <a:cs typeface="Arial" charset="0"/>
                  </a:rPr>
                  <a:t>2</a:t>
                </a:r>
                <a:endParaRPr lang="en-US" altLang="ja-JP" sz="2800" b="1">
                  <a:solidFill>
                    <a:srgbClr val="FFFFFF"/>
                  </a:solidFill>
                  <a:ea typeface="標楷體" pitchFamily="65" charset="-120"/>
                  <a:cs typeface="Arial" charset="0"/>
                </a:endParaRPr>
              </a:p>
            </p:txBody>
          </p:sp>
          <p:sp>
            <p:nvSpPr>
              <p:cNvPr id="12" name="Rectangle 9"/>
              <p:cNvSpPr>
                <a:spLocks noChangeArrowheads="1"/>
              </p:cNvSpPr>
              <p:nvPr/>
            </p:nvSpPr>
            <p:spPr bwMode="auto">
              <a:xfrm>
                <a:off x="1157" y="935"/>
                <a:ext cx="1742" cy="400"/>
              </a:xfrm>
              <a:prstGeom prst="rect">
                <a:avLst/>
              </a:prstGeom>
              <a:solidFill>
                <a:srgbClr val="C1F7C1"/>
              </a:solidFill>
              <a:ln w="9525" algn="ctr">
                <a:noFill/>
                <a:miter lim="800000"/>
                <a:headEnd/>
                <a:tailEnd/>
              </a:ln>
              <a:effectLst>
                <a:outerShdw dist="71842" dir="2700000" algn="ctr" rotWithShape="0">
                  <a:srgbClr val="006600">
                    <a:alpha val="50000"/>
                  </a:srgbClr>
                </a:outerShdw>
              </a:effectLst>
            </p:spPr>
            <p:txBody>
              <a:bodyPr wrap="none" anchor="ctr"/>
              <a:lstStyle/>
              <a:p>
                <a:pPr>
                  <a:defRPr/>
                </a:pPr>
                <a:r>
                  <a:rPr lang="zh-TW" altLang="zh-TW" sz="2800" dirty="0">
                    <a:solidFill>
                      <a:srgbClr val="000000"/>
                    </a:solidFill>
                    <a:latin typeface="標楷體" pitchFamily="65" charset="-120"/>
                    <a:ea typeface="標楷體" pitchFamily="65" charset="-120"/>
                    <a:cs typeface="+mn-cs"/>
                  </a:rPr>
                  <a:t>支配與順從</a:t>
                </a:r>
                <a:endParaRPr lang="ja-JP" altLang="en-US" sz="2800" dirty="0">
                  <a:solidFill>
                    <a:srgbClr val="000000"/>
                  </a:solidFill>
                  <a:latin typeface="標楷體" pitchFamily="65" charset="-120"/>
                  <a:ea typeface="標楷體" pitchFamily="65" charset="-120"/>
                  <a:cs typeface="+mn-cs"/>
                </a:endParaRPr>
              </a:p>
            </p:txBody>
          </p:sp>
        </p:grpSp>
        <p:grpSp>
          <p:nvGrpSpPr>
            <p:cNvPr id="59398" name="Group 10"/>
            <p:cNvGrpSpPr>
              <a:grpSpLocks/>
            </p:cNvGrpSpPr>
            <p:nvPr/>
          </p:nvGrpSpPr>
          <p:grpSpPr bwMode="auto">
            <a:xfrm>
              <a:off x="703" y="2841"/>
              <a:ext cx="2196" cy="760"/>
              <a:chOff x="703" y="935"/>
              <a:chExt cx="2196" cy="400"/>
            </a:xfrm>
          </p:grpSpPr>
          <p:sp>
            <p:nvSpPr>
              <p:cNvPr id="9" name="Rectangle 11"/>
              <p:cNvSpPr>
                <a:spLocks noChangeArrowheads="1"/>
              </p:cNvSpPr>
              <p:nvPr/>
            </p:nvSpPr>
            <p:spPr bwMode="auto">
              <a:xfrm>
                <a:off x="703" y="935"/>
                <a:ext cx="454" cy="400"/>
              </a:xfrm>
              <a:prstGeom prst="rect">
                <a:avLst/>
              </a:prstGeom>
              <a:solidFill>
                <a:srgbClr val="3C643C"/>
              </a:solidFill>
              <a:ln w="9525" algn="ctr">
                <a:noFill/>
                <a:miter lim="800000"/>
                <a:headEnd/>
                <a:tailEnd/>
              </a:ln>
              <a:effectLst>
                <a:outerShdw dist="71842" dir="2700000" algn="ctr" rotWithShape="0">
                  <a:srgbClr val="006600">
                    <a:alpha val="50000"/>
                  </a:srgbClr>
                </a:outerShdw>
              </a:effectLst>
            </p:spPr>
            <p:txBody>
              <a:bodyPr wrap="none" anchor="ctr"/>
              <a:lstStyle/>
              <a:p>
                <a:pPr algn="ctr">
                  <a:defRPr/>
                </a:pPr>
                <a:r>
                  <a:rPr lang="en-US" altLang="zh-TW" sz="2800" b="1">
                    <a:solidFill>
                      <a:srgbClr val="FFFFFF"/>
                    </a:solidFill>
                    <a:ea typeface="標楷體" pitchFamily="65" charset="-120"/>
                    <a:cs typeface="Arial" charset="0"/>
                  </a:rPr>
                  <a:t>3</a:t>
                </a:r>
                <a:endParaRPr lang="en-US" altLang="ja-JP" sz="2800" b="1">
                  <a:solidFill>
                    <a:srgbClr val="FFFFFF"/>
                  </a:solidFill>
                  <a:ea typeface="標楷體" pitchFamily="65" charset="-120"/>
                  <a:cs typeface="Arial" charset="0"/>
                </a:endParaRPr>
              </a:p>
            </p:txBody>
          </p:sp>
          <p:sp>
            <p:nvSpPr>
              <p:cNvPr id="10" name="Rectangle 12"/>
              <p:cNvSpPr>
                <a:spLocks noChangeArrowheads="1"/>
              </p:cNvSpPr>
              <p:nvPr/>
            </p:nvSpPr>
            <p:spPr bwMode="auto">
              <a:xfrm>
                <a:off x="1157" y="935"/>
                <a:ext cx="1742" cy="400"/>
              </a:xfrm>
              <a:prstGeom prst="rect">
                <a:avLst/>
              </a:prstGeom>
              <a:solidFill>
                <a:srgbClr val="C1F7C1"/>
              </a:solidFill>
              <a:ln w="9525" algn="ctr">
                <a:noFill/>
                <a:miter lim="800000"/>
                <a:headEnd/>
                <a:tailEnd/>
              </a:ln>
              <a:effectLst>
                <a:outerShdw dist="71842" dir="2700000" algn="ctr" rotWithShape="0">
                  <a:srgbClr val="006600">
                    <a:alpha val="50000"/>
                  </a:srgbClr>
                </a:outerShdw>
              </a:effectLst>
            </p:spPr>
            <p:txBody>
              <a:bodyPr wrap="none" anchor="ctr"/>
              <a:lstStyle/>
              <a:p>
                <a:pPr>
                  <a:defRPr/>
                </a:pPr>
                <a:r>
                  <a:rPr lang="zh-TW" altLang="zh-TW" sz="2800" dirty="0">
                    <a:solidFill>
                      <a:srgbClr val="000000"/>
                    </a:solidFill>
                    <a:latin typeface="標楷體" pitchFamily="65" charset="-120"/>
                    <a:ea typeface="標楷體" pitchFamily="65" charset="-120"/>
                    <a:cs typeface="+mn-cs"/>
                  </a:rPr>
                  <a:t>性別角色</a:t>
                </a:r>
                <a:r>
                  <a:rPr lang="zh-TW" altLang="en-US" sz="2800" dirty="0">
                    <a:solidFill>
                      <a:srgbClr val="000000"/>
                    </a:solidFill>
                    <a:latin typeface="標楷體" pitchFamily="65" charset="-120"/>
                    <a:ea typeface="標楷體" pitchFamily="65" charset="-120"/>
                    <a:cs typeface="+mn-cs"/>
                  </a:rPr>
                  <a:t>的相似性</a:t>
                </a:r>
                <a:endParaRPr lang="ja-JP" altLang="en-US" sz="2800" dirty="0">
                  <a:solidFill>
                    <a:srgbClr val="000000"/>
                  </a:solidFill>
                  <a:latin typeface="標楷體" pitchFamily="65" charset="-120"/>
                  <a:ea typeface="標楷體" pitchFamily="65" charset="-120"/>
                  <a:cs typeface="+mn-cs"/>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標題 1"/>
          <p:cNvSpPr>
            <a:spLocks noGrp="1"/>
          </p:cNvSpPr>
          <p:nvPr>
            <p:ph type="title"/>
          </p:nvPr>
        </p:nvSpPr>
        <p:spPr/>
        <p:txBody>
          <a:bodyPr/>
          <a:lstStyle/>
          <a:p>
            <a:endParaRPr lang="zh-TW" altLang="en-US" smtClean="0"/>
          </a:p>
        </p:txBody>
      </p:sp>
      <p:sp>
        <p:nvSpPr>
          <p:cNvPr id="22530" name="內容版面配置區 2"/>
          <p:cNvSpPr>
            <a:spLocks noGrp="1"/>
          </p:cNvSpPr>
          <p:nvPr>
            <p:ph idx="1"/>
          </p:nvPr>
        </p:nvSpPr>
        <p:spPr/>
        <p:txBody>
          <a:bodyPr/>
          <a:lstStyle/>
          <a:p>
            <a:endParaRPr lang="zh-TW" altLang="en-US" smtClean="0"/>
          </a:p>
        </p:txBody>
      </p:sp>
      <p:sp>
        <p:nvSpPr>
          <p:cNvPr id="22531" name="投影片編號版面配置區 3"/>
          <p:cNvSpPr>
            <a:spLocks noGrp="1"/>
          </p:cNvSpPr>
          <p:nvPr>
            <p:ph type="sldNum" sz="quarter" idx="12"/>
          </p:nvPr>
        </p:nvSpPr>
        <p:spPr>
          <a:noFill/>
        </p:spPr>
        <p:txBody>
          <a:bodyPr/>
          <a:lstStyle/>
          <a:p>
            <a:pPr fontAlgn="base">
              <a:spcBef>
                <a:spcPct val="0"/>
              </a:spcBef>
              <a:spcAft>
                <a:spcPct val="0"/>
              </a:spcAft>
            </a:pPr>
            <a:fld id="{B2697D86-A9D1-4E8E-8DFE-035A02AF4D99}" type="slidenum">
              <a:rPr lang="ja-JP" altLang="en-US" smtClean="0">
                <a:cs typeface="あくあフォント"/>
              </a:rPr>
              <a:pPr fontAlgn="base">
                <a:spcBef>
                  <a:spcPct val="0"/>
                </a:spcBef>
                <a:spcAft>
                  <a:spcPct val="0"/>
                </a:spcAft>
              </a:pPr>
              <a:t>5</a:t>
            </a:fld>
            <a:endParaRPr lang="en-US" altLang="ja-JP" smtClean="0">
              <a:cs typeface="あくあフォント"/>
            </a:endParaRPr>
          </a:p>
        </p:txBody>
      </p:sp>
      <p:sp>
        <p:nvSpPr>
          <p:cNvPr id="5" name="Rectangle 3"/>
          <p:cNvSpPr txBox="1">
            <a:spLocks noChangeArrowheads="1"/>
          </p:cNvSpPr>
          <p:nvPr/>
        </p:nvSpPr>
        <p:spPr bwMode="auto">
          <a:xfrm>
            <a:off x="990600" y="2133600"/>
            <a:ext cx="7924800" cy="3962400"/>
          </a:xfrm>
          <a:prstGeom prst="rect">
            <a:avLst/>
          </a:prstGeom>
          <a:noFill/>
          <a:ln>
            <a:noFill/>
          </a:ln>
          <a:effectLst/>
          <a:extLst/>
        </p:spPr>
        <p:txBody>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rgbClr val="000000"/>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rgbClr val="000000"/>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rgbClr val="000000"/>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rgbClr val="000000"/>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rgbClr val="000000"/>
                </a:solidFill>
                <a:latin typeface="+mn-lt"/>
                <a:ea typeface="+mn-ea"/>
              </a:defRPr>
            </a:lvl9pPr>
          </a:lstStyle>
          <a:p>
            <a:pPr>
              <a:spcBef>
                <a:spcPts val="1200"/>
              </a:spcBef>
              <a:buFont typeface="Wingdings" pitchFamily="2" charset="2"/>
              <a:buNone/>
              <a:defRPr/>
            </a:pPr>
            <a:r>
              <a:rPr lang="zh-TW" altLang="en-US" sz="2400" b="1" kern="0" dirty="0">
                <a:solidFill>
                  <a:srgbClr val="CC0000"/>
                </a:solidFill>
                <a:latin typeface="Times New Roman" pitchFamily="18" charset="0"/>
                <a:ea typeface="華康魏碑體" pitchFamily="65" charset="-120"/>
              </a:rPr>
              <a:t>四</a:t>
            </a:r>
            <a:r>
              <a:rPr lang="zh-TW" altLang="en-US" sz="2400" b="1" kern="0" dirty="0" smtClean="0">
                <a:solidFill>
                  <a:srgbClr val="CC0000"/>
                </a:solidFill>
                <a:latin typeface="Times New Roman" pitchFamily="18" charset="0"/>
                <a:ea typeface="華康魏碑體" pitchFamily="65" charset="-120"/>
              </a:rPr>
              <a:t>、生態學觀點（</a:t>
            </a:r>
            <a:r>
              <a:rPr lang="en-US" altLang="zh-TW" sz="2400" b="1" kern="0" dirty="0" smtClean="0">
                <a:solidFill>
                  <a:srgbClr val="CC0000"/>
                </a:solidFill>
                <a:latin typeface="Times New Roman" pitchFamily="18" charset="0"/>
                <a:ea typeface="華康魏碑體" pitchFamily="65" charset="-120"/>
              </a:rPr>
              <a:t>Ecological Perspective</a:t>
            </a:r>
            <a:r>
              <a:rPr lang="zh-TW" altLang="en-US" sz="2400" b="1" kern="0" dirty="0" smtClean="0">
                <a:solidFill>
                  <a:srgbClr val="CC0000"/>
                </a:solidFill>
                <a:latin typeface="Times New Roman" pitchFamily="18" charset="0"/>
                <a:ea typeface="華康魏碑體" pitchFamily="65" charset="-120"/>
              </a:rPr>
              <a:t>）</a:t>
            </a:r>
          </a:p>
          <a:p>
            <a:pPr>
              <a:spcBef>
                <a:spcPts val="1200"/>
              </a:spcBef>
              <a:buFont typeface="Wingdings" pitchFamily="2" charset="2"/>
              <a:buNone/>
              <a:defRPr/>
            </a:pPr>
            <a:r>
              <a:rPr lang="zh-TW" altLang="en-US" sz="2400" kern="0" dirty="0" smtClean="0">
                <a:solidFill>
                  <a:srgbClr val="CC0000"/>
                </a:solidFill>
                <a:latin typeface="Times New Roman" pitchFamily="18" charset="0"/>
                <a:ea typeface="華康魏碑體" pitchFamily="65" charset="-120"/>
              </a:rPr>
              <a:t>        </a:t>
            </a:r>
            <a:r>
              <a:rPr lang="en-US" altLang="zh-TW" sz="2200" kern="0" dirty="0" smtClean="0">
                <a:solidFill>
                  <a:srgbClr val="0000CC"/>
                </a:solidFill>
                <a:latin typeface="Times New Roman" pitchFamily="18" charset="0"/>
                <a:ea typeface="華康魏碑體" pitchFamily="65" charset="-120"/>
              </a:rPr>
              <a:t>1. Bronfenbrenner</a:t>
            </a:r>
            <a:r>
              <a:rPr lang="zh-TW" altLang="en-US" sz="2200" kern="0" dirty="0" smtClean="0">
                <a:solidFill>
                  <a:srgbClr val="0000CC"/>
                </a:solidFill>
                <a:latin typeface="Times New Roman" pitchFamily="18" charset="0"/>
                <a:ea typeface="華康魏碑體" pitchFamily="65" charset="-120"/>
              </a:rPr>
              <a:t>生態學模式</a:t>
            </a:r>
            <a:endParaRPr lang="zh-TW" altLang="en-US" sz="2400" b="1" kern="0" dirty="0" smtClean="0">
              <a:solidFill>
                <a:srgbClr val="CC0000"/>
              </a:solidFill>
              <a:latin typeface="Times New Roman" pitchFamily="18" charset="0"/>
              <a:ea typeface="華康魏碑體" pitchFamily="65" charset="-120"/>
            </a:endParaRPr>
          </a:p>
          <a:p>
            <a:pPr>
              <a:spcBef>
                <a:spcPts val="1200"/>
              </a:spcBef>
              <a:buFont typeface="Wingdings" pitchFamily="2" charset="2"/>
              <a:buNone/>
              <a:defRPr/>
            </a:pPr>
            <a:r>
              <a:rPr lang="zh-TW" altLang="en-US" sz="2400" b="1" kern="0" dirty="0">
                <a:solidFill>
                  <a:srgbClr val="CC0000"/>
                </a:solidFill>
                <a:latin typeface="Times New Roman" pitchFamily="18" charset="0"/>
                <a:ea typeface="華康魏碑體" pitchFamily="65" charset="-120"/>
              </a:rPr>
              <a:t>五</a:t>
            </a:r>
            <a:r>
              <a:rPr lang="zh-TW" altLang="en-US" sz="2400" b="1" kern="0" dirty="0" smtClean="0">
                <a:solidFill>
                  <a:srgbClr val="CC0000"/>
                </a:solidFill>
                <a:latin typeface="Times New Roman" pitchFamily="18" charset="0"/>
                <a:ea typeface="華康魏碑體" pitchFamily="65" charset="-120"/>
              </a:rPr>
              <a:t>、文化人類學觀點（</a:t>
            </a:r>
            <a:r>
              <a:rPr lang="en-US" altLang="zh-TW" sz="2400" b="1" kern="0" dirty="0" smtClean="0">
                <a:solidFill>
                  <a:srgbClr val="CC0000"/>
                </a:solidFill>
                <a:latin typeface="Times New Roman" pitchFamily="18" charset="0"/>
                <a:ea typeface="華康魏碑體" pitchFamily="65" charset="-120"/>
              </a:rPr>
              <a:t>A</a:t>
            </a:r>
            <a:r>
              <a:rPr lang="en-US" altLang="zh-TW" sz="2400" b="1" kern="0" dirty="0" smtClean="0">
                <a:solidFill>
                  <a:srgbClr val="CC0000"/>
                </a:solidFill>
                <a:latin typeface="Times New Roman" pitchFamily="18" charset="0"/>
              </a:rPr>
              <a:t>nthropologic</a:t>
            </a:r>
            <a:r>
              <a:rPr lang="en-US" altLang="zh-TW" sz="2400" b="1" kern="0" dirty="0" smtClean="0">
                <a:solidFill>
                  <a:srgbClr val="CC0000"/>
                </a:solidFill>
                <a:latin typeface="Times New Roman" pitchFamily="18" charset="0"/>
                <a:ea typeface="華康魏碑體" pitchFamily="65" charset="-120"/>
              </a:rPr>
              <a:t> Perspective </a:t>
            </a:r>
            <a:r>
              <a:rPr lang="zh-TW" altLang="en-US" sz="2400" b="1" kern="0" dirty="0" smtClean="0">
                <a:solidFill>
                  <a:srgbClr val="CC0000"/>
                </a:solidFill>
                <a:latin typeface="Times New Roman" pitchFamily="18" charset="0"/>
                <a:ea typeface="華康魏碑體" pitchFamily="65" charset="-120"/>
              </a:rPr>
              <a:t>）</a:t>
            </a:r>
            <a:endParaRPr lang="en-US" altLang="zh-TW" sz="2400" b="1" kern="0" dirty="0" smtClean="0">
              <a:solidFill>
                <a:srgbClr val="CC0000"/>
              </a:solidFill>
              <a:latin typeface="Times New Roman" pitchFamily="18" charset="0"/>
              <a:ea typeface="華康魏碑體" pitchFamily="65" charset="-120"/>
            </a:endParaRPr>
          </a:p>
          <a:p>
            <a:pPr>
              <a:spcBef>
                <a:spcPts val="1200"/>
              </a:spcBef>
              <a:buFont typeface="Wingdings" pitchFamily="2" charset="2"/>
              <a:buNone/>
              <a:defRPr/>
            </a:pPr>
            <a:r>
              <a:rPr lang="en-US" altLang="zh-TW" sz="2200" kern="0" dirty="0" smtClean="0">
                <a:solidFill>
                  <a:srgbClr val="0000CC"/>
                </a:solidFill>
                <a:latin typeface="Times New Roman" pitchFamily="18" charset="0"/>
                <a:ea typeface="華康魏碑體" pitchFamily="65" charset="-120"/>
              </a:rPr>
              <a:t>        1. Mead</a:t>
            </a:r>
            <a:r>
              <a:rPr lang="zh-TW" altLang="en-US" sz="2200" kern="0" dirty="0" smtClean="0">
                <a:solidFill>
                  <a:srgbClr val="0000CC"/>
                </a:solidFill>
                <a:latin typeface="Times New Roman" pitchFamily="18" charset="0"/>
                <a:ea typeface="華康魏碑體" pitchFamily="65" charset="-120"/>
              </a:rPr>
              <a:t>人類學理論</a:t>
            </a:r>
            <a:r>
              <a:rPr lang="zh-TW" altLang="en-US" sz="2200" kern="0" dirty="0" smtClean="0">
                <a:solidFill>
                  <a:srgbClr val="0000CC"/>
                </a:solidFill>
                <a:latin typeface="Times New Roman" pitchFamily="18" charset="0"/>
              </a:rPr>
              <a:t>（</a:t>
            </a:r>
            <a:r>
              <a:rPr lang="en-US" altLang="zh-TW" sz="2200" kern="0" dirty="0" err="1" smtClean="0">
                <a:solidFill>
                  <a:srgbClr val="0000CC"/>
                </a:solidFill>
                <a:latin typeface="Times New Roman" pitchFamily="18" charset="0"/>
                <a:ea typeface="華康魏碑體" pitchFamily="65" charset="-120"/>
              </a:rPr>
              <a:t>Antropological</a:t>
            </a:r>
            <a:r>
              <a:rPr lang="en-US" altLang="zh-TW" sz="2200" kern="0" dirty="0" smtClean="0">
                <a:solidFill>
                  <a:srgbClr val="0000CC"/>
                </a:solidFill>
                <a:latin typeface="Times New Roman" pitchFamily="18" charset="0"/>
                <a:ea typeface="華康魏碑體" pitchFamily="65" charset="-120"/>
              </a:rPr>
              <a:t> Theory</a:t>
            </a:r>
            <a:r>
              <a:rPr lang="zh-TW" altLang="en-US" sz="2200" kern="0" dirty="0" smtClean="0">
                <a:solidFill>
                  <a:srgbClr val="0000CC"/>
                </a:solidFill>
                <a:latin typeface="Times New Roman" pitchFamily="18" charset="0"/>
              </a:rPr>
              <a:t>）</a:t>
            </a:r>
            <a:endParaRPr lang="en-US" altLang="zh-TW" sz="2200" kern="0" dirty="0" smtClean="0">
              <a:solidFill>
                <a:srgbClr val="0000CC"/>
              </a:solidFill>
              <a:latin typeface="Times New Roman" pitchFamily="18" charset="0"/>
            </a:endParaRPr>
          </a:p>
          <a:p>
            <a:pPr>
              <a:spcBef>
                <a:spcPts val="1200"/>
              </a:spcBef>
              <a:buFont typeface="Wingdings" pitchFamily="2" charset="2"/>
              <a:buNone/>
              <a:defRPr/>
            </a:pPr>
            <a:r>
              <a:rPr lang="zh-TW" altLang="en-US" sz="2200" b="1" kern="0" dirty="0">
                <a:solidFill>
                  <a:srgbClr val="FF0000"/>
                </a:solidFill>
                <a:latin typeface="華康儷楷書(P)" panose="03000500000000000000" pitchFamily="66" charset="-120"/>
                <a:ea typeface="華康魏碑體"/>
              </a:rPr>
              <a:t>六</a:t>
            </a:r>
            <a:r>
              <a:rPr lang="zh-TW" altLang="en-US" sz="2200" b="1" kern="0" dirty="0" smtClean="0">
                <a:solidFill>
                  <a:srgbClr val="FF0000"/>
                </a:solidFill>
                <a:latin typeface="華康儷楷書(P)" panose="03000500000000000000" pitchFamily="66" charset="-120"/>
                <a:ea typeface="華康魏碑體"/>
              </a:rPr>
              <a:t>、社會認知論</a:t>
            </a:r>
            <a:endParaRPr lang="zh-TW" altLang="en-US" sz="2200" b="1" kern="0" dirty="0">
              <a:solidFill>
                <a:srgbClr val="FF0000"/>
              </a:solidFill>
              <a:latin typeface="華康儷楷書(P)" panose="03000500000000000000" pitchFamily="66" charset="-120"/>
              <a:ea typeface="華康魏碑體"/>
            </a:endParaRPr>
          </a:p>
          <a:p>
            <a:pPr>
              <a:spcBef>
                <a:spcPts val="1200"/>
              </a:spcBef>
              <a:buFont typeface="Wingdings" pitchFamily="2" charset="2"/>
              <a:buNone/>
              <a:defRPr/>
            </a:pPr>
            <a:r>
              <a:rPr lang="zh-TW" altLang="en-US" sz="2200" kern="0" dirty="0">
                <a:solidFill>
                  <a:srgbClr val="0000CC"/>
                </a:solidFill>
                <a:latin typeface="Times New Roman" pitchFamily="18" charset="0"/>
              </a:rPr>
              <a:t>        </a:t>
            </a:r>
            <a:r>
              <a:rPr lang="en-US" altLang="zh-TW" sz="2200" kern="0" dirty="0">
                <a:solidFill>
                  <a:srgbClr val="0000CC"/>
                </a:solidFill>
                <a:latin typeface="Times New Roman" pitchFamily="18" charset="0"/>
                <a:ea typeface="文鼎粗隸" panose="02010609010101010101" pitchFamily="49" charset="-120"/>
              </a:rPr>
              <a:t>1. Bandura</a:t>
            </a:r>
            <a:r>
              <a:rPr lang="zh-TW" altLang="en-US" sz="2200" kern="0" dirty="0">
                <a:solidFill>
                  <a:srgbClr val="0000CC"/>
                </a:solidFill>
                <a:latin typeface="Times New Roman" pitchFamily="18" charset="0"/>
                <a:ea typeface="文鼎粗隸" panose="02010609010101010101" pitchFamily="49" charset="-120"/>
              </a:rPr>
              <a:t>社會學習論（</a:t>
            </a:r>
            <a:r>
              <a:rPr lang="en-US" altLang="zh-TW" sz="2200" kern="0" dirty="0">
                <a:solidFill>
                  <a:srgbClr val="0000CC"/>
                </a:solidFill>
                <a:latin typeface="Times New Roman" pitchFamily="18" charset="0"/>
                <a:ea typeface="文鼎粗隸" panose="02010609010101010101" pitchFamily="49" charset="-120"/>
              </a:rPr>
              <a:t>Social Learning Theory</a:t>
            </a:r>
            <a:r>
              <a:rPr lang="zh-TW" altLang="en-US" sz="2200" kern="0" dirty="0" smtClean="0">
                <a:solidFill>
                  <a:srgbClr val="0000CC"/>
                </a:solidFill>
                <a:latin typeface="Times New Roman" pitchFamily="18" charset="0"/>
                <a:ea typeface="文鼎粗隸" panose="02010609010101010101" pitchFamily="49" charset="-120"/>
              </a:rPr>
              <a:t>）</a:t>
            </a:r>
            <a:endParaRPr lang="en-US" altLang="zh-TW" sz="2200" kern="0" dirty="0" smtClean="0">
              <a:solidFill>
                <a:srgbClr val="0000CC"/>
              </a:solidFill>
              <a:latin typeface="Times New Roman" pitchFamily="18" charset="0"/>
              <a:ea typeface="文鼎粗隸" panose="02010609010101010101" pitchFamily="49" charset="-120"/>
            </a:endParaRPr>
          </a:p>
          <a:p>
            <a:pPr>
              <a:spcBef>
                <a:spcPts val="1200"/>
              </a:spcBef>
              <a:buFont typeface="Wingdings" pitchFamily="2" charset="2"/>
              <a:buNone/>
              <a:defRPr/>
            </a:pPr>
            <a:r>
              <a:rPr lang="zh-TW" altLang="en-US" sz="2200" kern="0" dirty="0">
                <a:solidFill>
                  <a:srgbClr val="0000CC"/>
                </a:solidFill>
                <a:latin typeface="Times New Roman" pitchFamily="18" charset="0"/>
                <a:ea typeface="文鼎粗隸" panose="02010609010101010101" pitchFamily="49" charset="-120"/>
              </a:rPr>
              <a:t> </a:t>
            </a:r>
            <a:r>
              <a:rPr lang="zh-TW" altLang="en-US" sz="2200" kern="0" dirty="0" smtClean="0">
                <a:solidFill>
                  <a:srgbClr val="0000CC"/>
                </a:solidFill>
                <a:latin typeface="Times New Roman" pitchFamily="18" charset="0"/>
                <a:ea typeface="文鼎粗隸" panose="02010609010101010101" pitchFamily="49" charset="-120"/>
              </a:rPr>
              <a:t>       </a:t>
            </a:r>
            <a:endParaRPr lang="en-US" altLang="zh-TW" sz="2200" kern="0" dirty="0" smtClean="0">
              <a:solidFill>
                <a:srgbClr val="0000CC"/>
              </a:solidFill>
              <a:latin typeface="Times New Roman" pitchFamily="18" charset="0"/>
            </a:endParaRPr>
          </a:p>
          <a:p>
            <a:pPr>
              <a:spcBef>
                <a:spcPts val="1200"/>
              </a:spcBef>
              <a:buFont typeface="Wingdings" pitchFamily="2" charset="2"/>
              <a:buNone/>
              <a:defRPr/>
            </a:pPr>
            <a:endParaRPr lang="zh-TW" altLang="en-US" sz="2200" kern="0" dirty="0" smtClean="0">
              <a:solidFill>
                <a:srgbClr val="0000CC"/>
              </a:solidFill>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標題 1"/>
          <p:cNvSpPr>
            <a:spLocks noGrp="1"/>
          </p:cNvSpPr>
          <p:nvPr>
            <p:ph type="title"/>
          </p:nvPr>
        </p:nvSpPr>
        <p:spPr/>
        <p:txBody>
          <a:bodyPr/>
          <a:lstStyle/>
          <a:p>
            <a:r>
              <a:rPr lang="zh-TW" altLang="zh-TW" smtClean="0"/>
              <a:t>七、青少年理論基礎</a:t>
            </a:r>
            <a:endParaRPr lang="zh-TW" altLang="en-US" smtClean="0"/>
          </a:p>
        </p:txBody>
      </p:sp>
      <p:sp>
        <p:nvSpPr>
          <p:cNvPr id="60418" name="內容版面配置區 2"/>
          <p:cNvSpPr>
            <a:spLocks noGrp="1"/>
          </p:cNvSpPr>
          <p:nvPr>
            <p:ph idx="1"/>
          </p:nvPr>
        </p:nvSpPr>
        <p:spPr>
          <a:xfrm>
            <a:off x="685800" y="1700213"/>
            <a:ext cx="7772400" cy="1584325"/>
          </a:xfrm>
        </p:spPr>
        <p:txBody>
          <a:bodyPr/>
          <a:lstStyle/>
          <a:p>
            <a:pPr>
              <a:buFont typeface="あくあフォント"/>
              <a:buNone/>
            </a:pPr>
            <a:r>
              <a:rPr lang="zh-TW" altLang="en-US" sz="2800" smtClean="0"/>
              <a:t>六 社會認知學習論</a:t>
            </a:r>
            <a:endParaRPr lang="en-US" altLang="zh-TW" sz="2800" smtClean="0"/>
          </a:p>
          <a:p>
            <a:pPr>
              <a:buFont typeface="あくあフォント"/>
              <a:buNone/>
            </a:pPr>
            <a:r>
              <a:rPr lang="zh-TW" altLang="en-US" sz="2800" smtClean="0"/>
              <a:t>  </a:t>
            </a:r>
            <a:r>
              <a:rPr lang="en-US" altLang="zh-TW" sz="2800" smtClean="0"/>
              <a:t>1.Bandura</a:t>
            </a:r>
            <a:r>
              <a:rPr lang="zh-TW" altLang="en-US" sz="2800" smtClean="0"/>
              <a:t>社會學習理論</a:t>
            </a:r>
            <a:r>
              <a:rPr lang="zh-TW" altLang="zh-TW" sz="2800" smtClean="0"/>
              <a:t>－強調自我</a:t>
            </a:r>
            <a:r>
              <a:rPr lang="zh-TW" altLang="en-US" sz="2800" smtClean="0"/>
              <a:t>效能</a:t>
            </a:r>
            <a:endParaRPr lang="zh-TW" altLang="zh-TW" sz="2800" smtClean="0"/>
          </a:p>
          <a:p>
            <a:pPr>
              <a:buFont typeface="あくあフォント"/>
              <a:buNone/>
            </a:pPr>
            <a:endParaRPr lang="en-US" altLang="zh-TW" sz="2800" smtClean="0"/>
          </a:p>
          <a:p>
            <a:pPr>
              <a:buFont typeface="あくあフォント"/>
              <a:buNone/>
            </a:pPr>
            <a:r>
              <a:rPr lang="zh-TW" altLang="en-US" sz="2800" smtClean="0"/>
              <a:t>  </a:t>
            </a:r>
          </a:p>
        </p:txBody>
      </p:sp>
      <p:sp>
        <p:nvSpPr>
          <p:cNvPr id="60419" name="投影片編號版面配置區 3"/>
          <p:cNvSpPr>
            <a:spLocks noGrp="1"/>
          </p:cNvSpPr>
          <p:nvPr>
            <p:ph type="sldNum" sz="quarter" idx="12"/>
          </p:nvPr>
        </p:nvSpPr>
        <p:spPr>
          <a:noFill/>
        </p:spPr>
        <p:txBody>
          <a:bodyPr/>
          <a:lstStyle/>
          <a:p>
            <a:pPr fontAlgn="base">
              <a:spcBef>
                <a:spcPct val="0"/>
              </a:spcBef>
              <a:spcAft>
                <a:spcPct val="0"/>
              </a:spcAft>
            </a:pPr>
            <a:fld id="{4752299E-7F65-4970-89C7-462BEE576EE7}" type="slidenum">
              <a:rPr lang="ja-JP" altLang="en-US" smtClean="0">
                <a:cs typeface="あくあフォント"/>
              </a:rPr>
              <a:pPr fontAlgn="base">
                <a:spcBef>
                  <a:spcPct val="0"/>
                </a:spcBef>
                <a:spcAft>
                  <a:spcPct val="0"/>
                </a:spcAft>
              </a:pPr>
              <a:t>50</a:t>
            </a:fld>
            <a:endParaRPr lang="en-US" altLang="ja-JP" smtClean="0">
              <a:cs typeface="あくあフォント"/>
            </a:endParaRPr>
          </a:p>
        </p:txBody>
      </p:sp>
      <p:grpSp>
        <p:nvGrpSpPr>
          <p:cNvPr id="60420" name="Group 3"/>
          <p:cNvGrpSpPr>
            <a:grpSpLocks/>
          </p:cNvGrpSpPr>
          <p:nvPr/>
        </p:nvGrpSpPr>
        <p:grpSpPr bwMode="auto">
          <a:xfrm>
            <a:off x="1547813" y="2924175"/>
            <a:ext cx="7056437" cy="3168650"/>
            <a:chOff x="703" y="782"/>
            <a:chExt cx="2898" cy="2644"/>
          </a:xfrm>
        </p:grpSpPr>
        <p:grpSp>
          <p:nvGrpSpPr>
            <p:cNvPr id="60421" name="Group 4"/>
            <p:cNvGrpSpPr>
              <a:grpSpLocks/>
            </p:cNvGrpSpPr>
            <p:nvPr/>
          </p:nvGrpSpPr>
          <p:grpSpPr bwMode="auto">
            <a:xfrm>
              <a:off x="703" y="782"/>
              <a:ext cx="2898" cy="739"/>
              <a:chOff x="703" y="854"/>
              <a:chExt cx="2898" cy="389"/>
            </a:xfrm>
          </p:grpSpPr>
          <p:sp>
            <p:nvSpPr>
              <p:cNvPr id="13" name="Rectangle 5"/>
              <p:cNvSpPr>
                <a:spLocks noChangeArrowheads="1"/>
              </p:cNvSpPr>
              <p:nvPr/>
            </p:nvSpPr>
            <p:spPr bwMode="auto">
              <a:xfrm>
                <a:off x="703" y="854"/>
                <a:ext cx="454" cy="389"/>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ea typeface="標楷體" pitchFamily="65" charset="-120"/>
                    <a:cs typeface="Arial" charset="0"/>
                  </a:rPr>
                  <a:t>(1)</a:t>
                </a:r>
                <a:endParaRPr lang="en-US" altLang="ja-JP" sz="2800" b="1" dirty="0">
                  <a:solidFill>
                    <a:srgbClr val="FFFFFF"/>
                  </a:solidFill>
                  <a:ea typeface="標楷體" pitchFamily="65" charset="-120"/>
                  <a:cs typeface="Arial" charset="0"/>
                </a:endParaRPr>
              </a:p>
            </p:txBody>
          </p:sp>
          <p:sp>
            <p:nvSpPr>
              <p:cNvPr id="14" name="Rectangle 6"/>
              <p:cNvSpPr>
                <a:spLocks noChangeArrowheads="1"/>
              </p:cNvSpPr>
              <p:nvPr/>
            </p:nvSpPr>
            <p:spPr bwMode="auto">
              <a:xfrm>
                <a:off x="1157" y="854"/>
                <a:ext cx="2444" cy="389"/>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defRPr/>
                </a:pPr>
                <a:r>
                  <a:rPr kumimoji="0" lang="zh-TW" altLang="zh-TW" sz="2800" dirty="0">
                    <a:latin typeface="標楷體" pitchFamily="65" charset="-120"/>
                    <a:ea typeface="標楷體" pitchFamily="65" charset="-120"/>
                    <a:cs typeface="+mn-cs"/>
                  </a:rPr>
                  <a:t>個體發展兼顧認知與環境因素</a:t>
                </a:r>
                <a:endParaRPr lang="ja-JP" altLang="en-US" sz="2800" dirty="0">
                  <a:solidFill>
                    <a:srgbClr val="7030A0"/>
                  </a:solidFill>
                  <a:latin typeface="標楷體" pitchFamily="65" charset="-120"/>
                  <a:ea typeface="標楷體" pitchFamily="65" charset="-120"/>
                  <a:cs typeface="+mn-cs"/>
                </a:endParaRPr>
              </a:p>
            </p:txBody>
          </p:sp>
        </p:grpSp>
        <p:grpSp>
          <p:nvGrpSpPr>
            <p:cNvPr id="60422" name="Group 7"/>
            <p:cNvGrpSpPr>
              <a:grpSpLocks/>
            </p:cNvGrpSpPr>
            <p:nvPr/>
          </p:nvGrpSpPr>
          <p:grpSpPr bwMode="auto">
            <a:xfrm>
              <a:off x="703" y="1735"/>
              <a:ext cx="2898" cy="739"/>
              <a:chOff x="703" y="854"/>
              <a:chExt cx="2898" cy="389"/>
            </a:xfrm>
          </p:grpSpPr>
          <p:sp>
            <p:nvSpPr>
              <p:cNvPr id="11" name="Rectangle 8"/>
              <p:cNvSpPr>
                <a:spLocks noChangeArrowheads="1"/>
              </p:cNvSpPr>
              <p:nvPr/>
            </p:nvSpPr>
            <p:spPr bwMode="auto">
              <a:xfrm>
                <a:off x="703" y="854"/>
                <a:ext cx="454" cy="389"/>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ea typeface="標楷體" pitchFamily="65" charset="-120"/>
                    <a:cs typeface="Arial" charset="0"/>
                  </a:rPr>
                  <a:t>(2)</a:t>
                </a:r>
                <a:endParaRPr lang="en-US" altLang="ja-JP" sz="2800" b="1" dirty="0">
                  <a:solidFill>
                    <a:srgbClr val="FFFFFF"/>
                  </a:solidFill>
                  <a:ea typeface="標楷體" pitchFamily="65" charset="-120"/>
                  <a:cs typeface="Arial" charset="0"/>
                </a:endParaRPr>
              </a:p>
            </p:txBody>
          </p:sp>
          <p:sp>
            <p:nvSpPr>
              <p:cNvPr id="12" name="Rectangle 9"/>
              <p:cNvSpPr>
                <a:spLocks noChangeArrowheads="1"/>
              </p:cNvSpPr>
              <p:nvPr/>
            </p:nvSpPr>
            <p:spPr bwMode="auto">
              <a:xfrm>
                <a:off x="1157" y="854"/>
                <a:ext cx="2444" cy="389"/>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defRPr/>
                </a:pPr>
                <a:r>
                  <a:rPr kumimoji="0" lang="zh-TW" altLang="zh-TW" sz="2800" dirty="0">
                    <a:latin typeface="標楷體" pitchFamily="65" charset="-120"/>
                    <a:ea typeface="標楷體" pitchFamily="65" charset="-120"/>
                    <a:cs typeface="+mn-cs"/>
                  </a:rPr>
                  <a:t>增強作用包括</a:t>
                </a:r>
                <a:r>
                  <a:rPr kumimoji="0" lang="zh-TW" altLang="zh-TW" sz="2800" u="sng" dirty="0">
                    <a:solidFill>
                      <a:srgbClr val="FF0000"/>
                    </a:solidFill>
                    <a:latin typeface="標楷體" pitchFamily="65" charset="-120"/>
                    <a:ea typeface="標楷體" pitchFamily="65" charset="-120"/>
                    <a:cs typeface="+mn-cs"/>
                  </a:rPr>
                  <a:t>替代性</a:t>
                </a:r>
                <a:r>
                  <a:rPr kumimoji="0" lang="zh-TW" altLang="zh-TW" sz="2800" dirty="0">
                    <a:solidFill>
                      <a:srgbClr val="FF0000"/>
                    </a:solidFill>
                    <a:latin typeface="標楷體" pitchFamily="65" charset="-120"/>
                    <a:ea typeface="標楷體" pitchFamily="65" charset="-120"/>
                    <a:cs typeface="+mn-cs"/>
                  </a:rPr>
                  <a:t>增強</a:t>
                </a:r>
                <a:endParaRPr kumimoji="0" lang="en-US" altLang="zh-TW" sz="2800" dirty="0">
                  <a:solidFill>
                    <a:srgbClr val="FF0000"/>
                  </a:solidFill>
                  <a:latin typeface="標楷體" pitchFamily="65" charset="-120"/>
                  <a:ea typeface="標楷體" pitchFamily="65" charset="-120"/>
                  <a:cs typeface="+mn-cs"/>
                </a:endParaRPr>
              </a:p>
              <a:p>
                <a:pPr>
                  <a:defRPr/>
                </a:pPr>
                <a:r>
                  <a:rPr kumimoji="0" lang="en-US" altLang="zh-TW" sz="2800" dirty="0">
                    <a:latin typeface="標楷體" pitchFamily="65" charset="-120"/>
                    <a:ea typeface="標楷體" pitchFamily="65" charset="-120"/>
                    <a:cs typeface="+mn-cs"/>
                  </a:rPr>
                  <a:t>(</a:t>
                </a:r>
                <a:r>
                  <a:rPr kumimoji="0" lang="zh-TW" altLang="zh-TW" sz="2800" dirty="0">
                    <a:latin typeface="標楷體" pitchFamily="65" charset="-120"/>
                    <a:ea typeface="標楷體" pitchFamily="65" charset="-120"/>
                    <a:cs typeface="+mn-cs"/>
                  </a:rPr>
                  <a:t>觀察他人行為結果</a:t>
                </a:r>
                <a:r>
                  <a:rPr kumimoji="0" lang="en-US" altLang="zh-TW" sz="2800" dirty="0">
                    <a:latin typeface="標楷體" pitchFamily="65" charset="-120"/>
                    <a:ea typeface="標楷體" pitchFamily="65" charset="-120"/>
                    <a:cs typeface="+mn-cs"/>
                  </a:rPr>
                  <a:t>)</a:t>
                </a:r>
                <a:r>
                  <a:rPr kumimoji="0" lang="zh-TW" altLang="zh-TW" sz="2800" dirty="0">
                    <a:latin typeface="標楷體" pitchFamily="65" charset="-120"/>
                    <a:ea typeface="標楷體" pitchFamily="65" charset="-120"/>
                    <a:cs typeface="+mn-cs"/>
                  </a:rPr>
                  <a:t>及</a:t>
                </a:r>
                <a:r>
                  <a:rPr kumimoji="0" lang="zh-TW" altLang="zh-TW" sz="2800" dirty="0">
                    <a:solidFill>
                      <a:srgbClr val="FF0000"/>
                    </a:solidFill>
                    <a:latin typeface="標楷體" pitchFamily="65" charset="-120"/>
                    <a:ea typeface="標楷體" pitchFamily="65" charset="-120"/>
                    <a:cs typeface="+mn-cs"/>
                  </a:rPr>
                  <a:t>自我增強</a:t>
                </a:r>
                <a:endParaRPr lang="ja-JP" altLang="en-US" sz="1600" dirty="0">
                  <a:solidFill>
                    <a:srgbClr val="FF0000"/>
                  </a:solidFill>
                  <a:latin typeface="標楷體" pitchFamily="65" charset="-120"/>
                  <a:ea typeface="標楷體" pitchFamily="65" charset="-120"/>
                  <a:cs typeface="+mn-cs"/>
                </a:endParaRPr>
              </a:p>
            </p:txBody>
          </p:sp>
        </p:grpSp>
        <p:grpSp>
          <p:nvGrpSpPr>
            <p:cNvPr id="60423" name="Group 10"/>
            <p:cNvGrpSpPr>
              <a:grpSpLocks/>
            </p:cNvGrpSpPr>
            <p:nvPr/>
          </p:nvGrpSpPr>
          <p:grpSpPr bwMode="auto">
            <a:xfrm>
              <a:off x="703" y="2687"/>
              <a:ext cx="2898" cy="739"/>
              <a:chOff x="703" y="854"/>
              <a:chExt cx="2898" cy="389"/>
            </a:xfrm>
          </p:grpSpPr>
          <p:sp>
            <p:nvSpPr>
              <p:cNvPr id="9" name="Rectangle 11"/>
              <p:cNvSpPr>
                <a:spLocks noChangeArrowheads="1"/>
              </p:cNvSpPr>
              <p:nvPr/>
            </p:nvSpPr>
            <p:spPr bwMode="auto">
              <a:xfrm>
                <a:off x="703" y="854"/>
                <a:ext cx="454" cy="389"/>
              </a:xfrm>
              <a:prstGeom prst="rect">
                <a:avLst/>
              </a:prstGeom>
              <a:solidFill>
                <a:srgbClr val="3C3C64"/>
              </a:solidFill>
              <a:ln w="9525" algn="ctr">
                <a:noFill/>
                <a:miter lim="800000"/>
                <a:headEnd/>
                <a:tailEnd/>
              </a:ln>
              <a:effectLst>
                <a:outerShdw dist="71842" dir="2700000" algn="ctr" rotWithShape="0">
                  <a:srgbClr val="000099">
                    <a:alpha val="50000"/>
                  </a:srgbClr>
                </a:outerShdw>
              </a:effectLst>
            </p:spPr>
            <p:txBody>
              <a:bodyPr wrap="none" anchor="ctr"/>
              <a:lstStyle/>
              <a:p>
                <a:pPr algn="ctr">
                  <a:defRPr/>
                </a:pPr>
                <a:r>
                  <a:rPr lang="en-US" altLang="zh-TW" sz="2800" b="1" dirty="0">
                    <a:solidFill>
                      <a:srgbClr val="FFFFFF"/>
                    </a:solidFill>
                    <a:ea typeface="標楷體" pitchFamily="65" charset="-120"/>
                    <a:cs typeface="Arial" charset="0"/>
                  </a:rPr>
                  <a:t>(3)</a:t>
                </a:r>
                <a:endParaRPr lang="en-US" altLang="ja-JP" sz="2800" b="1" dirty="0">
                  <a:solidFill>
                    <a:srgbClr val="FFFFFF"/>
                  </a:solidFill>
                  <a:ea typeface="標楷體" pitchFamily="65" charset="-120"/>
                  <a:cs typeface="Arial" charset="0"/>
                </a:endParaRPr>
              </a:p>
            </p:txBody>
          </p:sp>
          <p:sp>
            <p:nvSpPr>
              <p:cNvPr id="10" name="Rectangle 12"/>
              <p:cNvSpPr>
                <a:spLocks noChangeArrowheads="1"/>
              </p:cNvSpPr>
              <p:nvPr/>
            </p:nvSpPr>
            <p:spPr bwMode="auto">
              <a:xfrm>
                <a:off x="1157" y="854"/>
                <a:ext cx="2444" cy="389"/>
              </a:xfrm>
              <a:prstGeom prst="rect">
                <a:avLst/>
              </a:prstGeom>
              <a:solidFill>
                <a:srgbClr val="C1C1F7"/>
              </a:solidFill>
              <a:ln w="9525" algn="ctr">
                <a:noFill/>
                <a:miter lim="800000"/>
                <a:headEnd/>
                <a:tailEnd/>
              </a:ln>
              <a:effectLst>
                <a:outerShdw dist="71842" dir="2700000" algn="ctr" rotWithShape="0">
                  <a:srgbClr val="000099">
                    <a:alpha val="50000"/>
                  </a:srgbClr>
                </a:outerShdw>
              </a:effectLst>
            </p:spPr>
            <p:txBody>
              <a:bodyPr wrap="none" anchor="ctr"/>
              <a:lstStyle/>
              <a:p>
                <a:pPr>
                  <a:defRPr/>
                </a:pPr>
                <a:r>
                  <a:rPr lang="zh-TW" altLang="en-US" sz="2800" dirty="0">
                    <a:solidFill>
                      <a:srgbClr val="000000"/>
                    </a:solidFill>
                    <a:latin typeface="Arial" pitchFamily="34" charset="0"/>
                    <a:ea typeface="標楷體" pitchFamily="65" charset="-120"/>
                    <a:cs typeface="+mn-cs"/>
                  </a:rPr>
                  <a:t>自我效能－</a:t>
                </a:r>
                <a:endParaRPr lang="en-US" altLang="zh-TW" sz="2800" dirty="0">
                  <a:solidFill>
                    <a:srgbClr val="000000"/>
                  </a:solidFill>
                  <a:latin typeface="Arial" pitchFamily="34" charset="0"/>
                  <a:ea typeface="標楷體" pitchFamily="65" charset="-120"/>
                  <a:cs typeface="+mn-cs"/>
                </a:endParaRPr>
              </a:p>
              <a:p>
                <a:pPr>
                  <a:defRPr/>
                </a:pPr>
                <a:r>
                  <a:rPr lang="zh-TW" altLang="en-US" sz="2800" b="1" dirty="0">
                    <a:solidFill>
                      <a:srgbClr val="FF0000"/>
                    </a:solidFill>
                    <a:latin typeface="Arial" pitchFamily="34" charset="0"/>
                    <a:ea typeface="標楷體" pitchFamily="65" charset="-120"/>
                    <a:cs typeface="+mn-cs"/>
                  </a:rPr>
                  <a:t>自己對自己完成某件工作能力的評估</a:t>
                </a:r>
                <a:endParaRPr lang="ja-JP" altLang="en-US" sz="2800" b="1" dirty="0">
                  <a:solidFill>
                    <a:srgbClr val="FF0000"/>
                  </a:solidFill>
                  <a:latin typeface="Arial" pitchFamily="34" charset="0"/>
                  <a:ea typeface="標楷體" pitchFamily="65" charset="-120"/>
                  <a:cs typeface="+mn-cs"/>
                </a:endParaRPr>
              </a:p>
            </p:txBody>
          </p:sp>
        </p:gr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sz="4400" dirty="0" smtClean="0"/>
              <a:t>社會</a:t>
            </a:r>
            <a:r>
              <a:rPr lang="zh-TW" altLang="zh-TW" sz="4400" dirty="0"/>
              <a:t>認知</a:t>
            </a:r>
            <a:r>
              <a:rPr lang="zh-TW" altLang="zh-TW" sz="4400" dirty="0" smtClean="0"/>
              <a:t>理論</a:t>
            </a:r>
            <a:r>
              <a:rPr lang="en-US" altLang="zh-TW" sz="4400" dirty="0" smtClean="0"/>
              <a:t>(</a:t>
            </a:r>
            <a:r>
              <a:rPr lang="zh-TW" altLang="zh-TW" sz="4400" dirty="0" smtClean="0"/>
              <a:t>社會</a:t>
            </a:r>
            <a:r>
              <a:rPr lang="zh-TW" altLang="zh-TW" sz="4400" dirty="0"/>
              <a:t>學習</a:t>
            </a:r>
            <a:r>
              <a:rPr lang="zh-TW" altLang="zh-TW" sz="4400" dirty="0" smtClean="0"/>
              <a:t>理論</a:t>
            </a:r>
            <a:r>
              <a:rPr lang="en-US" altLang="zh-TW" sz="4400" dirty="0" smtClean="0"/>
              <a:t>)</a:t>
            </a:r>
            <a:endParaRPr lang="zh-TW" altLang="en-US" sz="4400" dirty="0"/>
          </a:p>
        </p:txBody>
      </p:sp>
      <p:sp>
        <p:nvSpPr>
          <p:cNvPr id="3" name="內容版面配置區 2"/>
          <p:cNvSpPr>
            <a:spLocks noGrp="1"/>
          </p:cNvSpPr>
          <p:nvPr>
            <p:ph sz="quarter" idx="1"/>
          </p:nvPr>
        </p:nvSpPr>
        <p:spPr>
          <a:xfrm>
            <a:off x="395536" y="1556792"/>
            <a:ext cx="8568952" cy="5040560"/>
          </a:xfrm>
        </p:spPr>
        <p:txBody>
          <a:bodyPr>
            <a:noAutofit/>
          </a:bodyPr>
          <a:lstStyle/>
          <a:p>
            <a:r>
              <a:rPr lang="zh-TW" altLang="zh-TW" sz="2800" dirty="0" smtClean="0"/>
              <a:t>一</a:t>
            </a:r>
            <a:r>
              <a:rPr lang="zh-TW" altLang="zh-TW" sz="2800" dirty="0"/>
              <a:t>、楷模學習和觀察學習</a:t>
            </a:r>
            <a:r>
              <a:rPr lang="en-US" altLang="zh-TW" sz="2800" dirty="0"/>
              <a:t/>
            </a:r>
            <a:br>
              <a:rPr lang="en-US" altLang="zh-TW" sz="2800" dirty="0"/>
            </a:br>
            <a:r>
              <a:rPr lang="zh-TW" altLang="zh-TW" sz="2800" dirty="0" smtClean="0"/>
              <a:t>楷模</a:t>
            </a:r>
            <a:r>
              <a:rPr lang="zh-TW" altLang="zh-TW" sz="2800" dirty="0"/>
              <a:t>學習是指模仿他人的行為，</a:t>
            </a:r>
            <a:r>
              <a:rPr lang="zh-TW" altLang="zh-TW" sz="2800" u="sng" dirty="0"/>
              <a:t>替代學習</a:t>
            </a:r>
            <a:r>
              <a:rPr lang="zh-TW" altLang="zh-TW" sz="2800" dirty="0"/>
              <a:t>是指透過他人的成功或失敗來學習，不需親身經驗</a:t>
            </a:r>
            <a:r>
              <a:rPr lang="zh-TW" altLang="zh-TW" sz="2800" dirty="0" smtClean="0"/>
              <a:t>。觀察</a:t>
            </a:r>
            <a:r>
              <a:rPr lang="zh-TW" altLang="zh-TW" sz="2800" dirty="0"/>
              <a:t>學習</a:t>
            </a:r>
            <a:r>
              <a:rPr lang="en-US" altLang="zh-TW" sz="2800" dirty="0"/>
              <a:t>(observational learning)</a:t>
            </a:r>
            <a:r>
              <a:rPr lang="zh-TW" altLang="zh-TW" sz="2800" dirty="0" smtClean="0"/>
              <a:t>，</a:t>
            </a:r>
            <a:r>
              <a:rPr lang="zh-TW" altLang="en-US" sz="2800" dirty="0" smtClean="0"/>
              <a:t>指</a:t>
            </a:r>
            <a:r>
              <a:rPr lang="zh-TW" altLang="zh-TW" sz="2800" dirty="0" smtClean="0"/>
              <a:t>個體</a:t>
            </a:r>
            <a:r>
              <a:rPr lang="zh-TW" altLang="zh-TW" sz="2800" dirty="0"/>
              <a:t>透過觀察他人行為表現或行為後果來獲得</a:t>
            </a:r>
            <a:r>
              <a:rPr lang="zh-TW" altLang="zh-TW" sz="2800" dirty="0" smtClean="0"/>
              <a:t>學習</a:t>
            </a:r>
            <a:r>
              <a:rPr lang="zh-TW" altLang="en-US" sz="2800" dirty="0" smtClean="0"/>
              <a:t>。</a:t>
            </a:r>
            <a:endParaRPr lang="en-US" altLang="zh-TW" sz="2800" dirty="0" smtClean="0"/>
          </a:p>
          <a:p>
            <a:r>
              <a:rPr lang="zh-TW" altLang="zh-TW" sz="2800" dirty="0" smtClean="0"/>
              <a:t>觀察</a:t>
            </a:r>
            <a:r>
              <a:rPr lang="zh-TW" altLang="zh-TW" sz="2800" dirty="0"/>
              <a:t>學習的過程分為以下四個</a:t>
            </a:r>
            <a:r>
              <a:rPr lang="zh-TW" altLang="zh-TW" sz="2800" dirty="0" smtClean="0"/>
              <a:t>階段：</a:t>
            </a:r>
            <a:r>
              <a:rPr lang="en-US" altLang="zh-TW" sz="2800" dirty="0"/>
              <a:t/>
            </a:r>
            <a:br>
              <a:rPr lang="en-US" altLang="zh-TW" sz="2800" dirty="0"/>
            </a:br>
            <a:r>
              <a:rPr lang="en-US" altLang="zh-TW" sz="2800" dirty="0"/>
              <a:t>(</a:t>
            </a:r>
            <a:r>
              <a:rPr lang="zh-TW" altLang="zh-TW" sz="2800" dirty="0"/>
              <a:t>一</a:t>
            </a:r>
            <a:r>
              <a:rPr lang="en-US" altLang="zh-TW" sz="2800" dirty="0"/>
              <a:t>)</a:t>
            </a:r>
            <a:r>
              <a:rPr lang="zh-TW" altLang="zh-TW" sz="2800" dirty="0"/>
              <a:t>注意階段</a:t>
            </a:r>
            <a:r>
              <a:rPr lang="en-US" altLang="zh-TW" sz="2800" dirty="0"/>
              <a:t>(attention phase) </a:t>
            </a:r>
            <a:br>
              <a:rPr lang="en-US" altLang="zh-TW" sz="2800" dirty="0"/>
            </a:br>
            <a:r>
              <a:rPr lang="en-US" altLang="zh-TW" sz="2800" dirty="0" smtClean="0"/>
              <a:t>(</a:t>
            </a:r>
            <a:r>
              <a:rPr lang="zh-TW" altLang="zh-TW" sz="2800" dirty="0"/>
              <a:t>二</a:t>
            </a:r>
            <a:r>
              <a:rPr lang="en-US" altLang="zh-TW" sz="2800" dirty="0"/>
              <a:t>)</a:t>
            </a:r>
            <a:r>
              <a:rPr lang="zh-TW" altLang="zh-TW" sz="2800" dirty="0"/>
              <a:t>保留階段</a:t>
            </a:r>
            <a:r>
              <a:rPr lang="en-US" altLang="zh-TW" sz="2800" dirty="0"/>
              <a:t>(retention phase</a:t>
            </a:r>
            <a:r>
              <a:rPr lang="en-US" altLang="zh-TW" sz="2800" dirty="0" smtClean="0"/>
              <a:t>)</a:t>
            </a:r>
            <a:r>
              <a:rPr lang="zh-TW" altLang="en-US" sz="2800" dirty="0" smtClean="0"/>
              <a:t>：記憶</a:t>
            </a:r>
            <a:r>
              <a:rPr lang="en-US" altLang="zh-TW" sz="2800" dirty="0"/>
              <a:t/>
            </a:r>
            <a:br>
              <a:rPr lang="en-US" altLang="zh-TW" sz="2800" dirty="0"/>
            </a:br>
            <a:r>
              <a:rPr lang="en-US" altLang="zh-TW" sz="2800" dirty="0" smtClean="0"/>
              <a:t>(</a:t>
            </a:r>
            <a:r>
              <a:rPr lang="zh-TW" altLang="zh-TW" sz="2800" dirty="0"/>
              <a:t>三</a:t>
            </a:r>
            <a:r>
              <a:rPr lang="en-US" altLang="zh-TW" sz="2800" dirty="0"/>
              <a:t>)</a:t>
            </a:r>
            <a:r>
              <a:rPr lang="zh-TW" altLang="zh-TW" sz="2800" dirty="0"/>
              <a:t>再生階段</a:t>
            </a:r>
            <a:r>
              <a:rPr lang="en-US" altLang="zh-TW" sz="2800" dirty="0"/>
              <a:t>(reproduction phase) </a:t>
            </a:r>
            <a:r>
              <a:rPr lang="zh-TW" altLang="en-US" sz="2800" dirty="0" smtClean="0"/>
              <a:t>：行為表現</a:t>
            </a:r>
            <a:r>
              <a:rPr lang="en-US" altLang="zh-TW" sz="2800" dirty="0"/>
              <a:t/>
            </a:r>
            <a:br>
              <a:rPr lang="en-US" altLang="zh-TW" sz="2800" dirty="0"/>
            </a:br>
            <a:r>
              <a:rPr lang="en-US" altLang="zh-TW" sz="2800" dirty="0" smtClean="0"/>
              <a:t>(</a:t>
            </a:r>
            <a:r>
              <a:rPr lang="zh-TW" altLang="zh-TW" sz="2800" dirty="0"/>
              <a:t>四</a:t>
            </a:r>
            <a:r>
              <a:rPr lang="en-US" altLang="zh-TW" sz="2800" dirty="0"/>
              <a:t>)</a:t>
            </a:r>
            <a:r>
              <a:rPr lang="zh-TW" altLang="zh-TW" sz="2800" dirty="0"/>
              <a:t>動機階段</a:t>
            </a:r>
            <a:r>
              <a:rPr lang="en-US" altLang="zh-TW" sz="2800" dirty="0"/>
              <a:t>(motivation phase) </a:t>
            </a:r>
            <a:r>
              <a:rPr lang="zh-TW" altLang="en-US" sz="2800" dirty="0" smtClean="0"/>
              <a:t>：增強與否</a:t>
            </a:r>
            <a:r>
              <a:rPr lang="en-US" altLang="zh-TW" sz="2800" dirty="0"/>
              <a:t/>
            </a:r>
            <a:br>
              <a:rPr lang="en-US" altLang="zh-TW" sz="2800" dirty="0"/>
            </a:br>
            <a:endParaRPr lang="zh-TW" altLang="en-US" sz="2800" dirty="0"/>
          </a:p>
        </p:txBody>
      </p:sp>
    </p:spTree>
    <p:extLst>
      <p:ext uri="{BB962C8B-B14F-4D97-AF65-F5344CB8AC3E}">
        <p14:creationId xmlns:p14="http://schemas.microsoft.com/office/powerpoint/2010/main" val="5847320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1640" y="188640"/>
            <a:ext cx="7126287" cy="1143000"/>
          </a:xfrm>
        </p:spPr>
        <p:txBody>
          <a:bodyPr>
            <a:normAutofit/>
          </a:bodyPr>
          <a:lstStyle/>
          <a:p>
            <a:r>
              <a:rPr lang="zh-TW" altLang="zh-TW" sz="4400" dirty="0"/>
              <a:t>二、模仿學習的</a:t>
            </a:r>
            <a:r>
              <a:rPr lang="zh-TW" altLang="zh-TW" sz="4400" dirty="0" smtClean="0"/>
              <a:t>方式</a:t>
            </a:r>
            <a:endParaRPr lang="zh-TW" altLang="en-US" dirty="0"/>
          </a:p>
        </p:txBody>
      </p:sp>
      <p:sp>
        <p:nvSpPr>
          <p:cNvPr id="3" name="內容版面配置區 2"/>
          <p:cNvSpPr>
            <a:spLocks noGrp="1"/>
          </p:cNvSpPr>
          <p:nvPr>
            <p:ph sz="quarter" idx="1"/>
          </p:nvPr>
        </p:nvSpPr>
        <p:spPr>
          <a:xfrm>
            <a:off x="395536" y="1556792"/>
            <a:ext cx="8568952" cy="4896544"/>
          </a:xfrm>
        </p:spPr>
        <p:txBody>
          <a:bodyPr>
            <a:noAutofit/>
          </a:bodyPr>
          <a:lstStyle/>
          <a:p>
            <a:r>
              <a:rPr lang="zh-TW" altLang="zh-TW" sz="2800" dirty="0" smtClean="0"/>
              <a:t>（</a:t>
            </a:r>
            <a:r>
              <a:rPr lang="zh-TW" altLang="zh-TW" sz="2800" dirty="0"/>
              <a:t>一）</a:t>
            </a:r>
            <a:r>
              <a:rPr lang="zh-TW" altLang="zh-TW" sz="2800" b="1" dirty="0">
                <a:solidFill>
                  <a:srgbClr val="FF0000"/>
                </a:solidFill>
              </a:rPr>
              <a:t>直接模仿</a:t>
            </a:r>
            <a:r>
              <a:rPr lang="zh-TW" altLang="zh-TW" sz="2800" dirty="0"/>
              <a:t>（</a:t>
            </a:r>
            <a:r>
              <a:rPr lang="en-US" altLang="zh-TW" sz="2800" dirty="0"/>
              <a:t>direct modeling</a:t>
            </a:r>
            <a:r>
              <a:rPr lang="zh-TW" altLang="zh-TW" sz="2800" dirty="0"/>
              <a:t>）：學習者將觀察所見，直接表現出來，是最簡單的模仿方式</a:t>
            </a:r>
            <a:r>
              <a:rPr lang="zh-TW" altLang="zh-TW" sz="2800" dirty="0" smtClean="0"/>
              <a:t>。</a:t>
            </a:r>
            <a:endParaRPr lang="en-US" altLang="zh-TW" sz="2800" dirty="0" smtClean="0"/>
          </a:p>
          <a:p>
            <a:r>
              <a:rPr lang="zh-TW" altLang="zh-TW" sz="2800" dirty="0" smtClean="0"/>
              <a:t>（二</a:t>
            </a:r>
            <a:r>
              <a:rPr lang="zh-TW" altLang="zh-TW" sz="2800" dirty="0"/>
              <a:t>）</a:t>
            </a:r>
            <a:r>
              <a:rPr lang="zh-TW" altLang="zh-TW" sz="2800" b="1" dirty="0">
                <a:solidFill>
                  <a:srgbClr val="FF0000"/>
                </a:solidFill>
              </a:rPr>
              <a:t>綜合模仿</a:t>
            </a:r>
            <a:r>
              <a:rPr lang="zh-TW" altLang="zh-TW" sz="2800" dirty="0"/>
              <a:t>（</a:t>
            </a:r>
            <a:r>
              <a:rPr lang="en-US" altLang="zh-TW" sz="2800" dirty="0"/>
              <a:t>synthesized modeling</a:t>
            </a:r>
            <a:r>
              <a:rPr lang="zh-TW" altLang="zh-TW" sz="2800" dirty="0"/>
              <a:t>）：學習者經模仿歷程而學得的行，未必直接得自楷模一人，會將多次觀察所見行為統合起來，而形成自己的</a:t>
            </a:r>
            <a:r>
              <a:rPr lang="zh-TW" altLang="zh-TW" sz="2800" dirty="0" smtClean="0"/>
              <a:t>行為</a:t>
            </a:r>
            <a:endParaRPr lang="en-US" altLang="zh-TW" sz="2800" dirty="0" smtClean="0"/>
          </a:p>
          <a:p>
            <a:r>
              <a:rPr lang="zh-TW" altLang="zh-TW" sz="2800" dirty="0" smtClean="0"/>
              <a:t>（</a:t>
            </a:r>
            <a:r>
              <a:rPr lang="zh-TW" altLang="zh-TW" sz="2800" dirty="0"/>
              <a:t>三）</a:t>
            </a:r>
            <a:r>
              <a:rPr lang="zh-TW" altLang="zh-TW" sz="2800" b="1" dirty="0">
                <a:solidFill>
                  <a:srgbClr val="FF0000"/>
                </a:solidFill>
              </a:rPr>
              <a:t>象徵模仿</a:t>
            </a:r>
            <a:r>
              <a:rPr lang="zh-TW" altLang="zh-TW" sz="2800" dirty="0"/>
              <a:t>（</a:t>
            </a:r>
            <a:r>
              <a:rPr lang="en-US" altLang="zh-TW" sz="2800" dirty="0"/>
              <a:t>symbolic modeling</a:t>
            </a:r>
            <a:r>
              <a:rPr lang="zh-TW" altLang="zh-TW" sz="2800" dirty="0"/>
              <a:t>）：學習者不是楷模的具體行為，而是他的</a:t>
            </a:r>
            <a:r>
              <a:rPr lang="zh-TW" altLang="zh-TW" sz="2800" b="1" dirty="0">
                <a:solidFill>
                  <a:srgbClr val="FF0000"/>
                </a:solidFill>
              </a:rPr>
              <a:t>性格</a:t>
            </a:r>
            <a:r>
              <a:rPr lang="zh-TW" altLang="zh-TW" sz="2800" dirty="0"/>
              <a:t>或行為所代表的</a:t>
            </a:r>
            <a:r>
              <a:rPr lang="zh-TW" altLang="zh-TW" sz="2800" b="1" dirty="0">
                <a:solidFill>
                  <a:srgbClr val="FF0000"/>
                </a:solidFill>
              </a:rPr>
              <a:t>意義</a:t>
            </a:r>
            <a:r>
              <a:rPr lang="zh-TW" altLang="zh-TW" sz="2800" dirty="0" smtClean="0"/>
              <a:t>。</a:t>
            </a:r>
            <a:r>
              <a:rPr lang="en-US" altLang="zh-TW" sz="2800" dirty="0" smtClean="0"/>
              <a:t>(</a:t>
            </a:r>
            <a:r>
              <a:rPr lang="zh-TW" altLang="en-US" sz="2800" dirty="0" smtClean="0"/>
              <a:t>勇敢、正義</a:t>
            </a:r>
            <a:r>
              <a:rPr lang="en-US" altLang="zh-TW" sz="2800" dirty="0" smtClean="0"/>
              <a:t>)</a:t>
            </a:r>
          </a:p>
          <a:p>
            <a:r>
              <a:rPr lang="zh-TW" altLang="zh-TW" sz="2800" dirty="0" smtClean="0"/>
              <a:t>（</a:t>
            </a:r>
            <a:r>
              <a:rPr lang="zh-TW" altLang="zh-TW" sz="2800" dirty="0"/>
              <a:t>四）</a:t>
            </a:r>
            <a:r>
              <a:rPr lang="zh-TW" altLang="zh-TW" sz="2800" b="1" dirty="0">
                <a:solidFill>
                  <a:srgbClr val="FF0000"/>
                </a:solidFill>
              </a:rPr>
              <a:t>抽象模仿</a:t>
            </a:r>
            <a:r>
              <a:rPr lang="zh-TW" altLang="zh-TW" sz="2800" dirty="0"/>
              <a:t>（</a:t>
            </a:r>
            <a:r>
              <a:rPr lang="en-US" altLang="zh-TW" sz="2800" dirty="0"/>
              <a:t>abstract modeling</a:t>
            </a:r>
            <a:r>
              <a:rPr lang="zh-TW" altLang="zh-TW" sz="2800" dirty="0"/>
              <a:t>）：學習者觀察所學到的是抽象原則，而非具體行為</a:t>
            </a:r>
            <a:r>
              <a:rPr lang="zh-TW" altLang="zh-TW" sz="2800" dirty="0" smtClean="0"/>
              <a:t>。</a:t>
            </a:r>
            <a:r>
              <a:rPr lang="en-US" altLang="zh-TW" sz="2800" dirty="0" smtClean="0"/>
              <a:t>(</a:t>
            </a:r>
            <a:r>
              <a:rPr lang="zh-TW" altLang="en-US" sz="2800" dirty="0" smtClean="0"/>
              <a:t>數學解題</a:t>
            </a:r>
            <a:r>
              <a:rPr lang="en-US" altLang="zh-TW" sz="2800" dirty="0" smtClean="0"/>
              <a:t>)</a:t>
            </a:r>
            <a:endParaRPr lang="zh-TW" altLang="en-US" sz="2800" dirty="0"/>
          </a:p>
        </p:txBody>
      </p:sp>
    </p:spTree>
    <p:extLst>
      <p:ext uri="{BB962C8B-B14F-4D97-AF65-F5344CB8AC3E}">
        <p14:creationId xmlns:p14="http://schemas.microsoft.com/office/powerpoint/2010/main" val="16171447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sz="4000" dirty="0"/>
              <a:t>三、增強的種類</a:t>
            </a:r>
            <a:endParaRPr lang="zh-TW" altLang="en-US" dirty="0"/>
          </a:p>
        </p:txBody>
      </p:sp>
      <p:sp>
        <p:nvSpPr>
          <p:cNvPr id="3" name="內容版面配置區 2"/>
          <p:cNvSpPr>
            <a:spLocks noGrp="1"/>
          </p:cNvSpPr>
          <p:nvPr>
            <p:ph sz="quarter" idx="1"/>
          </p:nvPr>
        </p:nvSpPr>
        <p:spPr/>
        <p:txBody>
          <a:bodyPr>
            <a:normAutofit/>
          </a:bodyPr>
          <a:lstStyle/>
          <a:p>
            <a:r>
              <a:rPr lang="zh-TW" altLang="zh-TW" sz="3200" dirty="0" smtClean="0"/>
              <a:t>（</a:t>
            </a:r>
            <a:r>
              <a:rPr lang="zh-TW" altLang="zh-TW" sz="3200" dirty="0"/>
              <a:t>一）自我增強（</a:t>
            </a:r>
            <a:r>
              <a:rPr lang="en-US" altLang="zh-TW" sz="3200" dirty="0" smtClean="0"/>
              <a:t>self-reinforcement)</a:t>
            </a:r>
          </a:p>
          <a:p>
            <a:r>
              <a:rPr lang="zh-TW" altLang="zh-TW" sz="3200" dirty="0" smtClean="0"/>
              <a:t>（</a:t>
            </a:r>
            <a:r>
              <a:rPr lang="zh-TW" altLang="zh-TW" sz="3200" dirty="0"/>
              <a:t>二）替代性增強（</a:t>
            </a:r>
            <a:r>
              <a:rPr lang="en-US" altLang="zh-TW" sz="3200" dirty="0"/>
              <a:t>vicarious </a:t>
            </a:r>
            <a:r>
              <a:rPr lang="en-US" altLang="zh-TW" sz="3200" dirty="0" smtClean="0"/>
              <a:t>reinforcement)</a:t>
            </a:r>
          </a:p>
          <a:p>
            <a:r>
              <a:rPr lang="zh-TW" altLang="en-US" sz="3200" dirty="0" smtClean="0"/>
              <a:t>看到別人得到增強</a:t>
            </a:r>
            <a:endParaRPr lang="en-US" altLang="zh-TW" sz="3200" dirty="0"/>
          </a:p>
          <a:p>
            <a:r>
              <a:rPr lang="zh-TW" altLang="zh-TW" sz="3200" dirty="0" smtClean="0"/>
              <a:t>（</a:t>
            </a:r>
            <a:r>
              <a:rPr lang="zh-TW" altLang="zh-TW" sz="3200" dirty="0"/>
              <a:t>三）象徵性增強（</a:t>
            </a:r>
            <a:r>
              <a:rPr lang="en-US" altLang="zh-TW" sz="3200" dirty="0"/>
              <a:t>symbolic </a:t>
            </a:r>
            <a:r>
              <a:rPr lang="en-US" altLang="zh-TW" sz="3200" dirty="0" smtClean="0"/>
              <a:t>reinforcement)</a:t>
            </a:r>
          </a:p>
          <a:p>
            <a:r>
              <a:rPr lang="zh-TW" altLang="en-US" sz="3200" dirty="0" smtClean="0"/>
              <a:t>不採用原級增強物，如微笑、點頭</a:t>
            </a:r>
            <a:endParaRPr lang="zh-TW" altLang="en-US" sz="3200" dirty="0"/>
          </a:p>
        </p:txBody>
      </p:sp>
    </p:spTree>
    <p:extLst>
      <p:ext uri="{BB962C8B-B14F-4D97-AF65-F5344CB8AC3E}">
        <p14:creationId xmlns:p14="http://schemas.microsoft.com/office/powerpoint/2010/main" val="2497867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標題 1"/>
          <p:cNvSpPr>
            <a:spLocks noGrp="1"/>
          </p:cNvSpPr>
          <p:nvPr>
            <p:ph type="title"/>
          </p:nvPr>
        </p:nvSpPr>
        <p:spPr/>
        <p:txBody>
          <a:bodyPr/>
          <a:lstStyle/>
          <a:p>
            <a:r>
              <a:rPr lang="zh-TW" altLang="en-US" smtClean="0"/>
              <a:t>自我測驗  </a:t>
            </a:r>
            <a:r>
              <a:rPr lang="en-US" altLang="zh-TW" sz="3200" smtClean="0"/>
              <a:t>(104</a:t>
            </a:r>
            <a:r>
              <a:rPr lang="zh-TW" altLang="en-US" sz="3200" smtClean="0"/>
              <a:t>年教檢考試</a:t>
            </a:r>
            <a:r>
              <a:rPr lang="en-US" altLang="zh-TW" sz="3200" smtClean="0"/>
              <a:t>)</a:t>
            </a:r>
            <a:endParaRPr lang="zh-TW" altLang="en-US" sz="3200" smtClean="0"/>
          </a:p>
        </p:txBody>
      </p:sp>
      <p:sp>
        <p:nvSpPr>
          <p:cNvPr id="3" name="內容版面配置區 2"/>
          <p:cNvSpPr>
            <a:spLocks noGrp="1"/>
          </p:cNvSpPr>
          <p:nvPr>
            <p:ph idx="1"/>
          </p:nvPr>
        </p:nvSpPr>
        <p:spPr/>
        <p:txBody>
          <a:bodyPr/>
          <a:lstStyle/>
          <a:p>
            <a:pPr>
              <a:defRPr/>
            </a:pPr>
            <a:r>
              <a:rPr lang="zh-TW" altLang="en-US" sz="2800" dirty="0" smtClean="0"/>
              <a:t>下列</a:t>
            </a:r>
            <a:r>
              <a:rPr lang="zh-TW" altLang="en-US" sz="2800" dirty="0"/>
              <a:t>哪一位學者強調生理因素對青少年發展的重要性？</a:t>
            </a:r>
          </a:p>
          <a:p>
            <a:pPr marL="0" indent="0">
              <a:buFont typeface="あくあフォント"/>
              <a:buNone/>
              <a:defRPr/>
            </a:pPr>
            <a:r>
              <a:rPr lang="en-US" altLang="zh-TW" sz="2800" dirty="0" smtClean="0"/>
              <a:t>(</a:t>
            </a:r>
            <a:r>
              <a:rPr lang="en-US" altLang="zh-TW" sz="2800" dirty="0"/>
              <a:t>A)</a:t>
            </a:r>
            <a:r>
              <a:rPr lang="zh-TW" altLang="en-US" sz="2800" dirty="0"/>
              <a:t>米德</a:t>
            </a:r>
            <a:r>
              <a:rPr lang="en-US" altLang="zh-TW" sz="2800" dirty="0"/>
              <a:t>(M. Mead)	(B)</a:t>
            </a:r>
            <a:r>
              <a:rPr lang="zh-TW" altLang="en-US" sz="2800" dirty="0"/>
              <a:t>葛賽爾</a:t>
            </a:r>
            <a:r>
              <a:rPr lang="en-US" altLang="zh-TW" sz="2800" dirty="0"/>
              <a:t>(A. Gesell) 	(C)</a:t>
            </a:r>
            <a:r>
              <a:rPr lang="zh-TW" altLang="en-US" sz="2800" dirty="0"/>
              <a:t>賽爾門</a:t>
            </a:r>
            <a:r>
              <a:rPr lang="en-US" altLang="zh-TW" sz="2800" dirty="0"/>
              <a:t>(R. Selman)	(D)</a:t>
            </a:r>
            <a:r>
              <a:rPr lang="zh-TW" altLang="en-US" sz="2800" dirty="0"/>
              <a:t>班度拉</a:t>
            </a:r>
            <a:r>
              <a:rPr lang="en-US" altLang="zh-TW" sz="2800" dirty="0"/>
              <a:t>(A. Bandura)</a:t>
            </a:r>
          </a:p>
          <a:p>
            <a:pPr>
              <a:defRPr/>
            </a:pPr>
            <a:endParaRPr lang="zh-TW" altLang="en-US" dirty="0"/>
          </a:p>
        </p:txBody>
      </p:sp>
      <p:sp>
        <p:nvSpPr>
          <p:cNvPr id="61443" name="投影片編號版面配置區 3"/>
          <p:cNvSpPr>
            <a:spLocks noGrp="1"/>
          </p:cNvSpPr>
          <p:nvPr>
            <p:ph type="sldNum" sz="quarter" idx="12"/>
          </p:nvPr>
        </p:nvSpPr>
        <p:spPr>
          <a:noFill/>
        </p:spPr>
        <p:txBody>
          <a:bodyPr/>
          <a:lstStyle/>
          <a:p>
            <a:pPr fontAlgn="base">
              <a:spcBef>
                <a:spcPct val="0"/>
              </a:spcBef>
              <a:spcAft>
                <a:spcPct val="0"/>
              </a:spcAft>
            </a:pPr>
            <a:fld id="{BABE86EC-5B8B-4229-8B9C-5BD2F5F3E26A}" type="slidenum">
              <a:rPr lang="ja-JP" altLang="en-US" smtClean="0">
                <a:cs typeface="あくあフォント"/>
              </a:rPr>
              <a:pPr fontAlgn="base">
                <a:spcBef>
                  <a:spcPct val="0"/>
                </a:spcBef>
                <a:spcAft>
                  <a:spcPct val="0"/>
                </a:spcAft>
              </a:pPr>
              <a:t>54</a:t>
            </a:fld>
            <a:endParaRPr lang="en-US" altLang="ja-JP" smtClean="0">
              <a:cs typeface="あくあフォント"/>
            </a:endParaRPr>
          </a:p>
        </p:txBody>
      </p:sp>
      <p:sp>
        <p:nvSpPr>
          <p:cNvPr id="5" name="標題 1"/>
          <p:cNvSpPr txBox="1">
            <a:spLocks/>
          </p:cNvSpPr>
          <p:nvPr/>
        </p:nvSpPr>
        <p:spPr bwMode="auto">
          <a:xfrm>
            <a:off x="1187450" y="5381625"/>
            <a:ext cx="4384675" cy="1143000"/>
          </a:xfrm>
          <a:prstGeom prst="rect">
            <a:avLst/>
          </a:prstGeom>
          <a:noFill/>
          <a:ln w="9525">
            <a:noFill/>
            <a:miter lim="800000"/>
            <a:headEnd/>
            <a:tailEnd/>
          </a:ln>
        </p:spPr>
        <p:txBody>
          <a:bodyPr anchor="ctr"/>
          <a:lstStyle>
            <a:lvl1pPr algn="ctr" rtl="0" eaLnBrk="0" fontAlgn="base" hangingPunct="0">
              <a:spcBef>
                <a:spcPct val="0"/>
              </a:spcBef>
              <a:spcAft>
                <a:spcPct val="0"/>
              </a:spcAft>
              <a:defRPr kumimoji="1" sz="4000">
                <a:solidFill>
                  <a:schemeClr val="tx2"/>
                </a:solidFill>
                <a:latin typeface="+mj-lt"/>
                <a:ea typeface="+mj-ea"/>
                <a:cs typeface="あくあフォント"/>
              </a:defRPr>
            </a:lvl1pPr>
            <a:lvl2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2pPr>
            <a:lvl3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3pPr>
            <a:lvl4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4pPr>
            <a:lvl5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5pPr>
            <a:lvl6pPr marL="4572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6pPr>
            <a:lvl7pPr marL="9144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7pPr>
            <a:lvl8pPr marL="13716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8pPr>
            <a:lvl9pPr marL="18288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9pPr>
          </a:lstStyle>
          <a:p>
            <a:pPr>
              <a:defRPr/>
            </a:pPr>
            <a:r>
              <a:rPr lang="zh-TW" altLang="en-US" sz="3200" kern="0" dirty="0" smtClean="0">
                <a:solidFill>
                  <a:srgbClr val="000000"/>
                </a:solidFill>
              </a:rPr>
              <a:t>答案：</a:t>
            </a:r>
            <a:endParaRPr lang="zh-TW" altLang="en-US" sz="3200" kern="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標題 1"/>
          <p:cNvSpPr>
            <a:spLocks noGrp="1"/>
          </p:cNvSpPr>
          <p:nvPr>
            <p:ph type="title"/>
          </p:nvPr>
        </p:nvSpPr>
        <p:spPr/>
        <p:txBody>
          <a:bodyPr/>
          <a:lstStyle/>
          <a:p>
            <a:r>
              <a:rPr lang="zh-TW" altLang="en-US" smtClean="0"/>
              <a:t>自我測驗  </a:t>
            </a:r>
            <a:r>
              <a:rPr lang="en-US" altLang="zh-TW" sz="3200" smtClean="0"/>
              <a:t>(104</a:t>
            </a:r>
            <a:r>
              <a:rPr lang="zh-TW" altLang="en-US" sz="3200" smtClean="0"/>
              <a:t>年教檢考試</a:t>
            </a:r>
            <a:r>
              <a:rPr lang="en-US" altLang="zh-TW" sz="3200" smtClean="0"/>
              <a:t>)</a:t>
            </a:r>
            <a:endParaRPr lang="zh-TW" altLang="en-US" sz="3200" smtClean="0"/>
          </a:p>
        </p:txBody>
      </p:sp>
      <p:sp>
        <p:nvSpPr>
          <p:cNvPr id="3" name="內容版面配置區 2"/>
          <p:cNvSpPr>
            <a:spLocks noGrp="1"/>
          </p:cNvSpPr>
          <p:nvPr>
            <p:ph idx="1"/>
          </p:nvPr>
        </p:nvSpPr>
        <p:spPr/>
        <p:txBody>
          <a:bodyPr/>
          <a:lstStyle/>
          <a:p>
            <a:pPr>
              <a:defRPr/>
            </a:pPr>
            <a:r>
              <a:rPr lang="zh-TW" altLang="en-US" sz="2800" dirty="0"/>
              <a:t>根據馬西亞</a:t>
            </a:r>
            <a:r>
              <a:rPr lang="en-US" altLang="zh-TW" sz="2800" dirty="0"/>
              <a:t>(J. Marcia)</a:t>
            </a:r>
            <a:r>
              <a:rPr lang="zh-TW" altLang="en-US" sz="2800" dirty="0"/>
              <a:t>對青少年自我辨識的觀點，下列哪一類型最具有實驗主義的特徵？</a:t>
            </a:r>
          </a:p>
          <a:p>
            <a:pPr marL="0" indent="0">
              <a:buFont typeface="あくあフォント"/>
              <a:buNone/>
              <a:defRPr/>
            </a:pPr>
            <a:endParaRPr lang="en-US" altLang="zh-TW" sz="2800" dirty="0" smtClean="0"/>
          </a:p>
          <a:p>
            <a:pPr marL="0" indent="0">
              <a:buFont typeface="あくあフォント"/>
              <a:buNone/>
              <a:defRPr/>
            </a:pPr>
            <a:r>
              <a:rPr lang="en-US" altLang="zh-TW" sz="2800" dirty="0" smtClean="0"/>
              <a:t>(</a:t>
            </a:r>
            <a:r>
              <a:rPr lang="en-US" altLang="zh-TW" sz="2800" dirty="0"/>
              <a:t>A)</a:t>
            </a:r>
            <a:r>
              <a:rPr lang="zh-TW" altLang="en-US" sz="2800" dirty="0"/>
              <a:t>辨識混淆</a:t>
            </a:r>
            <a:r>
              <a:rPr lang="en-US" altLang="zh-TW" sz="2800" dirty="0"/>
              <a:t>(identity diffusion)	</a:t>
            </a:r>
            <a:endParaRPr lang="en-US" altLang="zh-TW" sz="2800" dirty="0" smtClean="0"/>
          </a:p>
          <a:p>
            <a:pPr marL="0" indent="0">
              <a:buFont typeface="あくあフォント"/>
              <a:buNone/>
              <a:defRPr/>
            </a:pPr>
            <a:r>
              <a:rPr lang="en-US" altLang="zh-TW" sz="2800" dirty="0" smtClean="0"/>
              <a:t>(</a:t>
            </a:r>
            <a:r>
              <a:rPr lang="en-US" altLang="zh-TW" sz="2800" dirty="0"/>
              <a:t>B)</a:t>
            </a:r>
            <a:r>
              <a:rPr lang="zh-TW" altLang="en-US" sz="2800" dirty="0"/>
              <a:t>辨識預定</a:t>
            </a:r>
            <a:r>
              <a:rPr lang="en-US" altLang="zh-TW" sz="2800" dirty="0"/>
              <a:t>(identity foreclosure)</a:t>
            </a:r>
          </a:p>
          <a:p>
            <a:pPr marL="0" indent="0">
              <a:buFont typeface="あくあフォント"/>
              <a:buNone/>
              <a:defRPr/>
            </a:pPr>
            <a:r>
              <a:rPr lang="en-US" altLang="zh-TW" sz="2800" dirty="0"/>
              <a:t>(C)</a:t>
            </a:r>
            <a:r>
              <a:rPr lang="zh-TW" altLang="en-US" sz="2800" dirty="0"/>
              <a:t>辨識遲滯</a:t>
            </a:r>
            <a:r>
              <a:rPr lang="en-US" altLang="zh-TW" sz="2800" dirty="0"/>
              <a:t>(identity moratorium</a:t>
            </a:r>
            <a:r>
              <a:rPr lang="en-US" altLang="zh-TW" sz="2800" dirty="0" smtClean="0"/>
              <a:t>)</a:t>
            </a:r>
          </a:p>
          <a:p>
            <a:pPr marL="0" indent="0">
              <a:buFont typeface="あくあフォント"/>
              <a:buNone/>
              <a:defRPr/>
            </a:pPr>
            <a:r>
              <a:rPr lang="en-US" altLang="zh-TW" sz="2800" dirty="0" smtClean="0"/>
              <a:t>(</a:t>
            </a:r>
            <a:r>
              <a:rPr lang="en-US" altLang="zh-TW" sz="2800" dirty="0"/>
              <a:t>D)</a:t>
            </a:r>
            <a:r>
              <a:rPr lang="zh-TW" altLang="en-US" sz="2800" dirty="0"/>
              <a:t>辨識有成</a:t>
            </a:r>
            <a:r>
              <a:rPr lang="en-US" altLang="zh-TW" sz="2800" dirty="0"/>
              <a:t>(identity achievement)</a:t>
            </a:r>
          </a:p>
          <a:p>
            <a:pPr>
              <a:defRPr/>
            </a:pPr>
            <a:endParaRPr lang="zh-TW" altLang="en-US" dirty="0"/>
          </a:p>
        </p:txBody>
      </p:sp>
      <p:sp>
        <p:nvSpPr>
          <p:cNvPr id="62467" name="投影片編號版面配置區 3"/>
          <p:cNvSpPr>
            <a:spLocks noGrp="1"/>
          </p:cNvSpPr>
          <p:nvPr>
            <p:ph type="sldNum" sz="quarter" idx="12"/>
          </p:nvPr>
        </p:nvSpPr>
        <p:spPr>
          <a:noFill/>
        </p:spPr>
        <p:txBody>
          <a:bodyPr/>
          <a:lstStyle/>
          <a:p>
            <a:pPr fontAlgn="base">
              <a:spcBef>
                <a:spcPct val="0"/>
              </a:spcBef>
              <a:spcAft>
                <a:spcPct val="0"/>
              </a:spcAft>
            </a:pPr>
            <a:fld id="{EB7817CF-FE43-4E96-A25C-88BB3F69E52C}" type="slidenum">
              <a:rPr lang="ja-JP" altLang="en-US" smtClean="0">
                <a:cs typeface="あくあフォント"/>
              </a:rPr>
              <a:pPr fontAlgn="base">
                <a:spcBef>
                  <a:spcPct val="0"/>
                </a:spcBef>
                <a:spcAft>
                  <a:spcPct val="0"/>
                </a:spcAft>
              </a:pPr>
              <a:t>55</a:t>
            </a:fld>
            <a:endParaRPr lang="en-US" altLang="ja-JP" smtClean="0">
              <a:cs typeface="あくあフォント"/>
            </a:endParaRPr>
          </a:p>
        </p:txBody>
      </p:sp>
      <p:sp>
        <p:nvSpPr>
          <p:cNvPr id="5" name="標題 1"/>
          <p:cNvSpPr txBox="1">
            <a:spLocks/>
          </p:cNvSpPr>
          <p:nvPr/>
        </p:nvSpPr>
        <p:spPr bwMode="auto">
          <a:xfrm>
            <a:off x="1187450" y="5381625"/>
            <a:ext cx="4384675" cy="1143000"/>
          </a:xfrm>
          <a:prstGeom prst="rect">
            <a:avLst/>
          </a:prstGeom>
          <a:noFill/>
          <a:ln w="9525">
            <a:noFill/>
            <a:miter lim="800000"/>
            <a:headEnd/>
            <a:tailEnd/>
          </a:ln>
        </p:spPr>
        <p:txBody>
          <a:bodyPr anchor="ctr"/>
          <a:lstStyle>
            <a:lvl1pPr algn="ctr" rtl="0" eaLnBrk="0" fontAlgn="base" hangingPunct="0">
              <a:spcBef>
                <a:spcPct val="0"/>
              </a:spcBef>
              <a:spcAft>
                <a:spcPct val="0"/>
              </a:spcAft>
              <a:defRPr kumimoji="1" sz="4000">
                <a:solidFill>
                  <a:schemeClr val="tx2"/>
                </a:solidFill>
                <a:latin typeface="+mj-lt"/>
                <a:ea typeface="+mj-ea"/>
                <a:cs typeface="あくあフォント"/>
              </a:defRPr>
            </a:lvl1pPr>
            <a:lvl2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2pPr>
            <a:lvl3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3pPr>
            <a:lvl4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4pPr>
            <a:lvl5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5pPr>
            <a:lvl6pPr marL="4572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6pPr>
            <a:lvl7pPr marL="9144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7pPr>
            <a:lvl8pPr marL="13716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8pPr>
            <a:lvl9pPr marL="18288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9pPr>
          </a:lstStyle>
          <a:p>
            <a:pPr>
              <a:defRPr/>
            </a:pPr>
            <a:r>
              <a:rPr lang="zh-TW" altLang="en-US" sz="3200" kern="0" dirty="0" smtClean="0"/>
              <a:t>答案：</a:t>
            </a:r>
            <a:endParaRPr lang="zh-TW" altLang="en-US" sz="32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標題 1"/>
          <p:cNvSpPr>
            <a:spLocks noGrp="1"/>
          </p:cNvSpPr>
          <p:nvPr>
            <p:ph type="title"/>
          </p:nvPr>
        </p:nvSpPr>
        <p:spPr/>
        <p:txBody>
          <a:bodyPr/>
          <a:lstStyle/>
          <a:p>
            <a:r>
              <a:rPr lang="zh-TW" altLang="en-US" smtClean="0"/>
              <a:t>自我測驗  </a:t>
            </a:r>
            <a:r>
              <a:rPr lang="en-US" altLang="zh-TW" sz="3200" smtClean="0"/>
              <a:t>(102</a:t>
            </a:r>
            <a:r>
              <a:rPr lang="zh-TW" altLang="en-US" sz="3200" smtClean="0"/>
              <a:t>年教檢考試</a:t>
            </a:r>
            <a:r>
              <a:rPr lang="en-US" altLang="zh-TW" sz="3200" smtClean="0"/>
              <a:t>)</a:t>
            </a:r>
            <a:endParaRPr lang="zh-TW" altLang="en-US" sz="3200" smtClean="0"/>
          </a:p>
        </p:txBody>
      </p:sp>
      <p:sp>
        <p:nvSpPr>
          <p:cNvPr id="3" name="內容版面配置區 2"/>
          <p:cNvSpPr>
            <a:spLocks noGrp="1"/>
          </p:cNvSpPr>
          <p:nvPr>
            <p:ph idx="1"/>
          </p:nvPr>
        </p:nvSpPr>
        <p:spPr/>
        <p:txBody>
          <a:bodyPr/>
          <a:lstStyle/>
          <a:p>
            <a:pPr>
              <a:defRPr/>
            </a:pPr>
            <a:r>
              <a:rPr lang="zh-TW" altLang="zh-TW" sz="2800" dirty="0"/>
              <a:t>根據馬西亞</a:t>
            </a:r>
            <a:r>
              <a:rPr lang="en-US" altLang="zh-TW" sz="2800" dirty="0"/>
              <a:t>(J. Marcia)</a:t>
            </a:r>
            <a:r>
              <a:rPr lang="zh-TW" altLang="zh-TW" sz="2800" dirty="0"/>
              <a:t>的觀點，下列何者對青少年而言是最不成熟的統合狀態？</a:t>
            </a:r>
          </a:p>
          <a:p>
            <a:pPr marL="0" indent="0">
              <a:buFont typeface="あくあフォント"/>
              <a:buNone/>
              <a:defRPr/>
            </a:pPr>
            <a:endParaRPr lang="en-US" altLang="zh-TW" sz="2800" dirty="0" smtClean="0"/>
          </a:p>
          <a:p>
            <a:pPr marL="0" indent="0">
              <a:buFont typeface="あくあフォント"/>
              <a:buNone/>
              <a:defRPr/>
            </a:pPr>
            <a:r>
              <a:rPr lang="en-US" altLang="zh-TW" sz="2800" dirty="0" smtClean="0"/>
              <a:t>(</a:t>
            </a:r>
            <a:r>
              <a:rPr lang="en-US" altLang="zh-TW" sz="2800" dirty="0"/>
              <a:t>A)</a:t>
            </a:r>
            <a:r>
              <a:rPr lang="zh-TW" altLang="zh-TW" sz="2800" dirty="0"/>
              <a:t>迷失型</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B)</a:t>
            </a:r>
            <a:r>
              <a:rPr lang="zh-TW" altLang="zh-TW" sz="2800" dirty="0"/>
              <a:t>早閉型</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C)</a:t>
            </a:r>
            <a:r>
              <a:rPr lang="zh-TW" altLang="zh-TW" sz="2800" dirty="0"/>
              <a:t>未定型</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D)</a:t>
            </a:r>
            <a:r>
              <a:rPr lang="zh-TW" altLang="zh-TW" sz="2800" dirty="0"/>
              <a:t>定向型</a:t>
            </a:r>
          </a:p>
          <a:p>
            <a:pPr>
              <a:defRPr/>
            </a:pPr>
            <a:endParaRPr lang="zh-TW" altLang="en-US" dirty="0"/>
          </a:p>
        </p:txBody>
      </p:sp>
      <p:sp>
        <p:nvSpPr>
          <p:cNvPr id="63491" name="投影片編號版面配置區 3"/>
          <p:cNvSpPr>
            <a:spLocks noGrp="1"/>
          </p:cNvSpPr>
          <p:nvPr>
            <p:ph type="sldNum" sz="quarter" idx="12"/>
          </p:nvPr>
        </p:nvSpPr>
        <p:spPr>
          <a:noFill/>
        </p:spPr>
        <p:txBody>
          <a:bodyPr/>
          <a:lstStyle/>
          <a:p>
            <a:pPr fontAlgn="base">
              <a:spcBef>
                <a:spcPct val="0"/>
              </a:spcBef>
              <a:spcAft>
                <a:spcPct val="0"/>
              </a:spcAft>
            </a:pPr>
            <a:fld id="{E97C478C-A0A2-4A85-A245-190775AF6600}" type="slidenum">
              <a:rPr lang="ja-JP" altLang="en-US" smtClean="0">
                <a:cs typeface="あくあフォント"/>
              </a:rPr>
              <a:pPr fontAlgn="base">
                <a:spcBef>
                  <a:spcPct val="0"/>
                </a:spcBef>
                <a:spcAft>
                  <a:spcPct val="0"/>
                </a:spcAft>
              </a:pPr>
              <a:t>56</a:t>
            </a:fld>
            <a:endParaRPr lang="en-US" altLang="ja-JP" smtClean="0">
              <a:cs typeface="あくあフォント"/>
            </a:endParaRPr>
          </a:p>
        </p:txBody>
      </p:sp>
      <p:sp>
        <p:nvSpPr>
          <p:cNvPr id="5" name="標題 1"/>
          <p:cNvSpPr txBox="1">
            <a:spLocks/>
          </p:cNvSpPr>
          <p:nvPr/>
        </p:nvSpPr>
        <p:spPr bwMode="auto">
          <a:xfrm>
            <a:off x="1187450" y="5381625"/>
            <a:ext cx="4384675" cy="1143000"/>
          </a:xfrm>
          <a:prstGeom prst="rect">
            <a:avLst/>
          </a:prstGeom>
          <a:noFill/>
          <a:ln w="9525">
            <a:noFill/>
            <a:miter lim="800000"/>
            <a:headEnd/>
            <a:tailEnd/>
          </a:ln>
        </p:spPr>
        <p:txBody>
          <a:bodyPr anchor="ctr"/>
          <a:lstStyle>
            <a:lvl1pPr algn="ctr" rtl="0" eaLnBrk="0" fontAlgn="base" hangingPunct="0">
              <a:spcBef>
                <a:spcPct val="0"/>
              </a:spcBef>
              <a:spcAft>
                <a:spcPct val="0"/>
              </a:spcAft>
              <a:defRPr kumimoji="1" sz="4000">
                <a:solidFill>
                  <a:schemeClr val="tx2"/>
                </a:solidFill>
                <a:latin typeface="+mj-lt"/>
                <a:ea typeface="+mj-ea"/>
                <a:cs typeface="あくあフォント"/>
              </a:defRPr>
            </a:lvl1pPr>
            <a:lvl2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2pPr>
            <a:lvl3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3pPr>
            <a:lvl4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4pPr>
            <a:lvl5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5pPr>
            <a:lvl6pPr marL="4572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6pPr>
            <a:lvl7pPr marL="9144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7pPr>
            <a:lvl8pPr marL="13716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8pPr>
            <a:lvl9pPr marL="18288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9pPr>
          </a:lstStyle>
          <a:p>
            <a:pPr>
              <a:defRPr/>
            </a:pPr>
            <a:r>
              <a:rPr lang="zh-TW" altLang="en-US" sz="3200" kern="0" dirty="0" smtClean="0"/>
              <a:t>答案：</a:t>
            </a:r>
            <a:endParaRPr lang="zh-TW" altLang="en-US" sz="32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標題 1"/>
          <p:cNvSpPr>
            <a:spLocks noGrp="1"/>
          </p:cNvSpPr>
          <p:nvPr>
            <p:ph type="title"/>
          </p:nvPr>
        </p:nvSpPr>
        <p:spPr/>
        <p:txBody>
          <a:bodyPr/>
          <a:lstStyle/>
          <a:p>
            <a:r>
              <a:rPr lang="zh-TW" altLang="en-US" smtClean="0"/>
              <a:t>自我測驗  </a:t>
            </a:r>
            <a:r>
              <a:rPr lang="en-US" altLang="zh-TW" sz="3200" smtClean="0"/>
              <a:t>(102</a:t>
            </a:r>
            <a:r>
              <a:rPr lang="zh-TW" altLang="en-US" sz="3200" smtClean="0"/>
              <a:t>年教檢考試</a:t>
            </a:r>
            <a:r>
              <a:rPr lang="en-US" altLang="zh-TW" sz="3200" smtClean="0"/>
              <a:t>)</a:t>
            </a:r>
            <a:endParaRPr lang="zh-TW" altLang="en-US" sz="3200" smtClean="0"/>
          </a:p>
        </p:txBody>
      </p:sp>
      <p:sp>
        <p:nvSpPr>
          <p:cNvPr id="3" name="內容版面配置區 2"/>
          <p:cNvSpPr>
            <a:spLocks noGrp="1"/>
          </p:cNvSpPr>
          <p:nvPr>
            <p:ph idx="1"/>
          </p:nvPr>
        </p:nvSpPr>
        <p:spPr/>
        <p:txBody>
          <a:bodyPr/>
          <a:lstStyle/>
          <a:p>
            <a:pPr>
              <a:defRPr/>
            </a:pPr>
            <a:r>
              <a:rPr lang="zh-TW" altLang="zh-TW" sz="2800" dirty="0"/>
              <a:t>國二的小典常觀看電視暴力節目，不知不覺模仿電視中的攻擊性行為。小典的攻擊行為可以由下列哪一個理論來解釋？</a:t>
            </a:r>
          </a:p>
          <a:p>
            <a:pPr marL="0" indent="0">
              <a:buFont typeface="あくあフォント"/>
              <a:buNone/>
              <a:defRPr/>
            </a:pPr>
            <a:endParaRPr lang="en-US" altLang="zh-TW" sz="2800" dirty="0"/>
          </a:p>
          <a:p>
            <a:pPr marL="0" indent="0">
              <a:buFont typeface="あくあフォント"/>
              <a:buNone/>
              <a:defRPr/>
            </a:pPr>
            <a:r>
              <a:rPr lang="en-US" altLang="zh-TW" sz="2800" dirty="0" smtClean="0"/>
              <a:t>(</a:t>
            </a:r>
            <a:r>
              <a:rPr lang="en-US" altLang="zh-TW" sz="2800" dirty="0"/>
              <a:t>A)</a:t>
            </a:r>
            <a:r>
              <a:rPr lang="zh-TW" altLang="zh-TW" sz="2800" dirty="0"/>
              <a:t>行為論</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B)</a:t>
            </a:r>
            <a:r>
              <a:rPr lang="zh-TW" altLang="zh-TW" sz="2800" dirty="0"/>
              <a:t>心理分析論</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C)</a:t>
            </a:r>
            <a:r>
              <a:rPr lang="zh-TW" altLang="zh-TW" sz="2800" dirty="0"/>
              <a:t>認知發展論</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D)</a:t>
            </a:r>
            <a:r>
              <a:rPr lang="zh-TW" altLang="zh-TW" sz="2800" dirty="0"/>
              <a:t>社會學習論</a:t>
            </a:r>
          </a:p>
          <a:p>
            <a:pPr>
              <a:defRPr/>
            </a:pPr>
            <a:endParaRPr lang="zh-TW" altLang="en-US" dirty="0"/>
          </a:p>
        </p:txBody>
      </p:sp>
      <p:sp>
        <p:nvSpPr>
          <p:cNvPr id="64515" name="投影片編號版面配置區 3"/>
          <p:cNvSpPr>
            <a:spLocks noGrp="1"/>
          </p:cNvSpPr>
          <p:nvPr>
            <p:ph type="sldNum" sz="quarter" idx="12"/>
          </p:nvPr>
        </p:nvSpPr>
        <p:spPr>
          <a:noFill/>
        </p:spPr>
        <p:txBody>
          <a:bodyPr/>
          <a:lstStyle/>
          <a:p>
            <a:pPr fontAlgn="base">
              <a:spcBef>
                <a:spcPct val="0"/>
              </a:spcBef>
              <a:spcAft>
                <a:spcPct val="0"/>
              </a:spcAft>
            </a:pPr>
            <a:fld id="{FB3B8E27-CF77-44A2-9DA3-E35A72D7A0B8}" type="slidenum">
              <a:rPr lang="ja-JP" altLang="en-US" smtClean="0">
                <a:cs typeface="あくあフォント"/>
              </a:rPr>
              <a:pPr fontAlgn="base">
                <a:spcBef>
                  <a:spcPct val="0"/>
                </a:spcBef>
                <a:spcAft>
                  <a:spcPct val="0"/>
                </a:spcAft>
              </a:pPr>
              <a:t>57</a:t>
            </a:fld>
            <a:endParaRPr lang="en-US" altLang="ja-JP" smtClean="0">
              <a:cs typeface="あくあフォント"/>
            </a:endParaRPr>
          </a:p>
        </p:txBody>
      </p:sp>
      <p:sp>
        <p:nvSpPr>
          <p:cNvPr id="5" name="標題 1"/>
          <p:cNvSpPr txBox="1">
            <a:spLocks/>
          </p:cNvSpPr>
          <p:nvPr/>
        </p:nvSpPr>
        <p:spPr bwMode="auto">
          <a:xfrm>
            <a:off x="1258888" y="5516563"/>
            <a:ext cx="4384675" cy="1143000"/>
          </a:xfrm>
          <a:prstGeom prst="rect">
            <a:avLst/>
          </a:prstGeom>
          <a:noFill/>
          <a:ln w="9525">
            <a:noFill/>
            <a:miter lim="800000"/>
            <a:headEnd/>
            <a:tailEnd/>
          </a:ln>
        </p:spPr>
        <p:txBody>
          <a:bodyPr anchor="ctr"/>
          <a:lstStyle>
            <a:lvl1pPr algn="ctr" rtl="0" eaLnBrk="0" fontAlgn="base" hangingPunct="0">
              <a:spcBef>
                <a:spcPct val="0"/>
              </a:spcBef>
              <a:spcAft>
                <a:spcPct val="0"/>
              </a:spcAft>
              <a:defRPr kumimoji="1" sz="4000">
                <a:solidFill>
                  <a:schemeClr val="tx2"/>
                </a:solidFill>
                <a:latin typeface="+mj-lt"/>
                <a:ea typeface="+mj-ea"/>
                <a:cs typeface="あくあフォント"/>
              </a:defRPr>
            </a:lvl1pPr>
            <a:lvl2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2pPr>
            <a:lvl3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3pPr>
            <a:lvl4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4pPr>
            <a:lvl5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5pPr>
            <a:lvl6pPr marL="4572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6pPr>
            <a:lvl7pPr marL="9144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7pPr>
            <a:lvl8pPr marL="13716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8pPr>
            <a:lvl9pPr marL="18288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9pPr>
          </a:lstStyle>
          <a:p>
            <a:pPr>
              <a:defRPr/>
            </a:pPr>
            <a:r>
              <a:rPr lang="zh-TW" altLang="en-US" sz="3200" kern="0" dirty="0" smtClean="0"/>
              <a:t>答案：</a:t>
            </a:r>
            <a:endParaRPr lang="zh-TW" altLang="en-US" sz="32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標題 1"/>
          <p:cNvSpPr>
            <a:spLocks noGrp="1"/>
          </p:cNvSpPr>
          <p:nvPr>
            <p:ph type="title"/>
          </p:nvPr>
        </p:nvSpPr>
        <p:spPr/>
        <p:txBody>
          <a:bodyPr/>
          <a:lstStyle/>
          <a:p>
            <a:r>
              <a:rPr lang="zh-TW" altLang="en-US" smtClean="0"/>
              <a:t>自我測驗  </a:t>
            </a:r>
            <a:r>
              <a:rPr lang="en-US" altLang="zh-TW" sz="3200" smtClean="0"/>
              <a:t>(102</a:t>
            </a:r>
            <a:r>
              <a:rPr lang="zh-TW" altLang="en-US" sz="3200" smtClean="0"/>
              <a:t>年教檢考試</a:t>
            </a:r>
            <a:r>
              <a:rPr lang="en-US" altLang="zh-TW" sz="3200" smtClean="0"/>
              <a:t>)</a:t>
            </a:r>
            <a:endParaRPr lang="zh-TW" altLang="en-US" sz="3200" smtClean="0"/>
          </a:p>
        </p:txBody>
      </p:sp>
      <p:sp>
        <p:nvSpPr>
          <p:cNvPr id="3" name="內容版面配置區 2"/>
          <p:cNvSpPr>
            <a:spLocks noGrp="1"/>
          </p:cNvSpPr>
          <p:nvPr>
            <p:ph idx="1"/>
          </p:nvPr>
        </p:nvSpPr>
        <p:spPr/>
        <p:txBody>
          <a:bodyPr/>
          <a:lstStyle/>
          <a:p>
            <a:pPr>
              <a:defRPr/>
            </a:pPr>
            <a:r>
              <a:rPr lang="zh-TW" altLang="zh-TW" sz="2800" dirty="0"/>
              <a:t>根據布朗費布納</a:t>
            </a:r>
            <a:r>
              <a:rPr lang="en-US" altLang="zh-TW" sz="2800" dirty="0"/>
              <a:t>(U. Bronfenbrenner)</a:t>
            </a:r>
            <a:r>
              <a:rPr lang="zh-TW" altLang="zh-TW" sz="2800" dirty="0"/>
              <a:t>的生態系統論，下列何者對青少年發展最具立即的影響？</a:t>
            </a:r>
          </a:p>
          <a:p>
            <a:pPr marL="0" indent="0">
              <a:buFont typeface="あくあフォント"/>
              <a:buNone/>
              <a:defRPr/>
            </a:pPr>
            <a:endParaRPr lang="en-US" altLang="zh-TW" sz="2800" dirty="0"/>
          </a:p>
          <a:p>
            <a:pPr marL="0" indent="0">
              <a:buFont typeface="あくあフォント"/>
              <a:buNone/>
              <a:defRPr/>
            </a:pPr>
            <a:r>
              <a:rPr lang="en-US" altLang="zh-TW" sz="2800" dirty="0" smtClean="0"/>
              <a:t>(</a:t>
            </a:r>
            <a:r>
              <a:rPr lang="en-US" altLang="zh-TW" sz="2800" dirty="0"/>
              <a:t>A)</a:t>
            </a:r>
            <a:r>
              <a:rPr lang="zh-TW" altLang="zh-TW" sz="2800" dirty="0"/>
              <a:t>微系統</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B)</a:t>
            </a:r>
            <a:r>
              <a:rPr lang="zh-TW" altLang="zh-TW" sz="2800" dirty="0"/>
              <a:t>中系統</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C)</a:t>
            </a:r>
            <a:r>
              <a:rPr lang="zh-TW" altLang="zh-TW" sz="2800" dirty="0"/>
              <a:t>外系統</a:t>
            </a:r>
            <a:r>
              <a:rPr lang="en-US" altLang="zh-TW" sz="2800" dirty="0"/>
              <a:t>	</a:t>
            </a:r>
            <a:endParaRPr lang="en-US" altLang="zh-TW" sz="2800" dirty="0" smtClean="0"/>
          </a:p>
          <a:p>
            <a:pPr marL="0" indent="0">
              <a:buFont typeface="あくあフォント"/>
              <a:buNone/>
              <a:defRPr/>
            </a:pPr>
            <a:r>
              <a:rPr lang="en-US" altLang="zh-TW" sz="2800" dirty="0" smtClean="0"/>
              <a:t>(</a:t>
            </a:r>
            <a:r>
              <a:rPr lang="en-US" altLang="zh-TW" sz="2800" dirty="0"/>
              <a:t>D)</a:t>
            </a:r>
            <a:r>
              <a:rPr lang="zh-TW" altLang="zh-TW" sz="2800" dirty="0"/>
              <a:t>巨系統</a:t>
            </a:r>
          </a:p>
          <a:p>
            <a:pPr>
              <a:defRPr/>
            </a:pPr>
            <a:endParaRPr lang="zh-TW" altLang="en-US" dirty="0"/>
          </a:p>
        </p:txBody>
      </p:sp>
      <p:sp>
        <p:nvSpPr>
          <p:cNvPr id="65539" name="投影片編號版面配置區 3"/>
          <p:cNvSpPr>
            <a:spLocks noGrp="1"/>
          </p:cNvSpPr>
          <p:nvPr>
            <p:ph type="sldNum" sz="quarter" idx="12"/>
          </p:nvPr>
        </p:nvSpPr>
        <p:spPr>
          <a:noFill/>
        </p:spPr>
        <p:txBody>
          <a:bodyPr/>
          <a:lstStyle/>
          <a:p>
            <a:pPr fontAlgn="base">
              <a:spcBef>
                <a:spcPct val="0"/>
              </a:spcBef>
              <a:spcAft>
                <a:spcPct val="0"/>
              </a:spcAft>
            </a:pPr>
            <a:fld id="{3658A3F5-C8FE-4377-BF5E-4E8BEC0C8097}" type="slidenum">
              <a:rPr lang="ja-JP" altLang="en-US" smtClean="0">
                <a:cs typeface="あくあフォント"/>
              </a:rPr>
              <a:pPr fontAlgn="base">
                <a:spcBef>
                  <a:spcPct val="0"/>
                </a:spcBef>
                <a:spcAft>
                  <a:spcPct val="0"/>
                </a:spcAft>
              </a:pPr>
              <a:t>58</a:t>
            </a:fld>
            <a:endParaRPr lang="en-US" altLang="ja-JP" smtClean="0">
              <a:cs typeface="あくあフォント"/>
            </a:endParaRPr>
          </a:p>
        </p:txBody>
      </p:sp>
      <p:sp>
        <p:nvSpPr>
          <p:cNvPr id="5" name="標題 1"/>
          <p:cNvSpPr txBox="1">
            <a:spLocks/>
          </p:cNvSpPr>
          <p:nvPr/>
        </p:nvSpPr>
        <p:spPr bwMode="auto">
          <a:xfrm>
            <a:off x="1258888" y="5516563"/>
            <a:ext cx="4384675" cy="1143000"/>
          </a:xfrm>
          <a:prstGeom prst="rect">
            <a:avLst/>
          </a:prstGeom>
          <a:noFill/>
          <a:ln w="9525">
            <a:noFill/>
            <a:miter lim="800000"/>
            <a:headEnd/>
            <a:tailEnd/>
          </a:ln>
        </p:spPr>
        <p:txBody>
          <a:bodyPr anchor="ctr"/>
          <a:lstStyle>
            <a:lvl1pPr algn="ctr" rtl="0" eaLnBrk="0" fontAlgn="base" hangingPunct="0">
              <a:spcBef>
                <a:spcPct val="0"/>
              </a:spcBef>
              <a:spcAft>
                <a:spcPct val="0"/>
              </a:spcAft>
              <a:defRPr kumimoji="1" sz="4000">
                <a:solidFill>
                  <a:schemeClr val="tx2"/>
                </a:solidFill>
                <a:latin typeface="+mj-lt"/>
                <a:ea typeface="+mj-ea"/>
                <a:cs typeface="あくあフォント"/>
              </a:defRPr>
            </a:lvl1pPr>
            <a:lvl2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2pPr>
            <a:lvl3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3pPr>
            <a:lvl4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4pPr>
            <a:lvl5pPr algn="ctr" rtl="0" eaLnBrk="0" fontAlgn="base" hangingPunct="0">
              <a:spcBef>
                <a:spcPct val="0"/>
              </a:spcBef>
              <a:spcAft>
                <a:spcPct val="0"/>
              </a:spcAft>
              <a:defRPr kumimoji="1" sz="4000">
                <a:solidFill>
                  <a:schemeClr val="tx2"/>
                </a:solidFill>
                <a:latin typeface="あくあフォント" pitchFamily="1" charset="-128"/>
                <a:ea typeface="あくあフォント" pitchFamily="1" charset="-128"/>
                <a:cs typeface="あくあフォント"/>
              </a:defRPr>
            </a:lvl5pPr>
            <a:lvl6pPr marL="4572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6pPr>
            <a:lvl7pPr marL="9144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7pPr>
            <a:lvl8pPr marL="13716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8pPr>
            <a:lvl9pPr marL="1828800" algn="ctr" rtl="0" eaLnBrk="1" fontAlgn="base" hangingPunct="1">
              <a:spcBef>
                <a:spcPct val="0"/>
              </a:spcBef>
              <a:spcAft>
                <a:spcPct val="0"/>
              </a:spcAft>
              <a:defRPr kumimoji="1" sz="4000">
                <a:solidFill>
                  <a:schemeClr val="tx2"/>
                </a:solidFill>
                <a:latin typeface="あくあフォント" pitchFamily="1" charset="-128"/>
                <a:ea typeface="あくあフォント" pitchFamily="1" charset="-128"/>
              </a:defRPr>
            </a:lvl9pPr>
          </a:lstStyle>
          <a:p>
            <a:pPr>
              <a:defRPr/>
            </a:pPr>
            <a:r>
              <a:rPr lang="zh-TW" altLang="en-US" sz="3200" kern="0" dirty="0" smtClean="0"/>
              <a:t>答案：</a:t>
            </a:r>
            <a:endParaRPr lang="zh-TW" altLang="en-US" sz="32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標題 1"/>
          <p:cNvSpPr>
            <a:spLocks noGrp="1"/>
          </p:cNvSpPr>
          <p:nvPr>
            <p:ph type="title"/>
          </p:nvPr>
        </p:nvSpPr>
        <p:spPr/>
        <p:txBody>
          <a:bodyPr/>
          <a:lstStyle/>
          <a:p>
            <a:r>
              <a:rPr lang="zh-TW" altLang="zh-TW" smtClean="0"/>
              <a:t>青少年理論基礎</a:t>
            </a:r>
            <a:endParaRPr lang="zh-TW" altLang="en-US" smtClean="0"/>
          </a:p>
        </p:txBody>
      </p:sp>
      <p:sp>
        <p:nvSpPr>
          <p:cNvPr id="23554" name="內容版面配置區 2"/>
          <p:cNvSpPr>
            <a:spLocks noGrp="1"/>
          </p:cNvSpPr>
          <p:nvPr>
            <p:ph idx="1"/>
          </p:nvPr>
        </p:nvSpPr>
        <p:spPr>
          <a:xfrm>
            <a:off x="685800" y="1700213"/>
            <a:ext cx="8062913" cy="576262"/>
          </a:xfrm>
        </p:spPr>
        <p:txBody>
          <a:bodyPr/>
          <a:lstStyle/>
          <a:p>
            <a:pPr>
              <a:buFont typeface="あくあフォント"/>
              <a:buNone/>
            </a:pPr>
            <a:r>
              <a:rPr lang="zh-TW" altLang="en-US" sz="2800" smtClean="0"/>
              <a:t>一  生物學─</a:t>
            </a:r>
            <a:r>
              <a:rPr lang="zh-TW" altLang="en-US" sz="2800" smtClean="0">
                <a:solidFill>
                  <a:srgbClr val="FF0000"/>
                </a:solidFill>
              </a:rPr>
              <a:t>強調性的成熟</a:t>
            </a:r>
            <a:r>
              <a:rPr lang="zh-TW" altLang="en-US" sz="2800" smtClean="0"/>
              <a:t>，</a:t>
            </a:r>
            <a:r>
              <a:rPr lang="zh-TW" altLang="zh-TW" sz="2800" smtClean="0"/>
              <a:t>生理成熟對個體行為發展有重大影響</a:t>
            </a:r>
            <a:endParaRPr lang="zh-TW" altLang="en-US" sz="2800" smtClean="0">
              <a:solidFill>
                <a:srgbClr val="FF0000"/>
              </a:solidFill>
            </a:endParaRPr>
          </a:p>
        </p:txBody>
      </p:sp>
      <p:sp>
        <p:nvSpPr>
          <p:cNvPr id="23555" name="投影片編號版面配置區 3"/>
          <p:cNvSpPr>
            <a:spLocks noGrp="1"/>
          </p:cNvSpPr>
          <p:nvPr>
            <p:ph type="sldNum" sz="quarter" idx="12"/>
          </p:nvPr>
        </p:nvSpPr>
        <p:spPr>
          <a:noFill/>
        </p:spPr>
        <p:txBody>
          <a:bodyPr/>
          <a:lstStyle/>
          <a:p>
            <a:pPr fontAlgn="base">
              <a:spcBef>
                <a:spcPct val="0"/>
              </a:spcBef>
              <a:spcAft>
                <a:spcPct val="0"/>
              </a:spcAft>
            </a:pPr>
            <a:fld id="{F09A0101-C14E-438A-A964-D9260D8F1972}" type="slidenum">
              <a:rPr lang="ja-JP" altLang="en-US" smtClean="0">
                <a:cs typeface="あくあフォント"/>
              </a:rPr>
              <a:pPr fontAlgn="base">
                <a:spcBef>
                  <a:spcPct val="0"/>
                </a:spcBef>
                <a:spcAft>
                  <a:spcPct val="0"/>
                </a:spcAft>
              </a:pPr>
              <a:t>6</a:t>
            </a:fld>
            <a:endParaRPr lang="en-US" altLang="ja-JP" smtClean="0">
              <a:cs typeface="あくあフォント"/>
            </a:endParaRPr>
          </a:p>
        </p:txBody>
      </p:sp>
      <p:sp>
        <p:nvSpPr>
          <p:cNvPr id="23556" name="AutoShape 6"/>
          <p:cNvSpPr>
            <a:spLocks noChangeArrowheads="1"/>
          </p:cNvSpPr>
          <p:nvPr/>
        </p:nvSpPr>
        <p:spPr bwMode="auto">
          <a:xfrm>
            <a:off x="1042988" y="2781300"/>
            <a:ext cx="7488237" cy="1008063"/>
          </a:xfrm>
          <a:prstGeom prst="roundRect">
            <a:avLst>
              <a:gd name="adj" fmla="val 16667"/>
            </a:avLst>
          </a:prstGeom>
          <a:gradFill rotWithShape="1">
            <a:gsLst>
              <a:gs pos="0">
                <a:srgbClr val="FF9999"/>
              </a:gs>
              <a:gs pos="100000">
                <a:srgbClr val="FFFFCC"/>
              </a:gs>
            </a:gsLst>
            <a:lin ang="5400000" scaled="1"/>
          </a:gradFill>
          <a:ln w="9525">
            <a:round/>
            <a:headEnd/>
            <a:tailEnd/>
          </a:ln>
          <a:scene3d>
            <a:camera prst="legacyObliqueTopRight"/>
            <a:lightRig rig="legacyFlat3" dir="b"/>
          </a:scene3d>
          <a:sp3d extrusionH="201600" prstMaterial="legacyMatte">
            <a:bevelT w="13500" h="13500" prst="angle"/>
            <a:bevelB w="13500" h="13500" prst="angle"/>
            <a:extrusionClr>
              <a:srgbClr val="FF9999"/>
            </a:extrusionClr>
          </a:sp3d>
        </p:spPr>
        <p:txBody>
          <a:bodyPr wrap="none">
            <a:flatTx/>
          </a:bodyPr>
          <a:lstStyle/>
          <a:p>
            <a:r>
              <a:rPr lang="en-US" altLang="zh-TW" sz="2800" dirty="0">
                <a:solidFill>
                  <a:srgbClr val="000000"/>
                </a:solidFill>
                <a:latin typeface="標楷體" pitchFamily="65" charset="-120"/>
                <a:ea typeface="標楷體" pitchFamily="65" charset="-120"/>
              </a:rPr>
              <a:t>1.G.Stanley Hall</a:t>
            </a:r>
            <a:r>
              <a:rPr lang="en-US" altLang="zh-TW" sz="2800" dirty="0" smtClean="0">
                <a:solidFill>
                  <a:srgbClr val="000000"/>
                </a:solidFill>
                <a:latin typeface="標楷體" pitchFamily="65" charset="-120"/>
                <a:ea typeface="標楷體" pitchFamily="65" charset="-120"/>
              </a:rPr>
              <a:t>:</a:t>
            </a:r>
            <a:r>
              <a:rPr lang="zh-TW" altLang="en-US" sz="2800" dirty="0" smtClean="0">
                <a:solidFill>
                  <a:srgbClr val="000000"/>
                </a:solidFill>
                <a:latin typeface="標楷體" pitchFamily="65" charset="-120"/>
                <a:ea typeface="標楷體" pitchFamily="65" charset="-120"/>
              </a:rPr>
              <a:t>復</a:t>
            </a:r>
            <a:r>
              <a:rPr lang="zh-TW" altLang="zh-TW" sz="2800" dirty="0" smtClean="0">
                <a:solidFill>
                  <a:srgbClr val="000000"/>
                </a:solidFill>
                <a:latin typeface="標楷體" pitchFamily="65" charset="-120"/>
                <a:ea typeface="標楷體" pitchFamily="65" charset="-120"/>
              </a:rPr>
              <a:t>演</a:t>
            </a:r>
            <a:r>
              <a:rPr lang="zh-TW" altLang="zh-TW" sz="2800" dirty="0">
                <a:solidFill>
                  <a:srgbClr val="000000"/>
                </a:solidFill>
                <a:latin typeface="標楷體" pitchFamily="65" charset="-120"/>
                <a:ea typeface="標楷體" pitchFamily="65" charset="-120"/>
              </a:rPr>
              <a:t>論（</a:t>
            </a:r>
            <a:r>
              <a:rPr lang="en-US" altLang="zh-TW" sz="2800" dirty="0">
                <a:solidFill>
                  <a:srgbClr val="000000"/>
                </a:solidFill>
                <a:latin typeface="標楷體" pitchFamily="65" charset="-120"/>
                <a:ea typeface="標楷體" pitchFamily="65" charset="-120"/>
              </a:rPr>
              <a:t>recapitulation</a:t>
            </a:r>
            <a:r>
              <a:rPr lang="zh-TW" altLang="zh-TW" sz="2800" dirty="0">
                <a:solidFill>
                  <a:srgbClr val="000000"/>
                </a:solidFill>
                <a:latin typeface="標楷體" pitchFamily="65" charset="-120"/>
                <a:ea typeface="標楷體" pitchFamily="65" charset="-120"/>
              </a:rPr>
              <a:t>）</a:t>
            </a:r>
            <a:endParaRPr lang="en-US" altLang="zh-TW" sz="2800" dirty="0">
              <a:solidFill>
                <a:srgbClr val="000000"/>
              </a:solidFill>
              <a:latin typeface="標楷體" pitchFamily="65" charset="-120"/>
              <a:ea typeface="標楷體" pitchFamily="65" charset="-120"/>
            </a:endParaRPr>
          </a:p>
          <a:p>
            <a:r>
              <a:rPr lang="zh-TW" altLang="en-US" sz="2800" dirty="0">
                <a:solidFill>
                  <a:srgbClr val="000000"/>
                </a:solidFill>
                <a:latin typeface="標楷體" pitchFamily="65" charset="-120"/>
                <a:ea typeface="標楷體" pitchFamily="65" charset="-120"/>
              </a:rPr>
              <a:t>                 </a:t>
            </a:r>
            <a:r>
              <a:rPr lang="zh-TW" altLang="zh-TW" sz="2800" dirty="0">
                <a:solidFill>
                  <a:srgbClr val="000000"/>
                </a:solidFill>
                <a:latin typeface="標楷體" pitchFamily="65" charset="-120"/>
                <a:ea typeface="標楷體" pitchFamily="65" charset="-120"/>
              </a:rPr>
              <a:t>－青少年心理學之父</a:t>
            </a:r>
            <a:endParaRPr lang="zh-TW" altLang="en-US" sz="2800" dirty="0">
              <a:solidFill>
                <a:srgbClr val="000000"/>
              </a:solidFill>
              <a:latin typeface="標楷體" pitchFamily="65" charset="-120"/>
              <a:ea typeface="標楷體" pitchFamily="65" charset="-120"/>
            </a:endParaRPr>
          </a:p>
        </p:txBody>
      </p:sp>
      <p:sp>
        <p:nvSpPr>
          <p:cNvPr id="23557" name="內容版面配置區 2"/>
          <p:cNvSpPr txBox="1">
            <a:spLocks/>
          </p:cNvSpPr>
          <p:nvPr/>
        </p:nvSpPr>
        <p:spPr bwMode="auto">
          <a:xfrm>
            <a:off x="0" y="3833813"/>
            <a:ext cx="9396413" cy="3024187"/>
          </a:xfrm>
          <a:prstGeom prst="rect">
            <a:avLst/>
          </a:prstGeom>
          <a:noFill/>
          <a:ln w="9525" algn="ctr">
            <a:noFill/>
            <a:miter lim="800000"/>
            <a:headEnd/>
            <a:tailEnd/>
          </a:ln>
        </p:spPr>
        <p:txBody>
          <a:bodyPr/>
          <a:lstStyle/>
          <a:p>
            <a:pPr marL="514350" indent="-514350"/>
            <a:r>
              <a:rPr lang="en-US" altLang="zh-TW" sz="2800" dirty="0">
                <a:solidFill>
                  <a:srgbClr val="000000"/>
                </a:solidFill>
                <a:latin typeface="標楷體" pitchFamily="65" charset="-120"/>
                <a:ea typeface="標楷體" pitchFamily="65" charset="-120"/>
              </a:rPr>
              <a:t>(1)</a:t>
            </a:r>
            <a:r>
              <a:rPr lang="zh-TW" altLang="zh-TW" sz="2800" dirty="0">
                <a:solidFill>
                  <a:srgbClr val="000000"/>
                </a:solidFill>
                <a:latin typeface="標楷體" pitchFamily="65" charset="-120"/>
                <a:ea typeface="標楷體" pitchFamily="65" charset="-120"/>
              </a:rPr>
              <a:t>個體</a:t>
            </a:r>
            <a:r>
              <a:rPr lang="zh-TW" altLang="zh-TW" sz="2800" dirty="0" smtClean="0">
                <a:solidFill>
                  <a:srgbClr val="000000"/>
                </a:solidFill>
                <a:latin typeface="標楷體" pitchFamily="65" charset="-120"/>
                <a:ea typeface="標楷體" pitchFamily="65" charset="-120"/>
              </a:rPr>
              <a:t>發展復演</a:t>
            </a:r>
            <a:r>
              <a:rPr lang="zh-TW" altLang="zh-TW" sz="2800" dirty="0">
                <a:solidFill>
                  <a:srgbClr val="000000"/>
                </a:solidFill>
                <a:latin typeface="標楷體" pitchFamily="65" charset="-120"/>
                <a:ea typeface="標楷體" pitchFamily="65" charset="-120"/>
              </a:rPr>
              <a:t>人類發展史，重複</a:t>
            </a:r>
            <a:r>
              <a:rPr lang="zh-TW" altLang="en-US" sz="2800" dirty="0">
                <a:solidFill>
                  <a:srgbClr val="000000"/>
                </a:solidFill>
                <a:latin typeface="標楷體" pitchFamily="65" charset="-120"/>
                <a:ea typeface="標楷體" pitchFamily="65" charset="-120"/>
              </a:rPr>
              <a:t>人類社會</a:t>
            </a:r>
            <a:r>
              <a:rPr lang="zh-TW" altLang="zh-TW" sz="2800" dirty="0">
                <a:solidFill>
                  <a:srgbClr val="000000"/>
                </a:solidFill>
                <a:latin typeface="標楷體" pitchFamily="65" charset="-120"/>
                <a:ea typeface="標楷體" pitchFamily="65" charset="-120"/>
              </a:rPr>
              <a:t>演化的發展階段</a:t>
            </a:r>
            <a:endParaRPr lang="en-US" altLang="zh-TW" sz="2800" dirty="0">
              <a:solidFill>
                <a:srgbClr val="000000"/>
              </a:solidFill>
              <a:latin typeface="標楷體" pitchFamily="65" charset="-120"/>
              <a:ea typeface="標楷體" pitchFamily="65" charset="-120"/>
            </a:endParaRPr>
          </a:p>
          <a:p>
            <a:pPr marL="514350" indent="-514350">
              <a:buFont typeface="あくあフォント"/>
              <a:buAutoNum type="arabicPeriod"/>
            </a:pPr>
            <a:endParaRPr lang="zh-TW" altLang="zh-TW" sz="1200" dirty="0">
              <a:solidFill>
                <a:srgbClr val="000000"/>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標題 1"/>
          <p:cNvSpPr>
            <a:spLocks noGrp="1"/>
          </p:cNvSpPr>
          <p:nvPr>
            <p:ph type="title"/>
          </p:nvPr>
        </p:nvSpPr>
        <p:spPr/>
        <p:txBody>
          <a:bodyPr/>
          <a:lstStyle/>
          <a:p>
            <a:endParaRPr lang="zh-TW" altLang="en-US" smtClean="0"/>
          </a:p>
        </p:txBody>
      </p:sp>
      <p:sp>
        <p:nvSpPr>
          <p:cNvPr id="3" name="內容版面配置區 2"/>
          <p:cNvSpPr>
            <a:spLocks noGrp="1"/>
          </p:cNvSpPr>
          <p:nvPr>
            <p:ph idx="1"/>
          </p:nvPr>
        </p:nvSpPr>
        <p:spPr>
          <a:xfrm>
            <a:off x="539552" y="981074"/>
            <a:ext cx="8136904" cy="5688285"/>
          </a:xfrm>
        </p:spPr>
        <p:txBody>
          <a:bodyPr/>
          <a:lstStyle/>
          <a:p>
            <a:pPr>
              <a:lnSpc>
                <a:spcPct val="80000"/>
              </a:lnSpc>
              <a:defRPr/>
            </a:pPr>
            <a:r>
              <a:rPr lang="zh-TW" altLang="en-US" dirty="0" smtClean="0">
                <a:solidFill>
                  <a:srgbClr val="0000CC"/>
                </a:solidFill>
                <a:latin typeface="Times New Roman" pitchFamily="18" charset="0"/>
                <a:ea typeface="華康魏碑體" pitchFamily="65" charset="-120"/>
              </a:rPr>
              <a:t>人類的成長歷程乃在復演人種進化的歷程。個體復演的歷程包括四個階段：</a:t>
            </a:r>
          </a:p>
          <a:p>
            <a:pPr>
              <a:lnSpc>
                <a:spcPct val="80000"/>
              </a:lnSpc>
              <a:buFont typeface="Wingdings" pitchFamily="2" charset="2"/>
              <a:buNone/>
              <a:defRPr/>
            </a:pPr>
            <a:r>
              <a:rPr lang="en-US" altLang="zh-TW" b="1" dirty="0" smtClean="0">
                <a:solidFill>
                  <a:srgbClr val="008000"/>
                </a:solidFill>
                <a:latin typeface="Times New Roman" pitchFamily="18" charset="0"/>
                <a:ea typeface="華康魏碑體" pitchFamily="65" charset="-120"/>
              </a:rPr>
              <a:t>1. </a:t>
            </a:r>
            <a:r>
              <a:rPr lang="zh-TW" altLang="en-US" b="1" dirty="0" smtClean="0">
                <a:solidFill>
                  <a:srgbClr val="FF0000"/>
                </a:solidFill>
                <a:latin typeface="Times New Roman" pitchFamily="18" charset="0"/>
                <a:ea typeface="華康魏碑體" pitchFamily="65" charset="-120"/>
              </a:rPr>
              <a:t>嬰兒期</a:t>
            </a:r>
            <a:r>
              <a:rPr lang="zh-TW" altLang="en-US" b="1" dirty="0" smtClean="0">
                <a:solidFill>
                  <a:srgbClr val="008000"/>
                </a:solidFill>
                <a:latin typeface="Times New Roman" pitchFamily="18" charset="0"/>
                <a:ea typeface="華康魏碑體" pitchFamily="65" charset="-120"/>
              </a:rPr>
              <a:t>復演</a:t>
            </a:r>
            <a:r>
              <a:rPr lang="zh-TW" altLang="en-US" b="1" dirty="0" smtClean="0">
                <a:solidFill>
                  <a:schemeClr val="tx1">
                    <a:lumMod val="95000"/>
                    <a:lumOff val="5000"/>
                  </a:schemeClr>
                </a:solidFill>
                <a:latin typeface="Times New Roman" pitchFamily="18" charset="0"/>
                <a:ea typeface="華康魏碑體" pitchFamily="65" charset="-120"/>
              </a:rPr>
              <a:t>原始社會</a:t>
            </a:r>
            <a:r>
              <a:rPr lang="zh-TW" altLang="en-US" dirty="0" smtClean="0">
                <a:solidFill>
                  <a:srgbClr val="0000CC"/>
                </a:solidFill>
                <a:latin typeface="Times New Roman" pitchFamily="18" charset="0"/>
                <a:ea typeface="華康魏碑體" pitchFamily="65" charset="-120"/>
              </a:rPr>
              <a:t>（出生至</a:t>
            </a:r>
            <a:r>
              <a:rPr lang="en-US" altLang="zh-TW" dirty="0" smtClean="0">
                <a:solidFill>
                  <a:srgbClr val="0000CC"/>
                </a:solidFill>
                <a:latin typeface="Times New Roman" pitchFamily="18" charset="0"/>
                <a:ea typeface="華康魏碑體" pitchFamily="65" charset="-120"/>
              </a:rPr>
              <a:t>4</a:t>
            </a:r>
            <a:r>
              <a:rPr lang="zh-TW" altLang="en-US" dirty="0" smtClean="0">
                <a:solidFill>
                  <a:srgbClr val="0000CC"/>
                </a:solidFill>
                <a:latin typeface="Times New Roman" pitchFamily="18" charset="0"/>
                <a:ea typeface="華康魏碑體" pitchFamily="65" charset="-120"/>
              </a:rPr>
              <a:t>歲）：復演原始</a:t>
            </a:r>
            <a:r>
              <a:rPr lang="zh-TW" altLang="en-US" dirty="0" smtClean="0">
                <a:solidFill>
                  <a:srgbClr val="FF0000"/>
                </a:solidFill>
                <a:latin typeface="Times New Roman" pitchFamily="18" charset="0"/>
                <a:ea typeface="華康魏碑體" pitchFamily="65" charset="-120"/>
              </a:rPr>
              <a:t>蠻荒</a:t>
            </a:r>
            <a:r>
              <a:rPr lang="zh-TW" altLang="en-US" dirty="0" smtClean="0">
                <a:solidFill>
                  <a:srgbClr val="0000CC"/>
                </a:solidFill>
                <a:latin typeface="Times New Roman" pitchFamily="18" charset="0"/>
                <a:ea typeface="華康魏碑體" pitchFamily="65" charset="-120"/>
              </a:rPr>
              <a:t>社會（與猿猴相似），重感官與動作的探索。</a:t>
            </a:r>
          </a:p>
          <a:p>
            <a:pPr>
              <a:lnSpc>
                <a:spcPct val="80000"/>
              </a:lnSpc>
              <a:buFont typeface="Wingdings" pitchFamily="2" charset="2"/>
              <a:buNone/>
              <a:defRPr/>
            </a:pPr>
            <a:r>
              <a:rPr lang="en-US" altLang="zh-TW" b="1" dirty="0" smtClean="0">
                <a:solidFill>
                  <a:srgbClr val="008000"/>
                </a:solidFill>
                <a:latin typeface="Times New Roman" pitchFamily="18" charset="0"/>
                <a:ea typeface="華康魏碑體" pitchFamily="65" charset="-120"/>
              </a:rPr>
              <a:t>2. </a:t>
            </a:r>
            <a:r>
              <a:rPr lang="zh-TW" altLang="en-US" b="1" dirty="0" smtClean="0">
                <a:solidFill>
                  <a:srgbClr val="FF0000"/>
                </a:solidFill>
                <a:latin typeface="Times New Roman" pitchFamily="18" charset="0"/>
                <a:ea typeface="華康魏碑體" pitchFamily="65" charset="-120"/>
              </a:rPr>
              <a:t>兒童期</a:t>
            </a:r>
            <a:r>
              <a:rPr lang="zh-TW" altLang="en-US" b="1" dirty="0" smtClean="0">
                <a:solidFill>
                  <a:srgbClr val="008000"/>
                </a:solidFill>
                <a:latin typeface="Times New Roman" pitchFamily="18" charset="0"/>
                <a:ea typeface="華康魏碑體" pitchFamily="65" charset="-120"/>
              </a:rPr>
              <a:t>復演</a:t>
            </a:r>
            <a:r>
              <a:rPr lang="zh-TW" altLang="en-US" b="1" dirty="0" smtClean="0">
                <a:solidFill>
                  <a:schemeClr val="tx1">
                    <a:lumMod val="95000"/>
                    <a:lumOff val="5000"/>
                  </a:schemeClr>
                </a:solidFill>
                <a:latin typeface="Times New Roman" pitchFamily="18" charset="0"/>
                <a:ea typeface="華康魏碑體" pitchFamily="65" charset="-120"/>
              </a:rPr>
              <a:t>狩獵社會</a:t>
            </a:r>
            <a:r>
              <a:rPr lang="zh-TW" altLang="en-US" dirty="0" smtClean="0">
                <a:solidFill>
                  <a:srgbClr val="0000CC"/>
                </a:solidFill>
                <a:latin typeface="Times New Roman" pitchFamily="18" charset="0"/>
                <a:ea typeface="華康魏碑體" pitchFamily="65" charset="-120"/>
              </a:rPr>
              <a:t>（</a:t>
            </a:r>
            <a:r>
              <a:rPr lang="en-US" altLang="zh-TW" dirty="0" smtClean="0">
                <a:solidFill>
                  <a:srgbClr val="0000CC"/>
                </a:solidFill>
                <a:latin typeface="Times New Roman" pitchFamily="18" charset="0"/>
                <a:ea typeface="華康魏碑體" pitchFamily="65" charset="-120"/>
              </a:rPr>
              <a:t>5</a:t>
            </a:r>
            <a:r>
              <a:rPr lang="zh-TW" altLang="en-US" dirty="0" smtClean="0">
                <a:solidFill>
                  <a:srgbClr val="0000CC"/>
                </a:solidFill>
                <a:latin typeface="Times New Roman" pitchFamily="18" charset="0"/>
                <a:ea typeface="華康魏碑體" pitchFamily="65" charset="-120"/>
              </a:rPr>
              <a:t>歲至</a:t>
            </a:r>
            <a:r>
              <a:rPr lang="en-US" altLang="zh-TW" dirty="0" smtClean="0">
                <a:solidFill>
                  <a:srgbClr val="0000CC"/>
                </a:solidFill>
                <a:latin typeface="Times New Roman" pitchFamily="18" charset="0"/>
                <a:ea typeface="華康魏碑體" pitchFamily="65" charset="-120"/>
              </a:rPr>
              <a:t>7</a:t>
            </a:r>
            <a:r>
              <a:rPr lang="zh-TW" altLang="en-US" dirty="0" smtClean="0">
                <a:solidFill>
                  <a:srgbClr val="0000CC"/>
                </a:solidFill>
                <a:latin typeface="Times New Roman" pitchFamily="18" charset="0"/>
                <a:ea typeface="華康魏碑體" pitchFamily="65" charset="-120"/>
              </a:rPr>
              <a:t>歲）：復演</a:t>
            </a:r>
            <a:r>
              <a:rPr lang="zh-TW" altLang="en-US" dirty="0" smtClean="0">
                <a:solidFill>
                  <a:srgbClr val="FF0000"/>
                </a:solidFill>
                <a:latin typeface="Times New Roman" pitchFamily="18" charset="0"/>
                <a:ea typeface="華康魏碑體" pitchFamily="65" charset="-120"/>
              </a:rPr>
              <a:t>狩獵</a:t>
            </a:r>
            <a:r>
              <a:rPr lang="zh-TW" altLang="en-US" dirty="0" smtClean="0">
                <a:solidFill>
                  <a:srgbClr val="0000CC"/>
                </a:solidFill>
                <a:latin typeface="Times New Roman" pitchFamily="18" charset="0"/>
                <a:ea typeface="華康魏碑體" pitchFamily="65" charset="-120"/>
              </a:rPr>
              <a:t>時代，喜歡遊戲活動、充滿幻想與冒險。</a:t>
            </a:r>
          </a:p>
          <a:p>
            <a:pPr>
              <a:lnSpc>
                <a:spcPct val="80000"/>
              </a:lnSpc>
              <a:buFont typeface="Wingdings" pitchFamily="2" charset="2"/>
              <a:buNone/>
              <a:defRPr/>
            </a:pPr>
            <a:r>
              <a:rPr lang="en-US" altLang="zh-TW" b="1" dirty="0" smtClean="0">
                <a:solidFill>
                  <a:srgbClr val="008000"/>
                </a:solidFill>
                <a:latin typeface="Times New Roman" pitchFamily="18" charset="0"/>
                <a:ea typeface="華康魏碑體" pitchFamily="65" charset="-120"/>
              </a:rPr>
              <a:t>3. </a:t>
            </a:r>
            <a:r>
              <a:rPr lang="zh-TW" altLang="en-US" b="1" dirty="0" smtClean="0">
                <a:solidFill>
                  <a:srgbClr val="FF0000"/>
                </a:solidFill>
                <a:latin typeface="Times New Roman" pitchFamily="18" charset="0"/>
                <a:ea typeface="華康魏碑體" pitchFamily="65" charset="-120"/>
              </a:rPr>
              <a:t>少年期</a:t>
            </a:r>
            <a:r>
              <a:rPr lang="zh-TW" altLang="en-US" b="1" dirty="0" smtClean="0">
                <a:solidFill>
                  <a:srgbClr val="008000"/>
                </a:solidFill>
                <a:latin typeface="Times New Roman" pitchFamily="18" charset="0"/>
                <a:ea typeface="華康魏碑體" pitchFamily="65" charset="-120"/>
              </a:rPr>
              <a:t>復演</a:t>
            </a:r>
            <a:r>
              <a:rPr lang="zh-TW" altLang="en-US" b="1" dirty="0" smtClean="0">
                <a:solidFill>
                  <a:schemeClr val="tx1">
                    <a:lumMod val="95000"/>
                    <a:lumOff val="5000"/>
                  </a:schemeClr>
                </a:solidFill>
                <a:latin typeface="Times New Roman" pitchFamily="18" charset="0"/>
                <a:ea typeface="華康魏碑體" pitchFamily="65" charset="-120"/>
              </a:rPr>
              <a:t>農牧社會</a:t>
            </a:r>
            <a:r>
              <a:rPr lang="zh-TW" altLang="en-US" dirty="0" smtClean="0">
                <a:solidFill>
                  <a:srgbClr val="0000CC"/>
                </a:solidFill>
                <a:latin typeface="Times New Roman" pitchFamily="18" charset="0"/>
                <a:ea typeface="華康魏碑體" pitchFamily="65" charset="-120"/>
              </a:rPr>
              <a:t>（</a:t>
            </a:r>
            <a:r>
              <a:rPr lang="en-US" altLang="zh-TW" dirty="0" smtClean="0">
                <a:solidFill>
                  <a:srgbClr val="0000CC"/>
                </a:solidFill>
                <a:latin typeface="Times New Roman" pitchFamily="18" charset="0"/>
                <a:ea typeface="華康魏碑體" pitchFamily="65" charset="-120"/>
              </a:rPr>
              <a:t>8</a:t>
            </a:r>
            <a:r>
              <a:rPr lang="zh-TW" altLang="en-US" dirty="0" smtClean="0">
                <a:solidFill>
                  <a:srgbClr val="0000CC"/>
                </a:solidFill>
                <a:latin typeface="Times New Roman" pitchFamily="18" charset="0"/>
                <a:ea typeface="華康魏碑體" pitchFamily="65" charset="-120"/>
              </a:rPr>
              <a:t>歲至</a:t>
            </a:r>
            <a:r>
              <a:rPr lang="en-US" altLang="zh-TW" dirty="0" smtClean="0">
                <a:solidFill>
                  <a:srgbClr val="0000CC"/>
                </a:solidFill>
                <a:latin typeface="Times New Roman" pitchFamily="18" charset="0"/>
                <a:ea typeface="華康魏碑體" pitchFamily="65" charset="-120"/>
              </a:rPr>
              <a:t>12</a:t>
            </a:r>
            <a:r>
              <a:rPr lang="zh-TW" altLang="en-US" dirty="0" smtClean="0">
                <a:solidFill>
                  <a:srgbClr val="0000CC"/>
                </a:solidFill>
                <a:latin typeface="Times New Roman" pitchFamily="18" charset="0"/>
                <a:ea typeface="華康魏碑體" pitchFamily="65" charset="-120"/>
              </a:rPr>
              <a:t>歲）：復演</a:t>
            </a:r>
            <a:r>
              <a:rPr lang="zh-TW" altLang="en-US" dirty="0" smtClean="0">
                <a:solidFill>
                  <a:srgbClr val="FF0000"/>
                </a:solidFill>
                <a:latin typeface="Times New Roman" pitchFamily="18" charset="0"/>
                <a:ea typeface="華康魏碑體" pitchFamily="65" charset="-120"/>
              </a:rPr>
              <a:t>農牧</a:t>
            </a:r>
            <a:r>
              <a:rPr lang="zh-TW" altLang="en-US" dirty="0" smtClean="0">
                <a:solidFill>
                  <a:srgbClr val="0000CC"/>
                </a:solidFill>
                <a:latin typeface="Times New Roman" pitchFamily="18" charset="0"/>
                <a:ea typeface="華康魏碑體" pitchFamily="65" charset="-120"/>
              </a:rPr>
              <a:t>社會，技術學習與常規訓練最為重要。</a:t>
            </a:r>
          </a:p>
          <a:p>
            <a:pPr>
              <a:lnSpc>
                <a:spcPct val="80000"/>
              </a:lnSpc>
              <a:buFont typeface="Wingdings" pitchFamily="2" charset="2"/>
              <a:buNone/>
              <a:defRPr/>
            </a:pPr>
            <a:r>
              <a:rPr lang="en-US" altLang="zh-TW" b="1" dirty="0" smtClean="0">
                <a:solidFill>
                  <a:srgbClr val="008000"/>
                </a:solidFill>
                <a:latin typeface="Times New Roman" pitchFamily="18" charset="0"/>
                <a:ea typeface="華康魏碑體" pitchFamily="65" charset="-120"/>
              </a:rPr>
              <a:t>4. </a:t>
            </a:r>
            <a:r>
              <a:rPr lang="zh-TW" altLang="en-US" b="1" dirty="0" smtClean="0">
                <a:solidFill>
                  <a:srgbClr val="FF0000"/>
                </a:solidFill>
                <a:latin typeface="Times New Roman" pitchFamily="18" charset="0"/>
                <a:ea typeface="華康魏碑體" pitchFamily="65" charset="-120"/>
              </a:rPr>
              <a:t>青少年期</a:t>
            </a:r>
            <a:r>
              <a:rPr lang="zh-TW" altLang="en-US" b="1" dirty="0" smtClean="0">
                <a:solidFill>
                  <a:srgbClr val="008000"/>
                </a:solidFill>
                <a:latin typeface="Times New Roman" pitchFamily="18" charset="0"/>
                <a:ea typeface="華康魏碑體" pitchFamily="65" charset="-120"/>
              </a:rPr>
              <a:t>復演</a:t>
            </a:r>
            <a:r>
              <a:rPr lang="zh-TW" altLang="en-US" b="1" dirty="0" smtClean="0">
                <a:solidFill>
                  <a:schemeClr val="tx1">
                    <a:lumMod val="95000"/>
                    <a:lumOff val="5000"/>
                  </a:schemeClr>
                </a:solidFill>
                <a:latin typeface="Times New Roman" pitchFamily="18" charset="0"/>
                <a:ea typeface="華康魏碑體" pitchFamily="65" charset="-120"/>
              </a:rPr>
              <a:t>現代社會</a:t>
            </a:r>
            <a:r>
              <a:rPr lang="zh-TW" altLang="en-US" dirty="0" smtClean="0">
                <a:solidFill>
                  <a:srgbClr val="0000CC"/>
                </a:solidFill>
                <a:latin typeface="Times New Roman" pitchFamily="18" charset="0"/>
                <a:ea typeface="華康魏碑體" pitchFamily="65" charset="-120"/>
              </a:rPr>
              <a:t>（</a:t>
            </a:r>
            <a:r>
              <a:rPr lang="en-US" altLang="zh-TW" dirty="0" smtClean="0">
                <a:solidFill>
                  <a:srgbClr val="0000CC"/>
                </a:solidFill>
                <a:latin typeface="Times New Roman" pitchFamily="18" charset="0"/>
                <a:ea typeface="華康魏碑體" pitchFamily="65" charset="-120"/>
              </a:rPr>
              <a:t>13</a:t>
            </a:r>
            <a:r>
              <a:rPr lang="zh-TW" altLang="en-US" dirty="0" smtClean="0">
                <a:solidFill>
                  <a:srgbClr val="0000CC"/>
                </a:solidFill>
                <a:latin typeface="Times New Roman" pitchFamily="18" charset="0"/>
                <a:ea typeface="華康魏碑體" pitchFamily="65" charset="-120"/>
              </a:rPr>
              <a:t>歲至</a:t>
            </a:r>
            <a:r>
              <a:rPr lang="en-US" altLang="zh-TW" dirty="0" smtClean="0">
                <a:solidFill>
                  <a:srgbClr val="0000CC"/>
                </a:solidFill>
                <a:latin typeface="Times New Roman" pitchFamily="18" charset="0"/>
                <a:ea typeface="華康魏碑體" pitchFamily="65" charset="-120"/>
              </a:rPr>
              <a:t>25</a:t>
            </a:r>
            <a:r>
              <a:rPr lang="zh-TW" altLang="en-US" dirty="0" smtClean="0">
                <a:solidFill>
                  <a:srgbClr val="0000CC"/>
                </a:solidFill>
                <a:latin typeface="Times New Roman" pitchFamily="18" charset="0"/>
                <a:ea typeface="華康魏碑體" pitchFamily="65" charset="-120"/>
              </a:rPr>
              <a:t>歲）：復演</a:t>
            </a:r>
            <a:r>
              <a:rPr lang="zh-TW" altLang="en-US" dirty="0" smtClean="0">
                <a:solidFill>
                  <a:srgbClr val="FF0000"/>
                </a:solidFill>
                <a:latin typeface="Times New Roman" pitchFamily="18" charset="0"/>
                <a:ea typeface="華康魏碑體" pitchFamily="65" charset="-120"/>
              </a:rPr>
              <a:t>現代</a:t>
            </a:r>
            <a:r>
              <a:rPr lang="zh-TW" altLang="en-US" dirty="0" smtClean="0">
                <a:solidFill>
                  <a:srgbClr val="0000CC"/>
                </a:solidFill>
                <a:latin typeface="Times New Roman" pitchFamily="18" charset="0"/>
                <a:ea typeface="華康魏碑體" pitchFamily="65" charset="-120"/>
              </a:rPr>
              <a:t>社會，充滿不安與衝突。</a:t>
            </a:r>
          </a:p>
          <a:p>
            <a:pPr>
              <a:defRPr/>
            </a:pPr>
            <a:endParaRPr lang="zh-TW" altLang="en-US" dirty="0"/>
          </a:p>
        </p:txBody>
      </p:sp>
      <p:sp>
        <p:nvSpPr>
          <p:cNvPr id="24579" name="投影片編號版面配置區 3"/>
          <p:cNvSpPr>
            <a:spLocks noGrp="1"/>
          </p:cNvSpPr>
          <p:nvPr>
            <p:ph type="sldNum" sz="quarter" idx="12"/>
          </p:nvPr>
        </p:nvSpPr>
        <p:spPr>
          <a:noFill/>
        </p:spPr>
        <p:txBody>
          <a:bodyPr/>
          <a:lstStyle/>
          <a:p>
            <a:pPr fontAlgn="base">
              <a:spcBef>
                <a:spcPct val="0"/>
              </a:spcBef>
              <a:spcAft>
                <a:spcPct val="0"/>
              </a:spcAft>
            </a:pPr>
            <a:fld id="{3274AD07-3F4A-4957-AC2B-B7F40EC744FA}" type="slidenum">
              <a:rPr lang="ja-JP" altLang="en-US" smtClean="0">
                <a:cs typeface="あくあフォント"/>
              </a:rPr>
              <a:pPr fontAlgn="base">
                <a:spcBef>
                  <a:spcPct val="0"/>
                </a:spcBef>
                <a:spcAft>
                  <a:spcPct val="0"/>
                </a:spcAft>
              </a:pPr>
              <a:t>7</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標題 1"/>
          <p:cNvSpPr>
            <a:spLocks noGrp="1"/>
          </p:cNvSpPr>
          <p:nvPr>
            <p:ph type="title"/>
          </p:nvPr>
        </p:nvSpPr>
        <p:spPr/>
        <p:txBody>
          <a:bodyPr/>
          <a:lstStyle/>
          <a:p>
            <a:endParaRPr lang="zh-TW" altLang="en-US" smtClean="0"/>
          </a:p>
        </p:txBody>
      </p:sp>
      <p:sp>
        <p:nvSpPr>
          <p:cNvPr id="3" name="內容版面配置區 2"/>
          <p:cNvSpPr>
            <a:spLocks noGrp="1"/>
          </p:cNvSpPr>
          <p:nvPr>
            <p:ph idx="1"/>
          </p:nvPr>
        </p:nvSpPr>
        <p:spPr>
          <a:xfrm>
            <a:off x="684213" y="333375"/>
            <a:ext cx="7772400" cy="5975350"/>
          </a:xfrm>
        </p:spPr>
        <p:txBody>
          <a:bodyPr/>
          <a:lstStyle/>
          <a:p>
            <a:pPr marL="514350" indent="-514350">
              <a:defRPr/>
            </a:pPr>
            <a:r>
              <a:rPr lang="en-US" altLang="zh-TW" dirty="0">
                <a:solidFill>
                  <a:schemeClr val="tx1">
                    <a:lumMod val="95000"/>
                    <a:lumOff val="5000"/>
                  </a:schemeClr>
                </a:solidFill>
                <a:latin typeface="Times New Roman" pitchFamily="18" charset="0"/>
                <a:ea typeface="華康魏碑體" pitchFamily="65" charset="-120"/>
              </a:rPr>
              <a:t>(2)</a:t>
            </a:r>
            <a:r>
              <a:rPr lang="zh-TW" altLang="en-US" dirty="0">
                <a:solidFill>
                  <a:schemeClr val="tx1">
                    <a:lumMod val="95000"/>
                    <a:lumOff val="5000"/>
                  </a:schemeClr>
                </a:solidFill>
                <a:latin typeface="Times New Roman" pitchFamily="18" charset="0"/>
                <a:ea typeface="華康魏碑體" pitchFamily="65" charset="-120"/>
              </a:rPr>
              <a:t>青</a:t>
            </a:r>
            <a:r>
              <a:rPr lang="zh-TW" altLang="zh-TW" dirty="0">
                <a:solidFill>
                  <a:schemeClr val="tx1">
                    <a:lumMod val="95000"/>
                    <a:lumOff val="5000"/>
                  </a:schemeClr>
                </a:solidFill>
                <a:latin typeface="Times New Roman" pitchFamily="18" charset="0"/>
                <a:ea typeface="華康魏碑體" pitchFamily="65" charset="-120"/>
              </a:rPr>
              <a:t>少年是狂飆期</a:t>
            </a:r>
            <a:r>
              <a:rPr lang="en-US" altLang="zh-TW" dirty="0">
                <a:solidFill>
                  <a:schemeClr val="tx1">
                    <a:lumMod val="95000"/>
                    <a:lumOff val="5000"/>
                  </a:schemeClr>
                </a:solidFill>
                <a:latin typeface="Times New Roman" pitchFamily="18" charset="0"/>
                <a:ea typeface="華康魏碑體" pitchFamily="65" charset="-120"/>
              </a:rPr>
              <a:t>:</a:t>
            </a:r>
            <a:r>
              <a:rPr lang="zh-TW" altLang="zh-TW" dirty="0">
                <a:solidFill>
                  <a:schemeClr val="tx1">
                    <a:lumMod val="95000"/>
                    <a:lumOff val="5000"/>
                  </a:schemeClr>
                </a:solidFill>
                <a:latin typeface="Times New Roman" pitchFamily="18" charset="0"/>
                <a:ea typeface="華康魏碑體" pitchFamily="65" charset="-120"/>
              </a:rPr>
              <a:t>不安的轉換階段</a:t>
            </a:r>
            <a:endParaRPr lang="en-US" altLang="zh-TW" dirty="0">
              <a:solidFill>
                <a:schemeClr val="tx1">
                  <a:lumMod val="95000"/>
                  <a:lumOff val="5000"/>
                </a:schemeClr>
              </a:solidFill>
              <a:latin typeface="Times New Roman" pitchFamily="18" charset="0"/>
              <a:ea typeface="華康魏碑體" pitchFamily="65" charset="-120"/>
            </a:endParaRPr>
          </a:p>
          <a:p>
            <a:pPr marL="514350" indent="-514350">
              <a:defRPr/>
            </a:pPr>
            <a:r>
              <a:rPr lang="zh-TW" altLang="en-US" dirty="0">
                <a:solidFill>
                  <a:schemeClr val="tx1">
                    <a:lumMod val="95000"/>
                    <a:lumOff val="5000"/>
                  </a:schemeClr>
                </a:solidFill>
                <a:latin typeface="Times New Roman" pitchFamily="18" charset="0"/>
                <a:ea typeface="華康魏碑體" pitchFamily="65" charset="-120"/>
              </a:rPr>
              <a:t>      </a:t>
            </a:r>
            <a:r>
              <a:rPr lang="en-US" altLang="zh-TW" dirty="0">
                <a:solidFill>
                  <a:schemeClr val="tx1">
                    <a:lumMod val="95000"/>
                    <a:lumOff val="5000"/>
                  </a:schemeClr>
                </a:solidFill>
                <a:latin typeface="Times New Roman" pitchFamily="18" charset="0"/>
                <a:ea typeface="華康魏碑體" pitchFamily="65" charset="-120"/>
              </a:rPr>
              <a:t>storm and stress</a:t>
            </a:r>
          </a:p>
          <a:p>
            <a:pPr marL="514350" indent="-514350">
              <a:defRPr/>
            </a:pPr>
            <a:r>
              <a:rPr lang="en-US" altLang="zh-TW" dirty="0">
                <a:latin typeface="Times New Roman" pitchFamily="18" charset="0"/>
                <a:ea typeface="華康魏碑體" pitchFamily="65" charset="-120"/>
              </a:rPr>
              <a:t>(3)</a:t>
            </a:r>
            <a:r>
              <a:rPr lang="zh-TW" altLang="en-US" dirty="0">
                <a:solidFill>
                  <a:srgbClr val="0000CC"/>
                </a:solidFill>
                <a:latin typeface="Times New Roman" pitchFamily="18" charset="0"/>
                <a:ea typeface="華康魏碑體" pitchFamily="65" charset="-120"/>
              </a:rPr>
              <a:t>青少年期是人生發展的關鍵期，同時也是人生的重生期</a:t>
            </a:r>
            <a:r>
              <a:rPr lang="en-US" altLang="zh-TW" dirty="0">
                <a:solidFill>
                  <a:srgbClr val="0000CC"/>
                </a:solidFill>
                <a:latin typeface="Times New Roman" pitchFamily="18" charset="0"/>
                <a:ea typeface="華康魏碑體" pitchFamily="65" charset="-120"/>
              </a:rPr>
              <a:t>,</a:t>
            </a:r>
            <a:r>
              <a:rPr lang="zh-TW" altLang="en-US" dirty="0">
                <a:solidFill>
                  <a:srgbClr val="0000CC"/>
                </a:solidFill>
                <a:latin typeface="Times New Roman" pitchFamily="18" charset="0"/>
                <a:ea typeface="華康魏碑體" pitchFamily="65" charset="-120"/>
              </a:rPr>
              <a:t>需要以「愛」、「崇敬」（</a:t>
            </a:r>
            <a:r>
              <a:rPr lang="en-US" altLang="zh-TW" dirty="0">
                <a:solidFill>
                  <a:srgbClr val="0000CC"/>
                </a:solidFill>
                <a:latin typeface="Times New Roman" pitchFamily="18" charset="0"/>
                <a:ea typeface="華康魏碑體" pitchFamily="65" charset="-120"/>
              </a:rPr>
              <a:t>reverence</a:t>
            </a:r>
            <a:r>
              <a:rPr lang="zh-TW" altLang="en-US" dirty="0">
                <a:solidFill>
                  <a:srgbClr val="0000CC"/>
                </a:solidFill>
                <a:latin typeface="Times New Roman" pitchFamily="18" charset="0"/>
                <a:ea typeface="華康魏碑體" pitchFamily="65" charset="-120"/>
              </a:rPr>
              <a:t>）、與「服務」來撫慰他們。</a:t>
            </a:r>
            <a:endParaRPr lang="en-US" altLang="zh-TW" dirty="0">
              <a:solidFill>
                <a:srgbClr val="0000CC"/>
              </a:solidFill>
              <a:latin typeface="Times New Roman" pitchFamily="18" charset="0"/>
              <a:ea typeface="華康魏碑體" pitchFamily="65" charset="-120"/>
            </a:endParaRPr>
          </a:p>
          <a:p>
            <a:pPr marL="514350" indent="-514350">
              <a:defRPr/>
            </a:pPr>
            <a:r>
              <a:rPr lang="en-US" altLang="zh-TW" dirty="0" smtClean="0">
                <a:solidFill>
                  <a:schemeClr val="tx1">
                    <a:lumMod val="95000"/>
                    <a:lumOff val="5000"/>
                  </a:schemeClr>
                </a:solidFill>
                <a:latin typeface="Times New Roman" pitchFamily="18" charset="0"/>
                <a:ea typeface="華康魏碑體" pitchFamily="65" charset="-120"/>
              </a:rPr>
              <a:t>(4)</a:t>
            </a:r>
            <a:r>
              <a:rPr lang="zh-TW" altLang="en-US" dirty="0" smtClean="0">
                <a:solidFill>
                  <a:schemeClr val="tx1">
                    <a:lumMod val="95000"/>
                    <a:lumOff val="5000"/>
                  </a:schemeClr>
                </a:solidFill>
                <a:latin typeface="Times New Roman" pitchFamily="18" charset="0"/>
                <a:ea typeface="華康魏碑體" pitchFamily="65" charset="-120"/>
              </a:rPr>
              <a:t>青少年之生理與社會層面的改變同時並進，呈現全面性與複雜化－</a:t>
            </a:r>
            <a:endParaRPr lang="en-US" altLang="zh-TW" dirty="0" smtClean="0">
              <a:solidFill>
                <a:schemeClr val="tx1">
                  <a:lumMod val="95000"/>
                  <a:lumOff val="5000"/>
                </a:schemeClr>
              </a:solidFill>
              <a:latin typeface="Times New Roman" pitchFamily="18" charset="0"/>
              <a:ea typeface="華康魏碑體" pitchFamily="65" charset="-120"/>
            </a:endParaRPr>
          </a:p>
          <a:p>
            <a:pPr marL="0" indent="0">
              <a:buFont typeface="あくあフォント"/>
              <a:buNone/>
              <a:defRPr/>
            </a:pPr>
            <a:r>
              <a:rPr lang="en-US" altLang="zh-TW" dirty="0">
                <a:solidFill>
                  <a:srgbClr val="0000CC"/>
                </a:solidFill>
                <a:latin typeface="Times New Roman" pitchFamily="18" charset="0"/>
                <a:ea typeface="華康魏碑體" pitchFamily="65" charset="-120"/>
              </a:rPr>
              <a:t> </a:t>
            </a:r>
            <a:r>
              <a:rPr lang="en-US" altLang="zh-TW" dirty="0" smtClean="0">
                <a:solidFill>
                  <a:srgbClr val="0000CC"/>
                </a:solidFill>
                <a:latin typeface="Times New Roman" pitchFamily="18" charset="0"/>
                <a:ea typeface="華康魏碑體" pitchFamily="65" charset="-120"/>
              </a:rPr>
              <a:t>   </a:t>
            </a:r>
            <a:r>
              <a:rPr lang="en-US" altLang="zh-TW" dirty="0">
                <a:solidFill>
                  <a:srgbClr val="0000CC"/>
                </a:solidFill>
                <a:latin typeface="Times New Roman" pitchFamily="18" charset="0"/>
                <a:ea typeface="華康魏碑體" pitchFamily="65" charset="-120"/>
              </a:rPr>
              <a:t> </a:t>
            </a:r>
            <a:r>
              <a:rPr lang="en-US" altLang="zh-TW" dirty="0" smtClean="0">
                <a:solidFill>
                  <a:srgbClr val="0000CC"/>
                </a:solidFill>
                <a:latin typeface="Times New Roman" pitchFamily="18" charset="0"/>
                <a:ea typeface="華康魏碑體" pitchFamily="65" charset="-120"/>
              </a:rPr>
              <a:t>A.</a:t>
            </a:r>
            <a:r>
              <a:rPr lang="zh-TW" altLang="en-US" dirty="0" smtClean="0">
                <a:solidFill>
                  <a:srgbClr val="0000CC"/>
                </a:solidFill>
                <a:latin typeface="Times New Roman" pitchFamily="18" charset="0"/>
                <a:ea typeface="華康魏碑體" pitchFamily="65" charset="-120"/>
              </a:rPr>
              <a:t>生理成長、性成熟、情緒激烈與衝突</a:t>
            </a:r>
            <a:r>
              <a:rPr lang="zh-TW" altLang="en-US" dirty="0">
                <a:solidFill>
                  <a:srgbClr val="0000CC"/>
                </a:solidFill>
                <a:latin typeface="Times New Roman" pitchFamily="18" charset="0"/>
                <a:ea typeface="華康魏碑體" pitchFamily="65" charset="-120"/>
              </a:rPr>
              <a:t> </a:t>
            </a:r>
            <a:r>
              <a:rPr lang="zh-TW" altLang="en-US" dirty="0" smtClean="0">
                <a:solidFill>
                  <a:srgbClr val="0000CC"/>
                </a:solidFill>
                <a:latin typeface="Times New Roman" pitchFamily="18" charset="0"/>
                <a:ea typeface="華康魏碑體" pitchFamily="65" charset="-120"/>
              </a:rPr>
              <a:t>  </a:t>
            </a:r>
            <a:endParaRPr lang="en-US" altLang="zh-TW" dirty="0" smtClean="0">
              <a:solidFill>
                <a:srgbClr val="0000CC"/>
              </a:solidFill>
              <a:latin typeface="Times New Roman" pitchFamily="18" charset="0"/>
              <a:ea typeface="華康魏碑體" pitchFamily="65" charset="-120"/>
            </a:endParaRPr>
          </a:p>
          <a:p>
            <a:pPr marL="0" indent="0">
              <a:buFont typeface="あくあフォント"/>
              <a:buNone/>
              <a:defRPr/>
            </a:pPr>
            <a:r>
              <a:rPr lang="en-US" altLang="zh-TW" dirty="0">
                <a:solidFill>
                  <a:srgbClr val="0000CC"/>
                </a:solidFill>
                <a:latin typeface="Times New Roman" pitchFamily="18" charset="0"/>
                <a:ea typeface="華康魏碑體" pitchFamily="65" charset="-120"/>
              </a:rPr>
              <a:t> </a:t>
            </a:r>
            <a:r>
              <a:rPr lang="en-US" altLang="zh-TW" dirty="0" smtClean="0">
                <a:solidFill>
                  <a:srgbClr val="0000CC"/>
                </a:solidFill>
                <a:latin typeface="Times New Roman" pitchFamily="18" charset="0"/>
                <a:ea typeface="華康魏碑體" pitchFamily="65" charset="-120"/>
              </a:rPr>
              <a:t>    B.</a:t>
            </a:r>
            <a:r>
              <a:rPr lang="zh-TW" altLang="en-US" dirty="0" smtClean="0">
                <a:solidFill>
                  <a:srgbClr val="0000CC"/>
                </a:solidFill>
                <a:latin typeface="Times New Roman" pitchFamily="18" charset="0"/>
                <a:ea typeface="華康魏碑體" pitchFamily="65" charset="-120"/>
              </a:rPr>
              <a:t>新的推理能力，新的道德體認</a:t>
            </a:r>
            <a:endParaRPr lang="en-US" altLang="zh-TW" dirty="0" smtClean="0">
              <a:solidFill>
                <a:srgbClr val="0000CC"/>
              </a:solidFill>
              <a:latin typeface="Times New Roman" pitchFamily="18" charset="0"/>
              <a:ea typeface="華康魏碑體" pitchFamily="65" charset="-120"/>
            </a:endParaRPr>
          </a:p>
          <a:p>
            <a:pPr marL="0" indent="0">
              <a:buFont typeface="あくあフォント"/>
              <a:buNone/>
              <a:defRPr/>
            </a:pPr>
            <a:r>
              <a:rPr lang="en-US" altLang="zh-TW" dirty="0">
                <a:solidFill>
                  <a:srgbClr val="0000CC"/>
                </a:solidFill>
                <a:latin typeface="Times New Roman" pitchFamily="18" charset="0"/>
                <a:ea typeface="華康魏碑體" pitchFamily="65" charset="-120"/>
              </a:rPr>
              <a:t> </a:t>
            </a:r>
            <a:r>
              <a:rPr lang="en-US" altLang="zh-TW" dirty="0" smtClean="0">
                <a:solidFill>
                  <a:srgbClr val="0000CC"/>
                </a:solidFill>
                <a:latin typeface="Times New Roman" pitchFamily="18" charset="0"/>
                <a:ea typeface="華康魏碑體" pitchFamily="65" charset="-120"/>
              </a:rPr>
              <a:t>    C.</a:t>
            </a:r>
            <a:r>
              <a:rPr lang="zh-TW" altLang="en-US" dirty="0" smtClean="0">
                <a:solidFill>
                  <a:srgbClr val="0000CC"/>
                </a:solidFill>
                <a:latin typeface="Times New Roman" pitchFamily="18" charset="0"/>
                <a:ea typeface="華康魏碑體" pitchFamily="65" charset="-120"/>
              </a:rPr>
              <a:t>社會與政治層面的複雜化。</a:t>
            </a:r>
            <a:endParaRPr lang="en-US" altLang="zh-TW" dirty="0" smtClean="0">
              <a:solidFill>
                <a:srgbClr val="0000CC"/>
              </a:solidFill>
              <a:latin typeface="Times New Roman" pitchFamily="18" charset="0"/>
              <a:ea typeface="華康魏碑體" pitchFamily="65" charset="-120"/>
            </a:endParaRPr>
          </a:p>
          <a:p>
            <a:pPr marL="514350" indent="-514350">
              <a:defRPr/>
            </a:pPr>
            <a:endParaRPr lang="zh-TW" altLang="zh-TW" dirty="0" smtClean="0">
              <a:latin typeface="標楷體" pitchFamily="65" charset="-120"/>
              <a:ea typeface="標楷體" pitchFamily="65" charset="-120"/>
            </a:endParaRPr>
          </a:p>
          <a:p>
            <a:pPr>
              <a:defRPr/>
            </a:pPr>
            <a:endParaRPr lang="zh-TW" altLang="en-US" dirty="0"/>
          </a:p>
        </p:txBody>
      </p:sp>
      <p:sp>
        <p:nvSpPr>
          <p:cNvPr id="25603" name="投影片編號版面配置區 3"/>
          <p:cNvSpPr>
            <a:spLocks noGrp="1"/>
          </p:cNvSpPr>
          <p:nvPr>
            <p:ph type="sldNum" sz="quarter" idx="12"/>
          </p:nvPr>
        </p:nvSpPr>
        <p:spPr>
          <a:noFill/>
        </p:spPr>
        <p:txBody>
          <a:bodyPr/>
          <a:lstStyle/>
          <a:p>
            <a:pPr fontAlgn="base">
              <a:spcBef>
                <a:spcPct val="0"/>
              </a:spcBef>
              <a:spcAft>
                <a:spcPct val="0"/>
              </a:spcAft>
            </a:pPr>
            <a:fld id="{C60D3653-06A8-4B85-AC1D-FA48CF6CC27B}" type="slidenum">
              <a:rPr lang="ja-JP" altLang="en-US" smtClean="0">
                <a:cs typeface="あくあフォント"/>
              </a:rPr>
              <a:pPr fontAlgn="base">
                <a:spcBef>
                  <a:spcPct val="0"/>
                </a:spcBef>
                <a:spcAft>
                  <a:spcPct val="0"/>
                </a:spcAft>
              </a:pPr>
              <a:t>8</a:t>
            </a:fld>
            <a:endParaRPr lang="en-US" altLang="ja-JP" smtClean="0">
              <a:cs typeface="あくあフォント"/>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投影片編號版面配置區 3"/>
          <p:cNvSpPr>
            <a:spLocks noGrp="1"/>
          </p:cNvSpPr>
          <p:nvPr>
            <p:ph type="sldNum" sz="quarter" idx="10"/>
          </p:nvPr>
        </p:nvSpPr>
        <p:spPr>
          <a:noFill/>
        </p:spPr>
        <p:txBody>
          <a:bodyPr/>
          <a:lstStyle/>
          <a:p>
            <a:pPr fontAlgn="base">
              <a:spcBef>
                <a:spcPct val="0"/>
              </a:spcBef>
              <a:spcAft>
                <a:spcPct val="0"/>
              </a:spcAft>
            </a:pPr>
            <a:fld id="{D94D4BA8-9DDC-44E3-B559-2E039595CAE2}" type="slidenum">
              <a:rPr lang="zh-TW" altLang="en-US" smtClean="0">
                <a:cs typeface="あくあフォント"/>
              </a:rPr>
              <a:pPr fontAlgn="base">
                <a:spcBef>
                  <a:spcPct val="0"/>
                </a:spcBef>
                <a:spcAft>
                  <a:spcPct val="0"/>
                </a:spcAft>
              </a:pPr>
              <a:t>9</a:t>
            </a:fld>
            <a:endParaRPr lang="en-US" altLang="zh-TW" smtClean="0">
              <a:cs typeface="あくあフォント"/>
            </a:endParaRPr>
          </a:p>
        </p:txBody>
      </p:sp>
      <p:sp>
        <p:nvSpPr>
          <p:cNvPr id="26626" name="Rectangle 47"/>
          <p:cNvSpPr>
            <a:spLocks noGrp="1" noChangeArrowheads="1"/>
          </p:cNvSpPr>
          <p:nvPr>
            <p:ph type="title"/>
          </p:nvPr>
        </p:nvSpPr>
        <p:spPr/>
        <p:txBody>
          <a:bodyPr/>
          <a:lstStyle/>
          <a:p>
            <a:r>
              <a:rPr lang="zh-TW" altLang="en-US" smtClean="0">
                <a:solidFill>
                  <a:srgbClr val="008000"/>
                </a:solidFill>
                <a:latin typeface="Times New Roman" pitchFamily="18" charset="0"/>
                <a:ea typeface="華康粗黑體"/>
                <a:cs typeface="華康粗黑體"/>
              </a:rPr>
              <a:t>復演論與青少年狂飆期</a:t>
            </a:r>
            <a:r>
              <a:rPr lang="zh-TW" altLang="en-US" sz="2400" smtClean="0">
                <a:solidFill>
                  <a:srgbClr val="008000"/>
                </a:solidFill>
                <a:latin typeface="Times New Roman" pitchFamily="18" charset="0"/>
                <a:ea typeface="華康粗黑體"/>
                <a:cs typeface="華康粗黑體"/>
              </a:rPr>
              <a:t> </a:t>
            </a:r>
            <a:r>
              <a:rPr lang="zh-TW" altLang="en-US" sz="2400" b="1" smtClean="0">
                <a:solidFill>
                  <a:srgbClr val="CC0000"/>
                </a:solidFill>
                <a:latin typeface="Times New Roman" pitchFamily="18" charset="0"/>
                <a:ea typeface="華康粗黑體"/>
                <a:cs typeface="華康粗黑體"/>
              </a:rPr>
              <a:t> </a:t>
            </a:r>
            <a:r>
              <a:rPr lang="en-US" altLang="zh-TW" sz="2400" b="1" smtClean="0">
                <a:solidFill>
                  <a:srgbClr val="CC0000"/>
                </a:solidFill>
                <a:latin typeface="Times New Roman" pitchFamily="18" charset="0"/>
                <a:ea typeface="華康粗黑體"/>
                <a:cs typeface="華康粗黑體"/>
              </a:rPr>
              <a:t>2-2</a:t>
            </a:r>
            <a:endParaRPr lang="zh-TW" altLang="en-US" sz="2400" b="1" smtClean="0">
              <a:solidFill>
                <a:srgbClr val="CC0000"/>
              </a:solidFill>
              <a:latin typeface="Times New Roman" pitchFamily="18" charset="0"/>
              <a:ea typeface="華康粗黑體"/>
              <a:cs typeface="華康粗黑體"/>
            </a:endParaRPr>
          </a:p>
        </p:txBody>
      </p:sp>
      <p:graphicFrame>
        <p:nvGraphicFramePr>
          <p:cNvPr id="939248" name="Group 240"/>
          <p:cNvGraphicFramePr>
            <a:graphicFrameLocks noGrp="1"/>
          </p:cNvGraphicFramePr>
          <p:nvPr>
            <p:ph idx="1"/>
          </p:nvPr>
        </p:nvGraphicFramePr>
        <p:xfrm>
          <a:off x="990600" y="2133600"/>
          <a:ext cx="7924800" cy="3962402"/>
        </p:xfrm>
        <a:graphic>
          <a:graphicData uri="http://schemas.openxmlformats.org/drawingml/2006/table">
            <a:tbl>
              <a:tblPr/>
              <a:tblGrid>
                <a:gridCol w="917575"/>
                <a:gridCol w="2592388"/>
                <a:gridCol w="1439862"/>
                <a:gridCol w="2974975"/>
              </a:tblGrid>
              <a:tr h="566738">
                <a:tc gridSpan="4">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200" b="1" i="0" u="none" strike="noStrike" cap="none" normalizeH="0" baseline="0" dirty="0" smtClean="0">
                          <a:ln>
                            <a:noFill/>
                          </a:ln>
                          <a:solidFill>
                            <a:srgbClr val="CC00CC"/>
                          </a:solidFill>
                          <a:effectLst/>
                          <a:latin typeface="華康魏碑體" pitchFamily="65" charset="-120"/>
                          <a:ea typeface="華康魏碑體" pitchFamily="65" charset="-120"/>
                        </a:rPr>
                        <a:t>☆ </a:t>
                      </a:r>
                      <a:r>
                        <a:rPr kumimoji="1" lang="zh-TW" altLang="en-US" sz="2400" b="0" i="0" u="none" strike="noStrike" cap="none" normalizeH="0" baseline="0" dirty="0" smtClean="0">
                          <a:ln>
                            <a:noFill/>
                          </a:ln>
                          <a:solidFill>
                            <a:srgbClr val="0000CC"/>
                          </a:solidFill>
                          <a:effectLst/>
                          <a:latin typeface="Times New Roman" pitchFamily="18" charset="0"/>
                          <a:ea typeface="華康魏碑體" pitchFamily="65" charset="-120"/>
                        </a:rPr>
                        <a:t>個體在</a:t>
                      </a:r>
                      <a:r>
                        <a:rPr kumimoji="1" lang="en-US" altLang="zh-TW" sz="2400" b="0" i="0" u="none" strike="noStrike" cap="none" normalizeH="0" baseline="0" dirty="0" smtClean="0">
                          <a:ln>
                            <a:noFill/>
                          </a:ln>
                          <a:solidFill>
                            <a:srgbClr val="0000CC"/>
                          </a:solidFill>
                          <a:effectLst/>
                          <a:latin typeface="Times New Roman" pitchFamily="18" charset="0"/>
                          <a:ea typeface="華康魏碑體" pitchFamily="65" charset="-120"/>
                        </a:rPr>
                        <a:t>12-25</a:t>
                      </a:r>
                      <a:r>
                        <a:rPr kumimoji="1" lang="zh-TW" altLang="en-US" sz="2400" b="0" i="0" u="none" strike="noStrike" cap="none" normalizeH="0" baseline="0" dirty="0" smtClean="0">
                          <a:ln>
                            <a:noFill/>
                          </a:ln>
                          <a:solidFill>
                            <a:srgbClr val="0000CC"/>
                          </a:solidFill>
                          <a:effectLst/>
                          <a:latin typeface="Times New Roman" pitchFamily="18" charset="0"/>
                          <a:ea typeface="華康魏碑體" pitchFamily="65" charset="-120"/>
                        </a:rPr>
                        <a:t>歲之間，具有矛盾的傾向：</a:t>
                      </a:r>
                    </a:p>
                  </a:txBody>
                  <a:tcPr anchor="ctr" horzOverflow="overflow">
                    <a:lnL w="28575" cap="flat" cmpd="sng" algn="ctr">
                      <a:solidFill>
                        <a:srgbClr val="008000"/>
                      </a:solidFill>
                      <a:prstDash val="solid"/>
                      <a:miter lim="800000"/>
                      <a:headEnd type="none" w="med" len="med"/>
                      <a:tailEnd type="none" w="med" len="med"/>
                    </a:lnL>
                    <a:lnR w="28575" cap="flat" cmpd="sng" algn="ctr">
                      <a:solidFill>
                        <a:srgbClr val="008000"/>
                      </a:solidFill>
                      <a:prstDash val="solid"/>
                      <a:miter lim="800000"/>
                      <a:headEnd type="none" w="med" len="med"/>
                      <a:tailEnd type="none" w="med" len="med"/>
                    </a:lnR>
                    <a:lnT w="28575"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5651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華康魏碑體" pitchFamily="65" charset="-120"/>
                        </a:rPr>
                        <a:t>1.</a:t>
                      </a:r>
                    </a:p>
                  </a:txBody>
                  <a:tcPr anchor="ctr" horzOverflow="overflow">
                    <a:lnL w="28575" cap="flat" cmpd="sng" algn="ctr">
                      <a:solidFill>
                        <a:srgbClr val="008000"/>
                      </a:solidFill>
                      <a:prstDash val="solid"/>
                      <a:miter lim="800000"/>
                      <a:headEnd type="none" w="med" len="med"/>
                      <a:tailEnd type="none" w="med" len="med"/>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活力、熱情</a:t>
                      </a: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CC0000"/>
                          </a:solidFill>
                          <a:effectLst/>
                          <a:latin typeface="Times New Roman" pitchFamily="18" charset="0"/>
                          <a:ea typeface="標楷體" pitchFamily="65" charset="-120"/>
                        </a:rPr>
                        <a:t>vs.</a:t>
                      </a: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冷漠、無聊</a:t>
                      </a:r>
                    </a:p>
                  </a:txBody>
                  <a:tcPr anchor="ctr" horzOverflow="overflow">
                    <a:lnL>
                      <a:noFill/>
                    </a:lnL>
                    <a:lnR w="28575" cap="flat" cmpd="sng" algn="ctr">
                      <a:solidFill>
                        <a:srgbClr val="008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華康魏碑體" pitchFamily="65" charset="-120"/>
                        </a:rPr>
                        <a:t>2.</a:t>
                      </a:r>
                    </a:p>
                  </a:txBody>
                  <a:tcPr anchor="ctr" horzOverflow="overflow">
                    <a:lnL w="28575" cap="flat" cmpd="sng" algn="ctr">
                      <a:solidFill>
                        <a:srgbClr val="008000"/>
                      </a:solidFill>
                      <a:prstDash val="solid"/>
                      <a:miter lim="800000"/>
                      <a:headEnd type="none" w="med" len="med"/>
                      <a:tailEnd type="none" w="med" len="med"/>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dirty="0" smtClean="0">
                          <a:ln>
                            <a:noFill/>
                          </a:ln>
                          <a:solidFill>
                            <a:srgbClr val="0000CC"/>
                          </a:solidFill>
                          <a:effectLst/>
                          <a:latin typeface="Times New Roman" pitchFamily="18" charset="0"/>
                          <a:ea typeface="華康魏碑體" pitchFamily="65" charset="-120"/>
                        </a:rPr>
                        <a:t>歡樂、興奮</a:t>
                      </a: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CC0000"/>
                          </a:solidFill>
                          <a:effectLst/>
                          <a:latin typeface="Times New Roman" pitchFamily="18" charset="0"/>
                          <a:ea typeface="標楷體" pitchFamily="65" charset="-120"/>
                        </a:rPr>
                        <a:t>vs</a:t>
                      </a:r>
                      <a:r>
                        <a:rPr kumimoji="1" lang="en-US" altLang="zh-TW" sz="2400" b="0" i="0" u="none" strike="noStrike" cap="none" normalizeH="0" baseline="0" smtClean="0">
                          <a:ln>
                            <a:noFill/>
                          </a:ln>
                          <a:solidFill>
                            <a:srgbClr val="0000CC"/>
                          </a:solidFill>
                          <a:effectLst/>
                          <a:latin typeface="Times New Roman" pitchFamily="18" charset="0"/>
                          <a:ea typeface="標楷體" pitchFamily="65" charset="-120"/>
                        </a:rPr>
                        <a:t>.</a:t>
                      </a:r>
                      <a:endParaRPr kumimoji="1" lang="zh-TW" altLang="en-US" sz="2400" b="0" i="0" u="none" strike="noStrike" cap="none" normalizeH="0" baseline="0" smtClean="0">
                        <a:ln>
                          <a:noFill/>
                        </a:ln>
                        <a:solidFill>
                          <a:srgbClr val="0000CC"/>
                        </a:solidFill>
                        <a:effectLst/>
                        <a:latin typeface="Times New Roman" pitchFamily="18" charset="0"/>
                        <a:ea typeface="標楷體" pitchFamily="65" charset="-120"/>
                      </a:endParaRP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憂鬱、悲傷</a:t>
                      </a:r>
                    </a:p>
                  </a:txBody>
                  <a:tcPr anchor="ctr" horzOverflow="overflow">
                    <a:lnL>
                      <a:noFill/>
                    </a:lnL>
                    <a:lnR w="28575" cap="flat" cmpd="sng" algn="ctr">
                      <a:solidFill>
                        <a:srgbClr val="008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r>
              <a:tr h="5651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華康魏碑體" pitchFamily="65" charset="-120"/>
                        </a:rPr>
                        <a:t>3.</a:t>
                      </a:r>
                    </a:p>
                  </a:txBody>
                  <a:tcPr anchor="ctr" horzOverflow="overflow">
                    <a:lnL w="28575" cap="flat" cmpd="sng" algn="ctr">
                      <a:solidFill>
                        <a:srgbClr val="008000"/>
                      </a:solidFill>
                      <a:prstDash val="solid"/>
                      <a:miter lim="800000"/>
                      <a:headEnd type="none" w="med" len="med"/>
                      <a:tailEnd type="none" w="med" len="med"/>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虛榮、自誇</a:t>
                      </a: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CC0000"/>
                          </a:solidFill>
                          <a:effectLst/>
                          <a:latin typeface="Times New Roman" pitchFamily="18" charset="0"/>
                          <a:ea typeface="標楷體" pitchFamily="65" charset="-120"/>
                        </a:rPr>
                        <a:t>vs.</a:t>
                      </a:r>
                      <a:endParaRPr kumimoji="1" lang="zh-TW" altLang="en-US" sz="2400" b="0" i="0" u="none" strike="noStrike" cap="none" normalizeH="0" baseline="0" smtClean="0">
                        <a:ln>
                          <a:noFill/>
                        </a:ln>
                        <a:solidFill>
                          <a:srgbClr val="CC0000"/>
                        </a:solidFill>
                        <a:effectLst/>
                        <a:latin typeface="Times New Roman" pitchFamily="18" charset="0"/>
                        <a:ea typeface="標楷體" pitchFamily="65" charset="-120"/>
                      </a:endParaRP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謙卑、羞愧</a:t>
                      </a:r>
                    </a:p>
                  </a:txBody>
                  <a:tcPr anchor="ctr" horzOverflow="overflow">
                    <a:lnL>
                      <a:noFill/>
                    </a:lnL>
                    <a:lnR w="28575" cap="flat" cmpd="sng" algn="ctr">
                      <a:solidFill>
                        <a:srgbClr val="008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華康魏碑體" pitchFamily="65" charset="-120"/>
                        </a:rPr>
                        <a:t>4.</a:t>
                      </a:r>
                    </a:p>
                  </a:txBody>
                  <a:tcPr anchor="ctr" horzOverflow="overflow">
                    <a:lnL w="28575" cap="flat" cmpd="sng" algn="ctr">
                      <a:solidFill>
                        <a:srgbClr val="008000"/>
                      </a:solidFill>
                      <a:prstDash val="solid"/>
                      <a:miter lim="800000"/>
                      <a:headEnd type="none" w="med" len="med"/>
                      <a:tailEnd type="none" w="med" len="med"/>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理想的利他</a:t>
                      </a: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CC0000"/>
                          </a:solidFill>
                          <a:effectLst/>
                          <a:latin typeface="Times New Roman" pitchFamily="18" charset="0"/>
                          <a:ea typeface="標楷體" pitchFamily="65" charset="-120"/>
                        </a:rPr>
                        <a:t>vs.</a:t>
                      </a:r>
                      <a:endParaRPr kumimoji="1" lang="zh-TW" altLang="en-US" sz="2400" b="0" i="0" u="none" strike="noStrike" cap="none" normalizeH="0" baseline="0" smtClean="0">
                        <a:ln>
                          <a:noFill/>
                        </a:ln>
                        <a:solidFill>
                          <a:srgbClr val="CC0000"/>
                        </a:solidFill>
                        <a:effectLst/>
                        <a:latin typeface="Times New Roman" pitchFamily="18" charset="0"/>
                        <a:ea typeface="標楷體" pitchFamily="65" charset="-120"/>
                      </a:endParaRP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自私</a:t>
                      </a:r>
                    </a:p>
                  </a:txBody>
                  <a:tcPr anchor="ctr" horzOverflow="overflow">
                    <a:lnL>
                      <a:noFill/>
                    </a:lnL>
                    <a:lnR w="28575" cap="flat" cmpd="sng" algn="ctr">
                      <a:solidFill>
                        <a:srgbClr val="008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r>
              <a:tr h="5651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華康魏碑體" pitchFamily="65" charset="-120"/>
                        </a:rPr>
                        <a:t>5.</a:t>
                      </a:r>
                    </a:p>
                  </a:txBody>
                  <a:tcPr anchor="ctr" horzOverflow="overflow">
                    <a:lnL w="28575" cap="flat" cmpd="sng" algn="ctr">
                      <a:solidFill>
                        <a:srgbClr val="008000"/>
                      </a:solidFill>
                      <a:prstDash val="solid"/>
                      <a:miter lim="800000"/>
                      <a:headEnd type="none" w="med" len="med"/>
                      <a:tailEnd type="none" w="med" len="med"/>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敏銳</a:t>
                      </a: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CC0000"/>
                          </a:solidFill>
                          <a:effectLst/>
                          <a:latin typeface="Times New Roman" pitchFamily="18" charset="0"/>
                          <a:ea typeface="標楷體" pitchFamily="65" charset="-120"/>
                        </a:rPr>
                        <a:t>vs.</a:t>
                      </a:r>
                      <a:endParaRPr kumimoji="1" lang="zh-TW" altLang="en-US" sz="2400" b="0" i="0" u="none" strike="noStrike" cap="none" normalizeH="0" baseline="0" smtClean="0">
                        <a:ln>
                          <a:noFill/>
                        </a:ln>
                        <a:solidFill>
                          <a:srgbClr val="CC0000"/>
                        </a:solidFill>
                        <a:effectLst/>
                        <a:latin typeface="Times New Roman" pitchFamily="18" charset="0"/>
                        <a:ea typeface="標楷體" pitchFamily="65" charset="-120"/>
                      </a:endParaRPr>
                    </a:p>
                  </a:txBody>
                  <a:tcPr anchor="ctr" horzOverflow="overflow">
                    <a:lnL>
                      <a:noFill/>
                    </a:lnL>
                    <a:lnR>
                      <a:noFill/>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冷淡</a:t>
                      </a:r>
                    </a:p>
                  </a:txBody>
                  <a:tcPr anchor="ctr" horzOverflow="overflow">
                    <a:lnL>
                      <a:noFill/>
                    </a:lnL>
                    <a:lnR w="28575" cap="flat" cmpd="sng" algn="ctr">
                      <a:solidFill>
                        <a:srgbClr val="008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solidFill>
                      <a:srgbClr val="CCECFF"/>
                    </a:solid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0000CC"/>
                          </a:solidFill>
                          <a:effectLst/>
                          <a:latin typeface="Times New Roman" pitchFamily="18" charset="0"/>
                          <a:ea typeface="華康魏碑體" pitchFamily="65" charset="-120"/>
                        </a:rPr>
                        <a:t>6.</a:t>
                      </a:r>
                    </a:p>
                  </a:txBody>
                  <a:tcPr anchor="ctr" horzOverflow="overflow">
                    <a:lnL w="28575" cap="flat" cmpd="sng" algn="ctr">
                      <a:solidFill>
                        <a:srgbClr val="008000"/>
                      </a:solidFill>
                      <a:prstDash val="solid"/>
                      <a:miter lim="800000"/>
                      <a:headEnd type="none" w="med" len="med"/>
                      <a:tailEnd type="none" w="med" len="med"/>
                    </a:lnL>
                    <a:lnR>
                      <a:noFill/>
                    </a:lnR>
                    <a:lnT w="12700" cap="flat" cmpd="sng" algn="ctr">
                      <a:solidFill>
                        <a:srgbClr val="008000"/>
                      </a:solidFill>
                      <a:prstDash val="solid"/>
                      <a:miter lim="800000"/>
                      <a:headEnd type="none" w="med" len="med"/>
                      <a:tailEnd type="none" w="med" len="med"/>
                    </a:lnT>
                    <a:lnB w="28575"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smtClean="0">
                          <a:ln>
                            <a:noFill/>
                          </a:ln>
                          <a:solidFill>
                            <a:srgbClr val="0000CC"/>
                          </a:solidFill>
                          <a:effectLst/>
                          <a:latin typeface="Times New Roman" pitchFamily="18" charset="0"/>
                          <a:ea typeface="華康魏碑體" pitchFamily="65" charset="-120"/>
                        </a:rPr>
                        <a:t>溫柔</a:t>
                      </a:r>
                    </a:p>
                  </a:txBody>
                  <a:tcPr anchor="ctr" horzOverflow="overflow">
                    <a:lnL>
                      <a:noFill/>
                    </a:lnL>
                    <a:lnR>
                      <a:noFill/>
                    </a:lnR>
                    <a:lnT w="12700" cap="flat" cmpd="sng" algn="ctr">
                      <a:solidFill>
                        <a:srgbClr val="008000"/>
                      </a:solidFill>
                      <a:prstDash val="solid"/>
                      <a:miter lim="800000"/>
                      <a:headEnd type="none" w="med" len="med"/>
                      <a:tailEnd type="none" w="med" len="med"/>
                    </a:lnT>
                    <a:lnB w="28575"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rgbClr val="CC0000"/>
                          </a:solidFill>
                          <a:effectLst/>
                          <a:latin typeface="Times New Roman" pitchFamily="18" charset="0"/>
                          <a:ea typeface="標楷體" pitchFamily="65" charset="-120"/>
                        </a:rPr>
                        <a:t>vs.</a:t>
                      </a:r>
                      <a:endParaRPr kumimoji="1" lang="zh-TW" altLang="en-US" sz="2400" b="0" i="0" u="none" strike="noStrike" cap="none" normalizeH="0" baseline="0" smtClean="0">
                        <a:ln>
                          <a:noFill/>
                        </a:ln>
                        <a:solidFill>
                          <a:srgbClr val="CC0000"/>
                        </a:solidFill>
                        <a:effectLst/>
                        <a:latin typeface="Times New Roman" pitchFamily="18" charset="0"/>
                        <a:ea typeface="標楷體" pitchFamily="65" charset="-120"/>
                      </a:endParaRPr>
                    </a:p>
                  </a:txBody>
                  <a:tcPr anchor="ctr" horzOverflow="overflow">
                    <a:lnL>
                      <a:noFill/>
                    </a:lnL>
                    <a:lnR>
                      <a:noFill/>
                    </a:lnR>
                    <a:lnT w="12700" cap="flat" cmpd="sng" algn="ctr">
                      <a:solidFill>
                        <a:srgbClr val="008000"/>
                      </a:solidFill>
                      <a:prstDash val="solid"/>
                      <a:miter lim="800000"/>
                      <a:headEnd type="none" w="med" len="med"/>
                      <a:tailEnd type="none" w="med" len="med"/>
                    </a:lnT>
                    <a:lnB w="28575" cap="flat" cmpd="sng" algn="ctr">
                      <a:solidFill>
                        <a:srgbClr val="008000"/>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zh-TW" altLang="en-US" sz="2400" b="0" i="0" u="none" strike="noStrike" cap="none" normalizeH="0" baseline="0" dirty="0" smtClean="0">
                          <a:ln>
                            <a:noFill/>
                          </a:ln>
                          <a:solidFill>
                            <a:srgbClr val="0000CC"/>
                          </a:solidFill>
                          <a:effectLst/>
                          <a:latin typeface="Times New Roman" pitchFamily="18" charset="0"/>
                          <a:ea typeface="華康魏碑體" pitchFamily="65" charset="-120"/>
                        </a:rPr>
                        <a:t>野蠻</a:t>
                      </a:r>
                    </a:p>
                  </a:txBody>
                  <a:tcPr anchor="ctr" horzOverflow="overflow">
                    <a:lnL>
                      <a:noFill/>
                    </a:lnL>
                    <a:lnR w="28575" cap="flat" cmpd="sng" algn="ctr">
                      <a:solidFill>
                        <a:srgbClr val="008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28575" cap="flat" cmpd="sng" algn="ctr">
                      <a:solidFill>
                        <a:srgbClr val="008000"/>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nyanplate006-red-">
  <a:themeElements>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あくあフォント"/>
        <a:ea typeface="あくあフォント"/>
        <a:cs typeface=""/>
      </a:majorFont>
      <a:minorFont>
        <a:latin typeface="あくあフォント"/>
        <a:ea typeface="あくあフォント"/>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4606</Words>
  <Application>Microsoft Office PowerPoint</Application>
  <PresentationFormat>如螢幕大小 (4:3)</PresentationFormat>
  <Paragraphs>529</Paragraphs>
  <Slides>58</Slides>
  <Notes>2</Notes>
  <HiddenSlides>0</HiddenSlides>
  <MMClips>0</MMClips>
  <ScaleCrop>false</ScaleCrop>
  <HeadingPairs>
    <vt:vector size="4" baseType="variant">
      <vt:variant>
        <vt:lpstr>佈景主題</vt:lpstr>
      </vt:variant>
      <vt:variant>
        <vt:i4>1</vt:i4>
      </vt:variant>
      <vt:variant>
        <vt:lpstr>投影片標題</vt:lpstr>
      </vt:variant>
      <vt:variant>
        <vt:i4>58</vt:i4>
      </vt:variant>
    </vt:vector>
  </HeadingPairs>
  <TitlesOfParts>
    <vt:vector size="59" baseType="lpstr">
      <vt:lpstr>nyanplate006-red-</vt:lpstr>
      <vt:lpstr>第二章 青少年理論基礎 </vt:lpstr>
      <vt:lpstr>PowerPoint 簡報</vt:lpstr>
      <vt:lpstr>PowerPoint 簡報</vt:lpstr>
      <vt:lpstr>PowerPoint 簡報</vt:lpstr>
      <vt:lpstr>PowerPoint 簡報</vt:lpstr>
      <vt:lpstr>青少年理論基礎</vt:lpstr>
      <vt:lpstr>PowerPoint 簡報</vt:lpstr>
      <vt:lpstr>PowerPoint 簡報</vt:lpstr>
      <vt:lpstr>復演論與青少年狂飆期  2-2</vt:lpstr>
      <vt:lpstr>青少年理論基礎</vt:lpstr>
      <vt:lpstr>精神分析論(心理動力)</vt:lpstr>
      <vt:lpstr>精神分析論</vt:lpstr>
      <vt:lpstr>精神分析論</vt:lpstr>
      <vt:lpstr>精神分析論</vt:lpstr>
      <vt:lpstr>PowerPoint 簡報</vt:lpstr>
      <vt:lpstr>精神分析在青少年時期的應用</vt:lpstr>
      <vt:lpstr>精神分析在青少年時期的應用</vt:lpstr>
      <vt:lpstr>慾力再現論</vt:lpstr>
      <vt:lpstr>3.Harry Stack Sullivan人際關係論 </vt:lpstr>
      <vt:lpstr>Sullivan的人際關係論，其基本假設為：</vt:lpstr>
      <vt:lpstr>PowerPoint 簡報</vt:lpstr>
      <vt:lpstr>青少年三個心理發展階段</vt:lpstr>
      <vt:lpstr>社會心理發展理論</vt:lpstr>
      <vt:lpstr>     Erikson認為人格是個體與社會之間的互動與適應，其理論重點如下：</vt:lpstr>
      <vt:lpstr>PowerPoint 簡報</vt:lpstr>
      <vt:lpstr>(3)自我認同（self-identity; ego identity）</vt:lpstr>
      <vt:lpstr>青少年理論基礎</vt:lpstr>
      <vt:lpstr>青少年理論基礎</vt:lpstr>
      <vt:lpstr>Marcia統合類型論</vt:lpstr>
      <vt:lpstr>Marcia統合類型論</vt:lpstr>
      <vt:lpstr>Marcia統合類型論</vt:lpstr>
      <vt:lpstr>Marcia統合類型論</vt:lpstr>
      <vt:lpstr>(三) Lewin場地論（field theory) </vt:lpstr>
      <vt:lpstr>PowerPoint 簡報</vt:lpstr>
      <vt:lpstr>PowerPoint 簡報</vt:lpstr>
      <vt:lpstr>PowerPoint 簡報</vt:lpstr>
      <vt:lpstr>PowerPoint 簡報</vt:lpstr>
      <vt:lpstr>PowerPoint 簡報</vt:lpstr>
      <vt:lpstr>七、青少年理論基礎</vt:lpstr>
      <vt:lpstr>七、青少年理論基礎</vt:lpstr>
      <vt:lpstr>七、青少年理論基礎</vt:lpstr>
      <vt:lpstr>青少年理論基礎</vt:lpstr>
      <vt:lpstr>PowerPoint 簡報</vt:lpstr>
      <vt:lpstr>PowerPoint 簡報</vt:lpstr>
      <vt:lpstr>PowerPoint 簡報</vt:lpstr>
      <vt:lpstr>PowerPoint 簡報</vt:lpstr>
      <vt:lpstr>青少年理論基礎</vt:lpstr>
      <vt:lpstr>PowerPoint 簡報</vt:lpstr>
      <vt:lpstr>PowerPoint 簡報</vt:lpstr>
      <vt:lpstr>七、青少年理論基礎</vt:lpstr>
      <vt:lpstr>社會認知理論(社會學習理論)</vt:lpstr>
      <vt:lpstr>二、模仿學習的方式</vt:lpstr>
      <vt:lpstr>三、增強的種類</vt:lpstr>
      <vt:lpstr>自我測驗  (104年教檢考試)</vt:lpstr>
      <vt:lpstr>自我測驗  (104年教檢考試)</vt:lpstr>
      <vt:lpstr>自我測驗  (102年教檢考試)</vt:lpstr>
      <vt:lpstr>自我測驗  (102年教檢考試)</vt:lpstr>
      <vt:lpstr>自我測驗  (102年教檢考試)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青少年理論基礎</dc:title>
  <dc:creator>admin</dc:creator>
  <cp:lastModifiedBy>shinfu</cp:lastModifiedBy>
  <cp:revision>52</cp:revision>
  <cp:lastPrinted>2015-10-06T01:23:43Z</cp:lastPrinted>
  <dcterms:created xsi:type="dcterms:W3CDTF">2015-09-09T03:03:15Z</dcterms:created>
  <dcterms:modified xsi:type="dcterms:W3CDTF">2020-09-16T02:09:28Z</dcterms:modified>
</cp:coreProperties>
</file>