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notesMasterIdLst>
    <p:notesMasterId r:id="rId48"/>
  </p:notesMasterIdLst>
  <p:sldIdLst>
    <p:sldId id="256" r:id="rId4"/>
    <p:sldId id="293" r:id="rId5"/>
    <p:sldId id="294" r:id="rId6"/>
    <p:sldId id="297" r:id="rId7"/>
    <p:sldId id="280" r:id="rId8"/>
    <p:sldId id="301" r:id="rId9"/>
    <p:sldId id="263" r:id="rId10"/>
    <p:sldId id="264" r:id="rId11"/>
    <p:sldId id="299" r:id="rId12"/>
    <p:sldId id="300" r:id="rId13"/>
    <p:sldId id="268" r:id="rId14"/>
    <p:sldId id="269" r:id="rId15"/>
    <p:sldId id="270" r:id="rId16"/>
    <p:sldId id="271" r:id="rId17"/>
    <p:sldId id="272" r:id="rId18"/>
    <p:sldId id="302" r:id="rId19"/>
    <p:sldId id="310" r:id="rId20"/>
    <p:sldId id="304" r:id="rId21"/>
    <p:sldId id="305" r:id="rId22"/>
    <p:sldId id="306" r:id="rId23"/>
    <p:sldId id="312" r:id="rId24"/>
    <p:sldId id="311" r:id="rId25"/>
    <p:sldId id="307" r:id="rId26"/>
    <p:sldId id="313" r:id="rId27"/>
    <p:sldId id="273" r:id="rId28"/>
    <p:sldId id="274" r:id="rId29"/>
    <p:sldId id="275" r:id="rId30"/>
    <p:sldId id="276" r:id="rId31"/>
    <p:sldId id="314" r:id="rId32"/>
    <p:sldId id="316" r:id="rId33"/>
    <p:sldId id="318" r:id="rId34"/>
    <p:sldId id="319" r:id="rId35"/>
    <p:sldId id="324" r:id="rId36"/>
    <p:sldId id="292" r:id="rId37"/>
    <p:sldId id="325" r:id="rId38"/>
    <p:sldId id="327" r:id="rId39"/>
    <p:sldId id="326" r:id="rId40"/>
    <p:sldId id="320" r:id="rId41"/>
    <p:sldId id="321" r:id="rId42"/>
    <p:sldId id="322" r:id="rId43"/>
    <p:sldId id="323" r:id="rId44"/>
    <p:sldId id="283" r:id="rId45"/>
    <p:sldId id="285" r:id="rId46"/>
    <p:sldId id="287" r:id="rId4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44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0C6106-9FB2-4074-854F-932312085790}" type="datetimeFigureOut">
              <a:rPr lang="zh-TW" altLang="en-US" smtClean="0"/>
              <a:t>2020/9/28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6BF6B-B8DE-4526-B58A-8D6BB8393F2F}" type="slidenum">
              <a:rPr lang="zh-TW" altLang="en-US" smtClean="0"/>
              <a:t>‹#›</a:t>
            </a:fld>
            <a:endParaRPr lang="zh-TW" altLang="en-US"/>
          </a:p>
        </p:txBody>
      </p:sp>
    </p:spTree>
    <p:extLst>
      <p:ext uri="{BB962C8B-B14F-4D97-AF65-F5344CB8AC3E}">
        <p14:creationId xmlns:p14="http://schemas.microsoft.com/office/powerpoint/2010/main" val="250057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0E692C-036B-4EE7-820B-3012AD606597}" type="slidenum">
              <a:rPr lang="zh-TW" altLang="zh-CN"/>
              <a:pPr/>
              <a:t>24</a:t>
            </a:fld>
            <a:endParaRPr lang="en-US" altLang="zh-CN"/>
          </a:p>
        </p:txBody>
      </p:sp>
      <p:sp>
        <p:nvSpPr>
          <p:cNvPr id="98306" name="Rectangle 2"/>
          <p:cNvSpPr>
            <a:spLocks noGrp="1" noRot="1" noChangeAspect="1" noChangeArrowheads="1"/>
          </p:cNvSpPr>
          <p:nvPr>
            <p:ph type="sldImg"/>
          </p:nvPr>
        </p:nvSpPr>
        <p:spPr>
          <a:xfrm>
            <a:off x="920750" y="746125"/>
            <a:ext cx="4967288" cy="3725863"/>
          </a:xfrm>
        </p:spPr>
      </p:sp>
      <p:sp>
        <p:nvSpPr>
          <p:cNvPr id="98307" name="Rectangle 3"/>
          <p:cNvSpPr>
            <a:spLocks noGrp="1" noChangeArrowheads="1"/>
          </p:cNvSpPr>
          <p:nvPr>
            <p:ph type="body" idx="1"/>
          </p:nvPr>
        </p:nvSpPr>
        <p:spPr bwMode="auto">
          <a:xfrm>
            <a:off x="681038" y="4721225"/>
            <a:ext cx="5443537" cy="4471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圓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lIns="0" tIns="0" rIns="0" bIns="0">
            <a:noAutofit/>
          </a:bodyPr>
          <a:lstStyle>
            <a:lvl1pPr>
              <a:defRPr sz="1400">
                <a:solidFill>
                  <a:srgbClr val="FFFFFF"/>
                </a:solidFill>
              </a:defRPr>
            </a:lvl1pPr>
          </a:lstStyle>
          <a:p>
            <a:fld id="{EDA5412B-5B8C-43FA-B4D0-94C5FDB03E7F}" type="slidenum">
              <a:rPr lang="zh-TW" altLang="en-US" smtClean="0"/>
              <a:t>‹#›</a:t>
            </a:fld>
            <a:endParaRPr lang="zh-TW"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DA5412B-5B8C-43FA-B4D0-94C5FDB03E7F}"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DA5412B-5B8C-43FA-B4D0-94C5FDB03E7F}"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343EF57-F24C-4B8F-8BA4-DCD0DDDED8A8}"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039708997"/>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6B08AFC-B210-4EB0-AEE8-942356524FB1}"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442034903"/>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63FC3BF-2C32-4EF8-8D13-D3F2FBCC371A}"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400998737"/>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A423A59E-B21E-4C66-9B2A-6DAADEBD031F}"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174325245"/>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AECC3F84-31D2-4074-A976-46FFCCA30BA9}"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262601172"/>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A0D6A788-1C87-471F-AD03-962931D0C293}"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775546942"/>
      </p:ext>
    </p:extLst>
  </p:cSld>
  <p:clrMapOvr>
    <a:masterClrMapping/>
  </p:clrMapOvr>
  <p:transition spd="med">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1359EF53-07CF-4F79-8591-4F56C4E88A6F}"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77939411"/>
      </p:ext>
    </p:extLst>
  </p:cSld>
  <p:clrMapOvr>
    <a:masterClrMapping/>
  </p:clrMapOvr>
  <p:transition spd="med">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7FD14D8-85CA-43AF-B788-4B2BD3506E05}"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046979456"/>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DA5412B-5B8C-43FA-B4D0-94C5FDB03E7F}" type="slidenum">
              <a:rPr lang="zh-TW" altLang="en-US" smtClean="0"/>
              <a:t>‹#›</a:t>
            </a:fld>
            <a:endParaRPr lang="zh-TW" altLang="en-US"/>
          </a:p>
        </p:txBody>
      </p:sp>
      <p:sp>
        <p:nvSpPr>
          <p:cNvPr id="8" name="內容版面配置區 7"/>
          <p:cNvSpPr>
            <a:spLocks noGrp="1"/>
          </p:cNvSpPr>
          <p:nvPr>
            <p:ph sz="quarter" idx="1"/>
          </p:nvPr>
        </p:nvSpPr>
        <p:spPr>
          <a:xfrm>
            <a:off x="914400" y="1447800"/>
            <a:ext cx="777240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F391B62F-D17A-465F-B840-83992DA0CD36}"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5888617"/>
      </p:ext>
    </p:extLst>
  </p:cSld>
  <p:clrMapOvr>
    <a:masterClrMapping/>
  </p:clrMapOvr>
  <p:transition spd="med">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5C71478-F985-4B37-8877-F96436CF7DB2}"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444878837"/>
      </p:ext>
    </p:extLst>
  </p:cSld>
  <p:clrMapOvr>
    <a:masterClrMapping/>
  </p:clrMapOvr>
  <p:transition spd="med">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F70EDBD-054E-42C0-B166-B68EC032A869}"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04529654"/>
      </p:ext>
    </p:extLst>
  </p:cSld>
  <p:clrMapOvr>
    <a:masterClrMapping/>
  </p:clrMapOvr>
  <p:transition spd="med">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343EF57-F24C-4B8F-8BA4-DCD0DDDED8A8}"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418791597"/>
      </p:ext>
    </p:extLst>
  </p:cSld>
  <p:clrMapOvr>
    <a:masterClrMapping/>
  </p:clrMapOvr>
  <p:transition spd="med">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6B08AFC-B210-4EB0-AEE8-942356524FB1}"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476025062"/>
      </p:ext>
    </p:extLst>
  </p:cSld>
  <p:clrMapOvr>
    <a:masterClrMapping/>
  </p:clrMapOvr>
  <p:transition spd="med">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63FC3BF-2C32-4EF8-8D13-D3F2FBCC371A}"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165803558"/>
      </p:ext>
    </p:extLst>
  </p:cSld>
  <p:clrMapOvr>
    <a:masterClrMapping/>
  </p:clrMapOvr>
  <p:transition spd="med">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A423A59E-B21E-4C66-9B2A-6DAADEBD031F}"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006346129"/>
      </p:ext>
    </p:extLst>
  </p:cSld>
  <p:clrMapOvr>
    <a:masterClrMapping/>
  </p:clrMapOvr>
  <p:transition spd="med">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AECC3F84-31D2-4074-A976-46FFCCA30BA9}"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349963604"/>
      </p:ext>
    </p:extLst>
  </p:cSld>
  <p:clrMapOvr>
    <a:masterClrMapping/>
  </p:clrMapOvr>
  <p:transition spd="med">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A0D6A788-1C87-471F-AD03-962931D0C293}"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89755785"/>
      </p:ext>
    </p:extLst>
  </p:cSld>
  <p:clrMapOvr>
    <a:masterClrMapping/>
  </p:clrMapOvr>
  <p:transition spd="med">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1359EF53-07CF-4F79-8591-4F56C4E88A6F}"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75565384"/>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圓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5" name="頁尾版面配置區 4"/>
          <p:cNvSpPr>
            <a:spLocks noGrp="1"/>
          </p:cNvSpPr>
          <p:nvPr>
            <p:ph type="ftr" sz="quarter" idx="11"/>
          </p:nvPr>
        </p:nvSpPr>
        <p:spPr>
          <a:xfrm>
            <a:off x="800100" y="6172200"/>
            <a:ext cx="4000500" cy="457200"/>
          </a:xfrm>
        </p:spPr>
        <p:txBody>
          <a:bodyPr/>
          <a:lstStyle/>
          <a:p>
            <a:endParaRPr lang="zh-TW"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146304" y="6208776"/>
            <a:ext cx="457200" cy="457200"/>
          </a:xfrm>
        </p:spPr>
        <p:txBody>
          <a:bodyPr/>
          <a:lstStyle/>
          <a:p>
            <a:fld id="{EDA5412B-5B8C-43FA-B4D0-94C5FDB03E7F}"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7FD14D8-85CA-43AF-B788-4B2BD3506E05}"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577379466"/>
      </p:ext>
    </p:extLst>
  </p:cSld>
  <p:clrMapOvr>
    <a:masterClrMapping/>
  </p:clrMapOvr>
  <p:transition spd="med">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F391B62F-D17A-465F-B840-83992DA0CD36}"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053939335"/>
      </p:ext>
    </p:extLst>
  </p:cSld>
  <p:clrMapOvr>
    <a:masterClrMapping/>
  </p:clrMapOvr>
  <p:transition spd="med">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5C71478-F985-4B37-8877-F96436CF7DB2}"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557102342"/>
      </p:ext>
    </p:extLst>
  </p:cSld>
  <p:clrMapOvr>
    <a:masterClrMapping/>
  </p:clrMapOvr>
  <p:transition spd="med">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F70EDBD-054E-42C0-B166-B68EC032A869}"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595194712"/>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DA5412B-5B8C-43FA-B4D0-94C5FDB03E7F}" type="slidenum">
              <a:rPr lang="zh-TW" altLang="en-US" smtClean="0"/>
              <a:t>‹#›</a:t>
            </a:fld>
            <a:endParaRPr lang="zh-TW" altLang="en-US"/>
          </a:p>
        </p:txBody>
      </p:sp>
      <p:sp>
        <p:nvSpPr>
          <p:cNvPr id="9" name="內容版面配置區 8"/>
          <p:cNvSpPr>
            <a:spLocks noGrp="1"/>
          </p:cNvSpPr>
          <p:nvPr>
            <p:ph sz="quarter" idx="1"/>
          </p:nvPr>
        </p:nvSpPr>
        <p:spPr>
          <a:xfrm>
            <a:off x="91440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93395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nchor="b" anchorCtr="0"/>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DA5412B-5B8C-43FA-B4D0-94C5FDB03E7F}" type="slidenum">
              <a:rPr lang="zh-TW" altLang="en-US" smtClean="0"/>
              <a:t>‹#›</a:t>
            </a:fld>
            <a:endParaRPr lang="zh-TW" altLang="en-US"/>
          </a:p>
        </p:txBody>
      </p:sp>
      <p:sp>
        <p:nvSpPr>
          <p:cNvPr id="11" name="內容版面配置區 10"/>
          <p:cNvSpPr>
            <a:spLocks noGrp="1"/>
          </p:cNvSpPr>
          <p:nvPr>
            <p:ph sz="half" idx="2"/>
          </p:nvPr>
        </p:nvSpPr>
        <p:spPr>
          <a:xfrm>
            <a:off x="9144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4"/>
          </p:nvPr>
        </p:nvSpPr>
        <p:spPr>
          <a:xfrm>
            <a:off x="49530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DA5412B-5B8C-43FA-B4D0-94C5FDB03E7F}"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DA5412B-5B8C-43FA-B4D0-94C5FDB03E7F}"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圓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914400" y="273050"/>
            <a:ext cx="7772400" cy="1143000"/>
          </a:xfrm>
        </p:spPr>
        <p:txBody>
          <a:bodyPr anchor="b" anchorCtr="0"/>
          <a:lstStyle>
            <a:lvl1pPr algn="l">
              <a:buNone/>
              <a:defRPr sz="4000" b="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DA5412B-5B8C-43FA-B4D0-94C5FDB03E7F}" type="slidenum">
              <a:rPr lang="zh-TW" altLang="en-US" smtClean="0"/>
              <a:t>‹#›</a:t>
            </a:fld>
            <a:endParaRPr lang="zh-TW" altLang="en-US"/>
          </a:p>
        </p:txBody>
      </p:sp>
      <p:sp>
        <p:nvSpPr>
          <p:cNvPr id="11" name="內容版面配置區 10"/>
          <p:cNvSpPr>
            <a:spLocks noGrp="1"/>
          </p:cNvSpPr>
          <p:nvPr>
            <p:ph sz="quarter" idx="1"/>
          </p:nvPr>
        </p:nvSpPr>
        <p:spPr>
          <a:xfrm>
            <a:off x="2971800" y="1600200"/>
            <a:ext cx="5715000" cy="44958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96E8E77C-1F7F-4865-B351-76555630BD1D}" type="datetimeFigureOut">
              <a:rPr lang="zh-TW" altLang="en-US" smtClean="0"/>
              <a:t>2020/9/28</a:t>
            </a:fld>
            <a:endParaRPr lang="zh-TW" altLang="en-US"/>
          </a:p>
        </p:txBody>
      </p:sp>
      <p:sp>
        <p:nvSpPr>
          <p:cNvPr id="6" name="頁尾版面配置區 5"/>
          <p:cNvSpPr>
            <a:spLocks noGrp="1"/>
          </p:cNvSpPr>
          <p:nvPr>
            <p:ph type="ftr" sz="quarter" idx="11"/>
          </p:nvPr>
        </p:nvSpPr>
        <p:spPr>
          <a:xfrm>
            <a:off x="914400" y="6172200"/>
            <a:ext cx="3886200" cy="457200"/>
          </a:xfrm>
        </p:spPr>
        <p:txBody>
          <a:bodyPr/>
          <a:lstStyle/>
          <a:p>
            <a:endParaRPr lang="zh-TW" altLang="en-US"/>
          </a:p>
        </p:txBody>
      </p:sp>
      <p:sp>
        <p:nvSpPr>
          <p:cNvPr id="7" name="投影片編號版面配置區 6"/>
          <p:cNvSpPr>
            <a:spLocks noGrp="1"/>
          </p:cNvSpPr>
          <p:nvPr>
            <p:ph type="sldNum" sz="quarter" idx="12"/>
          </p:nvPr>
        </p:nvSpPr>
        <p:spPr>
          <a:xfrm>
            <a:off x="146304" y="6208776"/>
            <a:ext cx="457200" cy="457200"/>
          </a:xfrm>
        </p:spPr>
        <p:txBody>
          <a:bodyPr/>
          <a:lstStyle/>
          <a:p>
            <a:fld id="{EDA5412B-5B8C-43FA-B4D0-94C5FDB03E7F}" type="slidenum">
              <a:rPr lang="zh-TW" altLang="en-US" smtClean="0"/>
              <a:t>‹#›</a:t>
            </a:fld>
            <a:endParaRPr lang="zh-TW"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TW" altLang="en-US" smtClean="0"/>
              <a:t>按一下圖示以新增圖片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gi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gi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圓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標題版面配置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6E8E77C-1F7F-4865-B351-76555630BD1D}" type="datetimeFigureOut">
              <a:rPr lang="zh-TW" altLang="en-US" smtClean="0"/>
              <a:t>2020/9/28</a:t>
            </a:fld>
            <a:endParaRPr lang="zh-TW" altLang="en-US"/>
          </a:p>
        </p:txBody>
      </p:sp>
      <p:sp>
        <p:nvSpPr>
          <p:cNvPr id="3" name="頁尾版面配置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DA5412B-5B8C-43FA-B4D0-94C5FDB03E7F}"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新細明體" pitchFamily="18" charset="-120"/>
              </a:defRPr>
            </a:lvl1pPr>
          </a:lstStyle>
          <a:p>
            <a:pPr fontAlgn="base">
              <a:spcBef>
                <a:spcPct val="0"/>
              </a:spcBef>
              <a:spcAft>
                <a:spcPct val="0"/>
              </a:spcAft>
              <a:defRPr/>
            </a:pPr>
            <a:endParaRPr kumimoji="1" lang="en-US" altLang="zh-TW">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新細明體" pitchFamily="18" charset="-120"/>
              </a:defRPr>
            </a:lvl1pPr>
          </a:lstStyle>
          <a:p>
            <a:pPr fontAlgn="base">
              <a:spcBef>
                <a:spcPct val="0"/>
              </a:spcBef>
              <a:spcAft>
                <a:spcPct val="0"/>
              </a:spcAft>
              <a:defRPr/>
            </a:pPr>
            <a:endParaRPr kumimoji="1" lang="en-US" altLang="zh-TW">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pPr>
            <a:fld id="{655FD99B-9DF8-4E5B-B71A-956A09E5CC8E}" type="slidenum">
              <a:rPr kumimoji="1" lang="en-US" altLang="zh-TW" smtClean="0">
                <a:solidFill>
                  <a:srgbClr val="000000"/>
                </a:solidFill>
              </a:rPr>
              <a:pPr fontAlgn="base">
                <a:spcBef>
                  <a:spcPct val="0"/>
                </a:spcBef>
                <a:spcAft>
                  <a:spcPct val="0"/>
                </a:spcAft>
              </a:pPr>
              <a:t>‹#›</a:t>
            </a:fld>
            <a:endParaRPr kumimoji="1" lang="en-US" altLang="zh-TW" smtClean="0">
              <a:solidFill>
                <a:srgbClr val="000000"/>
              </a:solidFill>
            </a:endParaRPr>
          </a:p>
        </p:txBody>
      </p:sp>
    </p:spTree>
    <p:extLst>
      <p:ext uri="{BB962C8B-B14F-4D97-AF65-F5344CB8AC3E}">
        <p14:creationId xmlns:p14="http://schemas.microsoft.com/office/powerpoint/2010/main" val="4009205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dissolve/>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新細明體" pitchFamily="18" charset="-120"/>
              </a:defRPr>
            </a:lvl1pPr>
          </a:lstStyle>
          <a:p>
            <a:pPr fontAlgn="base">
              <a:spcBef>
                <a:spcPct val="0"/>
              </a:spcBef>
              <a:spcAft>
                <a:spcPct val="0"/>
              </a:spcAft>
              <a:defRPr/>
            </a:pPr>
            <a:endParaRPr kumimoji="1" lang="en-US" altLang="zh-TW">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新細明體" pitchFamily="18" charset="-120"/>
              </a:defRPr>
            </a:lvl1pPr>
          </a:lstStyle>
          <a:p>
            <a:pPr fontAlgn="base">
              <a:spcBef>
                <a:spcPct val="0"/>
              </a:spcBef>
              <a:spcAft>
                <a:spcPct val="0"/>
              </a:spcAft>
              <a:defRPr/>
            </a:pPr>
            <a:endParaRPr kumimoji="1" lang="en-US" altLang="zh-TW">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pPr>
            <a:fld id="{655FD99B-9DF8-4E5B-B71A-956A09E5CC8E}" type="slidenum">
              <a:rPr kumimoji="1" lang="en-US" altLang="zh-TW" smtClean="0">
                <a:solidFill>
                  <a:srgbClr val="000000"/>
                </a:solidFill>
              </a:rPr>
              <a:pPr fontAlgn="base">
                <a:spcBef>
                  <a:spcPct val="0"/>
                </a:spcBef>
                <a:spcAft>
                  <a:spcPct val="0"/>
                </a:spcAft>
              </a:pPr>
              <a:t>‹#›</a:t>
            </a:fld>
            <a:endParaRPr kumimoji="1" lang="en-US" altLang="zh-TW" smtClean="0">
              <a:solidFill>
                <a:srgbClr val="000000"/>
              </a:solidFill>
            </a:endParaRPr>
          </a:p>
        </p:txBody>
      </p:sp>
    </p:spTree>
    <p:extLst>
      <p:ext uri="{BB962C8B-B14F-4D97-AF65-F5344CB8AC3E}">
        <p14:creationId xmlns:p14="http://schemas.microsoft.com/office/powerpoint/2010/main" val="24897117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dissolve/>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dirty="0"/>
          </a:p>
        </p:txBody>
      </p:sp>
      <p:sp>
        <p:nvSpPr>
          <p:cNvPr id="2" name="標題 1"/>
          <p:cNvSpPr>
            <a:spLocks noGrp="1"/>
          </p:cNvSpPr>
          <p:nvPr>
            <p:ph type="ctrTitle"/>
          </p:nvPr>
        </p:nvSpPr>
        <p:spPr/>
        <p:txBody>
          <a:bodyPr>
            <a:noAutofit/>
          </a:bodyPr>
          <a:lstStyle/>
          <a:p>
            <a:r>
              <a:rPr lang="en-US" altLang="zh-TW" sz="6000" dirty="0" smtClean="0">
                <a:solidFill>
                  <a:srgbClr val="0066FF"/>
                </a:solidFill>
                <a:effectLst>
                  <a:outerShdw blurRad="38100" dist="38100" dir="2700000" algn="tl">
                    <a:srgbClr val="C0C0C0"/>
                  </a:outerShdw>
                </a:effectLst>
                <a:ea typeface="華康粗黑體" pitchFamily="49" charset="-120"/>
              </a:rPr>
              <a:t/>
            </a:r>
            <a:br>
              <a:rPr lang="en-US" altLang="zh-TW" sz="6000" dirty="0" smtClean="0">
                <a:solidFill>
                  <a:srgbClr val="0066FF"/>
                </a:solidFill>
                <a:effectLst>
                  <a:outerShdw blurRad="38100" dist="38100" dir="2700000" algn="tl">
                    <a:srgbClr val="C0C0C0"/>
                  </a:outerShdw>
                </a:effectLst>
                <a:ea typeface="華康粗黑體" pitchFamily="49" charset="-120"/>
              </a:rPr>
            </a:br>
            <a:r>
              <a:rPr lang="zh-TW" altLang="en-US" sz="5400" dirty="0" smtClean="0">
                <a:solidFill>
                  <a:srgbClr val="0066FF"/>
                </a:solidFill>
                <a:effectLst>
                  <a:outerShdw blurRad="38100" dist="38100" dir="2700000" algn="tl">
                    <a:srgbClr val="C0C0C0"/>
                  </a:outerShdw>
                </a:effectLst>
                <a:ea typeface="華康粗黑體" pitchFamily="49" charset="-120"/>
              </a:rPr>
              <a:t>第三章青少年</a:t>
            </a:r>
            <a:r>
              <a:rPr lang="zh-TW" altLang="en-US" sz="5400" dirty="0" smtClean="0">
                <a:solidFill>
                  <a:srgbClr val="0066FF"/>
                </a:solidFill>
                <a:effectLst>
                  <a:outerShdw blurRad="38100" dist="38100" dir="2700000" algn="tl">
                    <a:srgbClr val="C0C0C0"/>
                  </a:outerShdw>
                </a:effectLst>
                <a:ea typeface="華康粗黑體" pitchFamily="49" charset="-120"/>
              </a:rPr>
              <a:t>的生理發展</a:t>
            </a:r>
            <a:r>
              <a:rPr lang="zh-TW" altLang="en-US" sz="6000" dirty="0">
                <a:solidFill>
                  <a:srgbClr val="0066FF"/>
                </a:solidFill>
                <a:effectLst>
                  <a:outerShdw blurRad="38100" dist="38100" dir="2700000" algn="tl">
                    <a:srgbClr val="C0C0C0"/>
                  </a:outerShdw>
                </a:effectLst>
                <a:ea typeface="華康粗黑體" pitchFamily="49" charset="-120"/>
              </a:rPr>
              <a:t/>
            </a:r>
            <a:br>
              <a:rPr lang="zh-TW" altLang="en-US" sz="6000" dirty="0">
                <a:solidFill>
                  <a:srgbClr val="0066FF"/>
                </a:solidFill>
                <a:effectLst>
                  <a:outerShdw blurRad="38100" dist="38100" dir="2700000" algn="tl">
                    <a:srgbClr val="C0C0C0"/>
                  </a:outerShdw>
                </a:effectLst>
                <a:ea typeface="華康粗黑體" pitchFamily="49" charset="-120"/>
              </a:rPr>
            </a:br>
            <a:endParaRPr lang="zh-TW" altLang="en-US" sz="6000" dirty="0"/>
          </a:p>
        </p:txBody>
      </p:sp>
    </p:spTree>
    <p:extLst>
      <p:ext uri="{BB962C8B-B14F-4D97-AF65-F5344CB8AC3E}">
        <p14:creationId xmlns:p14="http://schemas.microsoft.com/office/powerpoint/2010/main" val="361343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noChangeArrowheads="1"/>
          </p:cNvSpPr>
          <p:nvPr>
            <p:ph type="title"/>
          </p:nvPr>
        </p:nvSpPr>
        <p:spPr/>
        <p:txBody>
          <a:bodyPr/>
          <a:lstStyle/>
          <a:p>
            <a:r>
              <a:rPr lang="zh-TW" altLang="en-US" dirty="0" smtClean="0">
                <a:latin typeface="標楷體" pitchFamily="65" charset="-120"/>
                <a:ea typeface="標楷體" pitchFamily="65" charset="-120"/>
              </a:rPr>
              <a:t> ＊影響身高的因素：</a:t>
            </a:r>
            <a:r>
              <a:rPr lang="en-US" altLang="zh-TW" dirty="0" smtClean="0">
                <a:latin typeface="標楷體" pitchFamily="65" charset="-120"/>
                <a:ea typeface="標楷體" pitchFamily="65" charset="-120"/>
              </a:rPr>
              <a:t/>
            </a:r>
            <a:br>
              <a:rPr lang="en-US" altLang="zh-TW" dirty="0" smtClean="0">
                <a:latin typeface="標楷體" pitchFamily="65" charset="-120"/>
                <a:ea typeface="標楷體" pitchFamily="65" charset="-120"/>
              </a:rPr>
            </a:br>
            <a:r>
              <a:rPr lang="zh-TW" altLang="en-US" sz="2800" dirty="0" smtClean="0"/>
              <a:t>人體荷爾蒙中的</a:t>
            </a:r>
            <a:r>
              <a:rPr lang="zh-TW" altLang="en-US" sz="2800" dirty="0" smtClean="0">
                <a:solidFill>
                  <a:srgbClr val="FF0000"/>
                </a:solidFill>
              </a:rPr>
              <a:t>雄性激素</a:t>
            </a:r>
            <a:r>
              <a:rPr lang="zh-TW" altLang="en-US" sz="2800" dirty="0" smtClean="0"/>
              <a:t>是男女兩性身高增加的共同作用因子</a:t>
            </a:r>
            <a:br>
              <a:rPr lang="zh-TW" altLang="en-US" sz="2800" dirty="0" smtClean="0"/>
            </a:br>
            <a:endParaRPr lang="zh-TW" altLang="en-US" sz="2800" dirty="0" smtClean="0"/>
          </a:p>
        </p:txBody>
      </p:sp>
      <p:grpSp>
        <p:nvGrpSpPr>
          <p:cNvPr id="2" name="Group 24"/>
          <p:cNvGrpSpPr>
            <a:grpSpLocks noGrp="1"/>
          </p:cNvGrpSpPr>
          <p:nvPr/>
        </p:nvGrpSpPr>
        <p:grpSpPr bwMode="auto">
          <a:xfrm>
            <a:off x="457200" y="1600200"/>
            <a:ext cx="8229600" cy="4525963"/>
            <a:chOff x="975" y="2205"/>
            <a:chExt cx="4331" cy="1741"/>
          </a:xfrm>
        </p:grpSpPr>
        <p:sp>
          <p:nvSpPr>
            <p:cNvPr id="21508" name="Rectangle 5"/>
            <p:cNvSpPr>
              <a:spLocks noChangeArrowheads="1"/>
            </p:cNvSpPr>
            <p:nvPr/>
          </p:nvSpPr>
          <p:spPr bwMode="auto">
            <a:xfrm>
              <a:off x="1451" y="2205"/>
              <a:ext cx="3855" cy="380"/>
            </a:xfrm>
            <a:prstGeom prst="rect">
              <a:avLst/>
            </a:prstGeom>
            <a:solidFill>
              <a:srgbClr val="EECACA"/>
            </a:solidFill>
            <a:ln>
              <a:noFill/>
            </a:ln>
            <a:effectLst>
              <a:outerShdw dist="71842" dir="2700000" algn="ctr" rotWithShape="0">
                <a:srgbClr val="990033">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fontAlgn="base">
                <a:spcBef>
                  <a:spcPct val="0"/>
                </a:spcBef>
                <a:spcAft>
                  <a:spcPct val="0"/>
                </a:spcAft>
              </a:pPr>
              <a:r>
                <a:rPr lang="zh-TW" altLang="en-US" sz="2800" smtClean="0">
                  <a:solidFill>
                    <a:srgbClr val="000000"/>
                  </a:solidFill>
                  <a:latin typeface="標楷體" pitchFamily="65" charset="-120"/>
                  <a:ea typeface="標楷體" pitchFamily="65" charset="-120"/>
                </a:rPr>
                <a:t>遺傳 </a:t>
              </a:r>
              <a:endParaRPr lang="zh-TW" altLang="zh-TW" sz="2800" smtClean="0">
                <a:solidFill>
                  <a:srgbClr val="000000"/>
                </a:solidFill>
                <a:latin typeface="標楷體" pitchFamily="65" charset="-120"/>
                <a:ea typeface="標楷體" pitchFamily="65" charset="-120"/>
              </a:endParaRPr>
            </a:p>
          </p:txBody>
        </p:sp>
        <p:sp>
          <p:nvSpPr>
            <p:cNvPr id="21509" name="Rectangle 4"/>
            <p:cNvSpPr>
              <a:spLocks noChangeArrowheads="1"/>
            </p:cNvSpPr>
            <p:nvPr/>
          </p:nvSpPr>
          <p:spPr bwMode="auto">
            <a:xfrm>
              <a:off x="975" y="2205"/>
              <a:ext cx="499" cy="380"/>
            </a:xfrm>
            <a:prstGeom prst="rect">
              <a:avLst/>
            </a:prstGeom>
            <a:solidFill>
              <a:srgbClr val="643C3C"/>
            </a:solidFill>
            <a:ln>
              <a:noFill/>
            </a:ln>
            <a:effectLst>
              <a:outerShdw dist="71842" dir="2700000" algn="ctr" rotWithShape="0">
                <a:srgbClr val="990033">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fontAlgn="base">
                <a:spcBef>
                  <a:spcPct val="0"/>
                </a:spcBef>
                <a:spcAft>
                  <a:spcPct val="0"/>
                </a:spcAft>
              </a:pPr>
              <a:r>
                <a:rPr lang="en-US" altLang="zh-TW" sz="3000" b="1" smtClean="0">
                  <a:solidFill>
                    <a:srgbClr val="FFFFFF"/>
                  </a:solidFill>
                  <a:ea typeface="標楷體" pitchFamily="65" charset="-120"/>
                  <a:cs typeface="Arial" charset="0"/>
                </a:rPr>
                <a:t>(</a:t>
              </a:r>
              <a:r>
                <a:rPr lang="zh-TW" altLang="en-US" sz="3000" b="1" smtClean="0">
                  <a:solidFill>
                    <a:srgbClr val="FFFFFF"/>
                  </a:solidFill>
                  <a:ea typeface="標楷體" pitchFamily="65" charset="-120"/>
                  <a:cs typeface="Arial" charset="0"/>
                </a:rPr>
                <a:t>一</a:t>
              </a:r>
              <a:r>
                <a:rPr lang="en-US" altLang="zh-TW" sz="3000" b="1" smtClean="0">
                  <a:solidFill>
                    <a:srgbClr val="FFFFFF"/>
                  </a:solidFill>
                  <a:ea typeface="標楷體" pitchFamily="65" charset="-120"/>
                  <a:cs typeface="Arial" charset="0"/>
                </a:rPr>
                <a:t>)</a:t>
              </a:r>
            </a:p>
          </p:txBody>
        </p:sp>
        <p:sp>
          <p:nvSpPr>
            <p:cNvPr id="21510" name="Rectangle 7"/>
            <p:cNvSpPr>
              <a:spLocks noChangeArrowheads="1"/>
            </p:cNvSpPr>
            <p:nvPr/>
          </p:nvSpPr>
          <p:spPr bwMode="auto">
            <a:xfrm>
              <a:off x="1451" y="2659"/>
              <a:ext cx="3855" cy="380"/>
            </a:xfrm>
            <a:prstGeom prst="rect">
              <a:avLst/>
            </a:prstGeom>
            <a:solidFill>
              <a:srgbClr val="EECACA"/>
            </a:solidFill>
            <a:ln>
              <a:noFill/>
            </a:ln>
            <a:effectLst>
              <a:outerShdw dist="71842" dir="2700000" algn="ctr" rotWithShape="0">
                <a:srgbClr val="990033">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fontAlgn="base">
                <a:spcBef>
                  <a:spcPct val="0"/>
                </a:spcBef>
                <a:spcAft>
                  <a:spcPct val="0"/>
                </a:spcAft>
              </a:pPr>
              <a:r>
                <a:rPr lang="zh-TW" altLang="en-US" sz="2800" smtClean="0">
                  <a:solidFill>
                    <a:srgbClr val="000000"/>
                  </a:solidFill>
                  <a:latin typeface="標楷體" pitchFamily="65" charset="-120"/>
                  <a:ea typeface="標楷體" pitchFamily="65" charset="-120"/>
                </a:rPr>
                <a:t>營養 </a:t>
              </a:r>
              <a:endParaRPr lang="zh-TW" altLang="zh-TW" sz="2800" smtClean="0">
                <a:solidFill>
                  <a:srgbClr val="000000"/>
                </a:solidFill>
                <a:latin typeface="標楷體" pitchFamily="65" charset="-120"/>
                <a:ea typeface="標楷體" pitchFamily="65" charset="-120"/>
              </a:endParaRPr>
            </a:p>
          </p:txBody>
        </p:sp>
        <p:sp>
          <p:nvSpPr>
            <p:cNvPr id="21511" name="Rectangle 6"/>
            <p:cNvSpPr>
              <a:spLocks noChangeArrowheads="1"/>
            </p:cNvSpPr>
            <p:nvPr/>
          </p:nvSpPr>
          <p:spPr bwMode="auto">
            <a:xfrm>
              <a:off x="997" y="2659"/>
              <a:ext cx="500" cy="380"/>
            </a:xfrm>
            <a:prstGeom prst="rect">
              <a:avLst/>
            </a:prstGeom>
            <a:solidFill>
              <a:srgbClr val="643C3C"/>
            </a:solidFill>
            <a:ln>
              <a:noFill/>
            </a:ln>
            <a:effectLst>
              <a:outerShdw dist="71842" dir="2700000" algn="ctr" rotWithShape="0">
                <a:srgbClr val="990033">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fontAlgn="base">
                <a:spcBef>
                  <a:spcPct val="0"/>
                </a:spcBef>
                <a:spcAft>
                  <a:spcPct val="0"/>
                </a:spcAft>
              </a:pPr>
              <a:r>
                <a:rPr lang="en-US" altLang="zh-TW" sz="3000" b="1" smtClean="0">
                  <a:solidFill>
                    <a:srgbClr val="FFFFFF"/>
                  </a:solidFill>
                  <a:ea typeface="標楷體" pitchFamily="65" charset="-120"/>
                  <a:cs typeface="Arial" charset="0"/>
                </a:rPr>
                <a:t>(</a:t>
              </a:r>
              <a:r>
                <a:rPr lang="zh-TW" altLang="en-US" sz="3000" b="1" smtClean="0">
                  <a:solidFill>
                    <a:srgbClr val="FFFFFF"/>
                  </a:solidFill>
                  <a:ea typeface="標楷體" pitchFamily="65" charset="-120"/>
                  <a:cs typeface="Arial" charset="0"/>
                </a:rPr>
                <a:t>二</a:t>
              </a:r>
              <a:r>
                <a:rPr lang="en-US" altLang="zh-TW" sz="3000" b="1" smtClean="0">
                  <a:solidFill>
                    <a:srgbClr val="FFFFFF"/>
                  </a:solidFill>
                  <a:ea typeface="標楷體" pitchFamily="65" charset="-120"/>
                  <a:cs typeface="Arial" charset="0"/>
                </a:rPr>
                <a:t>)</a:t>
              </a:r>
            </a:p>
          </p:txBody>
        </p:sp>
        <p:sp>
          <p:nvSpPr>
            <p:cNvPr id="21512" name="Rectangle 9"/>
            <p:cNvSpPr>
              <a:spLocks noChangeArrowheads="1"/>
            </p:cNvSpPr>
            <p:nvPr/>
          </p:nvSpPr>
          <p:spPr bwMode="auto">
            <a:xfrm>
              <a:off x="1451" y="3112"/>
              <a:ext cx="3855" cy="380"/>
            </a:xfrm>
            <a:prstGeom prst="rect">
              <a:avLst/>
            </a:prstGeom>
            <a:solidFill>
              <a:srgbClr val="EECACA"/>
            </a:solidFill>
            <a:ln>
              <a:noFill/>
            </a:ln>
            <a:effectLst>
              <a:outerShdw dist="71842" dir="2700000" algn="ctr" rotWithShape="0">
                <a:srgbClr val="990033">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fontAlgn="base">
                <a:spcBef>
                  <a:spcPct val="0"/>
                </a:spcBef>
                <a:spcAft>
                  <a:spcPct val="0"/>
                </a:spcAft>
              </a:pPr>
              <a:r>
                <a:rPr lang="zh-TW" altLang="en-US" sz="2800" dirty="0" smtClean="0">
                  <a:solidFill>
                    <a:srgbClr val="000000"/>
                  </a:solidFill>
                  <a:latin typeface="標楷體" pitchFamily="65" charset="-120"/>
                  <a:ea typeface="標楷體" pitchFamily="65" charset="-120"/>
                </a:rPr>
                <a:t>性成熟開始的年齡：早熟者身高較矮－</a:t>
              </a:r>
              <a:r>
                <a:rPr lang="zh-TW" altLang="en-US" sz="2800" dirty="0" smtClean="0">
                  <a:solidFill>
                    <a:srgbClr val="3333FF"/>
                  </a:solidFill>
                  <a:latin typeface="標楷體" pitchFamily="65" charset="-120"/>
                  <a:ea typeface="標楷體" pitchFamily="65" charset="-120"/>
                </a:rPr>
                <a:t>骨骼早</a:t>
              </a:r>
              <a:r>
                <a:rPr lang="zh-TW" altLang="en-US" sz="2800" dirty="0" smtClean="0">
                  <a:solidFill>
                    <a:srgbClr val="3333FF"/>
                  </a:solidFill>
                  <a:latin typeface="標楷體" pitchFamily="65" charset="-120"/>
                  <a:ea typeface="標楷體" pitchFamily="65" charset="-120"/>
                </a:rPr>
                <a:t>閉</a:t>
              </a:r>
              <a:r>
                <a:rPr lang="zh-TW" altLang="en-US" sz="2800" dirty="0" smtClean="0">
                  <a:solidFill>
                    <a:srgbClr val="000000"/>
                  </a:solidFill>
                  <a:latin typeface="標楷體" pitchFamily="65" charset="-120"/>
                  <a:ea typeface="標楷體" pitchFamily="65" charset="-120"/>
                </a:rPr>
                <a:t>合 </a:t>
              </a:r>
              <a:endParaRPr lang="zh-TW" altLang="zh-TW" sz="2800" dirty="0" smtClean="0">
                <a:solidFill>
                  <a:srgbClr val="000000"/>
                </a:solidFill>
                <a:latin typeface="標楷體" pitchFamily="65" charset="-120"/>
                <a:ea typeface="標楷體" pitchFamily="65" charset="-120"/>
              </a:endParaRPr>
            </a:p>
          </p:txBody>
        </p:sp>
        <p:sp>
          <p:nvSpPr>
            <p:cNvPr id="21513" name="Rectangle 8"/>
            <p:cNvSpPr>
              <a:spLocks noChangeArrowheads="1"/>
            </p:cNvSpPr>
            <p:nvPr/>
          </p:nvSpPr>
          <p:spPr bwMode="auto">
            <a:xfrm>
              <a:off x="997" y="3112"/>
              <a:ext cx="500" cy="380"/>
            </a:xfrm>
            <a:prstGeom prst="rect">
              <a:avLst/>
            </a:prstGeom>
            <a:solidFill>
              <a:srgbClr val="643C3C"/>
            </a:solidFill>
            <a:ln>
              <a:noFill/>
            </a:ln>
            <a:effectLst>
              <a:outerShdw dist="71842" dir="2700000" algn="ctr" rotWithShape="0">
                <a:srgbClr val="990033">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fontAlgn="base">
                <a:spcBef>
                  <a:spcPct val="0"/>
                </a:spcBef>
                <a:spcAft>
                  <a:spcPct val="0"/>
                </a:spcAft>
              </a:pPr>
              <a:r>
                <a:rPr lang="en-US" altLang="zh-TW" sz="3000" b="1" smtClean="0">
                  <a:solidFill>
                    <a:srgbClr val="FFFFFF"/>
                  </a:solidFill>
                  <a:ea typeface="標楷體" pitchFamily="65" charset="-120"/>
                  <a:cs typeface="Arial" charset="0"/>
                </a:rPr>
                <a:t>(</a:t>
              </a:r>
              <a:r>
                <a:rPr lang="zh-TW" altLang="en-US" sz="3000" b="1" smtClean="0">
                  <a:solidFill>
                    <a:srgbClr val="FFFFFF"/>
                  </a:solidFill>
                  <a:ea typeface="標楷體" pitchFamily="65" charset="-120"/>
                  <a:cs typeface="Arial" charset="0"/>
                </a:rPr>
                <a:t>三</a:t>
              </a:r>
              <a:r>
                <a:rPr lang="en-US" altLang="zh-TW" sz="3000" b="1" smtClean="0">
                  <a:solidFill>
                    <a:srgbClr val="FFFFFF"/>
                  </a:solidFill>
                  <a:ea typeface="標楷體" pitchFamily="65" charset="-120"/>
                  <a:cs typeface="Arial" charset="0"/>
                </a:rPr>
                <a:t>)</a:t>
              </a:r>
            </a:p>
          </p:txBody>
        </p:sp>
        <p:sp>
          <p:nvSpPr>
            <p:cNvPr id="21514" name="Rectangle 11"/>
            <p:cNvSpPr>
              <a:spLocks noChangeArrowheads="1"/>
            </p:cNvSpPr>
            <p:nvPr/>
          </p:nvSpPr>
          <p:spPr bwMode="auto">
            <a:xfrm>
              <a:off x="1451" y="3566"/>
              <a:ext cx="3855" cy="380"/>
            </a:xfrm>
            <a:prstGeom prst="rect">
              <a:avLst/>
            </a:prstGeom>
            <a:solidFill>
              <a:srgbClr val="EECACA"/>
            </a:solidFill>
            <a:ln>
              <a:noFill/>
            </a:ln>
            <a:effectLst>
              <a:outerShdw dist="71842" dir="2700000" algn="ctr" rotWithShape="0">
                <a:srgbClr val="990033">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fontAlgn="base">
                <a:spcBef>
                  <a:spcPct val="0"/>
                </a:spcBef>
                <a:spcAft>
                  <a:spcPct val="0"/>
                </a:spcAft>
              </a:pPr>
              <a:r>
                <a:rPr lang="zh-TW" altLang="en-US" sz="2400" dirty="0" smtClean="0">
                  <a:solidFill>
                    <a:srgbClr val="000000"/>
                  </a:solidFill>
                  <a:latin typeface="標楷體" pitchFamily="65" charset="-120"/>
                  <a:ea typeface="標楷體" pitchFamily="65" charset="-120"/>
                </a:rPr>
                <a:t>青春期</a:t>
              </a:r>
              <a:r>
                <a:rPr lang="zh-TW" altLang="en-US" sz="2400" dirty="0" smtClean="0">
                  <a:solidFill>
                    <a:srgbClr val="000000"/>
                  </a:solidFill>
                  <a:latin typeface="標楷體" pitchFamily="65" charset="-120"/>
                  <a:ea typeface="標楷體" pitchFamily="65" charset="-120"/>
                </a:rPr>
                <a:t>的生長程度：早期生長所得到的成長很重要 </a:t>
              </a:r>
              <a:endParaRPr lang="zh-TW" altLang="zh-TW" sz="2400" dirty="0" smtClean="0">
                <a:solidFill>
                  <a:srgbClr val="000000"/>
                </a:solidFill>
                <a:latin typeface="標楷體" pitchFamily="65" charset="-120"/>
                <a:ea typeface="標楷體" pitchFamily="65" charset="-120"/>
              </a:endParaRPr>
            </a:p>
          </p:txBody>
        </p:sp>
        <p:sp>
          <p:nvSpPr>
            <p:cNvPr id="21515" name="Rectangle 10"/>
            <p:cNvSpPr>
              <a:spLocks noChangeArrowheads="1"/>
            </p:cNvSpPr>
            <p:nvPr/>
          </p:nvSpPr>
          <p:spPr bwMode="auto">
            <a:xfrm>
              <a:off x="997" y="3566"/>
              <a:ext cx="500" cy="380"/>
            </a:xfrm>
            <a:prstGeom prst="rect">
              <a:avLst/>
            </a:prstGeom>
            <a:solidFill>
              <a:srgbClr val="643C3C"/>
            </a:solidFill>
            <a:ln>
              <a:noFill/>
            </a:ln>
            <a:effectLst>
              <a:outerShdw dist="71842" dir="2700000" algn="ctr" rotWithShape="0">
                <a:srgbClr val="990033">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fontAlgn="base">
                <a:spcBef>
                  <a:spcPct val="0"/>
                </a:spcBef>
                <a:spcAft>
                  <a:spcPct val="0"/>
                </a:spcAft>
              </a:pPr>
              <a:r>
                <a:rPr lang="en-US" altLang="zh-TW" sz="3000" b="1" dirty="0" smtClean="0">
                  <a:solidFill>
                    <a:srgbClr val="FFFFFF"/>
                  </a:solidFill>
                  <a:ea typeface="標楷體" pitchFamily="65" charset="-120"/>
                  <a:cs typeface="Arial" charset="0"/>
                </a:rPr>
                <a:t>(</a:t>
              </a:r>
              <a:r>
                <a:rPr lang="zh-TW" altLang="en-US" sz="3000" b="1" dirty="0" smtClean="0">
                  <a:solidFill>
                    <a:srgbClr val="FFFFFF"/>
                  </a:solidFill>
                  <a:ea typeface="標楷體" pitchFamily="65" charset="-120"/>
                  <a:cs typeface="Arial" charset="0"/>
                </a:rPr>
                <a:t>四</a:t>
              </a:r>
              <a:r>
                <a:rPr lang="en-US" altLang="zh-TW" sz="3000" b="1" dirty="0" smtClean="0">
                  <a:solidFill>
                    <a:srgbClr val="FFFFFF"/>
                  </a:solidFill>
                  <a:ea typeface="標楷體" pitchFamily="65" charset="-120"/>
                  <a:cs typeface="Arial" charset="0"/>
                </a:rPr>
                <a:t>)</a:t>
              </a:r>
              <a:endParaRPr lang="en-US" altLang="zh-TW" sz="3000" b="1" dirty="0" smtClean="0">
                <a:solidFill>
                  <a:srgbClr val="FFFFFF"/>
                </a:solidFill>
                <a:ea typeface="標楷體" pitchFamily="65" charset="-120"/>
                <a:cs typeface="Arial" charset="0"/>
              </a:endParaRPr>
            </a:p>
          </p:txBody>
        </p:sp>
      </p:grpSp>
    </p:spTree>
    <p:extLst>
      <p:ext uri="{BB962C8B-B14F-4D97-AF65-F5344CB8AC3E}">
        <p14:creationId xmlns:p14="http://schemas.microsoft.com/office/powerpoint/2010/main" val="2940970450"/>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noAutofit/>
          </a:bodyPr>
          <a:lstStyle/>
          <a:p>
            <a:pPr algn="ctr"/>
            <a:r>
              <a:rPr lang="zh-TW" altLang="en-US" b="1" dirty="0" smtClean="0">
                <a:solidFill>
                  <a:srgbClr val="CC0000"/>
                </a:solidFill>
                <a:latin typeface="Times New Roman" charset="0"/>
                <a:ea typeface="華康中圓體" pitchFamily="49" charset="-120"/>
              </a:rPr>
              <a:t>二</a:t>
            </a:r>
            <a:r>
              <a:rPr lang="zh-TW" altLang="en-US" b="1" dirty="0">
                <a:solidFill>
                  <a:srgbClr val="CC0000"/>
                </a:solidFill>
                <a:latin typeface="Times New Roman" charset="0"/>
                <a:ea typeface="華康中圓體" pitchFamily="49" charset="-120"/>
              </a:rPr>
              <a:t>、</a:t>
            </a:r>
            <a:r>
              <a:rPr lang="zh-TW" altLang="en-US" b="1" dirty="0" smtClean="0">
                <a:solidFill>
                  <a:srgbClr val="CC0000"/>
                </a:solidFill>
                <a:latin typeface="Times New Roman" charset="0"/>
                <a:ea typeface="華康中圓體" pitchFamily="49" charset="-120"/>
              </a:rPr>
              <a:t>體重</a:t>
            </a:r>
            <a:endParaRPr lang="zh-TW" altLang="en-US" dirty="0">
              <a:solidFill>
                <a:srgbClr val="008000"/>
              </a:solidFill>
              <a:effectLst/>
              <a:latin typeface="Times New Roman" charset="0"/>
              <a:ea typeface="華康粗黑體" pitchFamily="49" charset="-120"/>
            </a:endParaRPr>
          </a:p>
        </p:txBody>
      </p:sp>
      <p:sp>
        <p:nvSpPr>
          <p:cNvPr id="4" name="投影片編號版面配置區 3"/>
          <p:cNvSpPr>
            <a:spLocks noGrp="1"/>
          </p:cNvSpPr>
          <p:nvPr>
            <p:ph type="sldNum" sz="quarter" idx="12"/>
          </p:nvPr>
        </p:nvSpPr>
        <p:spPr/>
        <p:txBody>
          <a:bodyPr/>
          <a:lstStyle/>
          <a:p>
            <a:fld id="{ECB300A5-2CC8-4C65-B1DF-B02B9047A4B1}" type="slidenum">
              <a:rPr lang="zh-TW" altLang="en-US"/>
              <a:pPr/>
              <a:t>11</a:t>
            </a:fld>
            <a:endParaRPr lang="en-US" altLang="zh-TW"/>
          </a:p>
        </p:txBody>
      </p:sp>
      <p:sp>
        <p:nvSpPr>
          <p:cNvPr id="588803" name="Rectangle 3"/>
          <p:cNvSpPr>
            <a:spLocks noGrp="1" noChangeArrowheads="1"/>
          </p:cNvSpPr>
          <p:nvPr>
            <p:ph sz="quarter" idx="1"/>
          </p:nvPr>
        </p:nvSpPr>
        <p:spPr/>
        <p:txBody>
          <a:bodyPr/>
          <a:lstStyle/>
          <a:p>
            <a:pPr algn="ctr">
              <a:buFont typeface="Wingdings" pitchFamily="2" charset="2"/>
              <a:buNone/>
            </a:pPr>
            <a:endParaRPr lang="zh-TW" altLang="en-US" sz="800" b="1" dirty="0">
              <a:solidFill>
                <a:srgbClr val="CC0000"/>
              </a:solidFill>
              <a:latin typeface="Times New Roman" charset="0"/>
              <a:ea typeface="華康魏碑體" pitchFamily="65" charset="-120"/>
            </a:endParaRPr>
          </a:p>
          <a:p>
            <a:r>
              <a:rPr lang="zh-TW" altLang="en-US" sz="3200" dirty="0">
                <a:solidFill>
                  <a:srgbClr val="0000CC"/>
                </a:solidFill>
                <a:latin typeface="Times New Roman" charset="0"/>
                <a:ea typeface="華康魏碑體" pitchFamily="65" charset="-120"/>
              </a:rPr>
              <a:t>骨骼、肌肉、脂肪組織之增加而使體重增加。</a:t>
            </a:r>
          </a:p>
          <a:p>
            <a:r>
              <a:rPr lang="zh-TW" altLang="en-US" sz="3200" dirty="0">
                <a:solidFill>
                  <a:srgbClr val="0000CC"/>
                </a:solidFill>
                <a:latin typeface="Times New Roman" charset="0"/>
                <a:ea typeface="華康魏碑體" pitchFamily="65" charset="-120"/>
              </a:rPr>
              <a:t>體重驟增的時間女生約在</a:t>
            </a:r>
            <a:r>
              <a:rPr lang="en-US" altLang="zh-TW" sz="3200" dirty="0">
                <a:solidFill>
                  <a:srgbClr val="0000CC"/>
                </a:solidFill>
                <a:latin typeface="Times New Roman" charset="0"/>
                <a:ea typeface="華康魏碑體" pitchFamily="65" charset="-120"/>
              </a:rPr>
              <a:t>10~14</a:t>
            </a:r>
            <a:r>
              <a:rPr lang="zh-TW" altLang="en-US" sz="3200" dirty="0">
                <a:solidFill>
                  <a:srgbClr val="0000CC"/>
                </a:solidFill>
                <a:latin typeface="Times New Roman" charset="0"/>
                <a:ea typeface="華康魏碑體" pitchFamily="65" charset="-120"/>
              </a:rPr>
              <a:t>歲，男生約</a:t>
            </a:r>
            <a:r>
              <a:rPr lang="en-US" altLang="zh-TW" sz="3200" dirty="0">
                <a:solidFill>
                  <a:srgbClr val="0000CC"/>
                </a:solidFill>
                <a:latin typeface="Times New Roman" charset="0"/>
                <a:ea typeface="華康魏碑體" pitchFamily="65" charset="-120"/>
              </a:rPr>
              <a:t>12~16</a:t>
            </a:r>
            <a:r>
              <a:rPr lang="zh-TW" altLang="en-US" sz="3200" dirty="0">
                <a:solidFill>
                  <a:srgbClr val="0000CC"/>
                </a:solidFill>
                <a:latin typeface="Times New Roman" charset="0"/>
                <a:ea typeface="華康魏碑體" pitchFamily="65" charset="-120"/>
              </a:rPr>
              <a:t>歲。青春期結束，男生脂肪減少，肌肉與脂肪之比為</a:t>
            </a:r>
            <a:r>
              <a:rPr lang="en-US" altLang="zh-TW" sz="3200" dirty="0">
                <a:solidFill>
                  <a:srgbClr val="0000CC"/>
                </a:solidFill>
                <a:latin typeface="Times New Roman" charset="0"/>
                <a:ea typeface="華康魏碑體" pitchFamily="65" charset="-120"/>
              </a:rPr>
              <a:t>3</a:t>
            </a:r>
            <a:r>
              <a:rPr lang="zh-TW" altLang="en-US" sz="3200" dirty="0">
                <a:solidFill>
                  <a:srgbClr val="0000CC"/>
                </a:solidFill>
                <a:latin typeface="Times New Roman" charset="0"/>
                <a:ea typeface="華康魏碑體" pitchFamily="65" charset="-120"/>
              </a:rPr>
              <a:t>：</a:t>
            </a:r>
            <a:r>
              <a:rPr lang="en-US" altLang="zh-TW" sz="3200" dirty="0">
                <a:solidFill>
                  <a:srgbClr val="0000CC"/>
                </a:solidFill>
                <a:latin typeface="Times New Roman" charset="0"/>
                <a:ea typeface="華康魏碑體" pitchFamily="65" charset="-120"/>
              </a:rPr>
              <a:t>1</a:t>
            </a:r>
            <a:r>
              <a:rPr lang="zh-TW" altLang="en-US" sz="3200" dirty="0">
                <a:solidFill>
                  <a:srgbClr val="0000CC"/>
                </a:solidFill>
                <a:latin typeface="Times New Roman" charset="0"/>
                <a:ea typeface="華康魏碑體" pitchFamily="65" charset="-120"/>
              </a:rPr>
              <a:t>，但女生脂肪會增加，肌肉與脂肪之比為</a:t>
            </a:r>
            <a:r>
              <a:rPr lang="en-US" altLang="zh-TW" sz="3200" dirty="0">
                <a:solidFill>
                  <a:srgbClr val="0000CC"/>
                </a:solidFill>
                <a:latin typeface="Times New Roman" charset="0"/>
                <a:ea typeface="華康魏碑體" pitchFamily="65" charset="-120"/>
              </a:rPr>
              <a:t>5</a:t>
            </a:r>
            <a:r>
              <a:rPr lang="zh-TW" altLang="en-US" sz="3200" dirty="0">
                <a:solidFill>
                  <a:srgbClr val="0000CC"/>
                </a:solidFill>
                <a:latin typeface="Times New Roman" charset="0"/>
                <a:ea typeface="華康魏碑體" pitchFamily="65" charset="-120"/>
              </a:rPr>
              <a:t>：</a:t>
            </a:r>
            <a:r>
              <a:rPr lang="en-US" altLang="zh-TW" sz="3200" dirty="0">
                <a:solidFill>
                  <a:srgbClr val="0000CC"/>
                </a:solidFill>
                <a:latin typeface="Times New Roman" charset="0"/>
                <a:ea typeface="華康魏碑體" pitchFamily="65" charset="-120"/>
              </a:rPr>
              <a:t>4</a:t>
            </a:r>
            <a:r>
              <a:rPr lang="zh-TW" altLang="en-US" sz="3200" dirty="0">
                <a:solidFill>
                  <a:srgbClr val="0000CC"/>
                </a:solidFill>
                <a:latin typeface="Times New Roman" charset="0"/>
                <a:ea typeface="華康魏碑體" pitchFamily="65" charset="-120"/>
              </a:rPr>
              <a:t>，因此女生在青春期常易有肥胖情形</a:t>
            </a:r>
            <a:r>
              <a:rPr lang="zh-TW" altLang="en-US" sz="3200" dirty="0" smtClean="0">
                <a:solidFill>
                  <a:srgbClr val="0000CC"/>
                </a:solidFill>
                <a:latin typeface="Times New Roman" charset="0"/>
                <a:ea typeface="華康魏碑體" pitchFamily="65" charset="-120"/>
              </a:rPr>
              <a:t>。</a:t>
            </a:r>
            <a:endParaRPr lang="en-US" altLang="zh-TW" sz="3200" dirty="0" smtClean="0">
              <a:solidFill>
                <a:srgbClr val="0000CC"/>
              </a:solidFill>
              <a:latin typeface="Times New Roman" charset="0"/>
              <a:ea typeface="華康魏碑體" pitchFamily="65" charset="-120"/>
            </a:endParaRPr>
          </a:p>
          <a:p>
            <a:r>
              <a:rPr lang="zh-TW" altLang="en-US" sz="3200" dirty="0" smtClean="0">
                <a:solidFill>
                  <a:srgbClr val="0000CC"/>
                </a:solidFill>
                <a:latin typeface="Times New Roman" charset="0"/>
                <a:ea typeface="華康魏碑體" pitchFamily="65" charset="-120"/>
              </a:rPr>
              <a:t>女生體脂肪是男生的</a:t>
            </a:r>
            <a:r>
              <a:rPr lang="en-US" altLang="zh-TW" sz="3200" dirty="0" smtClean="0">
                <a:solidFill>
                  <a:srgbClr val="0000CC"/>
                </a:solidFill>
                <a:latin typeface="Times New Roman" charset="0"/>
                <a:ea typeface="華康魏碑體" pitchFamily="65" charset="-120"/>
              </a:rPr>
              <a:t>2</a:t>
            </a:r>
            <a:r>
              <a:rPr lang="zh-TW" altLang="en-US" sz="3200" dirty="0" smtClean="0">
                <a:solidFill>
                  <a:srgbClr val="0000CC"/>
                </a:solidFill>
                <a:latin typeface="Times New Roman" charset="0"/>
                <a:ea typeface="華康魏碑體" pitchFamily="65" charset="-120"/>
              </a:rPr>
              <a:t>倍</a:t>
            </a:r>
            <a:endParaRPr lang="zh-TW" altLang="en-US" sz="3200" dirty="0">
              <a:solidFill>
                <a:srgbClr val="0000CC"/>
              </a:solidFill>
              <a:latin typeface="Times New Roman" charset="0"/>
              <a:ea typeface="華康魏碑體" pitchFamily="65" charset="-120"/>
            </a:endParaRPr>
          </a:p>
        </p:txBody>
      </p:sp>
    </p:spTree>
    <p:extLst>
      <p:ext uri="{BB962C8B-B14F-4D97-AF65-F5344CB8AC3E}">
        <p14:creationId xmlns:p14="http://schemas.microsoft.com/office/powerpoint/2010/main" val="453932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algn="ctr"/>
            <a:r>
              <a:rPr lang="zh-TW" altLang="en-US" sz="4400" b="1" dirty="0" smtClean="0">
                <a:solidFill>
                  <a:srgbClr val="CC0000"/>
                </a:solidFill>
                <a:latin typeface="Times New Roman" charset="0"/>
                <a:ea typeface="華康中圓體" pitchFamily="49" charset="-120"/>
              </a:rPr>
              <a:t>三</a:t>
            </a:r>
            <a:r>
              <a:rPr lang="zh-TW" altLang="en-US" sz="4400" b="1" dirty="0">
                <a:solidFill>
                  <a:srgbClr val="CC0000"/>
                </a:solidFill>
                <a:latin typeface="Times New Roman" charset="0"/>
                <a:ea typeface="華康中圓體" pitchFamily="49" charset="-120"/>
              </a:rPr>
              <a:t>、</a:t>
            </a:r>
            <a:r>
              <a:rPr lang="zh-TW" altLang="en-US" sz="4400" b="1" dirty="0" smtClean="0">
                <a:solidFill>
                  <a:srgbClr val="CC0000"/>
                </a:solidFill>
                <a:latin typeface="Times New Roman" charset="0"/>
                <a:ea typeface="華康中圓體" pitchFamily="49" charset="-120"/>
              </a:rPr>
              <a:t>骨骼肌肉</a:t>
            </a:r>
            <a:endParaRPr lang="zh-TW" altLang="en-US" dirty="0">
              <a:solidFill>
                <a:srgbClr val="008000"/>
              </a:solidFill>
              <a:effectLst/>
              <a:latin typeface="Times New Roman" charset="0"/>
              <a:ea typeface="華康粗黑體" pitchFamily="49" charset="-120"/>
            </a:endParaRPr>
          </a:p>
        </p:txBody>
      </p:sp>
      <p:sp>
        <p:nvSpPr>
          <p:cNvPr id="4" name="投影片編號版面配置區 3"/>
          <p:cNvSpPr>
            <a:spLocks noGrp="1"/>
          </p:cNvSpPr>
          <p:nvPr>
            <p:ph type="sldNum" sz="quarter" idx="12"/>
          </p:nvPr>
        </p:nvSpPr>
        <p:spPr/>
        <p:txBody>
          <a:bodyPr/>
          <a:lstStyle/>
          <a:p>
            <a:fld id="{84B864F6-0FB4-410C-9BFA-9F3252D4E7FC}" type="slidenum">
              <a:rPr lang="zh-TW" altLang="en-US"/>
              <a:pPr/>
              <a:t>12</a:t>
            </a:fld>
            <a:endParaRPr lang="en-US" altLang="zh-TW"/>
          </a:p>
        </p:txBody>
      </p:sp>
      <p:sp>
        <p:nvSpPr>
          <p:cNvPr id="589827" name="Rectangle 3"/>
          <p:cNvSpPr>
            <a:spLocks noGrp="1" noChangeArrowheads="1"/>
          </p:cNvSpPr>
          <p:nvPr>
            <p:ph sz="quarter" idx="1"/>
          </p:nvPr>
        </p:nvSpPr>
        <p:spPr>
          <a:xfrm>
            <a:off x="899592" y="1447800"/>
            <a:ext cx="7787208" cy="5005536"/>
          </a:xfrm>
        </p:spPr>
        <p:txBody>
          <a:bodyPr>
            <a:normAutofit fontScale="92500" lnSpcReduction="20000"/>
          </a:bodyPr>
          <a:lstStyle/>
          <a:p>
            <a:pPr algn="ctr">
              <a:buFont typeface="Wingdings" pitchFamily="2" charset="2"/>
              <a:buNone/>
            </a:pPr>
            <a:endParaRPr lang="zh-TW" altLang="en-US" sz="800" b="1" dirty="0">
              <a:solidFill>
                <a:srgbClr val="CC0000"/>
              </a:solidFill>
              <a:latin typeface="Times New Roman" charset="0"/>
              <a:ea typeface="華康魏碑體" pitchFamily="65" charset="-120"/>
            </a:endParaRPr>
          </a:p>
          <a:p>
            <a:r>
              <a:rPr lang="zh-TW" altLang="en-US" sz="3200" dirty="0">
                <a:solidFill>
                  <a:srgbClr val="0000CC"/>
                </a:solidFill>
                <a:latin typeface="Times New Roman" charset="0"/>
                <a:ea typeface="華康魏碑體" pitchFamily="65" charset="-120"/>
              </a:rPr>
              <a:t>青春期後，女性的雌激素分泌增多，促進骨骼成熟與骨化， 所以女性一般較男性矮一些。</a:t>
            </a:r>
            <a:endParaRPr lang="en-US" altLang="zh-TW" sz="3200" dirty="0" smtClean="0">
              <a:solidFill>
                <a:srgbClr val="0000CC"/>
              </a:solidFill>
              <a:latin typeface="Times New Roman" charset="0"/>
              <a:ea typeface="華康魏碑體" pitchFamily="65" charset="-120"/>
            </a:endParaRPr>
          </a:p>
          <a:p>
            <a:r>
              <a:rPr lang="zh-TW" altLang="en-US" sz="3200" dirty="0" smtClean="0">
                <a:solidFill>
                  <a:srgbClr val="0000CC"/>
                </a:solidFill>
                <a:latin typeface="Times New Roman" charset="0"/>
                <a:ea typeface="華康魏碑體" pitchFamily="65" charset="-120"/>
              </a:rPr>
              <a:t>女生</a:t>
            </a:r>
            <a:r>
              <a:rPr lang="zh-TW" altLang="en-US" sz="3200" dirty="0">
                <a:solidFill>
                  <a:srgbClr val="0000CC"/>
                </a:solidFill>
                <a:latin typeface="Times New Roman" charset="0"/>
                <a:ea typeface="華康魏碑體" pitchFamily="65" charset="-120"/>
              </a:rPr>
              <a:t>的骨骼大小和骨化狀況約在十七歲左右接近成熟，男生約在十九歲接近成熟，男</a:t>
            </a:r>
            <a:r>
              <a:rPr lang="zh-TW" altLang="en-US" sz="3200" dirty="0" smtClean="0">
                <a:solidFill>
                  <a:srgbClr val="0000CC"/>
                </a:solidFill>
                <a:latin typeface="Times New Roman" charset="0"/>
                <a:ea typeface="華康魏碑體" pitchFamily="65" charset="-120"/>
              </a:rPr>
              <a:t>肩部漸寬</a:t>
            </a:r>
            <a:r>
              <a:rPr lang="zh-TW" altLang="en-US" sz="3200" dirty="0">
                <a:solidFill>
                  <a:srgbClr val="0000CC"/>
                </a:solidFill>
                <a:latin typeface="Times New Roman" charset="0"/>
                <a:ea typeface="華康魏碑體" pitchFamily="65" charset="-120"/>
              </a:rPr>
              <a:t>，女臀</a:t>
            </a:r>
            <a:r>
              <a:rPr lang="zh-TW" altLang="en-US" sz="3200" dirty="0" smtClean="0">
                <a:solidFill>
                  <a:srgbClr val="0000CC"/>
                </a:solidFill>
                <a:latin typeface="Times New Roman" charset="0"/>
                <a:ea typeface="華康魏碑體" pitchFamily="65" charset="-120"/>
              </a:rPr>
              <a:t>渾圓</a:t>
            </a:r>
            <a:r>
              <a:rPr lang="en-US" altLang="zh-TW" sz="3200" dirty="0" smtClean="0">
                <a:solidFill>
                  <a:srgbClr val="0000CC"/>
                </a:solidFill>
                <a:latin typeface="Times New Roman" charset="0"/>
                <a:ea typeface="華康魏碑體" pitchFamily="65" charset="-120"/>
              </a:rPr>
              <a:t>(</a:t>
            </a:r>
            <a:r>
              <a:rPr lang="zh-TW" altLang="en-US" sz="3200" dirty="0" smtClean="0">
                <a:solidFill>
                  <a:srgbClr val="0000CC"/>
                </a:solidFill>
                <a:latin typeface="Times New Roman" charset="0"/>
                <a:ea typeface="華康魏碑體" pitchFamily="65" charset="-120"/>
              </a:rPr>
              <a:t>髖部變寬</a:t>
            </a:r>
            <a:r>
              <a:rPr lang="en-US" altLang="zh-TW" sz="3200" dirty="0" smtClean="0">
                <a:solidFill>
                  <a:srgbClr val="0000CC"/>
                </a:solidFill>
                <a:latin typeface="Times New Roman" charset="0"/>
                <a:ea typeface="華康魏碑體" pitchFamily="65" charset="-120"/>
              </a:rPr>
              <a:t>)</a:t>
            </a:r>
            <a:r>
              <a:rPr lang="zh-TW" altLang="en-US" sz="3200" dirty="0" smtClean="0">
                <a:solidFill>
                  <a:srgbClr val="0000CC"/>
                </a:solidFill>
                <a:latin typeface="Times New Roman" charset="0"/>
                <a:ea typeface="華康魏碑體" pitchFamily="65" charset="-120"/>
              </a:rPr>
              <a:t>。</a:t>
            </a:r>
            <a:endParaRPr lang="zh-TW" altLang="en-US" sz="3200" dirty="0">
              <a:solidFill>
                <a:srgbClr val="0000CC"/>
              </a:solidFill>
              <a:latin typeface="Times New Roman" charset="0"/>
              <a:ea typeface="華康魏碑體" pitchFamily="65" charset="-120"/>
            </a:endParaRPr>
          </a:p>
          <a:p>
            <a:r>
              <a:rPr lang="zh-TW" altLang="en-US" sz="3200" dirty="0">
                <a:solidFill>
                  <a:srgbClr val="0000CC"/>
                </a:solidFill>
                <a:latin typeface="Times New Roman" charset="0"/>
                <a:ea typeface="華康魏碑體" pitchFamily="65" charset="-120"/>
              </a:rPr>
              <a:t>臉部相貌有明顯改變</a:t>
            </a:r>
            <a:r>
              <a:rPr lang="zh-TW" altLang="en-US" sz="3200" dirty="0" smtClean="0">
                <a:solidFill>
                  <a:srgbClr val="0000CC"/>
                </a:solidFill>
                <a:latin typeface="Times New Roman" charset="0"/>
                <a:ea typeface="華康魏碑體" pitchFamily="65" charset="-120"/>
              </a:rPr>
              <a:t>，男性</a:t>
            </a:r>
            <a:r>
              <a:rPr lang="zh-TW" altLang="en-US" sz="3200" dirty="0">
                <a:solidFill>
                  <a:srgbClr val="0000CC"/>
                </a:solidFill>
                <a:latin typeface="Times New Roman" charset="0"/>
                <a:ea typeface="華康魏碑體" pitchFamily="65" charset="-120"/>
              </a:rPr>
              <a:t>輪廓分明，女性則線條柔和</a:t>
            </a:r>
            <a:r>
              <a:rPr lang="zh-TW" altLang="en-US" sz="3200" dirty="0" smtClean="0">
                <a:solidFill>
                  <a:srgbClr val="0000CC"/>
                </a:solidFill>
                <a:latin typeface="Times New Roman" charset="0"/>
                <a:ea typeface="華康魏碑體" pitchFamily="65" charset="-120"/>
              </a:rPr>
              <a:t>。</a:t>
            </a:r>
            <a:endParaRPr lang="en-US" altLang="zh-TW" sz="3200" dirty="0" smtClean="0">
              <a:solidFill>
                <a:srgbClr val="0000CC"/>
              </a:solidFill>
              <a:latin typeface="Times New Roman" charset="0"/>
              <a:ea typeface="華康魏碑體" pitchFamily="65" charset="-120"/>
            </a:endParaRPr>
          </a:p>
          <a:p>
            <a:r>
              <a:rPr lang="zh-TW" altLang="en-US" sz="3200" dirty="0">
                <a:solidFill>
                  <a:srgbClr val="0000CC"/>
                </a:solidFill>
                <a:latin typeface="Times New Roman" charset="0"/>
                <a:ea typeface="華康魏碑體" pitchFamily="65" charset="-120"/>
              </a:rPr>
              <a:t>雄性激素（睪丸酮）有促進</a:t>
            </a:r>
            <a:r>
              <a:rPr lang="zh-TW" altLang="en-US" sz="3200" dirty="0" smtClean="0">
                <a:solidFill>
                  <a:srgbClr val="0000CC"/>
                </a:solidFill>
                <a:latin typeface="Times New Roman" charset="0"/>
                <a:ea typeface="華康魏碑體" pitchFamily="65" charset="-120"/>
              </a:rPr>
              <a:t>蛋白質</a:t>
            </a:r>
            <a:r>
              <a:rPr lang="zh-TW" altLang="en-US" sz="3200" dirty="0">
                <a:solidFill>
                  <a:srgbClr val="0000CC"/>
                </a:solidFill>
                <a:latin typeface="Times New Roman" charset="0"/>
                <a:ea typeface="華康魏碑體" pitchFamily="65" charset="-120"/>
              </a:rPr>
              <a:t>合成的作用，所以男童在青春期後，肌肉增粗和肌力增強方面都較女童明顯。（雌激素較少的女童，肌力較強。）</a:t>
            </a:r>
            <a:endParaRPr lang="zh-TW" altLang="en-US" sz="3200" dirty="0">
              <a:solidFill>
                <a:srgbClr val="0000CC"/>
              </a:solidFill>
              <a:latin typeface="Times New Roman" charset="0"/>
              <a:ea typeface="華康魏碑體" pitchFamily="65" charset="-120"/>
            </a:endParaRPr>
          </a:p>
        </p:txBody>
      </p:sp>
    </p:spTree>
    <p:extLst>
      <p:ext uri="{BB962C8B-B14F-4D97-AF65-F5344CB8AC3E}">
        <p14:creationId xmlns:p14="http://schemas.microsoft.com/office/powerpoint/2010/main" val="3001993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normAutofit/>
          </a:bodyPr>
          <a:lstStyle/>
          <a:p>
            <a:pPr algn="ctr"/>
            <a:r>
              <a:rPr lang="zh-TW" altLang="en-US" b="1" dirty="0">
                <a:solidFill>
                  <a:srgbClr val="CC0000"/>
                </a:solidFill>
                <a:latin typeface="Times New Roman" charset="0"/>
                <a:ea typeface="華康中圓體" pitchFamily="49" charset="-120"/>
              </a:rPr>
              <a:t>四、生理</a:t>
            </a:r>
            <a:r>
              <a:rPr lang="zh-TW" altLang="en-US" b="1" dirty="0" smtClean="0">
                <a:solidFill>
                  <a:srgbClr val="CC0000"/>
                </a:solidFill>
                <a:latin typeface="Times New Roman" charset="0"/>
                <a:ea typeface="華康中圓體" pitchFamily="49" charset="-120"/>
              </a:rPr>
              <a:t>系統</a:t>
            </a:r>
            <a:endParaRPr lang="zh-TW" altLang="en-US" dirty="0">
              <a:solidFill>
                <a:srgbClr val="008000"/>
              </a:solidFill>
              <a:effectLst/>
              <a:latin typeface="Times New Roman" charset="0"/>
              <a:ea typeface="華康粗黑體" pitchFamily="49" charset="-120"/>
            </a:endParaRPr>
          </a:p>
        </p:txBody>
      </p:sp>
      <p:sp>
        <p:nvSpPr>
          <p:cNvPr id="4" name="投影片編號版面配置區 3"/>
          <p:cNvSpPr>
            <a:spLocks noGrp="1"/>
          </p:cNvSpPr>
          <p:nvPr>
            <p:ph type="sldNum" sz="quarter" idx="12"/>
          </p:nvPr>
        </p:nvSpPr>
        <p:spPr/>
        <p:txBody>
          <a:bodyPr/>
          <a:lstStyle/>
          <a:p>
            <a:fld id="{AD45DE90-19C4-4003-9286-E40FAA987E52}" type="slidenum">
              <a:rPr lang="zh-TW" altLang="en-US"/>
              <a:pPr/>
              <a:t>13</a:t>
            </a:fld>
            <a:endParaRPr lang="en-US" altLang="zh-TW"/>
          </a:p>
        </p:txBody>
      </p:sp>
      <p:sp>
        <p:nvSpPr>
          <p:cNvPr id="590851" name="Rectangle 3"/>
          <p:cNvSpPr>
            <a:spLocks noGrp="1" noChangeArrowheads="1"/>
          </p:cNvSpPr>
          <p:nvPr>
            <p:ph sz="quarter" idx="1"/>
          </p:nvPr>
        </p:nvSpPr>
        <p:spPr>
          <a:xfrm>
            <a:off x="611560" y="1412776"/>
            <a:ext cx="8147248" cy="5149552"/>
          </a:xfrm>
        </p:spPr>
        <p:txBody>
          <a:bodyPr>
            <a:noAutofit/>
          </a:bodyPr>
          <a:lstStyle/>
          <a:p>
            <a:pPr marL="514350" indent="-514350">
              <a:lnSpc>
                <a:spcPct val="90000"/>
              </a:lnSpc>
              <a:buFont typeface="Wingdings" pitchFamily="2" charset="2"/>
              <a:buAutoNum type="arabicPeriod"/>
            </a:pPr>
            <a:r>
              <a:rPr lang="zh-TW" altLang="en-US" sz="3200" b="1" dirty="0" smtClean="0">
                <a:solidFill>
                  <a:srgbClr val="008000"/>
                </a:solidFill>
                <a:latin typeface="標楷體" panose="03000509000000000000" pitchFamily="65" charset="-120"/>
                <a:ea typeface="標楷體" panose="03000509000000000000" pitchFamily="65" charset="-120"/>
              </a:rPr>
              <a:t>中樞神經</a:t>
            </a:r>
            <a:r>
              <a:rPr lang="zh-TW" altLang="en-US" sz="3200" b="1" dirty="0">
                <a:solidFill>
                  <a:srgbClr val="008000"/>
                </a:solidFill>
                <a:latin typeface="標楷體" panose="03000509000000000000" pitchFamily="65" charset="-120"/>
                <a:ea typeface="標楷體" panose="03000509000000000000" pitchFamily="65" charset="-120"/>
              </a:rPr>
              <a:t>系統</a:t>
            </a:r>
            <a:r>
              <a:rPr lang="zh-TW" altLang="en-US" sz="3200" b="1" dirty="0" smtClean="0">
                <a:solidFill>
                  <a:srgbClr val="008000"/>
                </a:solidFill>
                <a:latin typeface="標楷體" panose="03000509000000000000" pitchFamily="65" charset="-120"/>
                <a:ea typeface="標楷體" panose="03000509000000000000" pitchFamily="65" charset="-120"/>
              </a:rPr>
              <a:t>：</a:t>
            </a:r>
            <a:endParaRPr lang="en-US" altLang="zh-TW" sz="3200" b="1" dirty="0" smtClean="0">
              <a:solidFill>
                <a:srgbClr val="008000"/>
              </a:solidFill>
              <a:latin typeface="標楷體" panose="03000509000000000000" pitchFamily="65" charset="-120"/>
              <a:ea typeface="標楷體" panose="03000509000000000000" pitchFamily="65" charset="-120"/>
            </a:endParaRPr>
          </a:p>
          <a:p>
            <a:pPr lvl="1">
              <a:lnSpc>
                <a:spcPct val="90000"/>
              </a:lnSpc>
            </a:pPr>
            <a:r>
              <a:rPr lang="zh-TW" altLang="en-US" sz="3000" b="1" dirty="0">
                <a:solidFill>
                  <a:srgbClr val="0070C0"/>
                </a:solidFill>
                <a:latin typeface="標楷體" panose="03000509000000000000" pitchFamily="65" charset="-120"/>
                <a:ea typeface="標楷體" panose="03000509000000000000" pitchFamily="65" charset="-120"/>
              </a:rPr>
              <a:t>神經系統的活動過程仍未穩定，抑制過程較弱，興奮過程佔優勢，所以表現得活潑好動，注意力不集中</a:t>
            </a:r>
            <a:r>
              <a:rPr lang="zh-TW" altLang="en-US" sz="3000" b="1" dirty="0" smtClean="0">
                <a:solidFill>
                  <a:srgbClr val="0070C0"/>
                </a:solidFill>
                <a:latin typeface="標楷體" panose="03000509000000000000" pitchFamily="65" charset="-120"/>
                <a:ea typeface="標楷體" panose="03000509000000000000" pitchFamily="65" charset="-120"/>
              </a:rPr>
              <a:t>。</a:t>
            </a:r>
            <a:endParaRPr lang="en-US" altLang="zh-TW" sz="3000" b="1" dirty="0" smtClean="0">
              <a:solidFill>
                <a:srgbClr val="0070C0"/>
              </a:solidFill>
              <a:latin typeface="標楷體" panose="03000509000000000000" pitchFamily="65" charset="-120"/>
              <a:ea typeface="標楷體" panose="03000509000000000000" pitchFamily="65" charset="-120"/>
            </a:endParaRPr>
          </a:p>
          <a:p>
            <a:pPr lvl="1">
              <a:lnSpc>
                <a:spcPct val="90000"/>
              </a:lnSpc>
            </a:pPr>
            <a:r>
              <a:rPr lang="zh-TW" altLang="en-US" sz="3000" b="1" dirty="0">
                <a:solidFill>
                  <a:srgbClr val="0070C0"/>
                </a:solidFill>
                <a:latin typeface="標楷體" panose="03000509000000000000" pitchFamily="65" charset="-120"/>
                <a:ea typeface="標楷體" panose="03000509000000000000" pitchFamily="65" charset="-120"/>
              </a:rPr>
              <a:t> 隨著年齡增長，抽象思維能力不斷提高；到</a:t>
            </a:r>
            <a:r>
              <a:rPr lang="en-US" altLang="zh-TW" sz="3000" b="1" dirty="0">
                <a:solidFill>
                  <a:srgbClr val="0070C0"/>
                </a:solidFill>
                <a:latin typeface="標楷體" panose="03000509000000000000" pitchFamily="65" charset="-120"/>
                <a:ea typeface="標楷體" panose="03000509000000000000" pitchFamily="65" charset="-120"/>
              </a:rPr>
              <a:t>16-18</a:t>
            </a:r>
            <a:r>
              <a:rPr lang="zh-TW" altLang="en-US" sz="3000" b="1" dirty="0">
                <a:solidFill>
                  <a:srgbClr val="0070C0"/>
                </a:solidFill>
                <a:latin typeface="標楷體" panose="03000509000000000000" pitchFamily="65" charset="-120"/>
                <a:ea typeface="標楷體" panose="03000509000000000000" pitchFamily="65" charset="-120"/>
              </a:rPr>
              <a:t>歲時，分析和綜合能力都顯著提高</a:t>
            </a:r>
            <a:r>
              <a:rPr lang="zh-TW" altLang="en-US" sz="3000" b="1" dirty="0" smtClean="0">
                <a:solidFill>
                  <a:srgbClr val="0070C0"/>
                </a:solidFill>
                <a:latin typeface="標楷體" panose="03000509000000000000" pitchFamily="65" charset="-120"/>
                <a:ea typeface="標楷體" panose="03000509000000000000" pitchFamily="65" charset="-120"/>
              </a:rPr>
              <a:t>。</a:t>
            </a:r>
            <a:endParaRPr lang="en-US" altLang="zh-TW" sz="3000" b="1" dirty="0">
              <a:solidFill>
                <a:srgbClr val="0070C0"/>
              </a:solidFill>
              <a:latin typeface="標楷體" panose="03000509000000000000" pitchFamily="65" charset="-120"/>
              <a:ea typeface="標楷體" panose="03000509000000000000" pitchFamily="65" charset="-120"/>
            </a:endParaRPr>
          </a:p>
          <a:p>
            <a:pPr marL="0" indent="0">
              <a:lnSpc>
                <a:spcPct val="90000"/>
              </a:lnSpc>
              <a:buNone/>
            </a:pPr>
            <a:r>
              <a:rPr lang="en-US" altLang="zh-TW" sz="3400" b="1" dirty="0" smtClean="0">
                <a:solidFill>
                  <a:srgbClr val="008000"/>
                </a:solidFill>
                <a:latin typeface="標楷體" panose="03000509000000000000" pitchFamily="65" charset="-120"/>
                <a:ea typeface="標楷體" panose="03000509000000000000" pitchFamily="65" charset="-120"/>
              </a:rPr>
              <a:t>2</a:t>
            </a:r>
            <a:r>
              <a:rPr lang="en-US" altLang="zh-TW" sz="3400" b="1" dirty="0">
                <a:solidFill>
                  <a:srgbClr val="008000"/>
                </a:solidFill>
                <a:latin typeface="標楷體" panose="03000509000000000000" pitchFamily="65" charset="-120"/>
                <a:ea typeface="標楷體" panose="03000509000000000000" pitchFamily="65" charset="-120"/>
              </a:rPr>
              <a:t>. </a:t>
            </a:r>
            <a:r>
              <a:rPr lang="zh-TW" altLang="en-US" sz="3400" b="1" dirty="0">
                <a:solidFill>
                  <a:srgbClr val="008000"/>
                </a:solidFill>
                <a:latin typeface="標楷體" panose="03000509000000000000" pitchFamily="65" charset="-120"/>
                <a:ea typeface="標楷體" panose="03000509000000000000" pitchFamily="65" charset="-120"/>
              </a:rPr>
              <a:t>循環系統</a:t>
            </a:r>
            <a:r>
              <a:rPr lang="zh-TW" altLang="en-US" sz="3400" b="1" dirty="0" smtClean="0">
                <a:solidFill>
                  <a:srgbClr val="008000"/>
                </a:solidFill>
                <a:latin typeface="標楷體" panose="03000509000000000000" pitchFamily="65" charset="-120"/>
                <a:ea typeface="標楷體" panose="03000509000000000000" pitchFamily="65" charset="-120"/>
              </a:rPr>
              <a:t>：</a:t>
            </a:r>
            <a:endParaRPr lang="en-US" altLang="zh-TW" sz="3400" b="1" dirty="0" smtClean="0">
              <a:solidFill>
                <a:srgbClr val="008000"/>
              </a:solidFill>
              <a:latin typeface="標楷體" panose="03000509000000000000" pitchFamily="65" charset="-120"/>
              <a:ea typeface="標楷體" panose="03000509000000000000" pitchFamily="65" charset="-120"/>
            </a:endParaRPr>
          </a:p>
          <a:p>
            <a:pPr lvl="1">
              <a:lnSpc>
                <a:spcPct val="90000"/>
              </a:lnSpc>
            </a:pPr>
            <a:r>
              <a:rPr lang="zh-TW" altLang="en-US" sz="3000" dirty="0" smtClean="0">
                <a:solidFill>
                  <a:srgbClr val="0000CC"/>
                </a:solidFill>
                <a:latin typeface="標楷體" panose="03000509000000000000" pitchFamily="65" charset="-120"/>
                <a:ea typeface="標楷體" panose="03000509000000000000" pitchFamily="65" charset="-120"/>
              </a:rPr>
              <a:t>心臟</a:t>
            </a:r>
            <a:r>
              <a:rPr lang="zh-TW" altLang="en-US" sz="3000" dirty="0">
                <a:solidFill>
                  <a:srgbClr val="0000CC"/>
                </a:solidFill>
                <a:latin typeface="標楷體" panose="03000509000000000000" pitchFamily="65" charset="-120"/>
                <a:ea typeface="標楷體" panose="03000509000000000000" pitchFamily="65" charset="-120"/>
              </a:rPr>
              <a:t>的發育仍未夠完善，收縮和舒張能力相對較成年人差，每搏輸出量較小，心率較</a:t>
            </a:r>
            <a:r>
              <a:rPr lang="zh-TW" altLang="en-US" sz="3000" dirty="0" smtClean="0">
                <a:solidFill>
                  <a:srgbClr val="0000CC"/>
                </a:solidFill>
                <a:latin typeface="標楷體" panose="03000509000000000000" pitchFamily="65" charset="-120"/>
                <a:ea typeface="標楷體" panose="03000509000000000000" pitchFamily="65" charset="-120"/>
              </a:rPr>
              <a:t>快。</a:t>
            </a:r>
            <a:endParaRPr lang="en-US" altLang="zh-TW" sz="3000" dirty="0" smtClean="0">
              <a:solidFill>
                <a:srgbClr val="0000CC"/>
              </a:solidFill>
              <a:latin typeface="標楷體" panose="03000509000000000000" pitchFamily="65" charset="-120"/>
              <a:ea typeface="標楷體" panose="03000509000000000000" pitchFamily="65" charset="-120"/>
            </a:endParaRPr>
          </a:p>
          <a:p>
            <a:pPr lvl="1">
              <a:lnSpc>
                <a:spcPct val="90000"/>
              </a:lnSpc>
            </a:pPr>
            <a:r>
              <a:rPr lang="zh-TW" altLang="en-US" sz="3000" dirty="0" smtClean="0">
                <a:solidFill>
                  <a:srgbClr val="0000CC"/>
                </a:solidFill>
                <a:latin typeface="標楷體" panose="03000509000000000000" pitchFamily="65" charset="-120"/>
                <a:ea typeface="標楷體" panose="03000509000000000000" pitchFamily="65" charset="-120"/>
              </a:rPr>
              <a:t>身體</a:t>
            </a:r>
            <a:r>
              <a:rPr lang="zh-TW" altLang="en-US" sz="3000" dirty="0">
                <a:solidFill>
                  <a:srgbClr val="0000CC"/>
                </a:solidFill>
                <a:latin typeface="標楷體" panose="03000509000000000000" pitchFamily="65" charset="-120"/>
                <a:ea typeface="標楷體" panose="03000509000000000000" pitchFamily="65" charset="-120"/>
              </a:rPr>
              <a:t>發育良好，身高增長迅速的</a:t>
            </a:r>
            <a:r>
              <a:rPr lang="zh-TW" altLang="en-US" sz="3000" dirty="0" smtClean="0">
                <a:solidFill>
                  <a:srgbClr val="0000CC"/>
                </a:solidFill>
                <a:latin typeface="標楷體" panose="03000509000000000000" pitchFamily="65" charset="-120"/>
                <a:ea typeface="標楷體" panose="03000509000000000000" pitchFamily="65" charset="-120"/>
              </a:rPr>
              <a:t>青少年容易患有青春</a:t>
            </a:r>
            <a:r>
              <a:rPr lang="zh-TW" altLang="en-US" sz="3000" dirty="0">
                <a:solidFill>
                  <a:srgbClr val="0000CC"/>
                </a:solidFill>
                <a:latin typeface="標楷體" panose="03000509000000000000" pitchFamily="65" charset="-120"/>
                <a:ea typeface="標楷體" panose="03000509000000000000" pitchFamily="65" charset="-120"/>
              </a:rPr>
              <a:t>性</a:t>
            </a:r>
            <a:r>
              <a:rPr lang="zh-TW" altLang="en-US" sz="3000" dirty="0" smtClean="0">
                <a:solidFill>
                  <a:srgbClr val="0000CC"/>
                </a:solidFill>
                <a:latin typeface="標楷體" panose="03000509000000000000" pitchFamily="65" charset="-120"/>
                <a:ea typeface="標楷體" panose="03000509000000000000" pitchFamily="65" charset="-120"/>
              </a:rPr>
              <a:t>高血壓。</a:t>
            </a:r>
            <a:endParaRPr lang="zh-TW" altLang="en-US" sz="3000" dirty="0">
              <a:solidFill>
                <a:srgbClr val="0000CC"/>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1714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pPr algn="ctr"/>
            <a:r>
              <a:rPr lang="zh-TW" altLang="en-US" b="1" dirty="0">
                <a:solidFill>
                  <a:srgbClr val="CC0000"/>
                </a:solidFill>
                <a:latin typeface="Times New Roman" charset="0"/>
                <a:ea typeface="華康中圓體" pitchFamily="49" charset="-120"/>
              </a:rPr>
              <a:t>四、生理系統</a:t>
            </a:r>
            <a:endParaRPr lang="zh-TW" altLang="en-US" dirty="0">
              <a:solidFill>
                <a:srgbClr val="008000"/>
              </a:solidFill>
              <a:effectLst/>
              <a:latin typeface="Times New Roman" charset="0"/>
              <a:ea typeface="華康粗黑體" pitchFamily="49" charset="-120"/>
            </a:endParaRPr>
          </a:p>
        </p:txBody>
      </p:sp>
      <p:sp>
        <p:nvSpPr>
          <p:cNvPr id="4" name="投影片編號版面配置區 3"/>
          <p:cNvSpPr>
            <a:spLocks noGrp="1"/>
          </p:cNvSpPr>
          <p:nvPr>
            <p:ph type="sldNum" sz="quarter" idx="12"/>
          </p:nvPr>
        </p:nvSpPr>
        <p:spPr/>
        <p:txBody>
          <a:bodyPr/>
          <a:lstStyle/>
          <a:p>
            <a:fld id="{073BC173-9256-4F1A-9028-72BEE3EAD5A5}" type="slidenum">
              <a:rPr lang="zh-TW" altLang="en-US"/>
              <a:pPr/>
              <a:t>14</a:t>
            </a:fld>
            <a:endParaRPr lang="en-US" altLang="zh-TW"/>
          </a:p>
        </p:txBody>
      </p:sp>
      <p:sp>
        <p:nvSpPr>
          <p:cNvPr id="592899" name="Rectangle 3"/>
          <p:cNvSpPr>
            <a:spLocks noGrp="1" noChangeArrowheads="1"/>
          </p:cNvSpPr>
          <p:nvPr>
            <p:ph sz="quarter" idx="1"/>
          </p:nvPr>
        </p:nvSpPr>
        <p:spPr>
          <a:xfrm>
            <a:off x="971600" y="1447800"/>
            <a:ext cx="7715200" cy="4933528"/>
          </a:xfrm>
        </p:spPr>
        <p:txBody>
          <a:bodyPr/>
          <a:lstStyle/>
          <a:p>
            <a:pPr>
              <a:buFont typeface="Wingdings" pitchFamily="2" charset="2"/>
              <a:buNone/>
            </a:pPr>
            <a:r>
              <a:rPr lang="en-US" altLang="zh-TW" b="1" dirty="0">
                <a:solidFill>
                  <a:srgbClr val="008000"/>
                </a:solidFill>
                <a:latin typeface="Times New Roman" charset="0"/>
                <a:ea typeface="華康中圓體" pitchFamily="49" charset="-120"/>
              </a:rPr>
              <a:t>3. </a:t>
            </a:r>
            <a:r>
              <a:rPr lang="zh-TW" altLang="en-US" b="1" dirty="0">
                <a:solidFill>
                  <a:srgbClr val="008000"/>
                </a:solidFill>
                <a:latin typeface="Times New Roman" charset="0"/>
                <a:ea typeface="華康中圓體" pitchFamily="49" charset="-120"/>
              </a:rPr>
              <a:t>呼吸系統：</a:t>
            </a:r>
          </a:p>
          <a:p>
            <a:pPr lvl="1"/>
            <a:r>
              <a:rPr lang="zh-TW" altLang="en-US" dirty="0" smtClean="0">
                <a:solidFill>
                  <a:srgbClr val="0000CC"/>
                </a:solidFill>
                <a:latin typeface="Times New Roman" charset="0"/>
                <a:ea typeface="華康魏碑體" pitchFamily="65" charset="-120"/>
              </a:rPr>
              <a:t>肺臟</a:t>
            </a:r>
            <a:r>
              <a:rPr lang="zh-TW" altLang="en-US" dirty="0">
                <a:solidFill>
                  <a:srgbClr val="0000CC"/>
                </a:solidFill>
                <a:latin typeface="Times New Roman" charset="0"/>
                <a:ea typeface="華康魏碑體" pitchFamily="65" charset="-120"/>
              </a:rPr>
              <a:t>在青少年期才快速成長，因此肺活量亦</a:t>
            </a:r>
            <a:r>
              <a:rPr lang="zh-TW" altLang="en-US" dirty="0" smtClean="0">
                <a:solidFill>
                  <a:srgbClr val="0000CC"/>
                </a:solidFill>
                <a:latin typeface="Times New Roman" charset="0"/>
                <a:ea typeface="華康魏碑體" pitchFamily="65" charset="-120"/>
              </a:rPr>
              <a:t>增加，到</a:t>
            </a:r>
            <a:r>
              <a:rPr lang="en-US" altLang="zh-TW" dirty="0">
                <a:solidFill>
                  <a:srgbClr val="0000CC"/>
                </a:solidFill>
                <a:latin typeface="Times New Roman" charset="0"/>
                <a:ea typeface="華康魏碑體" pitchFamily="65" charset="-120"/>
              </a:rPr>
              <a:t>16</a:t>
            </a:r>
            <a:r>
              <a:rPr lang="zh-TW" altLang="en-US" dirty="0">
                <a:solidFill>
                  <a:srgbClr val="0000CC"/>
                </a:solidFill>
                <a:latin typeface="Times New Roman" charset="0"/>
                <a:ea typeface="華康魏碑體" pitchFamily="65" charset="-120"/>
              </a:rPr>
              <a:t>歲時呼吸頻率約為每分鐘</a:t>
            </a:r>
            <a:r>
              <a:rPr lang="en-US" altLang="zh-TW" dirty="0">
                <a:solidFill>
                  <a:srgbClr val="0000CC"/>
                </a:solidFill>
                <a:latin typeface="Times New Roman" charset="0"/>
                <a:ea typeface="華康魏碑體" pitchFamily="65" charset="-120"/>
              </a:rPr>
              <a:t>16-18</a:t>
            </a:r>
            <a:r>
              <a:rPr lang="zh-TW" altLang="en-US" dirty="0">
                <a:solidFill>
                  <a:srgbClr val="0000CC"/>
                </a:solidFill>
                <a:latin typeface="Times New Roman" charset="0"/>
                <a:ea typeface="華康魏碑體" pitchFamily="65" charset="-120"/>
              </a:rPr>
              <a:t>次</a:t>
            </a:r>
            <a:r>
              <a:rPr lang="zh-TW" altLang="en-US" dirty="0" smtClean="0">
                <a:solidFill>
                  <a:srgbClr val="0000CC"/>
                </a:solidFill>
                <a:latin typeface="Times New Roman" charset="0"/>
                <a:ea typeface="華康魏碑體" pitchFamily="65" charset="-120"/>
              </a:rPr>
              <a:t>。</a:t>
            </a:r>
            <a:endParaRPr lang="en-US" altLang="zh-TW" dirty="0" smtClean="0">
              <a:solidFill>
                <a:srgbClr val="0000CC"/>
              </a:solidFill>
              <a:latin typeface="Times New Roman" charset="0"/>
              <a:ea typeface="華康魏碑體" pitchFamily="65" charset="-120"/>
            </a:endParaRPr>
          </a:p>
          <a:p>
            <a:pPr lvl="1"/>
            <a:r>
              <a:rPr lang="zh-TW" altLang="en-US" dirty="0" smtClean="0">
                <a:solidFill>
                  <a:srgbClr val="0000CC"/>
                </a:solidFill>
                <a:latin typeface="Times New Roman" charset="0"/>
                <a:ea typeface="華康魏碑體" pitchFamily="65" charset="-120"/>
              </a:rPr>
              <a:t>男生肺部容量比女生大些，因為男生有較大的胸腔，及喜好激烈運動的緣故。</a:t>
            </a:r>
            <a:endParaRPr lang="en-US" altLang="zh-TW" dirty="0" smtClean="0">
              <a:solidFill>
                <a:srgbClr val="0000CC"/>
              </a:solidFill>
              <a:latin typeface="Times New Roman" charset="0"/>
              <a:ea typeface="華康魏碑體" pitchFamily="65" charset="-120"/>
            </a:endParaRPr>
          </a:p>
          <a:p>
            <a:pPr lvl="1"/>
            <a:r>
              <a:rPr lang="zh-TW" altLang="en-US" dirty="0" smtClean="0">
                <a:solidFill>
                  <a:srgbClr val="0000CC"/>
                </a:solidFill>
                <a:latin typeface="Times New Roman" charset="0"/>
                <a:ea typeface="華康魏碑體" pitchFamily="65" charset="-120"/>
              </a:rPr>
              <a:t>男女生的聲音有顯著的改變，主要原因是發音部分肌肉成長的結果，喉頭突起、聲帶長度增加一倍，男聲變低，女聲圓潤柔和。</a:t>
            </a:r>
            <a:endParaRPr lang="en-US" altLang="zh-TW" dirty="0">
              <a:solidFill>
                <a:srgbClr val="0000CC"/>
              </a:solidFill>
              <a:latin typeface="Times New Roman" charset="0"/>
              <a:ea typeface="華康魏碑體" pitchFamily="65" charset="-120"/>
            </a:endParaRPr>
          </a:p>
          <a:p>
            <a:pPr marL="0" indent="0">
              <a:buNone/>
            </a:pPr>
            <a:r>
              <a:rPr lang="en-US" altLang="zh-TW" b="1" dirty="0" smtClean="0">
                <a:solidFill>
                  <a:srgbClr val="008000"/>
                </a:solidFill>
                <a:latin typeface="Times New Roman" charset="0"/>
                <a:ea typeface="華康中圓體" pitchFamily="49" charset="-120"/>
              </a:rPr>
              <a:t>4</a:t>
            </a:r>
            <a:r>
              <a:rPr lang="en-US" altLang="zh-TW" b="1" dirty="0">
                <a:solidFill>
                  <a:srgbClr val="008000"/>
                </a:solidFill>
                <a:latin typeface="Times New Roman" charset="0"/>
                <a:ea typeface="華康中圓體" pitchFamily="49" charset="-120"/>
              </a:rPr>
              <a:t>. </a:t>
            </a:r>
            <a:r>
              <a:rPr lang="zh-TW" altLang="en-US" b="1" dirty="0">
                <a:solidFill>
                  <a:srgbClr val="008000"/>
                </a:solidFill>
                <a:latin typeface="Times New Roman" charset="0"/>
                <a:ea typeface="華康中圓體" pitchFamily="49" charset="-120"/>
              </a:rPr>
              <a:t>消化系統：</a:t>
            </a:r>
          </a:p>
          <a:p>
            <a:pPr lvl="1"/>
            <a:r>
              <a:rPr lang="zh-TW" altLang="en-US" dirty="0" smtClean="0">
                <a:solidFill>
                  <a:srgbClr val="0000CC"/>
                </a:solidFill>
                <a:latin typeface="Times New Roman" charset="0"/>
                <a:ea typeface="華康魏碑體" pitchFamily="65" charset="-120"/>
              </a:rPr>
              <a:t>胃</a:t>
            </a:r>
            <a:r>
              <a:rPr lang="zh-TW" altLang="en-US" dirty="0">
                <a:solidFill>
                  <a:srgbClr val="0000CC"/>
                </a:solidFill>
                <a:latin typeface="Times New Roman" charset="0"/>
                <a:ea typeface="華康魏碑體" pitchFamily="65" charset="-120"/>
              </a:rPr>
              <a:t>形狀變得又寬又長，胃容量增加很多，胃酸濃度增加，易引起胃潰瘍；肝臟、胰臟亦快速發展</a:t>
            </a:r>
            <a:r>
              <a:rPr lang="zh-TW" altLang="en-US" dirty="0" smtClean="0">
                <a:solidFill>
                  <a:srgbClr val="0000CC"/>
                </a:solidFill>
                <a:latin typeface="Times New Roman" charset="0"/>
                <a:ea typeface="華康魏碑體" pitchFamily="65" charset="-120"/>
              </a:rPr>
              <a:t>。</a:t>
            </a:r>
            <a:endParaRPr lang="en-US" altLang="zh-TW" dirty="0" smtClean="0">
              <a:solidFill>
                <a:srgbClr val="0000CC"/>
              </a:solidFill>
              <a:latin typeface="Times New Roman" charset="0"/>
              <a:ea typeface="華康魏碑體" pitchFamily="65" charset="-120"/>
            </a:endParaRPr>
          </a:p>
          <a:p>
            <a:pPr lvl="1"/>
            <a:r>
              <a:rPr lang="zh-TW" altLang="en-US" dirty="0" smtClean="0">
                <a:solidFill>
                  <a:srgbClr val="0000CC"/>
                </a:solidFill>
                <a:latin typeface="Times New Roman" charset="0"/>
                <a:ea typeface="華康魏碑體" pitchFamily="65" charset="-120"/>
              </a:rPr>
              <a:t>青少年食量變大，日食三餐不飽，注意胃病。</a:t>
            </a:r>
            <a:endParaRPr lang="zh-TW" altLang="en-US" dirty="0">
              <a:solidFill>
                <a:srgbClr val="0000CC"/>
              </a:solidFill>
              <a:latin typeface="Times New Roman" charset="0"/>
              <a:ea typeface="華康魏碑體" pitchFamily="65" charset="-120"/>
            </a:endParaRPr>
          </a:p>
        </p:txBody>
      </p:sp>
    </p:spTree>
    <p:extLst>
      <p:ext uri="{BB962C8B-B14F-4D97-AF65-F5344CB8AC3E}">
        <p14:creationId xmlns:p14="http://schemas.microsoft.com/office/powerpoint/2010/main" val="240375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pPr algn="ctr"/>
            <a:r>
              <a:rPr lang="zh-TW" altLang="en-US" b="1" dirty="0">
                <a:solidFill>
                  <a:srgbClr val="CC0000"/>
                </a:solidFill>
                <a:latin typeface="Times New Roman" charset="0"/>
                <a:ea typeface="華康中圓體" pitchFamily="49" charset="-120"/>
              </a:rPr>
              <a:t>五、體能發展</a:t>
            </a:r>
            <a:endParaRPr lang="zh-TW" altLang="en-US" b="1" dirty="0">
              <a:solidFill>
                <a:srgbClr val="CC0000"/>
              </a:solidFill>
              <a:latin typeface="Times New Roman" charset="0"/>
              <a:ea typeface="華康中圓體" pitchFamily="49" charset="-120"/>
            </a:endParaRPr>
          </a:p>
        </p:txBody>
      </p:sp>
      <p:sp>
        <p:nvSpPr>
          <p:cNvPr id="4" name="投影片編號版面配置區 3"/>
          <p:cNvSpPr>
            <a:spLocks noGrp="1"/>
          </p:cNvSpPr>
          <p:nvPr>
            <p:ph type="sldNum" sz="quarter" idx="12"/>
          </p:nvPr>
        </p:nvSpPr>
        <p:spPr/>
        <p:txBody>
          <a:bodyPr/>
          <a:lstStyle/>
          <a:p>
            <a:fld id="{45CDF699-3C47-458C-B0CF-9B4525D322D5}" type="slidenum">
              <a:rPr lang="zh-TW" altLang="en-US"/>
              <a:pPr/>
              <a:t>15</a:t>
            </a:fld>
            <a:endParaRPr lang="en-US" altLang="zh-TW"/>
          </a:p>
        </p:txBody>
      </p:sp>
      <p:sp>
        <p:nvSpPr>
          <p:cNvPr id="593923" name="Rectangle 3"/>
          <p:cNvSpPr>
            <a:spLocks noGrp="1" noChangeArrowheads="1"/>
          </p:cNvSpPr>
          <p:nvPr>
            <p:ph sz="quarter" idx="1"/>
          </p:nvPr>
        </p:nvSpPr>
        <p:spPr>
          <a:xfrm>
            <a:off x="899592" y="1447800"/>
            <a:ext cx="7787208" cy="4933528"/>
          </a:xfrm>
        </p:spPr>
        <p:txBody>
          <a:bodyPr>
            <a:normAutofit fontScale="92500" lnSpcReduction="20000"/>
          </a:bodyPr>
          <a:lstStyle/>
          <a:p>
            <a:pPr>
              <a:buFont typeface="Wingdings" pitchFamily="2" charset="2"/>
              <a:buNone/>
            </a:pPr>
            <a:r>
              <a:rPr lang="en-US" altLang="zh-TW" sz="3200" b="1" dirty="0" smtClean="0">
                <a:solidFill>
                  <a:srgbClr val="008000"/>
                </a:solidFill>
                <a:latin typeface="Times New Roman" charset="0"/>
                <a:ea typeface="華康中圓體" pitchFamily="49" charset="-120"/>
              </a:rPr>
              <a:t>1</a:t>
            </a:r>
            <a:r>
              <a:rPr lang="en-US" altLang="zh-TW" sz="3200" b="1" dirty="0">
                <a:solidFill>
                  <a:srgbClr val="008000"/>
                </a:solidFill>
                <a:latin typeface="Times New Roman" charset="0"/>
                <a:ea typeface="華康中圓體" pitchFamily="49" charset="-120"/>
              </a:rPr>
              <a:t>. </a:t>
            </a:r>
            <a:r>
              <a:rPr lang="zh-TW" altLang="en-US" sz="3200" b="1" dirty="0">
                <a:solidFill>
                  <a:srgbClr val="008000"/>
                </a:solidFill>
                <a:latin typeface="Times New Roman" charset="0"/>
                <a:ea typeface="華康中圓體" pitchFamily="49" charset="-120"/>
              </a:rPr>
              <a:t>氣力：</a:t>
            </a:r>
          </a:p>
          <a:p>
            <a:pPr>
              <a:buFont typeface="Wingdings" pitchFamily="2" charset="2"/>
              <a:buNone/>
            </a:pPr>
            <a:r>
              <a:rPr lang="zh-TW" altLang="en-US" sz="3200" dirty="0">
                <a:solidFill>
                  <a:srgbClr val="0000CC"/>
                </a:solidFill>
                <a:latin typeface="Times New Roman" charset="0"/>
                <a:ea typeface="華康魏碑體" pitchFamily="65" charset="-120"/>
              </a:rPr>
              <a:t>  </a:t>
            </a:r>
            <a:r>
              <a:rPr lang="zh-TW" altLang="en-US" sz="3200" dirty="0" smtClean="0">
                <a:solidFill>
                  <a:srgbClr val="0000CC"/>
                </a:solidFill>
                <a:latin typeface="Times New Roman" charset="0"/>
                <a:ea typeface="華康魏碑體" pitchFamily="65" charset="-120"/>
              </a:rPr>
              <a:t>在</a:t>
            </a:r>
            <a:r>
              <a:rPr lang="zh-TW" altLang="en-US" sz="3200" dirty="0">
                <a:solidFill>
                  <a:srgbClr val="0000CC"/>
                </a:solidFill>
                <a:latin typeface="Times New Roman" charset="0"/>
                <a:ea typeface="華康魏碑體" pitchFamily="65" charset="-120"/>
              </a:rPr>
              <a:t>身高驟增之後兩年內，氣力（</a:t>
            </a:r>
            <a:r>
              <a:rPr lang="en-US" altLang="zh-TW" sz="3200" dirty="0">
                <a:solidFill>
                  <a:srgbClr val="0000CC"/>
                </a:solidFill>
                <a:latin typeface="Times New Roman" charset="0"/>
                <a:ea typeface="華康魏碑體" pitchFamily="65" charset="-120"/>
              </a:rPr>
              <a:t>strength</a:t>
            </a:r>
            <a:r>
              <a:rPr lang="zh-TW" altLang="en-US" sz="3200" dirty="0">
                <a:solidFill>
                  <a:srgbClr val="0000CC"/>
                </a:solidFill>
                <a:latin typeface="Times New Roman" charset="0"/>
                <a:ea typeface="華康魏碑體" pitchFamily="65" charset="-120"/>
              </a:rPr>
              <a:t>）的驟增亦達到高峰，但男生之氣力增加超過女生。</a:t>
            </a:r>
          </a:p>
          <a:p>
            <a:pPr>
              <a:buFont typeface="Wingdings" pitchFamily="2" charset="2"/>
              <a:buNone/>
            </a:pPr>
            <a:r>
              <a:rPr lang="en-US" altLang="zh-TW" sz="3200" b="1" dirty="0">
                <a:solidFill>
                  <a:srgbClr val="008000"/>
                </a:solidFill>
                <a:latin typeface="Times New Roman" charset="0"/>
                <a:ea typeface="華康中圓體" pitchFamily="49" charset="-120"/>
              </a:rPr>
              <a:t>2. </a:t>
            </a:r>
            <a:r>
              <a:rPr lang="zh-TW" altLang="en-US" sz="3200" b="1" dirty="0">
                <a:solidFill>
                  <a:srgbClr val="008000"/>
                </a:solidFill>
                <a:latin typeface="Times New Roman" charset="0"/>
                <a:ea typeface="華康中圓體" pitchFamily="49" charset="-120"/>
              </a:rPr>
              <a:t>運動能力：</a:t>
            </a:r>
          </a:p>
          <a:p>
            <a:pPr lvl="1"/>
            <a:r>
              <a:rPr lang="zh-TW" altLang="en-US" sz="3000" dirty="0" smtClean="0">
                <a:solidFill>
                  <a:srgbClr val="0000CC"/>
                </a:solidFill>
                <a:latin typeface="Times New Roman" charset="0"/>
                <a:ea typeface="華康魏碑體" pitchFamily="65" charset="-120"/>
              </a:rPr>
              <a:t>由於</a:t>
            </a:r>
            <a:r>
              <a:rPr lang="zh-TW" altLang="en-US" sz="3000" dirty="0">
                <a:solidFill>
                  <a:srgbClr val="0000CC"/>
                </a:solidFill>
                <a:latin typeface="Times New Roman" charset="0"/>
                <a:ea typeface="華康魏碑體" pitchFamily="65" charset="-120"/>
              </a:rPr>
              <a:t>骨骼、肌肉、神經系統等充分發展，運動能力亦明顯增加</a:t>
            </a:r>
            <a:r>
              <a:rPr lang="zh-TW" altLang="en-US" sz="3000" dirty="0" smtClean="0">
                <a:solidFill>
                  <a:srgbClr val="0000CC"/>
                </a:solidFill>
                <a:latin typeface="Times New Roman" charset="0"/>
                <a:ea typeface="華康魏碑體" pitchFamily="65" charset="-120"/>
              </a:rPr>
              <a:t>。</a:t>
            </a:r>
            <a:endParaRPr lang="en-US" altLang="zh-TW" sz="3000" dirty="0" smtClean="0">
              <a:solidFill>
                <a:srgbClr val="0000CC"/>
              </a:solidFill>
              <a:latin typeface="Times New Roman" charset="0"/>
              <a:ea typeface="華康魏碑體" pitchFamily="65" charset="-120"/>
            </a:endParaRPr>
          </a:p>
          <a:p>
            <a:pPr lvl="1"/>
            <a:r>
              <a:rPr lang="zh-TW" altLang="en-US" sz="3000" dirty="0" smtClean="0">
                <a:solidFill>
                  <a:srgbClr val="0000CC"/>
                </a:solidFill>
                <a:latin typeface="Times New Roman" charset="0"/>
                <a:ea typeface="華康魏碑體" pitchFamily="65" charset="-120"/>
              </a:rPr>
              <a:t>日常生活</a:t>
            </a:r>
            <a:r>
              <a:rPr lang="zh-TW" altLang="en-US" sz="3000" dirty="0">
                <a:solidFill>
                  <a:srgbClr val="0000CC"/>
                </a:solidFill>
                <a:latin typeface="Times New Roman" charset="0"/>
                <a:ea typeface="華康魏碑體" pitchFamily="65" charset="-120"/>
              </a:rPr>
              <a:t>及運動進行時要注意保持正確的姿勢，避免一側肢體或局部用力過多，造成脊柱彎曲，肢體畸形</a:t>
            </a:r>
            <a:r>
              <a:rPr lang="zh-TW" altLang="en-US" sz="3000" dirty="0" smtClean="0">
                <a:solidFill>
                  <a:srgbClr val="0000CC"/>
                </a:solidFill>
                <a:latin typeface="Times New Roman" charset="0"/>
                <a:ea typeface="華康魏碑體" pitchFamily="65" charset="-120"/>
              </a:rPr>
              <a:t>。</a:t>
            </a:r>
            <a:endParaRPr lang="en-US" altLang="zh-TW" sz="3000" dirty="0" smtClean="0">
              <a:solidFill>
                <a:srgbClr val="0000CC"/>
              </a:solidFill>
              <a:latin typeface="Times New Roman" charset="0"/>
              <a:ea typeface="華康魏碑體" pitchFamily="65" charset="-120"/>
            </a:endParaRPr>
          </a:p>
          <a:p>
            <a:pPr lvl="1"/>
            <a:r>
              <a:rPr lang="zh-TW" altLang="en-US" sz="3000" dirty="0" smtClean="0">
                <a:solidFill>
                  <a:srgbClr val="0000CC"/>
                </a:solidFill>
                <a:latin typeface="Times New Roman" charset="0"/>
                <a:ea typeface="華康魏碑體" pitchFamily="65" charset="-120"/>
              </a:rPr>
              <a:t>避免</a:t>
            </a:r>
            <a:r>
              <a:rPr lang="zh-TW" altLang="en-US" sz="3000" dirty="0">
                <a:solidFill>
                  <a:srgbClr val="0000CC"/>
                </a:solidFill>
                <a:latin typeface="Times New Roman" charset="0"/>
                <a:ea typeface="華康魏碑體" pitchFamily="65" charset="-120"/>
              </a:rPr>
              <a:t>強度過大的負荷，以防止骨化提早完成，影響增高。</a:t>
            </a:r>
            <a:endParaRPr lang="zh-TW" altLang="en-US" sz="3000" dirty="0">
              <a:solidFill>
                <a:srgbClr val="0000CC"/>
              </a:solidFill>
              <a:latin typeface="Times New Roman" charset="0"/>
              <a:ea typeface="華康魏碑體" pitchFamily="65" charset="-120"/>
            </a:endParaRPr>
          </a:p>
        </p:txBody>
      </p:sp>
    </p:spTree>
    <p:extLst>
      <p:ext uri="{BB962C8B-B14F-4D97-AF65-F5344CB8AC3E}">
        <p14:creationId xmlns:p14="http://schemas.microsoft.com/office/powerpoint/2010/main" val="26148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528" y="764704"/>
            <a:ext cx="9252519" cy="6237287"/>
          </a:xfrm>
          <a:noFill/>
        </p:spPr>
      </p:pic>
      <p:sp>
        <p:nvSpPr>
          <p:cNvPr id="5123" name="標題 1"/>
          <p:cNvSpPr>
            <a:spLocks noGrp="1" noChangeArrowheads="1"/>
          </p:cNvSpPr>
          <p:nvPr>
            <p:ph type="title"/>
          </p:nvPr>
        </p:nvSpPr>
        <p:spPr>
          <a:xfrm>
            <a:off x="179388" y="0"/>
            <a:ext cx="8229600" cy="1143000"/>
          </a:xfrm>
        </p:spPr>
        <p:txBody>
          <a:bodyPr/>
          <a:lstStyle/>
          <a:p>
            <a:r>
              <a:rPr lang="zh-TW" altLang="en-US" b="1" dirty="0" smtClean="0">
                <a:solidFill>
                  <a:srgbClr val="FF0000"/>
                </a:solidFill>
              </a:rPr>
              <a:t>貳、內分泌腺</a:t>
            </a:r>
            <a:r>
              <a:rPr lang="en-US" altLang="zh-TW" sz="4000" b="1" dirty="0" smtClean="0">
                <a:solidFill>
                  <a:srgbClr val="FF0000"/>
                </a:solidFill>
              </a:rPr>
              <a:t>(41</a:t>
            </a:r>
            <a:r>
              <a:rPr lang="zh-TW" altLang="en-US" sz="4000" b="1" dirty="0" smtClean="0">
                <a:solidFill>
                  <a:srgbClr val="FF0000"/>
                </a:solidFill>
              </a:rPr>
              <a:t>頁</a:t>
            </a:r>
            <a:r>
              <a:rPr lang="en-US" altLang="zh-TW" sz="4000" b="1" dirty="0">
                <a:solidFill>
                  <a:srgbClr val="FF0000"/>
                </a:solidFill>
              </a:rPr>
              <a:t>)</a:t>
            </a:r>
            <a:endParaRPr lang="zh-TW" altLang="en-US" sz="4000" b="1" dirty="0" smtClean="0">
              <a:solidFill>
                <a:srgbClr val="FF0000"/>
              </a:solidFill>
            </a:endParaRPr>
          </a:p>
        </p:txBody>
      </p:sp>
    </p:spTree>
    <p:extLst>
      <p:ext uri="{BB962C8B-B14F-4D97-AF65-F5344CB8AC3E}">
        <p14:creationId xmlns:p14="http://schemas.microsoft.com/office/powerpoint/2010/main" val="3285554346"/>
      </p:ext>
    </p:extLst>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304800"/>
            <a:ext cx="7772400" cy="1143000"/>
          </a:xfrm>
          <a:gradFill rotWithShape="0">
            <a:gsLst>
              <a:gs pos="0">
                <a:srgbClr val="03D4A8"/>
              </a:gs>
              <a:gs pos="25000">
                <a:srgbClr val="21D6E0"/>
              </a:gs>
              <a:gs pos="75000">
                <a:srgbClr val="0087E6"/>
              </a:gs>
              <a:gs pos="100000">
                <a:srgbClr val="005CBF"/>
              </a:gs>
            </a:gsLst>
            <a:lin ang="5400000" scaled="1"/>
          </a:gradFill>
        </p:spPr>
        <p:txBody>
          <a:bodyPr/>
          <a:lstStyle/>
          <a:p>
            <a:pPr eaLnBrk="1" hangingPunct="1"/>
            <a:r>
              <a:rPr lang="zh-TW" altLang="en-US" sz="6000" b="1" smtClean="0">
                <a:solidFill>
                  <a:srgbClr val="FFFF00"/>
                </a:solidFill>
                <a:ea typeface="文鼎粗行楷" pitchFamily="49" charset="-120"/>
              </a:rPr>
              <a:t>人體重要的內分泌腺</a:t>
            </a:r>
          </a:p>
        </p:txBody>
      </p:sp>
      <p:pic>
        <p:nvPicPr>
          <p:cNvPr id="2056" name="Picture 8" descr="C:\My Documents\余月華\未命名 - 1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12913"/>
            <a:ext cx="66294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Text Box 14"/>
          <p:cNvSpPr txBox="1">
            <a:spLocks noChangeArrowheads="1"/>
          </p:cNvSpPr>
          <p:nvPr/>
        </p:nvSpPr>
        <p:spPr bwMode="auto">
          <a:xfrm>
            <a:off x="7086600" y="2133600"/>
            <a:ext cx="17526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新細明體" charset="-120"/>
              </a:defRPr>
            </a:lvl1pPr>
            <a:lvl2pPr marL="742950" indent="-285750" eaLnBrk="0" hangingPunct="0">
              <a:defRPr kumimoji="1" sz="2400">
                <a:solidFill>
                  <a:schemeClr val="tx1"/>
                </a:solidFill>
                <a:latin typeface="Times New Roman" charset="0"/>
                <a:ea typeface="新細明體" charset="-120"/>
              </a:defRPr>
            </a:lvl2pPr>
            <a:lvl3pPr marL="1143000" indent="-228600" eaLnBrk="0" hangingPunct="0">
              <a:defRPr kumimoji="1" sz="2400">
                <a:solidFill>
                  <a:schemeClr val="tx1"/>
                </a:solidFill>
                <a:latin typeface="Times New Roman" charset="0"/>
                <a:ea typeface="新細明體" charset="-120"/>
              </a:defRPr>
            </a:lvl3pPr>
            <a:lvl4pPr marL="1600200" indent="-228600" eaLnBrk="0" hangingPunct="0">
              <a:defRPr kumimoji="1" sz="2400">
                <a:solidFill>
                  <a:schemeClr val="tx1"/>
                </a:solidFill>
                <a:latin typeface="Times New Roman" charset="0"/>
                <a:ea typeface="新細明體" charset="-120"/>
              </a:defRPr>
            </a:lvl4pPr>
            <a:lvl5pPr marL="2057400" indent="-228600" eaLnBrk="0" hangingPunct="0">
              <a:defRPr kumimoji="1" sz="2400">
                <a:solidFill>
                  <a:schemeClr val="tx1"/>
                </a:solidFill>
                <a:latin typeface="Times New Roman" charset="0"/>
                <a:ea typeface="新細明體" charset="-12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12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12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12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120"/>
              </a:defRPr>
            </a:lvl9pPr>
          </a:lstStyle>
          <a:p>
            <a:pPr eaLnBrk="1" hangingPunct="1"/>
            <a:r>
              <a:rPr lang="zh-TW" altLang="en-US" sz="2800">
                <a:solidFill>
                  <a:srgbClr val="FF9900"/>
                </a:solidFill>
                <a:latin typeface="標楷體" pitchFamily="65" charset="-120"/>
                <a:ea typeface="標楷體" pitchFamily="65" charset="-120"/>
              </a:rPr>
              <a:t>內分泌腺會分泌激素</a:t>
            </a:r>
            <a:r>
              <a:rPr lang="en-US" altLang="zh-TW" sz="2800">
                <a:solidFill>
                  <a:srgbClr val="FF9900"/>
                </a:solidFill>
                <a:latin typeface="標楷體" pitchFamily="65" charset="-120"/>
                <a:ea typeface="標楷體" pitchFamily="65" charset="-120"/>
              </a:rPr>
              <a:t>,    (</a:t>
            </a:r>
            <a:r>
              <a:rPr lang="zh-TW" altLang="en-US" sz="2800">
                <a:solidFill>
                  <a:srgbClr val="FF9900"/>
                </a:solidFill>
                <a:latin typeface="標楷體" pitchFamily="65" charset="-120"/>
                <a:ea typeface="標楷體" pitchFamily="65" charset="-120"/>
              </a:rPr>
              <a:t>荷爾蒙</a:t>
            </a:r>
            <a:r>
              <a:rPr lang="en-US" altLang="zh-TW" sz="2800">
                <a:solidFill>
                  <a:srgbClr val="FF9900"/>
                </a:solidFill>
                <a:latin typeface="標楷體" pitchFamily="65" charset="-120"/>
                <a:ea typeface="標楷體" pitchFamily="65" charset="-120"/>
              </a:rPr>
              <a:t>)</a:t>
            </a:r>
            <a:r>
              <a:rPr lang="zh-TW" altLang="en-US" sz="2800">
                <a:solidFill>
                  <a:srgbClr val="FF9900"/>
                </a:solidFill>
                <a:latin typeface="標楷體" pitchFamily="65" charset="-120"/>
                <a:ea typeface="標楷體" pitchFamily="65" charset="-120"/>
              </a:rPr>
              <a:t>由血液輸送到全身的細胞中</a:t>
            </a:r>
            <a:r>
              <a:rPr lang="en-US" altLang="zh-TW" sz="2800">
                <a:solidFill>
                  <a:srgbClr val="FF9900"/>
                </a:solidFill>
                <a:latin typeface="標楷體" pitchFamily="65" charset="-120"/>
                <a:ea typeface="標楷體" pitchFamily="65" charset="-120"/>
              </a:rPr>
              <a:t>,</a:t>
            </a:r>
            <a:r>
              <a:rPr lang="zh-TW" altLang="en-US" sz="2800">
                <a:solidFill>
                  <a:srgbClr val="FF9900"/>
                </a:solidFill>
                <a:latin typeface="標楷體" pitchFamily="65" charset="-120"/>
                <a:ea typeface="標楷體" pitchFamily="65" charset="-120"/>
              </a:rPr>
              <a:t>調節身體的機能</a:t>
            </a:r>
            <a:r>
              <a:rPr lang="en-US" altLang="zh-TW" sz="2800">
                <a:solidFill>
                  <a:srgbClr val="FF9900"/>
                </a:solidFill>
                <a:latin typeface="標楷體" pitchFamily="65" charset="-120"/>
                <a:ea typeface="標楷體" pitchFamily="65" charset="-120"/>
              </a:rPr>
              <a:t>.</a:t>
            </a:r>
          </a:p>
        </p:txBody>
      </p:sp>
    </p:spTree>
    <p:extLst>
      <p:ext uri="{BB962C8B-B14F-4D97-AF65-F5344CB8AC3E}">
        <p14:creationId xmlns:p14="http://schemas.microsoft.com/office/powerpoint/2010/main" val="472934390"/>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iterate type="lt">
                                    <p:tmPct val="100000"/>
                                  </p:iterate>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 calcmode="lin" valueType="num">
                                      <p:cBhvr>
                                        <p:cTn id="9" dur="500" fill="hold"/>
                                        <p:tgtEl>
                                          <p:spTgt spid="2050"/>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05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iterate type="wd">
                                    <p:tmPct val="100000"/>
                                  </p:iterate>
                                  <p:childTnLst>
                                    <p:set>
                                      <p:cBhvr>
                                        <p:cTn id="14" dur="1" fill="hold">
                                          <p:stCondLst>
                                            <p:cond delay="0"/>
                                          </p:stCondLst>
                                        </p:cTn>
                                        <p:tgtEl>
                                          <p:spTgt spid="2062"/>
                                        </p:tgtEl>
                                        <p:attrNameLst>
                                          <p:attrName>style.visibility</p:attrName>
                                        </p:attrNameLst>
                                      </p:cBhvr>
                                      <p:to>
                                        <p:strVal val="visible"/>
                                      </p:to>
                                    </p:set>
                                    <p:animEffect transition="in" filter="checkerboard(across)">
                                      <p:cBhvr>
                                        <p:cTn id="15" dur="300"/>
                                        <p:tgtEl>
                                          <p:spTgt spid="2062"/>
                                        </p:tgtEl>
                                      </p:cBhvr>
                                    </p:animEffect>
                                  </p:childTnLst>
                                  <p:subTnLst>
                                    <p:audio>
                                      <p:cMediaNode>
                                        <p:cTn display="0" masterRel="sameClick">
                                          <p:stCondLst>
                                            <p:cond evt="begin" delay="0">
                                              <p:tn val="13"/>
                                            </p:cond>
                                          </p:stCondLst>
                                          <p:endCondLst>
                                            <p:cond evt="onStopAudio" delay="0">
                                              <p:tgtEl>
                                                <p:sldTgt/>
                                              </p:tgtEl>
                                            </p:cond>
                                          </p:endCondLst>
                                        </p:cTn>
                                        <p:tgtEl>
                                          <p:sndTgt r:embed="rId3" name="clap.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nodeType="clickEffect">
                                  <p:stCondLst>
                                    <p:cond delay="0"/>
                                  </p:stCondLst>
                                  <p:childTnLst>
                                    <p:set>
                                      <p:cBhvr>
                                        <p:cTn id="19" dur="1" fill="hold">
                                          <p:stCondLst>
                                            <p:cond delay="0"/>
                                          </p:stCondLst>
                                        </p:cTn>
                                        <p:tgtEl>
                                          <p:spTgt spid="2056"/>
                                        </p:tgtEl>
                                        <p:attrNameLst>
                                          <p:attrName>style.visibility</p:attrName>
                                        </p:attrNameLst>
                                      </p:cBhvr>
                                      <p:to>
                                        <p:strVal val="visible"/>
                                      </p:to>
                                    </p:set>
                                    <p:animEffect transition="in" filter="blinds(vertical)">
                                      <p:cBhvr>
                                        <p:cTn id="20"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autoUpdateAnimBg="0"/>
      <p:bldP spid="206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noChangeArrowheads="1"/>
          </p:cNvSpPr>
          <p:nvPr>
            <p:ph type="title"/>
          </p:nvPr>
        </p:nvSpPr>
        <p:spPr/>
        <p:txBody>
          <a:bodyPr/>
          <a:lstStyle/>
          <a:p>
            <a:r>
              <a:rPr lang="zh-TW" altLang="en-US" smtClean="0"/>
              <a:t>貳、內分泌腺</a:t>
            </a:r>
          </a:p>
        </p:txBody>
      </p:sp>
      <p:sp>
        <p:nvSpPr>
          <p:cNvPr id="7171" name="內容版面配置區 2"/>
          <p:cNvSpPr>
            <a:spLocks noGrp="1" noChangeArrowheads="1"/>
          </p:cNvSpPr>
          <p:nvPr>
            <p:ph idx="1"/>
          </p:nvPr>
        </p:nvSpPr>
        <p:spPr>
          <a:xfrm>
            <a:off x="323527" y="1412776"/>
            <a:ext cx="8156897" cy="4824536"/>
          </a:xfrm>
        </p:spPr>
        <p:txBody>
          <a:bodyPr/>
          <a:lstStyle/>
          <a:p>
            <a:pPr marL="0" indent="0">
              <a:buFontTx/>
              <a:buNone/>
              <a:defRPr/>
            </a:pPr>
            <a:r>
              <a:rPr lang="zh-TW" altLang="en-US" dirty="0"/>
              <a:t>荷爾蒙對生理發展極為重要的化學物質，對身體細胞有促動作</a:t>
            </a:r>
            <a:r>
              <a:rPr lang="zh-TW" altLang="en-US" dirty="0" smtClean="0"/>
              <a:t>用。靠著</a:t>
            </a:r>
            <a:r>
              <a:rPr lang="zh-TW" altLang="en-US" dirty="0"/>
              <a:t>血</a:t>
            </a:r>
            <a:r>
              <a:rPr lang="zh-TW" altLang="en-US" dirty="0" smtClean="0"/>
              <a:t>直接傳送</a:t>
            </a:r>
            <a:r>
              <a:rPr lang="zh-TW" altLang="en-US" dirty="0"/>
              <a:t>至各部位</a:t>
            </a:r>
            <a:r>
              <a:rPr lang="zh-TW" altLang="en-US" dirty="0" smtClean="0"/>
              <a:t>。決定</a:t>
            </a:r>
            <a:r>
              <a:rPr lang="zh-TW" altLang="en-US" dirty="0"/>
              <a:t>性器官的成熟、形成與結構。</a:t>
            </a:r>
          </a:p>
          <a:p>
            <a:pPr marL="0" indent="0">
              <a:buFontTx/>
              <a:buNone/>
            </a:pPr>
            <a:r>
              <a:rPr lang="zh-TW" altLang="en-US" dirty="0" smtClean="0"/>
              <a:t>一</a:t>
            </a:r>
            <a:r>
              <a:rPr lang="zh-TW" altLang="en-US" dirty="0" smtClean="0"/>
              <a:t>、松果腺（松果體</a:t>
            </a:r>
            <a:r>
              <a:rPr lang="zh-TW" altLang="en-US" dirty="0" smtClean="0"/>
              <a:t>）</a:t>
            </a:r>
            <a:endParaRPr lang="en-US" altLang="zh-TW" dirty="0" smtClean="0"/>
          </a:p>
          <a:p>
            <a:pPr marL="0" indent="0"/>
            <a:r>
              <a:rPr lang="en-US" altLang="zh-TW" dirty="0" smtClean="0"/>
              <a:t>1.</a:t>
            </a:r>
            <a:r>
              <a:rPr lang="zh-TW" altLang="en-US" dirty="0" smtClean="0"/>
              <a:t>位於腦部胼胝體</a:t>
            </a:r>
            <a:r>
              <a:rPr lang="zh-TW" altLang="en-US" dirty="0" smtClean="0"/>
              <a:t>下方，與性發展有關</a:t>
            </a:r>
            <a:endParaRPr lang="zh-TW" altLang="en-US" dirty="0" smtClean="0"/>
          </a:p>
          <a:p>
            <a:pPr marL="0" indent="0"/>
            <a:r>
              <a:rPr lang="en-US" altLang="zh-TW" dirty="0" smtClean="0"/>
              <a:t>2.</a:t>
            </a:r>
            <a:r>
              <a:rPr lang="zh-TW" altLang="en-US" dirty="0" smtClean="0"/>
              <a:t>會依年齡有不同而改變。進入</a:t>
            </a:r>
            <a:r>
              <a:rPr lang="zh-TW" altLang="en-US" dirty="0" smtClean="0">
                <a:solidFill>
                  <a:srgbClr val="FF0000"/>
                </a:solidFill>
              </a:rPr>
              <a:t>青春期會退化</a:t>
            </a:r>
            <a:r>
              <a:rPr lang="zh-TW" altLang="en-US" dirty="0" smtClean="0"/>
              <a:t>。</a:t>
            </a:r>
          </a:p>
          <a:p>
            <a:pPr marL="0" indent="0"/>
            <a:r>
              <a:rPr lang="en-US" altLang="zh-TW" dirty="0" smtClean="0"/>
              <a:t>3.</a:t>
            </a:r>
            <a:r>
              <a:rPr lang="zh-TW" altLang="en-US" dirty="0" smtClean="0"/>
              <a:t>可調節生理週期，與人類日夜調整有關</a:t>
            </a:r>
            <a:r>
              <a:rPr lang="zh-TW" altLang="en-US" dirty="0" smtClean="0"/>
              <a:t>。</a:t>
            </a:r>
            <a:endParaRPr lang="en-US" altLang="zh-TW" dirty="0" smtClean="0"/>
          </a:p>
          <a:p>
            <a:pPr marL="0" indent="0"/>
            <a:r>
              <a:rPr lang="en-US" altLang="zh-TW" dirty="0" smtClean="0"/>
              <a:t>4.</a:t>
            </a:r>
            <a:r>
              <a:rPr lang="zh-TW" altLang="en-US" dirty="0" smtClean="0"/>
              <a:t>分泌抑黑素，具抑制生殖活動的功能。</a:t>
            </a:r>
            <a:endParaRPr lang="zh-TW" altLang="en-US" dirty="0" smtClean="0"/>
          </a:p>
        </p:txBody>
      </p:sp>
    </p:spTree>
    <p:extLst>
      <p:ext uri="{BB962C8B-B14F-4D97-AF65-F5344CB8AC3E}">
        <p14:creationId xmlns:p14="http://schemas.microsoft.com/office/powerpoint/2010/main" val="3012720443"/>
      </p:ext>
    </p:extLst>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noChangeArrowheads="1"/>
          </p:cNvSpPr>
          <p:nvPr>
            <p:ph type="title"/>
          </p:nvPr>
        </p:nvSpPr>
        <p:spPr/>
        <p:txBody>
          <a:bodyPr/>
          <a:lstStyle/>
          <a:p>
            <a:pPr marL="0" indent="0"/>
            <a:r>
              <a:rPr lang="zh-TW" altLang="en-US" dirty="0" smtClean="0"/>
              <a:t>二、下視丘（</a:t>
            </a:r>
            <a:r>
              <a:rPr lang="en-US" altLang="zh-TW" dirty="0" err="1" smtClean="0"/>
              <a:t>hypthalamus</a:t>
            </a:r>
            <a:r>
              <a:rPr lang="zh-TW" altLang="en-US" dirty="0" smtClean="0"/>
              <a:t>）</a:t>
            </a:r>
            <a:endParaRPr lang="zh-TW" altLang="en-US" dirty="0" smtClean="0"/>
          </a:p>
        </p:txBody>
      </p:sp>
      <p:sp>
        <p:nvSpPr>
          <p:cNvPr id="8195" name="內容版面配置區 2"/>
          <p:cNvSpPr>
            <a:spLocks noGrp="1" noChangeArrowheads="1"/>
          </p:cNvSpPr>
          <p:nvPr>
            <p:ph idx="1"/>
          </p:nvPr>
        </p:nvSpPr>
        <p:spPr>
          <a:xfrm>
            <a:off x="611559" y="1772816"/>
            <a:ext cx="7868865" cy="3373859"/>
          </a:xfrm>
        </p:spPr>
        <p:txBody>
          <a:bodyPr/>
          <a:lstStyle/>
          <a:p>
            <a:pPr marL="0" indent="0"/>
            <a:r>
              <a:rPr lang="zh-TW" altLang="en-US" dirty="0" smtClean="0"/>
              <a:t>負責</a:t>
            </a:r>
            <a:r>
              <a:rPr lang="zh-TW" altLang="en-US" dirty="0" smtClean="0"/>
              <a:t>維持生命的基本系統，如餓、渴、體溫調節等，也控制神經內分泌系統和自律神經系統。</a:t>
            </a:r>
          </a:p>
          <a:p>
            <a:pPr marL="0" indent="0"/>
            <a:r>
              <a:rPr lang="zh-TW" altLang="en-US" dirty="0" smtClean="0"/>
              <a:t>分泌荷爾蒙，經腦垂腺系統送到腦垂腺前葉，以控制各種荷爾蒙的分泌。</a:t>
            </a:r>
          </a:p>
          <a:p>
            <a:pPr marL="0" indent="0"/>
            <a:endParaRPr lang="zh-TW" altLang="en-US" dirty="0" smtClean="0"/>
          </a:p>
        </p:txBody>
      </p:sp>
    </p:spTree>
    <p:extLst>
      <p:ext uri="{BB962C8B-B14F-4D97-AF65-F5344CB8AC3E}">
        <p14:creationId xmlns:p14="http://schemas.microsoft.com/office/powerpoint/2010/main" val="54711197"/>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zh-TW" altLang="en-US" b="1" smtClean="0">
                <a:ea typeface="標楷體" pitchFamily="65" charset="-120"/>
              </a:rPr>
              <a:t>發展的通則</a:t>
            </a:r>
          </a:p>
        </p:txBody>
      </p:sp>
      <p:sp>
        <p:nvSpPr>
          <p:cNvPr id="3075" name="Rectangle 3"/>
          <p:cNvSpPr>
            <a:spLocks noGrp="1" noChangeArrowheads="1"/>
          </p:cNvSpPr>
          <p:nvPr>
            <p:ph type="body" idx="1"/>
          </p:nvPr>
        </p:nvSpPr>
        <p:spPr/>
        <p:txBody>
          <a:bodyPr>
            <a:normAutofit/>
          </a:bodyPr>
          <a:lstStyle/>
          <a:p>
            <a:r>
              <a:rPr lang="zh-TW" altLang="en-US" sz="3600" b="1" dirty="0" smtClean="0">
                <a:ea typeface="標楷體" pitchFamily="65" charset="-120"/>
              </a:rPr>
              <a:t>身心兩方面繼續改變的歷程</a:t>
            </a:r>
          </a:p>
          <a:p>
            <a:r>
              <a:rPr lang="zh-TW" altLang="en-US" sz="3600" b="1" dirty="0" smtClean="0">
                <a:ea typeface="標楷體" pitchFamily="65" charset="-120"/>
              </a:rPr>
              <a:t>遺傳與環境交互作用</a:t>
            </a:r>
          </a:p>
          <a:p>
            <a:r>
              <a:rPr lang="zh-TW" altLang="en-US" sz="3600" b="1" dirty="0" smtClean="0">
                <a:ea typeface="標楷體" pitchFamily="65" charset="-120"/>
              </a:rPr>
              <a:t>早期發展是後期發展之基礎</a:t>
            </a:r>
          </a:p>
          <a:p>
            <a:r>
              <a:rPr lang="zh-TW" altLang="en-US" sz="3600" b="1" dirty="0" smtClean="0">
                <a:ea typeface="標楷體" pitchFamily="65" charset="-120"/>
              </a:rPr>
              <a:t>身體發展有共同模式</a:t>
            </a:r>
          </a:p>
          <a:p>
            <a:r>
              <a:rPr lang="zh-TW" altLang="en-US" sz="3600" b="1" dirty="0" smtClean="0">
                <a:ea typeface="標楷體" pitchFamily="65" charset="-120"/>
              </a:rPr>
              <a:t>共同模式下仍有個別差異</a:t>
            </a:r>
          </a:p>
          <a:p>
            <a:r>
              <a:rPr lang="zh-TW" altLang="en-US" sz="3600" b="1" dirty="0" smtClean="0">
                <a:ea typeface="標楷體" pitchFamily="65" charset="-120"/>
              </a:rPr>
              <a:t>連續歷程中呈現階段現象</a:t>
            </a:r>
          </a:p>
          <a:p>
            <a:r>
              <a:rPr lang="zh-TW" altLang="en-US" sz="3600" b="1" dirty="0" smtClean="0">
                <a:ea typeface="標楷體" pitchFamily="65" charset="-120"/>
              </a:rPr>
              <a:t>身心需求的滿足是發展動力</a:t>
            </a:r>
          </a:p>
        </p:txBody>
      </p:sp>
    </p:spTree>
    <p:extLst>
      <p:ext uri="{BB962C8B-B14F-4D97-AF65-F5344CB8AC3E}">
        <p14:creationId xmlns:p14="http://schemas.microsoft.com/office/powerpoint/2010/main" val="10797784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noChangeArrowheads="1"/>
          </p:cNvSpPr>
          <p:nvPr>
            <p:ph type="title"/>
          </p:nvPr>
        </p:nvSpPr>
        <p:spPr/>
        <p:txBody>
          <a:bodyPr/>
          <a:lstStyle/>
          <a:p>
            <a:r>
              <a:rPr lang="zh-TW" altLang="en-US" dirty="0" smtClean="0"/>
              <a:t>三、腦下垂體</a:t>
            </a:r>
            <a:r>
              <a:rPr lang="en-US" altLang="zh-TW" dirty="0" smtClean="0"/>
              <a:t>(pituitary body)</a:t>
            </a:r>
            <a:endParaRPr lang="zh-TW" altLang="en-US" dirty="0" smtClean="0"/>
          </a:p>
        </p:txBody>
      </p:sp>
      <p:sp>
        <p:nvSpPr>
          <p:cNvPr id="3" name="內容版面配置區 2"/>
          <p:cNvSpPr>
            <a:spLocks noGrp="1"/>
          </p:cNvSpPr>
          <p:nvPr>
            <p:ph idx="1"/>
          </p:nvPr>
        </p:nvSpPr>
        <p:spPr>
          <a:xfrm>
            <a:off x="827584" y="1700808"/>
            <a:ext cx="7653536" cy="3590131"/>
          </a:xfrm>
        </p:spPr>
        <p:txBody>
          <a:bodyPr/>
          <a:lstStyle/>
          <a:p>
            <a:pPr>
              <a:defRPr/>
            </a:pPr>
            <a:r>
              <a:rPr lang="zh-TW" altLang="en-US" dirty="0" smtClean="0"/>
              <a:t>或稱為腦垂體腺</a:t>
            </a:r>
            <a:endParaRPr lang="en-US" altLang="zh-TW" dirty="0" smtClean="0"/>
          </a:p>
          <a:p>
            <a:pPr>
              <a:defRPr/>
            </a:pPr>
            <a:r>
              <a:rPr lang="zh-TW" altLang="en-US" dirty="0" smtClean="0"/>
              <a:t>為</a:t>
            </a:r>
            <a:r>
              <a:rPr lang="zh-TW" altLang="en-US" dirty="0"/>
              <a:t>一切內分泌腺之母</a:t>
            </a:r>
            <a:r>
              <a:rPr lang="zh-TW" altLang="en-US" dirty="0" smtClean="0"/>
              <a:t>。</a:t>
            </a:r>
            <a:endParaRPr lang="en-US" altLang="zh-TW" dirty="0" smtClean="0"/>
          </a:p>
          <a:p>
            <a:pPr>
              <a:defRPr/>
            </a:pPr>
            <a:r>
              <a:rPr lang="zh-TW" altLang="en-US" dirty="0" smtClean="0"/>
              <a:t>由</a:t>
            </a:r>
            <a:r>
              <a:rPr lang="zh-TW" altLang="en-US" dirty="0"/>
              <a:t>前中後三葉組成。前葉分泌的生長荷爾蒙，控制生長骨骼發育，過多成巨人症，過少成侏儒症</a:t>
            </a:r>
            <a:r>
              <a:rPr lang="zh-TW" altLang="en-US" dirty="0" smtClean="0"/>
              <a:t>。</a:t>
            </a:r>
            <a:endParaRPr lang="en-US" altLang="zh-TW" dirty="0" smtClean="0"/>
          </a:p>
          <a:p>
            <a:pPr>
              <a:defRPr/>
            </a:pPr>
            <a:r>
              <a:rPr lang="zh-TW" altLang="en-US" dirty="0" smtClean="0"/>
              <a:t>到了青春期會變得比較急促。</a:t>
            </a:r>
            <a:endParaRPr lang="zh-TW" altLang="en-US" dirty="0"/>
          </a:p>
        </p:txBody>
      </p:sp>
    </p:spTree>
    <p:extLst>
      <p:ext uri="{BB962C8B-B14F-4D97-AF65-F5344CB8AC3E}">
        <p14:creationId xmlns:p14="http://schemas.microsoft.com/office/powerpoint/2010/main" val="3695304775"/>
      </p:ext>
    </p:extLst>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四、甲狀腺</a:t>
            </a:r>
            <a:endParaRPr lang="zh-TW" altLang="en-US" dirty="0"/>
          </a:p>
        </p:txBody>
      </p:sp>
      <p:sp>
        <p:nvSpPr>
          <p:cNvPr id="3" name="內容版面配置區 2"/>
          <p:cNvSpPr>
            <a:spLocks noGrp="1"/>
          </p:cNvSpPr>
          <p:nvPr>
            <p:ph idx="1"/>
          </p:nvPr>
        </p:nvSpPr>
        <p:spPr>
          <a:xfrm>
            <a:off x="457200" y="1412776"/>
            <a:ext cx="8229600" cy="4713387"/>
          </a:xfrm>
        </p:spPr>
        <p:txBody>
          <a:bodyPr/>
          <a:lstStyle/>
          <a:p>
            <a:pPr>
              <a:lnSpc>
                <a:spcPct val="150000"/>
              </a:lnSpc>
            </a:pPr>
            <a:r>
              <a:rPr lang="zh-TW" altLang="en-US" dirty="0" smtClean="0"/>
              <a:t>控制身體的</a:t>
            </a:r>
            <a:r>
              <a:rPr lang="zh-TW" altLang="en-US" dirty="0" smtClean="0">
                <a:solidFill>
                  <a:srgbClr val="FF0000"/>
                </a:solidFill>
              </a:rPr>
              <a:t>新陳代謝作用</a:t>
            </a:r>
            <a:r>
              <a:rPr lang="zh-TW" altLang="en-US" dirty="0" smtClean="0"/>
              <a:t>，甲狀腺分泌不足造成新陳代謝緩慢，渴睡或失眠</a:t>
            </a:r>
            <a:r>
              <a:rPr lang="en-US" altLang="zh-TW" dirty="0" smtClean="0"/>
              <a:t>﹑</a:t>
            </a:r>
            <a:r>
              <a:rPr lang="zh-TW" altLang="en-US" dirty="0" smtClean="0"/>
              <a:t>畏寒</a:t>
            </a:r>
            <a:r>
              <a:rPr lang="en-US" altLang="zh-TW" dirty="0" smtClean="0"/>
              <a:t>﹑</a:t>
            </a:r>
            <a:r>
              <a:rPr lang="zh-TW" altLang="en-US" dirty="0" smtClean="0"/>
              <a:t>虛胖</a:t>
            </a:r>
            <a:r>
              <a:rPr lang="en-US" altLang="zh-TW" dirty="0" smtClean="0"/>
              <a:t>﹑</a:t>
            </a:r>
            <a:r>
              <a:rPr lang="zh-TW" altLang="en-US" dirty="0" smtClean="0"/>
              <a:t>體重增加、疲倦無力</a:t>
            </a:r>
            <a:r>
              <a:rPr lang="en-US" altLang="zh-TW" dirty="0" smtClean="0"/>
              <a:t>﹑</a:t>
            </a:r>
            <a:r>
              <a:rPr lang="zh-TW" altLang="en-US" dirty="0" smtClean="0"/>
              <a:t>脈搏虛弱</a:t>
            </a:r>
            <a:r>
              <a:rPr lang="en-US" altLang="zh-TW" dirty="0" smtClean="0"/>
              <a:t>﹑</a:t>
            </a:r>
            <a:r>
              <a:rPr lang="zh-TW" altLang="en-US" dirty="0" smtClean="0"/>
              <a:t>心跳慢</a:t>
            </a:r>
            <a:endParaRPr lang="en-US" altLang="zh-TW" dirty="0" smtClean="0"/>
          </a:p>
          <a:p>
            <a:endParaRPr lang="zh-TW" altLang="en-US" dirty="0"/>
          </a:p>
        </p:txBody>
      </p:sp>
    </p:spTree>
    <p:extLst>
      <p:ext uri="{BB962C8B-B14F-4D97-AF65-F5344CB8AC3E}">
        <p14:creationId xmlns:p14="http://schemas.microsoft.com/office/powerpoint/2010/main" val="645200308"/>
      </p:ext>
    </p:extLst>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noChangeArrowheads="1"/>
          </p:cNvSpPr>
          <p:nvPr>
            <p:ph type="title"/>
          </p:nvPr>
        </p:nvSpPr>
        <p:spPr/>
        <p:txBody>
          <a:bodyPr/>
          <a:lstStyle/>
          <a:p>
            <a:r>
              <a:rPr lang="zh-TW" altLang="en-US" dirty="0" smtClean="0"/>
              <a:t>五、腎上腺</a:t>
            </a:r>
            <a:endParaRPr lang="zh-TW" altLang="en-US" dirty="0" smtClean="0"/>
          </a:p>
        </p:txBody>
      </p:sp>
      <p:sp>
        <p:nvSpPr>
          <p:cNvPr id="3" name="內容版面配置區 2"/>
          <p:cNvSpPr>
            <a:spLocks noGrp="1"/>
          </p:cNvSpPr>
          <p:nvPr>
            <p:ph idx="1"/>
          </p:nvPr>
        </p:nvSpPr>
        <p:spPr>
          <a:xfrm>
            <a:off x="827584" y="1772815"/>
            <a:ext cx="7581404" cy="2942059"/>
          </a:xfrm>
        </p:spPr>
        <p:txBody>
          <a:bodyPr/>
          <a:lstStyle/>
          <a:p>
            <a:pPr>
              <a:lnSpc>
                <a:spcPct val="150000"/>
              </a:lnSpc>
              <a:defRPr/>
            </a:pPr>
            <a:r>
              <a:rPr lang="zh-TW" altLang="en-US" dirty="0" smtClean="0"/>
              <a:t>與</a:t>
            </a:r>
            <a:r>
              <a:rPr lang="zh-TW" altLang="en-US" dirty="0"/>
              <a:t>性機能有關，會促成第二性徵發育。若分泌不正常，則男性會女性化</a:t>
            </a:r>
            <a:r>
              <a:rPr lang="zh-TW" altLang="en-US" dirty="0" smtClean="0"/>
              <a:t>，女生則會男性化。</a:t>
            </a:r>
            <a:endParaRPr lang="zh-TW" altLang="en-US" dirty="0"/>
          </a:p>
        </p:txBody>
      </p:sp>
    </p:spTree>
    <p:extLst>
      <p:ext uri="{BB962C8B-B14F-4D97-AF65-F5344CB8AC3E}">
        <p14:creationId xmlns:p14="http://schemas.microsoft.com/office/powerpoint/2010/main" val="3695304775"/>
      </p:ext>
    </p:extLst>
  </p:cSld>
  <p:clrMapOvr>
    <a:masterClrMapping/>
  </p:clrMapOvr>
  <p:transition spd="med">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noChangeArrowheads="1"/>
          </p:cNvSpPr>
          <p:nvPr>
            <p:ph type="title"/>
          </p:nvPr>
        </p:nvSpPr>
        <p:spPr/>
        <p:txBody>
          <a:bodyPr/>
          <a:lstStyle/>
          <a:p>
            <a:r>
              <a:rPr lang="zh-TW" altLang="en-US" dirty="0" smtClean="0"/>
              <a:t>六、性腺－睪丸、卵巢</a:t>
            </a:r>
            <a:endParaRPr lang="zh-TW" altLang="en-US" dirty="0" smtClean="0"/>
          </a:p>
        </p:txBody>
      </p:sp>
      <p:sp>
        <p:nvSpPr>
          <p:cNvPr id="3" name="內容版面配置區 2"/>
          <p:cNvSpPr>
            <a:spLocks noGrp="1"/>
          </p:cNvSpPr>
          <p:nvPr>
            <p:ph idx="1"/>
          </p:nvPr>
        </p:nvSpPr>
        <p:spPr>
          <a:xfrm>
            <a:off x="395288" y="1916832"/>
            <a:ext cx="8569325" cy="3374306"/>
          </a:xfrm>
        </p:spPr>
        <p:txBody>
          <a:bodyPr/>
          <a:lstStyle/>
          <a:p>
            <a:pPr marL="0" indent="0">
              <a:buFontTx/>
              <a:buNone/>
              <a:defRPr/>
            </a:pPr>
            <a:r>
              <a:rPr lang="zh-TW" altLang="en-US" dirty="0" smtClean="0"/>
              <a:t>（</a:t>
            </a:r>
            <a:r>
              <a:rPr lang="zh-TW" altLang="en-US" dirty="0"/>
              <a:t>一）睪丸－分泌睪丸酮，促進精子成熟，對性器官發育、第二性徵形成有影響。</a:t>
            </a:r>
          </a:p>
          <a:p>
            <a:pPr marL="0" indent="0">
              <a:buFontTx/>
              <a:buNone/>
              <a:defRPr/>
            </a:pPr>
            <a:r>
              <a:rPr lang="en-US" altLang="zh-TW" dirty="0"/>
              <a:t>(</a:t>
            </a:r>
            <a:r>
              <a:rPr lang="zh-TW" altLang="en-US" dirty="0"/>
              <a:t>二）卵巢－分泌黃體激素、雌性激素，促進卵子成熟，對性器官發育、第二性徵形成有影響。</a:t>
            </a:r>
          </a:p>
          <a:p>
            <a:pPr marL="0" indent="0">
              <a:buFontTx/>
              <a:buNone/>
              <a:defRPr/>
            </a:pPr>
            <a:r>
              <a:rPr lang="zh-TW" altLang="en-US" dirty="0"/>
              <a:t>（三）人體同時分必男性荷爾蒙（雄性激素）與女性荷爾蒙。</a:t>
            </a:r>
          </a:p>
          <a:p>
            <a:pPr>
              <a:defRPr/>
            </a:pPr>
            <a:endParaRPr lang="zh-TW" altLang="en-US" dirty="0"/>
          </a:p>
        </p:txBody>
      </p:sp>
    </p:spTree>
    <p:extLst>
      <p:ext uri="{BB962C8B-B14F-4D97-AF65-F5344CB8AC3E}">
        <p14:creationId xmlns:p14="http://schemas.microsoft.com/office/powerpoint/2010/main" val="560706835"/>
      </p:ext>
    </p:extLst>
  </p:cSld>
  <p:clrMapOvr>
    <a:masterClrMapping/>
  </p:clrMapOvr>
  <p:transition spd="med">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4"/>
          <p:cNvSpPr>
            <a:spLocks noGrp="1"/>
          </p:cNvSpPr>
          <p:nvPr>
            <p:ph type="sldNum" sz="quarter" idx="11"/>
          </p:nvPr>
        </p:nvSpPr>
        <p:spPr/>
        <p:txBody>
          <a:bodyPr/>
          <a:lstStyle/>
          <a:p>
            <a:fld id="{25B99B29-7050-406D-B0D6-87A229260628}" type="slidenum">
              <a:rPr lang="zh-TW" altLang="zh-CN"/>
              <a:pPr/>
              <a:t>24</a:t>
            </a:fld>
            <a:endParaRPr lang="en-US" altLang="zh-CN"/>
          </a:p>
        </p:txBody>
      </p:sp>
      <p:sp>
        <p:nvSpPr>
          <p:cNvPr id="81922" name="Rectangle 2"/>
          <p:cNvSpPr>
            <a:spLocks noGrp="1" noChangeArrowheads="1"/>
          </p:cNvSpPr>
          <p:nvPr>
            <p:ph type="title"/>
          </p:nvPr>
        </p:nvSpPr>
        <p:spPr>
          <a:xfrm>
            <a:off x="760413" y="188913"/>
            <a:ext cx="8232775" cy="7239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normAutofit fontScale="90000"/>
          </a:bodyPr>
          <a:lstStyle/>
          <a:p>
            <a:r>
              <a:rPr lang="zh-CN" altLang="en-US" dirty="0">
                <a:solidFill>
                  <a:srgbClr val="FF0000"/>
                </a:solidFill>
                <a:ea typeface="SimSun" pitchFamily="2" charset="-122"/>
              </a:rPr>
              <a:t>青少年的生理</a:t>
            </a:r>
            <a:r>
              <a:rPr lang="zh-CN" altLang="en-US" dirty="0" smtClean="0">
                <a:solidFill>
                  <a:srgbClr val="FF0000"/>
                </a:solidFill>
                <a:ea typeface="SimSun" pitchFamily="2" charset="-122"/>
              </a:rPr>
              <a:t>發展</a:t>
            </a:r>
            <a:r>
              <a:rPr lang="en-US" altLang="zh-TW" sz="2700" dirty="0" smtClean="0">
                <a:solidFill>
                  <a:srgbClr val="FF0000"/>
                </a:solidFill>
                <a:ea typeface="SimSun" pitchFamily="2" charset="-122"/>
              </a:rPr>
              <a:t>(</a:t>
            </a:r>
            <a:r>
              <a:rPr lang="zh-TW" altLang="en-US" sz="2700" dirty="0" smtClean="0">
                <a:solidFill>
                  <a:srgbClr val="FF0000"/>
                </a:solidFill>
                <a:ea typeface="SimSun" pitchFamily="2" charset="-122"/>
              </a:rPr>
              <a:t>黃德祥</a:t>
            </a:r>
            <a:r>
              <a:rPr lang="en-US" altLang="zh-TW" sz="2700" dirty="0" smtClean="0">
                <a:solidFill>
                  <a:srgbClr val="FF0000"/>
                </a:solidFill>
                <a:ea typeface="SimSun" pitchFamily="2" charset="-122"/>
              </a:rPr>
              <a:t>)</a:t>
            </a:r>
            <a:endParaRPr lang="zh-CN" altLang="en-US" sz="2700" dirty="0">
              <a:solidFill>
                <a:srgbClr val="FF0000"/>
              </a:solidFill>
              <a:ea typeface="SimSun" pitchFamily="2" charset="-122"/>
            </a:endParaRPr>
          </a:p>
        </p:txBody>
      </p:sp>
      <p:sp>
        <p:nvSpPr>
          <p:cNvPr id="81923" name="Rectangle 3"/>
          <p:cNvSpPr>
            <a:spLocks noGrp="1" noChangeArrowheads="1"/>
          </p:cNvSpPr>
          <p:nvPr>
            <p:ph type="body" idx="1"/>
          </p:nvPr>
        </p:nvSpPr>
        <p:spPr>
          <a:xfrm>
            <a:off x="760413" y="981075"/>
            <a:ext cx="8232775" cy="514985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r>
              <a:rPr lang="zh-CN" altLang="en-US" b="1">
                <a:solidFill>
                  <a:srgbClr val="0000FF"/>
                </a:solidFill>
                <a:ea typeface="SimSun" pitchFamily="2" charset="-122"/>
              </a:rPr>
              <a:t>內分泌系統</a:t>
            </a:r>
          </a:p>
          <a:p>
            <a:pPr marL="342900" indent="-342900">
              <a:buFont typeface="Wingdings" pitchFamily="2" charset="2"/>
              <a:buNone/>
            </a:pPr>
            <a:r>
              <a:rPr lang="zh-CN" altLang="en-US" sz="2500">
                <a:ea typeface="SimSun" pitchFamily="2" charset="-122"/>
              </a:rPr>
              <a:t>  </a:t>
            </a:r>
          </a:p>
        </p:txBody>
      </p:sp>
      <p:sp>
        <p:nvSpPr>
          <p:cNvPr id="81924" name="Text Box 4"/>
          <p:cNvSpPr txBox="1">
            <a:spLocks noChangeArrowheads="1"/>
          </p:cNvSpPr>
          <p:nvPr/>
        </p:nvSpPr>
        <p:spPr bwMode="auto">
          <a:xfrm>
            <a:off x="1260475" y="1484313"/>
            <a:ext cx="7812088" cy="4747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ts val="3300"/>
              </a:lnSpc>
            </a:pPr>
            <a:r>
              <a:rPr lang="zh-CN" altLang="en-US" sz="2600" b="1" dirty="0">
                <a:latin typeface="Times New Roman" pitchFamily="18" charset="0"/>
                <a:ea typeface="標楷體" pitchFamily="65" charset="-120"/>
              </a:rPr>
              <a:t>下視丘：</a:t>
            </a:r>
            <a:r>
              <a:rPr lang="zh-CN" altLang="en-US" sz="2600" dirty="0">
                <a:latin typeface="Times New Roman" pitchFamily="18" charset="0"/>
                <a:ea typeface="標楷體" pitchFamily="65" charset="-120"/>
              </a:rPr>
              <a:t>內分泌系統的控制中心，刺激</a:t>
            </a:r>
            <a:r>
              <a:rPr lang="zh-CN" altLang="en-US" sz="2600" dirty="0" smtClean="0">
                <a:latin typeface="Times New Roman" pitchFamily="18" charset="0"/>
                <a:ea typeface="標楷體" pitchFamily="65" charset="-120"/>
              </a:rPr>
              <a:t>腦</a:t>
            </a:r>
            <a:r>
              <a:rPr lang="zh-TW" altLang="en-US" sz="2600" dirty="0" smtClean="0">
                <a:latin typeface="Times New Roman" pitchFamily="18" charset="0"/>
                <a:ea typeface="標楷體" pitchFamily="65" charset="-120"/>
              </a:rPr>
              <a:t>下</a:t>
            </a:r>
            <a:r>
              <a:rPr lang="zh-CN" altLang="en-US" sz="2600" dirty="0" smtClean="0">
                <a:latin typeface="Times New Roman" pitchFamily="18" charset="0"/>
                <a:ea typeface="標楷體" pitchFamily="65" charset="-120"/>
              </a:rPr>
              <a:t>垂體</a:t>
            </a:r>
            <a:r>
              <a:rPr lang="zh-CN" altLang="en-US" sz="2600" dirty="0">
                <a:latin typeface="Times New Roman" pitchFamily="18" charset="0"/>
                <a:ea typeface="標楷體" pitchFamily="65" charset="-120"/>
              </a:rPr>
              <a:t>。</a:t>
            </a:r>
          </a:p>
          <a:p>
            <a:pPr>
              <a:lnSpc>
                <a:spcPts val="3300"/>
              </a:lnSpc>
            </a:pPr>
            <a:endParaRPr lang="zh-CN" altLang="en-US" sz="2600" dirty="0">
              <a:latin typeface="Times New Roman" pitchFamily="18" charset="0"/>
              <a:ea typeface="標楷體" pitchFamily="65" charset="-120"/>
            </a:endParaRPr>
          </a:p>
          <a:p>
            <a:pPr>
              <a:lnSpc>
                <a:spcPts val="3300"/>
              </a:lnSpc>
            </a:pPr>
            <a:r>
              <a:rPr lang="zh-CN" altLang="en-US" sz="2600" b="1" dirty="0" smtClean="0">
                <a:latin typeface="Times New Roman" pitchFamily="18" charset="0"/>
                <a:ea typeface="標楷體" pitchFamily="65" charset="-120"/>
              </a:rPr>
              <a:t>腦</a:t>
            </a:r>
            <a:r>
              <a:rPr lang="zh-TW" altLang="en-US" sz="2600" b="1" dirty="0" smtClean="0">
                <a:latin typeface="Times New Roman" pitchFamily="18" charset="0"/>
                <a:ea typeface="標楷體" pitchFamily="65" charset="-120"/>
              </a:rPr>
              <a:t>下</a:t>
            </a:r>
            <a:r>
              <a:rPr lang="zh-CN" altLang="en-US" sz="2600" b="1" dirty="0" smtClean="0">
                <a:latin typeface="Times New Roman" pitchFamily="18" charset="0"/>
                <a:ea typeface="標楷體" pitchFamily="65" charset="-120"/>
              </a:rPr>
              <a:t>垂體</a:t>
            </a:r>
            <a:r>
              <a:rPr lang="zh-CN" altLang="en-US" sz="2600" b="1" dirty="0">
                <a:latin typeface="Times New Roman" pitchFamily="18" charset="0"/>
                <a:ea typeface="標楷體" pitchFamily="65" charset="-120"/>
              </a:rPr>
              <a:t>：</a:t>
            </a:r>
            <a:r>
              <a:rPr lang="zh-CN" altLang="en-US" sz="2600" dirty="0">
                <a:latin typeface="Times New Roman" pitchFamily="18" charset="0"/>
                <a:ea typeface="標楷體" pitchFamily="65" charset="-120"/>
              </a:rPr>
              <a:t>控制身體其他腺體的分泌，</a:t>
            </a:r>
            <a:r>
              <a:rPr lang="zh-CN" altLang="en-US" sz="2600" dirty="0">
                <a:solidFill>
                  <a:srgbClr val="FF0000"/>
                </a:solidFill>
                <a:latin typeface="Times New Roman" pitchFamily="18" charset="0"/>
                <a:ea typeface="標楷體" pitchFamily="65" charset="-120"/>
              </a:rPr>
              <a:t>內分泌腺之母</a:t>
            </a:r>
            <a:r>
              <a:rPr lang="zh-CN" altLang="en-US" sz="2600" dirty="0">
                <a:latin typeface="Times New Roman" pitchFamily="18" charset="0"/>
                <a:ea typeface="標楷體" pitchFamily="65" charset="-120"/>
              </a:rPr>
              <a:t>。</a:t>
            </a:r>
          </a:p>
          <a:p>
            <a:pPr>
              <a:lnSpc>
                <a:spcPts val="3300"/>
              </a:lnSpc>
            </a:pPr>
            <a:r>
              <a:rPr lang="en-US" altLang="zh-CN" sz="2600" dirty="0" smtClean="0">
                <a:latin typeface="Times New Roman" pitchFamily="18" charset="0"/>
                <a:ea typeface="標楷體" pitchFamily="65" charset="-120"/>
              </a:rPr>
              <a:t>                    </a:t>
            </a:r>
            <a:r>
              <a:rPr lang="zh-TW" altLang="en-US" sz="2600" dirty="0" smtClean="0">
                <a:latin typeface="Times New Roman" pitchFamily="18" charset="0"/>
                <a:ea typeface="標楷體" pitchFamily="65" charset="-120"/>
              </a:rPr>
              <a:t>分成前中後三葉，生長荷爾蒙較重要</a:t>
            </a:r>
            <a:endParaRPr lang="zh-CN" altLang="en-US" sz="2600" dirty="0">
              <a:latin typeface="Times New Roman" pitchFamily="18" charset="0"/>
              <a:ea typeface="標楷體" pitchFamily="65" charset="-120"/>
            </a:endParaRPr>
          </a:p>
          <a:p>
            <a:pPr>
              <a:lnSpc>
                <a:spcPts val="3300"/>
              </a:lnSpc>
            </a:pPr>
            <a:r>
              <a:rPr lang="zh-CN" altLang="en-US" sz="2600" b="1" dirty="0">
                <a:latin typeface="Times New Roman" pitchFamily="18" charset="0"/>
                <a:ea typeface="標楷體" pitchFamily="65" charset="-120"/>
              </a:rPr>
              <a:t>性腺：</a:t>
            </a:r>
            <a:r>
              <a:rPr lang="zh-CN" altLang="en-US" sz="2600" dirty="0">
                <a:latin typeface="Times New Roman" pitchFamily="18" charset="0"/>
                <a:ea typeface="標楷體" pitchFamily="65" charset="-120"/>
              </a:rPr>
              <a:t>睪丸、</a:t>
            </a:r>
            <a:r>
              <a:rPr lang="zh-CN" altLang="en-US" sz="2600" dirty="0" smtClean="0">
                <a:latin typeface="Times New Roman" pitchFamily="18" charset="0"/>
                <a:ea typeface="標楷體" pitchFamily="65" charset="-120"/>
              </a:rPr>
              <a:t>卵巢</a:t>
            </a:r>
            <a:r>
              <a:rPr lang="en-US" altLang="zh-TW" sz="2600" dirty="0" smtClean="0">
                <a:latin typeface="Times New Roman" pitchFamily="18" charset="0"/>
                <a:ea typeface="標楷體" pitchFamily="65" charset="-120"/>
              </a:rPr>
              <a:t>(</a:t>
            </a:r>
            <a:r>
              <a:rPr lang="zh-TW" altLang="en-US" sz="2600" dirty="0" smtClean="0">
                <a:latin typeface="Times New Roman" pitchFamily="18" charset="0"/>
                <a:ea typeface="標楷體" pitchFamily="65" charset="-120"/>
              </a:rPr>
              <a:t>對性器官、第二性徵有所影響</a:t>
            </a:r>
            <a:r>
              <a:rPr lang="en-US" altLang="zh-TW" sz="2600" dirty="0" smtClean="0">
                <a:latin typeface="Times New Roman" pitchFamily="18" charset="0"/>
                <a:ea typeface="標楷體" pitchFamily="65" charset="-120"/>
              </a:rPr>
              <a:t>)</a:t>
            </a:r>
            <a:endParaRPr lang="zh-CN" altLang="en-US" sz="2600" dirty="0">
              <a:latin typeface="Times New Roman" pitchFamily="18" charset="0"/>
              <a:ea typeface="標楷體" pitchFamily="65" charset="-120"/>
            </a:endParaRPr>
          </a:p>
          <a:p>
            <a:pPr>
              <a:lnSpc>
                <a:spcPts val="3300"/>
              </a:lnSpc>
            </a:pPr>
            <a:r>
              <a:rPr lang="zh-TW" altLang="en-US" sz="2600" b="1" dirty="0" smtClean="0">
                <a:latin typeface="Times New Roman" pitchFamily="18" charset="0"/>
                <a:ea typeface="標楷體" pitchFamily="65" charset="-120"/>
              </a:rPr>
              <a:t>胸腺：</a:t>
            </a:r>
            <a:r>
              <a:rPr lang="zh-TW" altLang="en-US" sz="2600" dirty="0" smtClean="0">
                <a:latin typeface="Times New Roman" pitchFamily="18" charset="0"/>
                <a:ea typeface="標楷體" pitchFamily="65" charset="-120"/>
              </a:rPr>
              <a:t>與身體免疫系統有關</a:t>
            </a:r>
            <a:endParaRPr lang="zh-CN" altLang="en-US" sz="2600" dirty="0">
              <a:latin typeface="Times New Roman" pitchFamily="18" charset="0"/>
              <a:ea typeface="標楷體" pitchFamily="65" charset="-120"/>
            </a:endParaRPr>
          </a:p>
          <a:p>
            <a:pPr>
              <a:lnSpc>
                <a:spcPts val="3300"/>
              </a:lnSpc>
            </a:pPr>
            <a:r>
              <a:rPr lang="zh-CN" altLang="en-US" sz="2600" b="1" dirty="0">
                <a:latin typeface="Times New Roman" pitchFamily="18" charset="0"/>
                <a:ea typeface="標楷體" pitchFamily="65" charset="-120"/>
              </a:rPr>
              <a:t>腎上腺：</a:t>
            </a:r>
            <a:r>
              <a:rPr lang="zh-CN" altLang="en-US" sz="2600" dirty="0">
                <a:latin typeface="Times New Roman" pitchFamily="18" charset="0"/>
                <a:ea typeface="標楷體" pitchFamily="65" charset="-120"/>
              </a:rPr>
              <a:t>性機能有關（男生女性化）、應付壓力</a:t>
            </a:r>
          </a:p>
          <a:p>
            <a:pPr>
              <a:lnSpc>
                <a:spcPts val="3300"/>
              </a:lnSpc>
            </a:pPr>
            <a:r>
              <a:rPr lang="zh-CN" altLang="en-US" sz="2600" b="1" dirty="0">
                <a:latin typeface="Times New Roman" pitchFamily="18" charset="0"/>
                <a:ea typeface="標楷體" pitchFamily="65" charset="-120"/>
              </a:rPr>
              <a:t>甲狀腺：</a:t>
            </a:r>
            <a:r>
              <a:rPr lang="zh-CN" altLang="en-US" sz="2600" dirty="0">
                <a:latin typeface="Times New Roman" pitchFamily="18" charset="0"/>
                <a:ea typeface="標楷體" pitchFamily="65" charset="-120"/>
              </a:rPr>
              <a:t>促進</a:t>
            </a:r>
            <a:r>
              <a:rPr lang="zh-CN" altLang="en-US" sz="2600" dirty="0" smtClean="0">
                <a:latin typeface="Times New Roman" pitchFamily="18" charset="0"/>
                <a:ea typeface="標楷體" pitchFamily="65" charset="-120"/>
              </a:rPr>
              <a:t>新陳代謝</a:t>
            </a:r>
            <a:r>
              <a:rPr lang="zh-TW" altLang="en-US" sz="2600" dirty="0" smtClean="0">
                <a:latin typeface="Times New Roman" pitchFamily="18" charset="0"/>
                <a:ea typeface="標楷體" pitchFamily="65" charset="-120"/>
              </a:rPr>
              <a:t>、維持皮膚及毛髮健康</a:t>
            </a:r>
            <a:endParaRPr lang="zh-CN" altLang="en-US" sz="2600" b="1" dirty="0">
              <a:latin typeface="Times New Roman" pitchFamily="18" charset="0"/>
              <a:ea typeface="標楷體" pitchFamily="65" charset="-120"/>
            </a:endParaRPr>
          </a:p>
          <a:p>
            <a:pPr>
              <a:lnSpc>
                <a:spcPts val="3300"/>
              </a:lnSpc>
            </a:pPr>
            <a:r>
              <a:rPr lang="zh-CN" altLang="en-US" sz="2600" b="1" dirty="0">
                <a:latin typeface="Times New Roman" pitchFamily="18" charset="0"/>
                <a:ea typeface="標楷體" pitchFamily="65" charset="-120"/>
              </a:rPr>
              <a:t>松果腺</a:t>
            </a:r>
            <a:r>
              <a:rPr lang="zh-CN" altLang="en-US" sz="2600" dirty="0">
                <a:latin typeface="Times New Roman" pitchFamily="18" charset="0"/>
                <a:ea typeface="標楷體" pitchFamily="65" charset="-120"/>
              </a:rPr>
              <a:t>：位於腦內，神經內分泌反射運轉的功能，並  </a:t>
            </a:r>
          </a:p>
          <a:p>
            <a:pPr>
              <a:lnSpc>
                <a:spcPts val="3300"/>
              </a:lnSpc>
            </a:pPr>
            <a:r>
              <a:rPr lang="zh-CN" altLang="en-US" sz="2600" dirty="0">
                <a:latin typeface="Times New Roman" pitchFamily="18" charset="0"/>
                <a:ea typeface="標楷體" pitchFamily="65" charset="-120"/>
              </a:rPr>
              <a:t>               可調節生理週期，兒童期較大，青春期後逐</a:t>
            </a:r>
          </a:p>
          <a:p>
            <a:pPr>
              <a:lnSpc>
                <a:spcPts val="3300"/>
              </a:lnSpc>
            </a:pPr>
            <a:r>
              <a:rPr lang="zh-CN" altLang="en-US" sz="2600" dirty="0">
                <a:latin typeface="Times New Roman" pitchFamily="18" charset="0"/>
                <a:ea typeface="標楷體" pitchFamily="65" charset="-120"/>
              </a:rPr>
              <a:t>                漸退化。</a:t>
            </a:r>
          </a:p>
        </p:txBody>
      </p:sp>
      <p:sp>
        <p:nvSpPr>
          <p:cNvPr id="81925" name="AutoShape 5"/>
          <p:cNvSpPr>
            <a:spLocks/>
          </p:cNvSpPr>
          <p:nvPr/>
        </p:nvSpPr>
        <p:spPr bwMode="auto">
          <a:xfrm>
            <a:off x="1114425" y="1698625"/>
            <a:ext cx="215900" cy="1800225"/>
          </a:xfrm>
          <a:prstGeom prst="leftBrace">
            <a:avLst>
              <a:gd name="adj1" fmla="val 69485"/>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81926" name="Text Box 6"/>
          <p:cNvSpPr txBox="1">
            <a:spLocks noChangeArrowheads="1"/>
          </p:cNvSpPr>
          <p:nvPr/>
        </p:nvSpPr>
        <p:spPr bwMode="auto">
          <a:xfrm>
            <a:off x="466725" y="1771650"/>
            <a:ext cx="609600"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r>
              <a:rPr lang="zh-CN" altLang="en-US" sz="2800" b="1">
                <a:solidFill>
                  <a:srgbClr val="FF0000"/>
                </a:solidFill>
                <a:latin typeface="標楷體" pitchFamily="65" charset="-120"/>
                <a:ea typeface="標楷體" pitchFamily="65" charset="-120"/>
              </a:rPr>
              <a:t>青春期有關</a:t>
            </a:r>
          </a:p>
        </p:txBody>
      </p:sp>
    </p:spTree>
    <p:extLst>
      <p:ext uri="{BB962C8B-B14F-4D97-AF65-F5344CB8AC3E}">
        <p14:creationId xmlns:p14="http://schemas.microsoft.com/office/powerpoint/2010/main" val="1836818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971550" y="765175"/>
            <a:ext cx="7924800" cy="920750"/>
          </a:xfrm>
        </p:spPr>
        <p:txBody>
          <a:bodyPr>
            <a:normAutofit/>
          </a:bodyPr>
          <a:lstStyle/>
          <a:p>
            <a:pPr algn="ctr"/>
            <a:r>
              <a:rPr lang="zh-TW" altLang="en-US" sz="4400" dirty="0" smtClean="0">
                <a:solidFill>
                  <a:srgbClr val="008000"/>
                </a:solidFill>
                <a:effectLst/>
                <a:latin typeface="華康粗黑體" pitchFamily="49" charset="-120"/>
                <a:ea typeface="華康粗黑體" pitchFamily="49" charset="-120"/>
              </a:rPr>
              <a:t>參、青少年</a:t>
            </a:r>
            <a:r>
              <a:rPr lang="zh-TW" altLang="en-US" sz="4400" dirty="0">
                <a:solidFill>
                  <a:srgbClr val="008000"/>
                </a:solidFill>
                <a:effectLst/>
                <a:latin typeface="華康粗黑體" pitchFamily="49" charset="-120"/>
                <a:ea typeface="華康粗黑體" pitchFamily="49" charset="-120"/>
              </a:rPr>
              <a:t>的生理</a:t>
            </a:r>
            <a:r>
              <a:rPr lang="zh-TW" altLang="en-US" sz="4400" dirty="0" smtClean="0">
                <a:solidFill>
                  <a:srgbClr val="008000"/>
                </a:solidFill>
                <a:effectLst/>
                <a:latin typeface="華康粗黑體" pitchFamily="49" charset="-120"/>
                <a:ea typeface="華康粗黑體" pitchFamily="49" charset="-120"/>
              </a:rPr>
              <a:t>困擾與輔導</a:t>
            </a:r>
            <a:endParaRPr lang="zh-TW" altLang="en-US" sz="4400" dirty="0">
              <a:solidFill>
                <a:srgbClr val="008000"/>
              </a:solidFill>
              <a:effectLst/>
              <a:latin typeface="華康粗黑體" pitchFamily="49" charset="-120"/>
              <a:ea typeface="華康粗黑體" pitchFamily="49" charset="-120"/>
            </a:endParaRPr>
          </a:p>
        </p:txBody>
      </p:sp>
      <p:sp>
        <p:nvSpPr>
          <p:cNvPr id="4" name="投影片編號版面配置區 3"/>
          <p:cNvSpPr>
            <a:spLocks noGrp="1"/>
          </p:cNvSpPr>
          <p:nvPr>
            <p:ph type="sldNum" sz="quarter" idx="12"/>
          </p:nvPr>
        </p:nvSpPr>
        <p:spPr/>
        <p:txBody>
          <a:bodyPr/>
          <a:lstStyle/>
          <a:p>
            <a:fld id="{C9C9297D-9384-4A20-B6A2-995F9D363585}" type="slidenum">
              <a:rPr lang="zh-TW" altLang="en-US"/>
              <a:pPr/>
              <a:t>25</a:t>
            </a:fld>
            <a:endParaRPr lang="en-US" altLang="zh-TW"/>
          </a:p>
        </p:txBody>
      </p:sp>
      <p:sp>
        <p:nvSpPr>
          <p:cNvPr id="594947" name="Rectangle 3"/>
          <p:cNvSpPr>
            <a:spLocks noGrp="1" noChangeArrowheads="1"/>
          </p:cNvSpPr>
          <p:nvPr>
            <p:ph sz="quarter" idx="1"/>
          </p:nvPr>
        </p:nvSpPr>
        <p:spPr>
          <a:xfrm>
            <a:off x="683568" y="1844824"/>
            <a:ext cx="8284840" cy="4251325"/>
          </a:xfrm>
        </p:spPr>
        <p:txBody>
          <a:bodyPr>
            <a:noAutofit/>
          </a:bodyPr>
          <a:lstStyle/>
          <a:p>
            <a:pPr>
              <a:buFont typeface="Wingdings" pitchFamily="2" charset="2"/>
              <a:buNone/>
            </a:pPr>
            <a:r>
              <a:rPr lang="zh-TW" altLang="en-US" sz="3200" b="1" dirty="0" smtClean="0">
                <a:solidFill>
                  <a:srgbClr val="CC0000"/>
                </a:solidFill>
                <a:latin typeface="Times New Roman" charset="0"/>
                <a:ea typeface="華康中圓體" pitchFamily="49" charset="-120"/>
              </a:rPr>
              <a:t>一</a:t>
            </a:r>
            <a:r>
              <a:rPr lang="zh-TW" altLang="en-US" sz="3200" b="1" dirty="0">
                <a:solidFill>
                  <a:srgbClr val="CC0000"/>
                </a:solidFill>
                <a:latin typeface="Times New Roman" charset="0"/>
                <a:ea typeface="華康中圓體" pitchFamily="49" charset="-120"/>
              </a:rPr>
              <a:t>、體重問題</a:t>
            </a:r>
          </a:p>
          <a:p>
            <a:pPr>
              <a:buFont typeface="Wingdings" pitchFamily="2" charset="2"/>
              <a:buNone/>
            </a:pPr>
            <a:r>
              <a:rPr lang="en-US" altLang="zh-TW" sz="3200" dirty="0" smtClean="0">
                <a:solidFill>
                  <a:srgbClr val="0000CC"/>
                </a:solidFill>
                <a:latin typeface="Times New Roman" charset="0"/>
                <a:ea typeface="華康魏碑體" pitchFamily="65" charset="-120"/>
              </a:rPr>
              <a:t>1</a:t>
            </a:r>
            <a:r>
              <a:rPr lang="en-US" altLang="zh-TW" sz="3200" dirty="0">
                <a:solidFill>
                  <a:srgbClr val="0000CC"/>
                </a:solidFill>
                <a:latin typeface="Times New Roman" charset="0"/>
                <a:ea typeface="華康魏碑體" pitchFamily="65" charset="-120"/>
              </a:rPr>
              <a:t>. </a:t>
            </a:r>
            <a:r>
              <a:rPr lang="zh-TW" altLang="en-US" sz="3200" dirty="0">
                <a:solidFill>
                  <a:srgbClr val="0000CC"/>
                </a:solidFill>
                <a:latin typeface="Times New Roman" charset="0"/>
                <a:ea typeface="華康魏碑體" pitchFamily="65" charset="-120"/>
              </a:rPr>
              <a:t>體重</a:t>
            </a:r>
            <a:r>
              <a:rPr lang="zh-TW" altLang="en-US" sz="3200" dirty="0" smtClean="0">
                <a:solidFill>
                  <a:srgbClr val="0000CC"/>
                </a:solidFill>
                <a:latin typeface="Times New Roman" charset="0"/>
                <a:ea typeface="華康魏碑體" pitchFamily="65" charset="-120"/>
              </a:rPr>
              <a:t>過重</a:t>
            </a:r>
            <a:r>
              <a:rPr lang="en-US" altLang="zh-TW" sz="3200" dirty="0" smtClean="0">
                <a:solidFill>
                  <a:srgbClr val="0000CC"/>
                </a:solidFill>
                <a:latin typeface="Times New Roman" charset="0"/>
                <a:ea typeface="華康魏碑體" pitchFamily="65" charset="-120"/>
              </a:rPr>
              <a:t>    </a:t>
            </a:r>
            <a:r>
              <a:rPr lang="en-US" altLang="zh-TW" sz="3200" dirty="0">
                <a:solidFill>
                  <a:srgbClr val="0000CC"/>
                </a:solidFill>
                <a:latin typeface="Times New Roman" charset="0"/>
                <a:ea typeface="華康魏碑體" pitchFamily="65" charset="-120"/>
              </a:rPr>
              <a:t>2. </a:t>
            </a:r>
            <a:r>
              <a:rPr lang="zh-TW" altLang="en-US" sz="3200" dirty="0" smtClean="0">
                <a:solidFill>
                  <a:srgbClr val="0000CC"/>
                </a:solidFill>
                <a:latin typeface="Times New Roman" charset="0"/>
                <a:ea typeface="華康魏碑體" pitchFamily="65" charset="-120"/>
              </a:rPr>
              <a:t>厭食症</a:t>
            </a:r>
            <a:endParaRPr lang="en-US" altLang="zh-TW" sz="3200" dirty="0" smtClean="0">
              <a:solidFill>
                <a:srgbClr val="0000CC"/>
              </a:solidFill>
              <a:latin typeface="Times New Roman" charset="0"/>
              <a:ea typeface="華康魏碑體" pitchFamily="65" charset="-120"/>
            </a:endParaRPr>
          </a:p>
          <a:p>
            <a:pPr>
              <a:buFont typeface="Wingdings" pitchFamily="2" charset="2"/>
              <a:buNone/>
            </a:pPr>
            <a:r>
              <a:rPr lang="zh-TW" altLang="en-US" sz="3200" b="1" dirty="0" smtClean="0">
                <a:solidFill>
                  <a:srgbClr val="CC0000"/>
                </a:solidFill>
                <a:latin typeface="Times New Roman" charset="0"/>
                <a:ea typeface="華康中圓體" pitchFamily="49" charset="-120"/>
              </a:rPr>
              <a:t>二</a:t>
            </a:r>
            <a:r>
              <a:rPr lang="zh-TW" altLang="en-US" sz="3200" b="1" dirty="0">
                <a:solidFill>
                  <a:srgbClr val="CC0000"/>
                </a:solidFill>
                <a:latin typeface="Times New Roman" charset="0"/>
                <a:ea typeface="華康中圓體" pitchFamily="49" charset="-120"/>
              </a:rPr>
              <a:t>、青春痘</a:t>
            </a:r>
          </a:p>
          <a:p>
            <a:pPr>
              <a:buFont typeface="Wingdings" pitchFamily="2" charset="2"/>
              <a:buNone/>
            </a:pPr>
            <a:r>
              <a:rPr lang="zh-TW" altLang="en-US" sz="3200" dirty="0">
                <a:solidFill>
                  <a:srgbClr val="0000CC"/>
                </a:solidFill>
                <a:latin typeface="Times New Roman" charset="0"/>
                <a:ea typeface="華康魏碑體" pitchFamily="65" charset="-120"/>
              </a:rPr>
              <a:t>    由於體內荷爾蒙改變、胃腸功能紊亂，刺激皮脂腺分泌過量，又因油脂無法排出，造成毛囊阻塞（粉刺）或被細菌感染造成膿庖、囊腫。</a:t>
            </a:r>
          </a:p>
        </p:txBody>
      </p:sp>
    </p:spTree>
    <p:extLst>
      <p:ext uri="{BB962C8B-B14F-4D97-AF65-F5344CB8AC3E}">
        <p14:creationId xmlns:p14="http://schemas.microsoft.com/office/powerpoint/2010/main" val="2935054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normAutofit/>
          </a:bodyPr>
          <a:lstStyle/>
          <a:p>
            <a:pPr algn="ctr"/>
            <a:r>
              <a:rPr lang="zh-TW" altLang="en-US" sz="4400" b="1" dirty="0">
                <a:solidFill>
                  <a:srgbClr val="CC0000"/>
                </a:solidFill>
                <a:latin typeface="Times New Roman" charset="0"/>
                <a:ea typeface="華康中圓體" pitchFamily="49" charset="-120"/>
              </a:rPr>
              <a:t>三、倦怠</a:t>
            </a:r>
            <a:endParaRPr lang="zh-TW" altLang="en-US" sz="4400" b="1" dirty="0">
              <a:solidFill>
                <a:srgbClr val="CC0000"/>
              </a:solidFill>
              <a:latin typeface="Times New Roman" charset="0"/>
              <a:ea typeface="華康魏碑體" pitchFamily="65" charset="-120"/>
            </a:endParaRPr>
          </a:p>
        </p:txBody>
      </p:sp>
      <p:sp>
        <p:nvSpPr>
          <p:cNvPr id="4" name="投影片編號版面配置區 3"/>
          <p:cNvSpPr>
            <a:spLocks noGrp="1"/>
          </p:cNvSpPr>
          <p:nvPr>
            <p:ph type="sldNum" sz="quarter" idx="12"/>
          </p:nvPr>
        </p:nvSpPr>
        <p:spPr/>
        <p:txBody>
          <a:bodyPr/>
          <a:lstStyle/>
          <a:p>
            <a:fld id="{34302DFF-88E0-4A43-A03F-47E6D67B66ED}" type="slidenum">
              <a:rPr lang="zh-TW" altLang="en-US"/>
              <a:pPr/>
              <a:t>26</a:t>
            </a:fld>
            <a:endParaRPr lang="en-US" altLang="zh-TW"/>
          </a:p>
        </p:txBody>
      </p:sp>
      <p:sp>
        <p:nvSpPr>
          <p:cNvPr id="595971" name="Rectangle 3"/>
          <p:cNvSpPr>
            <a:spLocks noGrp="1" noChangeArrowheads="1"/>
          </p:cNvSpPr>
          <p:nvPr>
            <p:ph sz="quarter" idx="1"/>
          </p:nvPr>
        </p:nvSpPr>
        <p:spPr>
          <a:xfrm>
            <a:off x="1043608" y="1844824"/>
            <a:ext cx="7632848" cy="4251176"/>
          </a:xfrm>
        </p:spPr>
        <p:txBody>
          <a:bodyPr>
            <a:noAutofit/>
          </a:bodyPr>
          <a:lstStyle/>
          <a:p>
            <a:pPr>
              <a:buFont typeface="Wingdings" pitchFamily="2" charset="2"/>
              <a:buNone/>
            </a:pPr>
            <a:r>
              <a:rPr lang="en-US" altLang="zh-TW" sz="3600" b="1" dirty="0" smtClean="0">
                <a:solidFill>
                  <a:srgbClr val="0000CC"/>
                </a:solidFill>
                <a:latin typeface="Times New Roman" charset="0"/>
                <a:ea typeface="華康魏碑體" pitchFamily="65" charset="-120"/>
              </a:rPr>
              <a:t>1</a:t>
            </a:r>
            <a:r>
              <a:rPr lang="en-US" altLang="zh-TW" sz="3600" b="1" dirty="0">
                <a:solidFill>
                  <a:srgbClr val="0000CC"/>
                </a:solidFill>
                <a:latin typeface="Times New Roman" charset="0"/>
                <a:ea typeface="華康魏碑體" pitchFamily="65" charset="-120"/>
              </a:rPr>
              <a:t>. </a:t>
            </a:r>
            <a:r>
              <a:rPr lang="zh-TW" altLang="en-US" sz="3600" b="1" dirty="0">
                <a:solidFill>
                  <a:srgbClr val="0000CC"/>
                </a:solidFill>
                <a:latin typeface="Times New Roman" charset="0"/>
                <a:ea typeface="華康魏碑體" pitchFamily="65" charset="-120"/>
              </a:rPr>
              <a:t>生理快速生長，導致熱量消耗過鉅。</a:t>
            </a:r>
          </a:p>
          <a:p>
            <a:pPr>
              <a:buFont typeface="Wingdings" pitchFamily="2" charset="2"/>
              <a:buNone/>
            </a:pPr>
            <a:r>
              <a:rPr lang="en-US" altLang="zh-TW" sz="3600" b="1" dirty="0">
                <a:solidFill>
                  <a:srgbClr val="0000CC"/>
                </a:solidFill>
                <a:latin typeface="Times New Roman" charset="0"/>
                <a:ea typeface="華康魏碑體" pitchFamily="65" charset="-120"/>
              </a:rPr>
              <a:t>2. </a:t>
            </a:r>
            <a:r>
              <a:rPr lang="zh-TW" altLang="en-US" sz="3600" b="1" dirty="0">
                <a:solidFill>
                  <a:srgbClr val="0000CC"/>
                </a:solidFill>
                <a:latin typeface="Times New Roman" charset="0"/>
                <a:ea typeface="華康魏碑體" pitchFamily="65" charset="-120"/>
              </a:rPr>
              <a:t>活動過度：</a:t>
            </a:r>
          </a:p>
          <a:p>
            <a:pPr>
              <a:buFont typeface="Wingdings" pitchFamily="2" charset="2"/>
              <a:buNone/>
            </a:pPr>
            <a:r>
              <a:rPr lang="zh-TW" altLang="en-US" sz="3600" b="1" dirty="0">
                <a:solidFill>
                  <a:srgbClr val="0000CC"/>
                </a:solidFill>
                <a:latin typeface="Times New Roman" charset="0"/>
                <a:ea typeface="華康魏碑體" pitchFamily="65" charset="-120"/>
              </a:rPr>
              <a:t>    </a:t>
            </a:r>
            <a:r>
              <a:rPr lang="zh-TW" altLang="en-US" sz="3600" dirty="0">
                <a:solidFill>
                  <a:srgbClr val="0000CC"/>
                </a:solidFill>
                <a:latin typeface="Times New Roman" charset="0"/>
                <a:ea typeface="華康魏碑體" pitchFamily="65" charset="-120"/>
              </a:rPr>
              <a:t>生活空間擴大，活動量增加。</a:t>
            </a:r>
          </a:p>
          <a:p>
            <a:pPr>
              <a:buFont typeface="Wingdings" pitchFamily="2" charset="2"/>
              <a:buNone/>
            </a:pPr>
            <a:r>
              <a:rPr lang="en-US" altLang="zh-TW" sz="3600" b="1" dirty="0">
                <a:solidFill>
                  <a:srgbClr val="0000CC"/>
                </a:solidFill>
                <a:latin typeface="Times New Roman" charset="0"/>
                <a:ea typeface="華康魏碑體" pitchFamily="65" charset="-120"/>
              </a:rPr>
              <a:t>3. </a:t>
            </a:r>
            <a:r>
              <a:rPr lang="zh-TW" altLang="en-US" sz="3600" b="1" dirty="0">
                <a:solidFill>
                  <a:srgbClr val="0000CC"/>
                </a:solidFill>
                <a:latin typeface="Times New Roman" charset="0"/>
                <a:ea typeface="華康魏碑體" pitchFamily="65" charset="-120"/>
              </a:rPr>
              <a:t>睡眠不足：</a:t>
            </a:r>
          </a:p>
          <a:p>
            <a:pPr>
              <a:buFont typeface="Wingdings" pitchFamily="2" charset="2"/>
              <a:buNone/>
            </a:pPr>
            <a:r>
              <a:rPr lang="zh-TW" altLang="en-US" sz="3600" b="1" dirty="0">
                <a:solidFill>
                  <a:srgbClr val="0000CC"/>
                </a:solidFill>
                <a:latin typeface="Times New Roman" charset="0"/>
                <a:ea typeface="華康魏碑體" pitchFamily="65" charset="-120"/>
              </a:rPr>
              <a:t>    </a:t>
            </a:r>
            <a:r>
              <a:rPr lang="zh-TW" altLang="en-US" sz="3600" dirty="0">
                <a:solidFill>
                  <a:srgbClr val="0000CC"/>
                </a:solidFill>
                <a:latin typeface="Times New Roman" charset="0"/>
                <a:ea typeface="華康魏碑體" pitchFamily="65" charset="-120"/>
              </a:rPr>
              <a:t>課業重，常熬夜或晚睡。</a:t>
            </a:r>
          </a:p>
        </p:txBody>
      </p:sp>
    </p:spTree>
    <p:extLst>
      <p:ext uri="{BB962C8B-B14F-4D97-AF65-F5344CB8AC3E}">
        <p14:creationId xmlns:p14="http://schemas.microsoft.com/office/powerpoint/2010/main" val="2623177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normAutofit/>
          </a:bodyPr>
          <a:lstStyle/>
          <a:p>
            <a:pPr algn="ctr"/>
            <a:r>
              <a:rPr lang="zh-TW" altLang="en-US" sz="4400" b="1" dirty="0">
                <a:solidFill>
                  <a:srgbClr val="CC0000"/>
                </a:solidFill>
                <a:latin typeface="Times New Roman" charset="0"/>
                <a:ea typeface="華康中圓體" pitchFamily="49" charset="-120"/>
              </a:rPr>
              <a:t>四、身體</a:t>
            </a:r>
            <a:r>
              <a:rPr lang="zh-TW" altLang="en-US" sz="4400" b="1" dirty="0" smtClean="0">
                <a:solidFill>
                  <a:srgbClr val="CC0000"/>
                </a:solidFill>
                <a:latin typeface="Times New Roman" charset="0"/>
                <a:ea typeface="華康中圓體" pitchFamily="49" charset="-120"/>
              </a:rPr>
              <a:t>意象</a:t>
            </a:r>
            <a:endParaRPr lang="zh-TW" altLang="en-US" sz="4400" dirty="0">
              <a:solidFill>
                <a:srgbClr val="008000"/>
              </a:solidFill>
              <a:effectLst/>
              <a:latin typeface="華康粗黑體" pitchFamily="49" charset="-120"/>
              <a:ea typeface="華康粗黑體" pitchFamily="49" charset="-120"/>
            </a:endParaRPr>
          </a:p>
        </p:txBody>
      </p:sp>
      <p:sp>
        <p:nvSpPr>
          <p:cNvPr id="4" name="投影片編號版面配置區 3"/>
          <p:cNvSpPr>
            <a:spLocks noGrp="1"/>
          </p:cNvSpPr>
          <p:nvPr>
            <p:ph type="sldNum" sz="quarter" idx="12"/>
          </p:nvPr>
        </p:nvSpPr>
        <p:spPr/>
        <p:txBody>
          <a:bodyPr/>
          <a:lstStyle/>
          <a:p>
            <a:fld id="{B637CD2E-4E5B-49DC-8C0B-48DB8B6A379A}" type="slidenum">
              <a:rPr lang="zh-TW" altLang="en-US"/>
              <a:pPr/>
              <a:t>27</a:t>
            </a:fld>
            <a:endParaRPr lang="en-US" altLang="zh-TW"/>
          </a:p>
        </p:txBody>
      </p:sp>
      <p:sp>
        <p:nvSpPr>
          <p:cNvPr id="596995" name="Rectangle 3"/>
          <p:cNvSpPr>
            <a:spLocks noGrp="1" noChangeArrowheads="1"/>
          </p:cNvSpPr>
          <p:nvPr>
            <p:ph sz="quarter" idx="1"/>
          </p:nvPr>
        </p:nvSpPr>
        <p:spPr>
          <a:xfrm>
            <a:off x="990600" y="1484784"/>
            <a:ext cx="7924800" cy="4968404"/>
          </a:xfrm>
        </p:spPr>
        <p:txBody>
          <a:bodyPr>
            <a:noAutofit/>
          </a:bodyPr>
          <a:lstStyle/>
          <a:p>
            <a:r>
              <a:rPr lang="zh-TW" altLang="en-US" sz="3200" dirty="0" smtClean="0">
                <a:solidFill>
                  <a:srgbClr val="0000CC"/>
                </a:solidFill>
                <a:latin typeface="Times New Roman" charset="0"/>
                <a:ea typeface="華康魏碑體" pitchFamily="65" charset="-120"/>
              </a:rPr>
              <a:t>所謂</a:t>
            </a:r>
            <a:r>
              <a:rPr lang="zh-TW" altLang="en-US" sz="3200" dirty="0">
                <a:solidFill>
                  <a:srgbClr val="0000CC"/>
                </a:solidFill>
                <a:latin typeface="Times New Roman" charset="0"/>
                <a:ea typeface="華康魏碑體" pitchFamily="65" charset="-120"/>
              </a:rPr>
              <a:t>身體意象（</a:t>
            </a:r>
            <a:r>
              <a:rPr lang="en-US" altLang="zh-TW" sz="3200" dirty="0">
                <a:solidFill>
                  <a:srgbClr val="0000CC"/>
                </a:solidFill>
                <a:latin typeface="Times New Roman" charset="0"/>
                <a:ea typeface="華康魏碑體" pitchFamily="65" charset="-120"/>
              </a:rPr>
              <a:t>body image</a:t>
            </a:r>
            <a:r>
              <a:rPr lang="zh-TW" altLang="en-US" sz="3200" dirty="0">
                <a:solidFill>
                  <a:srgbClr val="0000CC"/>
                </a:solidFill>
                <a:latin typeface="Times New Roman" charset="0"/>
                <a:ea typeface="華康魏碑體" pitchFamily="65" charset="-120"/>
              </a:rPr>
              <a:t>）是指個人心中對自己身體所形成的形象，由感覺神經系統、心理層面及社會層面三者互動所形成，是一種調適、動態的過程</a:t>
            </a:r>
            <a:r>
              <a:rPr lang="zh-TW" altLang="en-US" sz="3200" dirty="0" smtClean="0">
                <a:solidFill>
                  <a:srgbClr val="0000CC"/>
                </a:solidFill>
                <a:latin typeface="Times New Roman" charset="0"/>
                <a:ea typeface="華康魏碑體" pitchFamily="65" charset="-120"/>
              </a:rPr>
              <a:t>。</a:t>
            </a:r>
            <a:endParaRPr lang="en-US" altLang="zh-TW" sz="3200" dirty="0" smtClean="0">
              <a:solidFill>
                <a:srgbClr val="0000CC"/>
              </a:solidFill>
              <a:latin typeface="Times New Roman" charset="0"/>
              <a:ea typeface="華康魏碑體" pitchFamily="65" charset="-120"/>
            </a:endParaRPr>
          </a:p>
          <a:p>
            <a:r>
              <a:rPr lang="zh-TW" altLang="en-US" sz="3200" dirty="0" smtClean="0">
                <a:solidFill>
                  <a:srgbClr val="0000CC"/>
                </a:solidFill>
                <a:latin typeface="Times New Roman" charset="0"/>
                <a:ea typeface="華康魏碑體" pitchFamily="65" charset="-120"/>
              </a:rPr>
              <a:t>身體</a:t>
            </a:r>
            <a:r>
              <a:rPr lang="zh-TW" altLang="en-US" sz="3200" dirty="0">
                <a:solidFill>
                  <a:srgbClr val="0000CC"/>
                </a:solidFill>
                <a:latin typeface="Times New Roman" charset="0"/>
                <a:ea typeface="華康魏碑體" pitchFamily="65" charset="-120"/>
              </a:rPr>
              <a:t>意象是人與環境互動之後的結果，不是一個靜態的過程，而是經由人、時、地三者交互作用之下所產生的動態結果</a:t>
            </a:r>
            <a:r>
              <a:rPr lang="zh-TW" altLang="en-US" sz="3200" dirty="0" smtClean="0">
                <a:solidFill>
                  <a:srgbClr val="0000CC"/>
                </a:solidFill>
                <a:latin typeface="Times New Roman" charset="0"/>
                <a:ea typeface="華康魏碑體" pitchFamily="65" charset="-120"/>
              </a:rPr>
              <a:t>。</a:t>
            </a:r>
            <a:endParaRPr lang="zh-TW" altLang="en-US" sz="3200" dirty="0">
              <a:solidFill>
                <a:srgbClr val="0000CC"/>
              </a:solidFill>
              <a:latin typeface="Times New Roman" charset="0"/>
              <a:ea typeface="華康魏碑體" pitchFamily="65" charset="-120"/>
            </a:endParaRPr>
          </a:p>
        </p:txBody>
      </p:sp>
    </p:spTree>
    <p:extLst>
      <p:ext uri="{BB962C8B-B14F-4D97-AF65-F5344CB8AC3E}">
        <p14:creationId xmlns:p14="http://schemas.microsoft.com/office/powerpoint/2010/main" val="2085534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normAutofit/>
          </a:bodyPr>
          <a:lstStyle/>
          <a:p>
            <a:pPr algn="ctr"/>
            <a:r>
              <a:rPr lang="zh-TW" altLang="en-US" sz="4400" b="1" dirty="0">
                <a:solidFill>
                  <a:srgbClr val="CC0000"/>
                </a:solidFill>
                <a:latin typeface="Times New Roman" charset="0"/>
                <a:ea typeface="華康中圓體" pitchFamily="49" charset="-120"/>
              </a:rPr>
              <a:t>四、身體意象</a:t>
            </a:r>
            <a:endParaRPr lang="zh-TW" altLang="en-US" sz="4400" dirty="0">
              <a:solidFill>
                <a:srgbClr val="008000"/>
              </a:solidFill>
              <a:effectLst/>
              <a:latin typeface="華康粗黑體" pitchFamily="49" charset="-120"/>
              <a:ea typeface="華康粗黑體" pitchFamily="49" charset="-120"/>
            </a:endParaRPr>
          </a:p>
        </p:txBody>
      </p:sp>
      <p:sp>
        <p:nvSpPr>
          <p:cNvPr id="4" name="投影片編號版面配置區 3"/>
          <p:cNvSpPr>
            <a:spLocks noGrp="1"/>
          </p:cNvSpPr>
          <p:nvPr>
            <p:ph type="sldNum" sz="quarter" idx="12"/>
          </p:nvPr>
        </p:nvSpPr>
        <p:spPr/>
        <p:txBody>
          <a:bodyPr/>
          <a:lstStyle/>
          <a:p>
            <a:fld id="{80D11049-C168-4EB7-9780-DF187F901F20}" type="slidenum">
              <a:rPr lang="zh-TW" altLang="en-US"/>
              <a:pPr/>
              <a:t>28</a:t>
            </a:fld>
            <a:endParaRPr lang="en-US" altLang="zh-TW"/>
          </a:p>
        </p:txBody>
      </p:sp>
      <p:sp>
        <p:nvSpPr>
          <p:cNvPr id="616451" name="Rectangle 3"/>
          <p:cNvSpPr>
            <a:spLocks noGrp="1" noChangeArrowheads="1"/>
          </p:cNvSpPr>
          <p:nvPr>
            <p:ph sz="quarter" idx="1"/>
          </p:nvPr>
        </p:nvSpPr>
        <p:spPr>
          <a:xfrm>
            <a:off x="914400" y="1447800"/>
            <a:ext cx="7772400" cy="4861520"/>
          </a:xfrm>
        </p:spPr>
        <p:txBody>
          <a:bodyPr>
            <a:normAutofit/>
          </a:bodyPr>
          <a:lstStyle/>
          <a:p>
            <a:pPr>
              <a:buFont typeface="Wingdings" pitchFamily="2" charset="2"/>
              <a:buNone/>
            </a:pPr>
            <a:r>
              <a:rPr lang="en-US" altLang="zh-TW" sz="3200" dirty="0" smtClean="0">
                <a:solidFill>
                  <a:srgbClr val="0000CC"/>
                </a:solidFill>
                <a:latin typeface="Times New Roman" charset="0"/>
                <a:ea typeface="華康魏碑體" pitchFamily="65" charset="-120"/>
              </a:rPr>
              <a:t>1</a:t>
            </a:r>
            <a:r>
              <a:rPr lang="en-US" altLang="zh-TW" sz="3200" dirty="0">
                <a:solidFill>
                  <a:srgbClr val="0000CC"/>
                </a:solidFill>
                <a:latin typeface="Times New Roman" charset="0"/>
                <a:ea typeface="華康魏碑體" pitchFamily="65" charset="-120"/>
              </a:rPr>
              <a:t>. </a:t>
            </a:r>
            <a:r>
              <a:rPr lang="zh-TW" altLang="en-US" sz="3200" dirty="0">
                <a:solidFill>
                  <a:srgbClr val="0000CC"/>
                </a:solidFill>
                <a:latin typeface="Times New Roman" charset="0"/>
                <a:ea typeface="華康魏碑體" pitchFamily="65" charset="-120"/>
              </a:rPr>
              <a:t>在意自己的外表長相，特別是容貌、體重、身高。</a:t>
            </a:r>
          </a:p>
          <a:p>
            <a:pPr>
              <a:buFont typeface="Wingdings" pitchFamily="2" charset="2"/>
              <a:buNone/>
            </a:pPr>
            <a:r>
              <a:rPr lang="en-US" altLang="zh-TW" sz="3200" dirty="0">
                <a:solidFill>
                  <a:srgbClr val="0000CC"/>
                </a:solidFill>
                <a:latin typeface="Times New Roman" charset="0"/>
                <a:ea typeface="華康魏碑體" pitchFamily="65" charset="-120"/>
              </a:rPr>
              <a:t>2. </a:t>
            </a:r>
            <a:r>
              <a:rPr lang="zh-TW" altLang="en-US" sz="3200" dirty="0">
                <a:solidFill>
                  <a:srgbClr val="0000CC"/>
                </a:solidFill>
                <a:latin typeface="Times New Roman" charset="0"/>
                <a:ea typeface="華康魏碑體" pitchFamily="65" charset="-120"/>
              </a:rPr>
              <a:t>男生擔心自己不夠高大強壯。</a:t>
            </a:r>
          </a:p>
          <a:p>
            <a:pPr>
              <a:buFont typeface="Wingdings" pitchFamily="2" charset="2"/>
              <a:buNone/>
            </a:pPr>
            <a:r>
              <a:rPr lang="en-US" altLang="zh-TW" sz="3200" dirty="0">
                <a:solidFill>
                  <a:srgbClr val="0000CC"/>
                </a:solidFill>
                <a:latin typeface="Times New Roman" charset="0"/>
                <a:ea typeface="華康魏碑體" pitchFamily="65" charset="-120"/>
              </a:rPr>
              <a:t>3. </a:t>
            </a:r>
            <a:r>
              <a:rPr lang="zh-TW" altLang="en-US" sz="3200" dirty="0">
                <a:solidFill>
                  <a:srgbClr val="0000CC"/>
                </a:solidFill>
                <a:latin typeface="Times New Roman" charset="0"/>
                <a:ea typeface="華康魏碑體" pitchFamily="65" charset="-120"/>
              </a:rPr>
              <a:t>女生擔心自己不夠苗條、身材有緻，大多數女生比男生更不滿意自己的身材，而其身體意象會影響其自信與自尊。</a:t>
            </a:r>
          </a:p>
        </p:txBody>
      </p:sp>
    </p:spTree>
    <p:extLst>
      <p:ext uri="{BB962C8B-B14F-4D97-AF65-F5344CB8AC3E}">
        <p14:creationId xmlns:p14="http://schemas.microsoft.com/office/powerpoint/2010/main" val="3451677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zh-TW" altLang="en-US" sz="4000" dirty="0" smtClean="0"/>
              <a:t/>
            </a:r>
            <a:br>
              <a:rPr lang="zh-TW" altLang="en-US" sz="4000" dirty="0" smtClean="0"/>
            </a:br>
            <a:r>
              <a:rPr lang="zh-TW" altLang="en-US" dirty="0" smtClean="0"/>
              <a:t>肥胖</a:t>
            </a:r>
            <a:r>
              <a:rPr lang="zh-TW" altLang="en-US" sz="4000" dirty="0" smtClean="0"/>
              <a:t>問題輔導</a:t>
            </a:r>
            <a:endParaRPr lang="zh-TW" altLang="en-US" sz="4000" dirty="0" smtClean="0"/>
          </a:p>
        </p:txBody>
      </p:sp>
      <p:sp>
        <p:nvSpPr>
          <p:cNvPr id="45059" name="Rectangle 3"/>
          <p:cNvSpPr>
            <a:spLocks noGrp="1" noChangeArrowheads="1"/>
          </p:cNvSpPr>
          <p:nvPr>
            <p:ph type="body" idx="1"/>
          </p:nvPr>
        </p:nvSpPr>
        <p:spPr>
          <a:xfrm>
            <a:off x="971550" y="1628800"/>
            <a:ext cx="7715250" cy="4497363"/>
          </a:xfrm>
        </p:spPr>
        <p:txBody>
          <a:bodyPr/>
          <a:lstStyle/>
          <a:p>
            <a:pPr eaLnBrk="1" hangingPunct="1">
              <a:buFontTx/>
              <a:buNone/>
            </a:pPr>
            <a:r>
              <a:rPr lang="zh-TW" altLang="en-US" dirty="0" smtClean="0"/>
              <a:t>一、肥胖之定義</a:t>
            </a:r>
            <a:endParaRPr lang="en-US" altLang="zh-TW" dirty="0" smtClean="0"/>
          </a:p>
          <a:p>
            <a:pPr eaLnBrk="1" hangingPunct="1">
              <a:buFontTx/>
              <a:buNone/>
            </a:pPr>
            <a:r>
              <a:rPr lang="en-US" altLang="zh-TW" dirty="0" smtClean="0"/>
              <a:t>1.</a:t>
            </a:r>
            <a:r>
              <a:rPr lang="zh-TW" altLang="en-US" dirty="0" smtClean="0"/>
              <a:t>身體質量指數</a:t>
            </a:r>
            <a:r>
              <a:rPr lang="en-US" altLang="zh-TW" dirty="0" smtClean="0"/>
              <a:t>(BMI)=</a:t>
            </a:r>
            <a:r>
              <a:rPr lang="zh-TW" altLang="en-US" dirty="0" smtClean="0"/>
              <a:t>體重</a:t>
            </a:r>
            <a:r>
              <a:rPr lang="en-US" altLang="zh-TW" dirty="0" smtClean="0"/>
              <a:t>(KG)/</a:t>
            </a:r>
            <a:r>
              <a:rPr lang="zh-TW" altLang="en-US" dirty="0" smtClean="0"/>
              <a:t>身高</a:t>
            </a:r>
            <a:r>
              <a:rPr lang="en-US" altLang="zh-TW" dirty="0" smtClean="0"/>
              <a:t>(M</a:t>
            </a:r>
            <a:r>
              <a:rPr lang="en-US" altLang="zh-TW" baseline="30000" dirty="0" smtClean="0"/>
              <a:t>2</a:t>
            </a:r>
            <a:r>
              <a:rPr lang="en-US" altLang="zh-TW" dirty="0" smtClean="0"/>
              <a:t>)</a:t>
            </a:r>
            <a:br>
              <a:rPr lang="en-US" altLang="zh-TW" dirty="0" smtClean="0"/>
            </a:br>
            <a:r>
              <a:rPr lang="zh-TW" altLang="en-US" dirty="0" smtClean="0"/>
              <a:t>男性</a:t>
            </a:r>
            <a:r>
              <a:rPr lang="en-US" altLang="zh-TW" dirty="0" smtClean="0"/>
              <a:t>22.1 </a:t>
            </a:r>
            <a:r>
              <a:rPr lang="zh-TW" altLang="en-US" dirty="0" smtClean="0"/>
              <a:t>女性</a:t>
            </a:r>
            <a:r>
              <a:rPr lang="en-US" altLang="zh-TW" dirty="0" smtClean="0"/>
              <a:t>20.6(</a:t>
            </a:r>
            <a:r>
              <a:rPr lang="zh-TW" altLang="en-US" dirty="0" smtClean="0"/>
              <a:t>行政院</a:t>
            </a:r>
            <a:r>
              <a:rPr lang="en-US" altLang="zh-TW" dirty="0" smtClean="0"/>
              <a:t>24</a:t>
            </a:r>
            <a:r>
              <a:rPr lang="zh-TW" altLang="en-US" dirty="0" smtClean="0"/>
              <a:t>過重，</a:t>
            </a:r>
            <a:r>
              <a:rPr lang="en-US" altLang="zh-TW" dirty="0" smtClean="0"/>
              <a:t>27</a:t>
            </a:r>
            <a:r>
              <a:rPr lang="zh-TW" altLang="en-US" dirty="0" smtClean="0"/>
              <a:t>肥胖</a:t>
            </a:r>
            <a:r>
              <a:rPr lang="en-US" altLang="zh-TW" dirty="0" smtClean="0"/>
              <a:t>)</a:t>
            </a:r>
          </a:p>
          <a:p>
            <a:pPr eaLnBrk="1" hangingPunct="1">
              <a:buFontTx/>
              <a:buNone/>
            </a:pPr>
            <a:r>
              <a:rPr lang="zh-TW" altLang="en-US" dirty="0" smtClean="0"/>
              <a:t>二、國內研究</a:t>
            </a:r>
            <a:endParaRPr lang="zh-TW" altLang="en-US" dirty="0" smtClean="0"/>
          </a:p>
        </p:txBody>
      </p:sp>
    </p:spTree>
    <p:extLst>
      <p:ext uri="{BB962C8B-B14F-4D97-AF65-F5344CB8AC3E}">
        <p14:creationId xmlns:p14="http://schemas.microsoft.com/office/powerpoint/2010/main" val="178661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strips(downLeft)">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strips(downLeft)">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strips(downLeft)">
                                      <p:cBhvr>
                                        <p:cTn id="17"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TW" altLang="en-US" sz="4000" b="1" dirty="0" smtClean="0"/>
              <a:t>發展任務</a:t>
            </a:r>
          </a:p>
        </p:txBody>
      </p:sp>
      <p:sp>
        <p:nvSpPr>
          <p:cNvPr id="4099" name="Rectangle 3"/>
          <p:cNvSpPr>
            <a:spLocks noGrp="1" noChangeArrowheads="1"/>
          </p:cNvSpPr>
          <p:nvPr>
            <p:ph type="body" idx="1"/>
          </p:nvPr>
        </p:nvSpPr>
        <p:spPr>
          <a:xfrm>
            <a:off x="914400" y="1447800"/>
            <a:ext cx="7772400" cy="4933528"/>
          </a:xfrm>
        </p:spPr>
        <p:txBody>
          <a:bodyPr>
            <a:normAutofit/>
          </a:bodyPr>
          <a:lstStyle/>
          <a:p>
            <a:r>
              <a:rPr lang="zh-TW" altLang="en-US" sz="3600" dirty="0" smtClean="0">
                <a:latin typeface="Times New Roman" pitchFamily="18" charset="0"/>
                <a:ea typeface="標楷體" pitchFamily="65" charset="-120"/>
              </a:rPr>
              <a:t>每個人在其生長的社會環境中都被期望著在生長階段表現適當的角色</a:t>
            </a:r>
            <a:r>
              <a:rPr lang="en-US" altLang="zh-TW" sz="3600" dirty="0" smtClean="0">
                <a:latin typeface="Times New Roman" pitchFamily="18" charset="0"/>
                <a:ea typeface="標楷體" pitchFamily="65" charset="-120"/>
              </a:rPr>
              <a:t>.</a:t>
            </a:r>
            <a:r>
              <a:rPr lang="zh-TW" altLang="en-US" sz="3600" dirty="0" smtClean="0">
                <a:latin typeface="Times New Roman" pitchFamily="18" charset="0"/>
                <a:ea typeface="標楷體" pitchFamily="65" charset="-120"/>
              </a:rPr>
              <a:t>實踐這種角色的發展歷程稱之為發展任務</a:t>
            </a:r>
          </a:p>
          <a:p>
            <a:r>
              <a:rPr lang="zh-TW" altLang="en-US" sz="3600" dirty="0" smtClean="0">
                <a:latin typeface="Times New Roman" pitchFamily="18" charset="0"/>
                <a:ea typeface="標楷體" pitchFamily="65" charset="-120"/>
              </a:rPr>
              <a:t>在該階段完成這些工作</a:t>
            </a:r>
            <a:r>
              <a:rPr lang="en-US" altLang="zh-TW" sz="3600" dirty="0" smtClean="0">
                <a:latin typeface="Times New Roman" pitchFamily="18" charset="0"/>
                <a:ea typeface="標楷體" pitchFamily="65" charset="-120"/>
              </a:rPr>
              <a:t>—</a:t>
            </a:r>
            <a:r>
              <a:rPr lang="zh-TW" altLang="en-US" sz="3600" dirty="0" smtClean="0">
                <a:latin typeface="Times New Roman" pitchFamily="18" charset="0"/>
                <a:ea typeface="標楷體" pitchFamily="65" charset="-120"/>
              </a:rPr>
              <a:t>個體快樂且順利完成以後的任務</a:t>
            </a:r>
          </a:p>
          <a:p>
            <a:r>
              <a:rPr lang="zh-TW" altLang="en-US" sz="3600" dirty="0" smtClean="0">
                <a:latin typeface="Times New Roman" pitchFamily="18" charset="0"/>
                <a:ea typeface="標楷體" pitchFamily="65" charset="-120"/>
              </a:rPr>
              <a:t>失敗</a:t>
            </a:r>
            <a:r>
              <a:rPr lang="en-US" altLang="zh-TW" sz="3600" dirty="0" smtClean="0">
                <a:latin typeface="Times New Roman" pitchFamily="18" charset="0"/>
                <a:ea typeface="標楷體" pitchFamily="65" charset="-120"/>
              </a:rPr>
              <a:t>—</a:t>
            </a:r>
            <a:r>
              <a:rPr lang="zh-TW" altLang="en-US" sz="3600" dirty="0" smtClean="0">
                <a:latin typeface="Times New Roman" pitchFamily="18" charset="0"/>
                <a:ea typeface="標楷體" pitchFamily="65" charset="-120"/>
              </a:rPr>
              <a:t>不快樂且妨礙以後的發展任務</a:t>
            </a:r>
          </a:p>
        </p:txBody>
      </p:sp>
    </p:spTree>
    <p:extLst>
      <p:ext uri="{BB962C8B-B14F-4D97-AF65-F5344CB8AC3E}">
        <p14:creationId xmlns:p14="http://schemas.microsoft.com/office/powerpoint/2010/main" val="3051866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descr="ch05-7-1"/>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971550" y="115888"/>
            <a:ext cx="7056438" cy="58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2938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三、青少年肥胖之</a:t>
            </a:r>
            <a:r>
              <a:rPr lang="zh-TW" altLang="en-US" dirty="0" smtClean="0"/>
              <a:t>成因</a:t>
            </a:r>
            <a:endParaRPr lang="zh-TW" altLang="en-US" dirty="0"/>
          </a:p>
        </p:txBody>
      </p:sp>
      <p:sp>
        <p:nvSpPr>
          <p:cNvPr id="51203" name="Rectangle 3"/>
          <p:cNvSpPr>
            <a:spLocks noGrp="1" noChangeArrowheads="1"/>
          </p:cNvSpPr>
          <p:nvPr>
            <p:ph sz="quarter" idx="1"/>
          </p:nvPr>
        </p:nvSpPr>
        <p:spPr/>
        <p:txBody>
          <a:bodyPr>
            <a:normAutofit/>
          </a:bodyPr>
          <a:lstStyle/>
          <a:p>
            <a:pPr marL="990600" lvl="1" indent="-533400" eaLnBrk="1" hangingPunct="1">
              <a:buClr>
                <a:srgbClr val="FF3300"/>
              </a:buClr>
              <a:buFont typeface="Wingdings" pitchFamily="2" charset="2"/>
              <a:buAutoNum type="arabicPeriod"/>
            </a:pPr>
            <a:r>
              <a:rPr lang="zh-TW" altLang="en-US" sz="3200" dirty="0" smtClean="0"/>
              <a:t>心理</a:t>
            </a:r>
            <a:r>
              <a:rPr lang="zh-TW" altLang="en-US" sz="3200" dirty="0" smtClean="0"/>
              <a:t>成因</a:t>
            </a:r>
          </a:p>
          <a:p>
            <a:pPr marL="1371600" lvl="2" indent="-457200" eaLnBrk="1" hangingPunct="1">
              <a:buClr>
                <a:srgbClr val="FF00FF"/>
              </a:buClr>
              <a:buFont typeface="Wingdings" pitchFamily="2" charset="2"/>
              <a:buChar char="Ø"/>
            </a:pPr>
            <a:r>
              <a:rPr lang="zh-TW" altLang="en-US" sz="2800" dirty="0" smtClean="0"/>
              <a:t>降低焦慮與衝突</a:t>
            </a:r>
          </a:p>
          <a:p>
            <a:pPr marL="1371600" lvl="2" indent="-457200" eaLnBrk="1" hangingPunct="1">
              <a:buClr>
                <a:srgbClr val="FF00FF"/>
              </a:buClr>
              <a:buFont typeface="Wingdings" pitchFamily="2" charset="2"/>
              <a:buChar char="Ø"/>
            </a:pPr>
            <a:r>
              <a:rPr lang="zh-TW" altLang="en-US" sz="2800" dirty="0" smtClean="0"/>
              <a:t>自我懲罰與自我應驗</a:t>
            </a:r>
          </a:p>
          <a:p>
            <a:pPr marL="1371600" lvl="2" indent="-457200" eaLnBrk="1" hangingPunct="1">
              <a:buClr>
                <a:srgbClr val="FF00FF"/>
              </a:buClr>
              <a:buFont typeface="Wingdings" pitchFamily="2" charset="2"/>
              <a:buChar char="Ø"/>
            </a:pPr>
            <a:r>
              <a:rPr lang="zh-TW" altLang="en-US" sz="2800" dirty="0" smtClean="0"/>
              <a:t>自我獎勵</a:t>
            </a:r>
          </a:p>
          <a:p>
            <a:pPr marL="990600" lvl="1" indent="-533400" eaLnBrk="1" hangingPunct="1">
              <a:buClr>
                <a:srgbClr val="FF3300"/>
              </a:buClr>
              <a:buFont typeface="Wingdings" pitchFamily="2" charset="2"/>
              <a:buAutoNum type="arabicPeriod" startAt="2"/>
            </a:pPr>
            <a:r>
              <a:rPr lang="zh-TW" altLang="en-US" sz="3200" dirty="0" smtClean="0"/>
              <a:t>生理成因</a:t>
            </a:r>
          </a:p>
          <a:p>
            <a:pPr marL="1371600" lvl="2" indent="-457200" eaLnBrk="1" hangingPunct="1">
              <a:buClr>
                <a:srgbClr val="FF00FF"/>
              </a:buClr>
              <a:buFont typeface="Wingdings" pitchFamily="2" charset="2"/>
              <a:buChar char="Ø"/>
            </a:pPr>
            <a:r>
              <a:rPr lang="zh-TW" altLang="en-US" sz="2800" dirty="0" smtClean="0"/>
              <a:t>外在因素：零食、飲料、油炸物，青少年肥胖知識不足</a:t>
            </a:r>
            <a:r>
              <a:rPr lang="en-US" altLang="zh-TW" sz="2800" dirty="0" smtClean="0"/>
              <a:t>(</a:t>
            </a:r>
            <a:r>
              <a:rPr lang="zh-TW" altLang="en-US" sz="2800" dirty="0" smtClean="0"/>
              <a:t>控制體重無效</a:t>
            </a:r>
            <a:r>
              <a:rPr lang="en-US" altLang="zh-TW" sz="2800" dirty="0" smtClean="0"/>
              <a:t>)</a:t>
            </a:r>
            <a:endParaRPr lang="zh-TW" altLang="en-US" sz="2800" dirty="0" smtClean="0"/>
          </a:p>
          <a:p>
            <a:pPr marL="1371600" lvl="2" indent="-457200" eaLnBrk="1" hangingPunct="1">
              <a:buClr>
                <a:srgbClr val="FF00FF"/>
              </a:buClr>
              <a:buFont typeface="Wingdings" pitchFamily="2" charset="2"/>
              <a:buChar char="Ø"/>
            </a:pPr>
            <a:r>
              <a:rPr lang="zh-TW" altLang="en-US" sz="2800" dirty="0" smtClean="0"/>
              <a:t>中介因素：脂肪細胞容量變大</a:t>
            </a:r>
          </a:p>
          <a:p>
            <a:pPr marL="1371600" lvl="2" indent="-457200" eaLnBrk="1" hangingPunct="1">
              <a:buClr>
                <a:srgbClr val="FF00FF"/>
              </a:buClr>
              <a:buFont typeface="Wingdings" pitchFamily="2" charset="2"/>
              <a:buChar char="Ø"/>
            </a:pPr>
            <a:r>
              <a:rPr lang="zh-TW" altLang="en-US" sz="2800" dirty="0" smtClean="0"/>
              <a:t>內在因素：遺傳、疾病等</a:t>
            </a:r>
          </a:p>
        </p:txBody>
      </p:sp>
    </p:spTree>
    <p:extLst>
      <p:ext uri="{BB962C8B-B14F-4D97-AF65-F5344CB8AC3E}">
        <p14:creationId xmlns:p14="http://schemas.microsoft.com/office/powerpoint/2010/main" val="178736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0" dur="500"/>
                                        <p:tgtEl>
                                          <p:spTgt spid="512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3" dur="500"/>
                                        <p:tgtEl>
                                          <p:spTgt spid="5120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6" dur="500"/>
                                        <p:tgtEl>
                                          <p:spTgt spid="5120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19" dur="500"/>
                                        <p:tgtEl>
                                          <p:spTgt spid="5120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2" dur="500"/>
                                        <p:tgtEl>
                                          <p:spTgt spid="5120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25" dur="500"/>
                                        <p:tgtEl>
                                          <p:spTgt spid="5120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28"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四、青少年肥胖問題與</a:t>
            </a:r>
            <a:r>
              <a:rPr lang="zh-TW" altLang="en-US" dirty="0" smtClean="0"/>
              <a:t>輔導</a:t>
            </a:r>
            <a:endParaRPr lang="zh-TW" altLang="en-US" dirty="0"/>
          </a:p>
        </p:txBody>
      </p:sp>
      <p:sp>
        <p:nvSpPr>
          <p:cNvPr id="52227" name="Rectangle 3"/>
          <p:cNvSpPr>
            <a:spLocks noGrp="1" noChangeArrowheads="1"/>
          </p:cNvSpPr>
          <p:nvPr>
            <p:ph sz="quarter" idx="1"/>
          </p:nvPr>
        </p:nvSpPr>
        <p:spPr/>
        <p:txBody>
          <a:bodyPr>
            <a:normAutofit/>
          </a:bodyPr>
          <a:lstStyle/>
          <a:p>
            <a:pPr marL="990600" lvl="1" indent="-533400" eaLnBrk="1" hangingPunct="1">
              <a:buClr>
                <a:srgbClr val="FF3300"/>
              </a:buClr>
              <a:buFont typeface="Wingdings" pitchFamily="2" charset="2"/>
              <a:buAutoNum type="arabicPeriod"/>
            </a:pPr>
            <a:r>
              <a:rPr lang="zh-TW" altLang="en-US" sz="3200" dirty="0" smtClean="0"/>
              <a:t>了解</a:t>
            </a:r>
            <a:r>
              <a:rPr lang="zh-TW" altLang="en-US" sz="3200" dirty="0" smtClean="0"/>
              <a:t>造成肥胖之成因及複雜機制</a:t>
            </a:r>
          </a:p>
          <a:p>
            <a:pPr marL="990600" lvl="1" indent="-533400" eaLnBrk="1" hangingPunct="1">
              <a:buClr>
                <a:srgbClr val="FF3300"/>
              </a:buClr>
              <a:buFont typeface="Wingdings" pitchFamily="2" charset="2"/>
              <a:buAutoNum type="arabicPeriod"/>
            </a:pPr>
            <a:r>
              <a:rPr lang="zh-TW" altLang="en-US" sz="3200" dirty="0" smtClean="0"/>
              <a:t>生理成因之處理</a:t>
            </a:r>
            <a:r>
              <a:rPr lang="zh-TW" altLang="en-US" sz="3200" dirty="0" smtClean="0"/>
              <a:t>：</a:t>
            </a:r>
            <a:r>
              <a:rPr lang="en-US" altLang="zh-TW" sz="3200" dirty="0" smtClean="0"/>
              <a:t>1.</a:t>
            </a:r>
            <a:r>
              <a:rPr lang="zh-TW" altLang="en-US" sz="3200" dirty="0" smtClean="0"/>
              <a:t>飲食</a:t>
            </a:r>
            <a:r>
              <a:rPr lang="zh-TW" altLang="en-US" sz="3200" dirty="0" smtClean="0"/>
              <a:t>控制 </a:t>
            </a:r>
            <a:r>
              <a:rPr lang="en-US" altLang="zh-TW" sz="3200" dirty="0" smtClean="0"/>
              <a:t>2.</a:t>
            </a:r>
            <a:r>
              <a:rPr lang="zh-TW" altLang="en-US" sz="3200" dirty="0" smtClean="0"/>
              <a:t>適度運動</a:t>
            </a:r>
            <a:r>
              <a:rPr lang="en-US" altLang="zh-TW" sz="3200" dirty="0" smtClean="0"/>
              <a:t>(333)</a:t>
            </a:r>
            <a:endParaRPr lang="zh-TW" altLang="en-US" sz="3200" dirty="0" smtClean="0"/>
          </a:p>
          <a:p>
            <a:pPr marL="990600" lvl="1" indent="-533400" eaLnBrk="1" hangingPunct="1">
              <a:buClr>
                <a:srgbClr val="FF3300"/>
              </a:buClr>
              <a:buFont typeface="Wingdings" pitchFamily="2" charset="2"/>
              <a:buAutoNum type="arabicPeriod"/>
            </a:pPr>
            <a:r>
              <a:rPr lang="zh-TW" altLang="en-US" sz="3200" dirty="0" smtClean="0"/>
              <a:t>心理成因之處理</a:t>
            </a:r>
          </a:p>
          <a:p>
            <a:pPr marL="990600" lvl="1" indent="-533400" eaLnBrk="1" hangingPunct="1">
              <a:buClr>
                <a:srgbClr val="FF3300"/>
              </a:buClr>
              <a:buFont typeface="Wingdings" pitchFamily="2" charset="2"/>
              <a:buAutoNum type="arabicPeriod"/>
            </a:pPr>
            <a:r>
              <a:rPr lang="zh-TW" altLang="en-US" sz="3200" dirty="0" smtClean="0"/>
              <a:t>培養相關之保護性因子：情緒調適、問題解決、抗拒誘惑、自我管埋、規畫執行及評量能力</a:t>
            </a:r>
          </a:p>
        </p:txBody>
      </p:sp>
    </p:spTree>
    <p:extLst>
      <p:ext uri="{BB962C8B-B14F-4D97-AF65-F5344CB8AC3E}">
        <p14:creationId xmlns:p14="http://schemas.microsoft.com/office/powerpoint/2010/main" val="22548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heel(4)">
                                      <p:cBhvr>
                                        <p:cTn id="7" dur="2000"/>
                                        <p:tgtEl>
                                          <p:spTgt spid="52227">
                                            <p:txEl>
                                              <p:pRg st="0" end="0"/>
                                            </p:txEl>
                                          </p:spTgt>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wheel(4)">
                                      <p:cBhvr>
                                        <p:cTn id="10" dur="2000"/>
                                        <p:tgtEl>
                                          <p:spTgt spid="52227">
                                            <p:txEl>
                                              <p:pRg st="1" end="1"/>
                                            </p:txEl>
                                          </p:spTgt>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wheel(4)">
                                      <p:cBhvr>
                                        <p:cTn id="13" dur="2000"/>
                                        <p:tgtEl>
                                          <p:spTgt spid="52227">
                                            <p:txEl>
                                              <p:pRg st="2" end="2"/>
                                            </p:txEl>
                                          </p:spTgt>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52227">
                                            <p:txEl>
                                              <p:pRg st="3" end="3"/>
                                            </p:txEl>
                                          </p:spTgt>
                                        </p:tgtEl>
                                        <p:attrNameLst>
                                          <p:attrName>style.visibility</p:attrName>
                                        </p:attrNameLst>
                                      </p:cBhvr>
                                      <p:to>
                                        <p:strVal val="visible"/>
                                      </p:to>
                                    </p:set>
                                    <p:animEffect transition="in" filter="wheel(4)">
                                      <p:cBhvr>
                                        <p:cTn id="16" dur="20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zh-TW" altLang="en-US" sz="4800" dirty="0">
                <a:solidFill>
                  <a:srgbClr val="0000FF"/>
                </a:solidFill>
                <a:latin typeface="標楷體" pitchFamily="65" charset="-120"/>
                <a:ea typeface="標楷體" pitchFamily="65" charset="-120"/>
              </a:rPr>
              <a:t>引起青少年飲食不當的</a:t>
            </a:r>
            <a:r>
              <a:rPr lang="zh-TW" altLang="en-US" sz="4800" dirty="0" smtClean="0">
                <a:solidFill>
                  <a:srgbClr val="0000FF"/>
                </a:solidFill>
                <a:latin typeface="標楷體" pitchFamily="65" charset="-120"/>
                <a:ea typeface="標楷體" pitchFamily="65" charset="-120"/>
              </a:rPr>
              <a:t>原因</a:t>
            </a:r>
            <a:endParaRPr lang="zh-TW" altLang="en-US" sz="4600" dirty="0" smtClean="0">
              <a:latin typeface="標楷體" pitchFamily="65" charset="-120"/>
              <a:ea typeface="標楷體" pitchFamily="65" charset="-120"/>
            </a:endParaRPr>
          </a:p>
        </p:txBody>
      </p:sp>
      <p:sp>
        <p:nvSpPr>
          <p:cNvPr id="25603" name="Rectangle 3"/>
          <p:cNvSpPr>
            <a:spLocks noGrp="1" noChangeArrowheads="1"/>
          </p:cNvSpPr>
          <p:nvPr>
            <p:ph type="body" idx="1"/>
          </p:nvPr>
        </p:nvSpPr>
        <p:spPr>
          <a:xfrm>
            <a:off x="468313" y="1341438"/>
            <a:ext cx="8229600" cy="604837"/>
          </a:xfrm>
        </p:spPr>
        <p:txBody>
          <a:bodyPr/>
          <a:lstStyle/>
          <a:p>
            <a:pPr eaLnBrk="1" hangingPunct="1"/>
            <a:endParaRPr lang="zh-TW" altLang="en-US" dirty="0" smtClean="0">
              <a:solidFill>
                <a:srgbClr val="0000FF"/>
              </a:solidFill>
            </a:endParaRPr>
          </a:p>
        </p:txBody>
      </p:sp>
      <p:grpSp>
        <p:nvGrpSpPr>
          <p:cNvPr id="2" name="Group 7"/>
          <p:cNvGrpSpPr>
            <a:grpSpLocks/>
          </p:cNvGrpSpPr>
          <p:nvPr/>
        </p:nvGrpSpPr>
        <p:grpSpPr bwMode="auto">
          <a:xfrm>
            <a:off x="755650" y="2060575"/>
            <a:ext cx="3311525" cy="627063"/>
            <a:chOff x="470" y="1434"/>
            <a:chExt cx="4769" cy="395"/>
          </a:xfrm>
        </p:grpSpPr>
        <p:sp>
          <p:nvSpPr>
            <p:cNvPr id="25620" name="AutoShape 15"/>
            <p:cNvSpPr>
              <a:spLocks noChangeArrowheads="1"/>
            </p:cNvSpPr>
            <p:nvPr/>
          </p:nvSpPr>
          <p:spPr bwMode="auto">
            <a:xfrm>
              <a:off x="470" y="1434"/>
              <a:ext cx="4769" cy="395"/>
            </a:xfrm>
            <a:prstGeom prst="roundRect">
              <a:avLst>
                <a:gd name="adj" fmla="val 50000"/>
              </a:avLst>
            </a:prstGeom>
            <a:gradFill rotWithShape="1">
              <a:gsLst>
                <a:gs pos="0">
                  <a:srgbClr val="990033"/>
                </a:gs>
                <a:gs pos="50000">
                  <a:srgbClr val="FF9999"/>
                </a:gs>
                <a:gs pos="100000">
                  <a:srgbClr val="990033"/>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endParaRPr lang="zh-TW" altLang="zh-TW" sz="1800"/>
            </a:p>
          </p:txBody>
        </p:sp>
        <p:sp>
          <p:nvSpPr>
            <p:cNvPr id="25621" name="AutoShape 16"/>
            <p:cNvSpPr>
              <a:spLocks noChangeArrowheads="1"/>
            </p:cNvSpPr>
            <p:nvPr/>
          </p:nvSpPr>
          <p:spPr bwMode="auto">
            <a:xfrm>
              <a:off x="612" y="1457"/>
              <a:ext cx="4491" cy="349"/>
            </a:xfrm>
            <a:prstGeom prst="roundRect">
              <a:avLst>
                <a:gd name="adj" fmla="val 50000"/>
              </a:avLst>
            </a:pr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algn="ctr" eaLnBrk="1" hangingPunct="1">
                <a:spcBef>
                  <a:spcPct val="0"/>
                </a:spcBef>
                <a:buFontTx/>
                <a:buNone/>
              </a:pPr>
              <a:r>
                <a:rPr lang="zh-TW" altLang="en-US">
                  <a:ea typeface="標楷體" pitchFamily="65" charset="-120"/>
                </a:rPr>
                <a:t>一、不吃早餐</a:t>
              </a:r>
              <a:r>
                <a:rPr lang="zh-TW" altLang="en-US" sz="1800"/>
                <a:t> </a:t>
              </a:r>
              <a:endParaRPr lang="zh-TW" altLang="zh-TW" sz="1800"/>
            </a:p>
          </p:txBody>
        </p:sp>
      </p:grpSp>
      <p:grpSp>
        <p:nvGrpSpPr>
          <p:cNvPr id="3" name="Group 17"/>
          <p:cNvGrpSpPr>
            <a:grpSpLocks/>
          </p:cNvGrpSpPr>
          <p:nvPr/>
        </p:nvGrpSpPr>
        <p:grpSpPr bwMode="auto">
          <a:xfrm>
            <a:off x="4427538" y="2060575"/>
            <a:ext cx="3311525" cy="627063"/>
            <a:chOff x="470" y="1434"/>
            <a:chExt cx="4769" cy="395"/>
          </a:xfrm>
        </p:grpSpPr>
        <p:sp>
          <p:nvSpPr>
            <p:cNvPr id="25618" name="AutoShape 15"/>
            <p:cNvSpPr>
              <a:spLocks noChangeArrowheads="1"/>
            </p:cNvSpPr>
            <p:nvPr/>
          </p:nvSpPr>
          <p:spPr bwMode="auto">
            <a:xfrm>
              <a:off x="470" y="1434"/>
              <a:ext cx="4769" cy="395"/>
            </a:xfrm>
            <a:prstGeom prst="roundRect">
              <a:avLst>
                <a:gd name="adj" fmla="val 50000"/>
              </a:avLst>
            </a:prstGeom>
            <a:gradFill rotWithShape="1">
              <a:gsLst>
                <a:gs pos="0">
                  <a:srgbClr val="990033"/>
                </a:gs>
                <a:gs pos="50000">
                  <a:srgbClr val="FF9999"/>
                </a:gs>
                <a:gs pos="100000">
                  <a:srgbClr val="990033"/>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endParaRPr lang="zh-TW" altLang="zh-TW" sz="1800"/>
            </a:p>
          </p:txBody>
        </p:sp>
        <p:sp>
          <p:nvSpPr>
            <p:cNvPr id="25619" name="AutoShape 16"/>
            <p:cNvSpPr>
              <a:spLocks noChangeArrowheads="1"/>
            </p:cNvSpPr>
            <p:nvPr/>
          </p:nvSpPr>
          <p:spPr bwMode="auto">
            <a:xfrm>
              <a:off x="612" y="1457"/>
              <a:ext cx="4491" cy="349"/>
            </a:xfrm>
            <a:prstGeom prst="roundRect">
              <a:avLst>
                <a:gd name="adj" fmla="val 50000"/>
              </a:avLst>
            </a:pr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algn="ctr" eaLnBrk="1" hangingPunct="1">
                <a:spcBef>
                  <a:spcPct val="0"/>
                </a:spcBef>
                <a:buFontTx/>
                <a:buNone/>
              </a:pPr>
              <a:r>
                <a:rPr lang="zh-TW" altLang="en-US">
                  <a:ea typeface="標楷體" pitchFamily="65" charset="-120"/>
                </a:rPr>
                <a:t>二、好吃零食</a:t>
              </a:r>
              <a:r>
                <a:rPr lang="zh-TW" altLang="en-US" sz="1800"/>
                <a:t> </a:t>
              </a:r>
              <a:endParaRPr lang="zh-TW" altLang="zh-TW" sz="1800"/>
            </a:p>
          </p:txBody>
        </p:sp>
      </p:grpSp>
      <p:grpSp>
        <p:nvGrpSpPr>
          <p:cNvPr id="4" name="Group 20"/>
          <p:cNvGrpSpPr>
            <a:grpSpLocks/>
          </p:cNvGrpSpPr>
          <p:nvPr/>
        </p:nvGrpSpPr>
        <p:grpSpPr bwMode="auto">
          <a:xfrm>
            <a:off x="755650" y="2924175"/>
            <a:ext cx="3671888" cy="627063"/>
            <a:chOff x="470" y="1434"/>
            <a:chExt cx="4769" cy="395"/>
          </a:xfrm>
        </p:grpSpPr>
        <p:sp>
          <p:nvSpPr>
            <p:cNvPr id="25616" name="AutoShape 15"/>
            <p:cNvSpPr>
              <a:spLocks noChangeArrowheads="1"/>
            </p:cNvSpPr>
            <p:nvPr/>
          </p:nvSpPr>
          <p:spPr bwMode="auto">
            <a:xfrm>
              <a:off x="470" y="1434"/>
              <a:ext cx="4769" cy="395"/>
            </a:xfrm>
            <a:prstGeom prst="roundRect">
              <a:avLst>
                <a:gd name="adj" fmla="val 50000"/>
              </a:avLst>
            </a:prstGeom>
            <a:gradFill rotWithShape="1">
              <a:gsLst>
                <a:gs pos="0">
                  <a:srgbClr val="990033"/>
                </a:gs>
                <a:gs pos="50000">
                  <a:srgbClr val="FF9999"/>
                </a:gs>
                <a:gs pos="100000">
                  <a:srgbClr val="990033"/>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endParaRPr lang="zh-TW" altLang="zh-TW" sz="1800"/>
            </a:p>
          </p:txBody>
        </p:sp>
        <p:sp>
          <p:nvSpPr>
            <p:cNvPr id="25617" name="AutoShape 16"/>
            <p:cNvSpPr>
              <a:spLocks noChangeArrowheads="1"/>
            </p:cNvSpPr>
            <p:nvPr/>
          </p:nvSpPr>
          <p:spPr bwMode="auto">
            <a:xfrm>
              <a:off x="612" y="1457"/>
              <a:ext cx="4491" cy="349"/>
            </a:xfrm>
            <a:prstGeom prst="roundRect">
              <a:avLst>
                <a:gd name="adj" fmla="val 50000"/>
              </a:avLst>
            </a:pr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a:ea typeface="標楷體" pitchFamily="65" charset="-120"/>
                </a:rPr>
                <a:t>三、飲食量不足</a:t>
              </a:r>
              <a:r>
                <a:rPr lang="zh-TW" altLang="en-US" sz="1800"/>
                <a:t> </a:t>
              </a:r>
              <a:endParaRPr lang="zh-TW" altLang="zh-TW" sz="1800"/>
            </a:p>
          </p:txBody>
        </p:sp>
      </p:grpSp>
      <p:grpSp>
        <p:nvGrpSpPr>
          <p:cNvPr id="5" name="Group 23"/>
          <p:cNvGrpSpPr>
            <a:grpSpLocks/>
          </p:cNvGrpSpPr>
          <p:nvPr/>
        </p:nvGrpSpPr>
        <p:grpSpPr bwMode="auto">
          <a:xfrm>
            <a:off x="755650" y="3716338"/>
            <a:ext cx="5113338" cy="627062"/>
            <a:chOff x="470" y="1434"/>
            <a:chExt cx="4769" cy="395"/>
          </a:xfrm>
        </p:grpSpPr>
        <p:sp>
          <p:nvSpPr>
            <p:cNvPr id="25614" name="AutoShape 15"/>
            <p:cNvSpPr>
              <a:spLocks noChangeArrowheads="1"/>
            </p:cNvSpPr>
            <p:nvPr/>
          </p:nvSpPr>
          <p:spPr bwMode="auto">
            <a:xfrm>
              <a:off x="470" y="1434"/>
              <a:ext cx="4769" cy="395"/>
            </a:xfrm>
            <a:prstGeom prst="roundRect">
              <a:avLst>
                <a:gd name="adj" fmla="val 50000"/>
              </a:avLst>
            </a:prstGeom>
            <a:gradFill rotWithShape="1">
              <a:gsLst>
                <a:gs pos="0">
                  <a:srgbClr val="990033"/>
                </a:gs>
                <a:gs pos="50000">
                  <a:srgbClr val="FF9999"/>
                </a:gs>
                <a:gs pos="100000">
                  <a:srgbClr val="990033"/>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endParaRPr lang="zh-TW" altLang="zh-TW" sz="1800"/>
            </a:p>
          </p:txBody>
        </p:sp>
        <p:sp>
          <p:nvSpPr>
            <p:cNvPr id="25615" name="AutoShape 16"/>
            <p:cNvSpPr>
              <a:spLocks noChangeArrowheads="1"/>
            </p:cNvSpPr>
            <p:nvPr/>
          </p:nvSpPr>
          <p:spPr bwMode="auto">
            <a:xfrm>
              <a:off x="612" y="1457"/>
              <a:ext cx="4491" cy="349"/>
            </a:xfrm>
            <a:prstGeom prst="roundRect">
              <a:avLst>
                <a:gd name="adj" fmla="val 50000"/>
              </a:avLst>
            </a:pr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a:ea typeface="標楷體" pitchFamily="65" charset="-120"/>
                </a:rPr>
                <a:t>四、有關的營養知識不足</a:t>
              </a:r>
              <a:r>
                <a:rPr lang="zh-TW" altLang="en-US" sz="1800"/>
                <a:t> </a:t>
              </a:r>
              <a:endParaRPr lang="zh-TW" altLang="zh-TW" sz="1800"/>
            </a:p>
          </p:txBody>
        </p:sp>
      </p:grpSp>
      <p:grpSp>
        <p:nvGrpSpPr>
          <p:cNvPr id="6" name="Group 26"/>
          <p:cNvGrpSpPr>
            <a:grpSpLocks/>
          </p:cNvGrpSpPr>
          <p:nvPr/>
        </p:nvGrpSpPr>
        <p:grpSpPr bwMode="auto">
          <a:xfrm>
            <a:off x="755650" y="4508500"/>
            <a:ext cx="5113338" cy="627063"/>
            <a:chOff x="470" y="1434"/>
            <a:chExt cx="4769" cy="395"/>
          </a:xfrm>
        </p:grpSpPr>
        <p:sp>
          <p:nvSpPr>
            <p:cNvPr id="25612" name="AutoShape 15"/>
            <p:cNvSpPr>
              <a:spLocks noChangeArrowheads="1"/>
            </p:cNvSpPr>
            <p:nvPr/>
          </p:nvSpPr>
          <p:spPr bwMode="auto">
            <a:xfrm>
              <a:off x="470" y="1434"/>
              <a:ext cx="4769" cy="395"/>
            </a:xfrm>
            <a:prstGeom prst="roundRect">
              <a:avLst>
                <a:gd name="adj" fmla="val 50000"/>
              </a:avLst>
            </a:prstGeom>
            <a:gradFill rotWithShape="1">
              <a:gsLst>
                <a:gs pos="0">
                  <a:srgbClr val="990033"/>
                </a:gs>
                <a:gs pos="50000">
                  <a:srgbClr val="FF9999"/>
                </a:gs>
                <a:gs pos="100000">
                  <a:srgbClr val="990033"/>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endParaRPr lang="zh-TW" altLang="zh-TW" sz="1800"/>
            </a:p>
          </p:txBody>
        </p:sp>
        <p:sp>
          <p:nvSpPr>
            <p:cNvPr id="25613" name="AutoShape 16"/>
            <p:cNvSpPr>
              <a:spLocks noChangeArrowheads="1"/>
            </p:cNvSpPr>
            <p:nvPr/>
          </p:nvSpPr>
          <p:spPr bwMode="auto">
            <a:xfrm>
              <a:off x="612" y="1457"/>
              <a:ext cx="4491" cy="349"/>
            </a:xfrm>
            <a:prstGeom prst="roundRect">
              <a:avLst>
                <a:gd name="adj" fmla="val 50000"/>
              </a:avLst>
            </a:pr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a:ea typeface="標楷體" pitchFamily="65" charset="-120"/>
                </a:rPr>
                <a:t>五、情緒緊張不穩定</a:t>
              </a:r>
              <a:r>
                <a:rPr lang="zh-TW" altLang="en-US" sz="1800"/>
                <a:t>  </a:t>
              </a:r>
              <a:endParaRPr lang="zh-TW" altLang="zh-TW" sz="1800"/>
            </a:p>
          </p:txBody>
        </p:sp>
      </p:grpSp>
      <p:grpSp>
        <p:nvGrpSpPr>
          <p:cNvPr id="7" name="Group 29"/>
          <p:cNvGrpSpPr>
            <a:grpSpLocks/>
          </p:cNvGrpSpPr>
          <p:nvPr/>
        </p:nvGrpSpPr>
        <p:grpSpPr bwMode="auto">
          <a:xfrm>
            <a:off x="755650" y="5373688"/>
            <a:ext cx="5832475" cy="627062"/>
            <a:chOff x="470" y="1434"/>
            <a:chExt cx="4769" cy="395"/>
          </a:xfrm>
        </p:grpSpPr>
        <p:sp>
          <p:nvSpPr>
            <p:cNvPr id="25610" name="AutoShape 15"/>
            <p:cNvSpPr>
              <a:spLocks noChangeArrowheads="1"/>
            </p:cNvSpPr>
            <p:nvPr/>
          </p:nvSpPr>
          <p:spPr bwMode="auto">
            <a:xfrm>
              <a:off x="470" y="1434"/>
              <a:ext cx="4769" cy="395"/>
            </a:xfrm>
            <a:prstGeom prst="roundRect">
              <a:avLst>
                <a:gd name="adj" fmla="val 50000"/>
              </a:avLst>
            </a:prstGeom>
            <a:gradFill rotWithShape="1">
              <a:gsLst>
                <a:gs pos="0">
                  <a:srgbClr val="990033"/>
                </a:gs>
                <a:gs pos="50000">
                  <a:srgbClr val="FF9999"/>
                </a:gs>
                <a:gs pos="100000">
                  <a:srgbClr val="990033"/>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endParaRPr lang="zh-TW" altLang="zh-TW" sz="1800"/>
            </a:p>
          </p:txBody>
        </p:sp>
        <p:sp>
          <p:nvSpPr>
            <p:cNvPr id="25611" name="AutoShape 16"/>
            <p:cNvSpPr>
              <a:spLocks noChangeArrowheads="1"/>
            </p:cNvSpPr>
            <p:nvPr/>
          </p:nvSpPr>
          <p:spPr bwMode="auto">
            <a:xfrm>
              <a:off x="612" y="1457"/>
              <a:ext cx="4491" cy="349"/>
            </a:xfrm>
            <a:prstGeom prst="roundRect">
              <a:avLst>
                <a:gd name="adj" fmla="val 50000"/>
              </a:avLst>
            </a:pr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a:ea typeface="標楷體" pitchFamily="65" charset="-120"/>
                </a:rPr>
                <a:t>六、課業繁重，忽略正常飲食</a:t>
              </a:r>
              <a:r>
                <a:rPr lang="zh-TW" altLang="en-US" sz="1800"/>
                <a:t>  </a:t>
              </a:r>
              <a:endParaRPr lang="zh-TW" altLang="zh-TW" sz="1800"/>
            </a:p>
          </p:txBody>
        </p:sp>
      </p:grpSp>
    </p:spTree>
    <p:extLst>
      <p:ext uri="{BB962C8B-B14F-4D97-AF65-F5344CB8AC3E}">
        <p14:creationId xmlns:p14="http://schemas.microsoft.com/office/powerpoint/2010/main" val="38486400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a:xfrm>
            <a:off x="571500" y="214313"/>
            <a:ext cx="6643688" cy="910431"/>
          </a:xfrm>
        </p:spPr>
        <p:txBody>
          <a:bodyPr>
            <a:normAutofit fontScale="90000"/>
          </a:bodyPr>
          <a:lstStyle/>
          <a:p>
            <a:pPr>
              <a:defRPr/>
            </a:pPr>
            <a:r>
              <a:rPr lang="en-US" altLang="zh-TW" sz="3600" dirty="0" smtClean="0"/>
              <a:t/>
            </a:r>
            <a:br>
              <a:rPr lang="en-US" altLang="zh-TW" sz="3600" dirty="0" smtClean="0"/>
            </a:br>
            <a:r>
              <a:rPr lang="en-US" altLang="zh-TW" sz="3600" dirty="0" smtClean="0"/>
              <a:t/>
            </a:r>
            <a:br>
              <a:rPr lang="en-US" altLang="zh-TW" sz="3600" dirty="0" smtClean="0"/>
            </a:br>
            <a:r>
              <a:rPr lang="zh-TW" altLang="en-US" sz="5400" b="1" u="sng" dirty="0" smtClean="0">
                <a:solidFill>
                  <a:srgbClr val="FF0000"/>
                </a:solidFill>
                <a:latin typeface="Times New Roman" charset="0"/>
                <a:ea typeface="華康中圓體" pitchFamily="49" charset="-120"/>
              </a:rPr>
              <a:t>青春痘</a:t>
            </a:r>
            <a:r>
              <a:rPr lang="zh-TW" altLang="en-US" sz="5300" b="1" u="sng" dirty="0" smtClean="0">
                <a:solidFill>
                  <a:srgbClr val="FF0000"/>
                </a:solidFill>
              </a:rPr>
              <a:t>預防</a:t>
            </a:r>
            <a:r>
              <a:rPr lang="zh-TW" altLang="en-US" sz="5300" b="1" u="sng" dirty="0" smtClean="0">
                <a:solidFill>
                  <a:srgbClr val="FF0000"/>
                </a:solidFill>
              </a:rPr>
              <a:t>的方法</a:t>
            </a:r>
            <a:r>
              <a:rPr lang="zh-TW" altLang="en-US" sz="5300" b="1" u="sng" dirty="0" smtClean="0">
                <a:solidFill>
                  <a:schemeClr val="tx2">
                    <a:lumMod val="60000"/>
                    <a:lumOff val="40000"/>
                  </a:schemeClr>
                </a:solidFill>
              </a:rPr>
              <a:t>：</a:t>
            </a:r>
            <a:endParaRPr lang="zh-TW" altLang="en-US" sz="5300" b="1" u="sng" dirty="0" smtClean="0"/>
          </a:p>
        </p:txBody>
      </p:sp>
      <p:sp>
        <p:nvSpPr>
          <p:cNvPr id="17411" name="內容版面配置區 2"/>
          <p:cNvSpPr>
            <a:spLocks noGrp="1"/>
          </p:cNvSpPr>
          <p:nvPr>
            <p:ph idx="1"/>
          </p:nvPr>
        </p:nvSpPr>
        <p:spPr>
          <a:xfrm>
            <a:off x="539552" y="1196752"/>
            <a:ext cx="8075240" cy="5256584"/>
          </a:xfrm>
        </p:spPr>
        <p:txBody>
          <a:bodyPr>
            <a:normAutofit fontScale="92500" lnSpcReduction="10000"/>
          </a:bodyPr>
          <a:lstStyle/>
          <a:p>
            <a:pPr>
              <a:lnSpc>
                <a:spcPct val="110000"/>
              </a:lnSpc>
              <a:buFont typeface="Arial" charset="0"/>
              <a:buNone/>
            </a:pPr>
            <a:r>
              <a:rPr lang="zh-TW" altLang="en-US" sz="3200" dirty="0" smtClean="0">
                <a:latin typeface="標楷體" panose="03000509000000000000" pitchFamily="65" charset="-120"/>
                <a:ea typeface="標楷體" panose="03000509000000000000" pitchFamily="65" charset="-120"/>
              </a:rPr>
              <a:t>一、</a:t>
            </a:r>
            <a:r>
              <a:rPr lang="zh-TW" altLang="en-US" sz="3200" u="sng" dirty="0" smtClean="0">
                <a:latin typeface="標楷體" panose="03000509000000000000" pitchFamily="65" charset="-120"/>
                <a:ea typeface="標楷體" panose="03000509000000000000" pitchFamily="65" charset="-120"/>
              </a:rPr>
              <a:t>少吃油膩的東西</a:t>
            </a:r>
            <a:r>
              <a:rPr lang="zh-TW" altLang="en-US" sz="3200" dirty="0" smtClean="0">
                <a:latin typeface="標楷體" panose="03000509000000000000" pitchFamily="65" charset="-120"/>
                <a:ea typeface="標楷體" panose="03000509000000000000" pitchFamily="65" charset="-120"/>
              </a:rPr>
              <a:t>，如含油脂多的肉類</a:t>
            </a:r>
            <a:endParaRPr lang="en-US" altLang="zh-TW" sz="3200" dirty="0" smtClean="0">
              <a:latin typeface="標楷體" panose="03000509000000000000" pitchFamily="65" charset="-120"/>
              <a:ea typeface="標楷體" panose="03000509000000000000" pitchFamily="65" charset="-120"/>
            </a:endParaRPr>
          </a:p>
          <a:p>
            <a:pPr>
              <a:lnSpc>
                <a:spcPct val="110000"/>
              </a:lnSpc>
              <a:buFont typeface="Arial" charset="0"/>
              <a:buNone/>
            </a:pPr>
            <a:r>
              <a:rPr lang="zh-TW" altLang="en-US" sz="3200" dirty="0" smtClean="0">
                <a:latin typeface="標楷體" panose="03000509000000000000" pitchFamily="65" charset="-120"/>
                <a:ea typeface="標楷體" panose="03000509000000000000" pitchFamily="65" charset="-120"/>
              </a:rPr>
              <a:t>（肥肉、禽類的皮、花生、油炸物等）；</a:t>
            </a:r>
            <a:endParaRPr lang="en-US" altLang="zh-TW" sz="3200" dirty="0" smtClean="0">
              <a:latin typeface="標楷體" panose="03000509000000000000" pitchFamily="65" charset="-120"/>
              <a:ea typeface="標楷體" panose="03000509000000000000" pitchFamily="65" charset="-120"/>
            </a:endParaRPr>
          </a:p>
          <a:p>
            <a:pPr>
              <a:lnSpc>
                <a:spcPct val="110000"/>
              </a:lnSpc>
              <a:buFont typeface="Arial" charset="0"/>
              <a:buNone/>
            </a:pPr>
            <a:r>
              <a:rPr lang="zh-TW" altLang="en-US" sz="3200" dirty="0" smtClean="0">
                <a:latin typeface="標楷體" panose="03000509000000000000" pitchFamily="65" charset="-120"/>
                <a:ea typeface="標楷體" panose="03000509000000000000" pitchFamily="65" charset="-120"/>
              </a:rPr>
              <a:t>多吃含纖維素及維他命Ｃ的蔬菜水果。</a:t>
            </a:r>
          </a:p>
          <a:p>
            <a:pPr>
              <a:lnSpc>
                <a:spcPct val="110000"/>
              </a:lnSpc>
              <a:buFont typeface="Arial" charset="0"/>
              <a:buNone/>
            </a:pPr>
            <a:r>
              <a:rPr lang="zh-TW" altLang="en-US" sz="3200" dirty="0" smtClean="0">
                <a:latin typeface="標楷體" panose="03000509000000000000" pitchFamily="65" charset="-120"/>
                <a:ea typeface="標楷體" panose="03000509000000000000" pitchFamily="65" charset="-120"/>
              </a:rPr>
              <a:t>二、每天洗</a:t>
            </a:r>
            <a:r>
              <a:rPr lang="en-US" altLang="zh-TW" sz="3200" dirty="0" smtClean="0">
                <a:latin typeface="標楷體" panose="03000509000000000000" pitchFamily="65" charset="-120"/>
                <a:ea typeface="標楷體" panose="03000509000000000000" pitchFamily="65" charset="-120"/>
              </a:rPr>
              <a:t>3</a:t>
            </a:r>
            <a:r>
              <a:rPr lang="zh-TW" altLang="en-US" sz="3200" dirty="0" smtClean="0">
                <a:latin typeface="標楷體" panose="03000509000000000000" pitchFamily="65" charset="-120"/>
                <a:ea typeface="標楷體" panose="03000509000000000000" pitchFamily="65" charset="-120"/>
              </a:rPr>
              <a:t>、</a:t>
            </a:r>
            <a:r>
              <a:rPr lang="en-US" altLang="zh-TW" sz="3200" dirty="0" smtClean="0">
                <a:latin typeface="標楷體" panose="03000509000000000000" pitchFamily="65" charset="-120"/>
                <a:ea typeface="標楷體" panose="03000509000000000000" pitchFamily="65" charset="-120"/>
              </a:rPr>
              <a:t>4</a:t>
            </a:r>
            <a:r>
              <a:rPr lang="zh-TW" altLang="en-US" sz="3200" dirty="0" smtClean="0">
                <a:latin typeface="標楷體" panose="03000509000000000000" pitchFamily="65" charset="-120"/>
                <a:ea typeface="標楷體" panose="03000509000000000000" pitchFamily="65" charset="-120"/>
              </a:rPr>
              <a:t>次臉， 洗臉的時候， 可以選用比較</a:t>
            </a:r>
            <a:r>
              <a:rPr lang="zh-TW" altLang="en-US" sz="3200" u="sng" dirty="0" smtClean="0">
                <a:latin typeface="標楷體" panose="03000509000000000000" pitchFamily="65" charset="-120"/>
                <a:ea typeface="標楷體" panose="03000509000000000000" pitchFamily="65" charset="-120"/>
              </a:rPr>
              <a:t>溫和的洗面乳</a:t>
            </a:r>
            <a:endParaRPr lang="en-US" altLang="zh-TW" sz="3200" u="sng" dirty="0" smtClean="0">
              <a:latin typeface="標楷體" panose="03000509000000000000" pitchFamily="65" charset="-120"/>
              <a:ea typeface="標楷體" panose="03000509000000000000" pitchFamily="65" charset="-120"/>
            </a:endParaRPr>
          </a:p>
          <a:p>
            <a:pPr>
              <a:lnSpc>
                <a:spcPct val="110000"/>
              </a:lnSpc>
              <a:buFont typeface="Arial" charset="0"/>
              <a:buNone/>
            </a:pPr>
            <a:r>
              <a:rPr lang="zh-TW" altLang="en-US" sz="3200" dirty="0" smtClean="0">
                <a:latin typeface="標楷體" panose="03000509000000000000" pitchFamily="65" charset="-120"/>
                <a:ea typeface="標楷體" panose="03000509000000000000" pitchFamily="65" charset="-120"/>
              </a:rPr>
              <a:t>三、</a:t>
            </a:r>
            <a:r>
              <a:rPr lang="zh-TW" altLang="en-US" sz="3200" dirty="0">
                <a:latin typeface="標楷體" panose="03000509000000000000" pitchFamily="65" charset="-120"/>
                <a:ea typeface="標楷體" panose="03000509000000000000" pitchFamily="65" charset="-120"/>
              </a:rPr>
              <a:t>不要用手去摸青春痘，以免因感染</a:t>
            </a:r>
            <a:r>
              <a:rPr lang="zh-TW" altLang="en-US" sz="3200" dirty="0" smtClean="0">
                <a:latin typeface="標楷體" panose="03000509000000000000" pitchFamily="65" charset="-120"/>
                <a:ea typeface="標楷體" panose="03000509000000000000" pitchFamily="65" charset="-120"/>
              </a:rPr>
              <a:t>而發炎</a:t>
            </a:r>
            <a:r>
              <a:rPr lang="zh-TW" altLang="en-US" sz="3200" dirty="0">
                <a:latin typeface="標楷體" panose="03000509000000000000" pitchFamily="65" charset="-120"/>
                <a:ea typeface="標楷體" panose="03000509000000000000" pitchFamily="65" charset="-120"/>
              </a:rPr>
              <a:t>，更不可以擠壓它</a:t>
            </a:r>
            <a:r>
              <a:rPr lang="zh-TW" altLang="en-US" sz="3200" dirty="0" smtClean="0">
                <a:latin typeface="標楷體" panose="03000509000000000000" pitchFamily="65" charset="-120"/>
                <a:ea typeface="標楷體" panose="03000509000000000000" pitchFamily="65" charset="-120"/>
              </a:rPr>
              <a:t>，  </a:t>
            </a:r>
            <a:r>
              <a:rPr lang="zh-TW" altLang="en-US" sz="3200" dirty="0">
                <a:latin typeface="標楷體" panose="03000509000000000000" pitchFamily="65" charset="-120"/>
                <a:ea typeface="標楷體" panose="03000509000000000000" pitchFamily="65" charset="-120"/>
              </a:rPr>
              <a:t>不當的擠壓會使青春痘</a:t>
            </a:r>
            <a:r>
              <a:rPr lang="zh-TW" altLang="en-US" sz="3200" dirty="0" smtClean="0">
                <a:latin typeface="標楷體" panose="03000509000000000000" pitchFamily="65" charset="-120"/>
                <a:ea typeface="標楷體" panose="03000509000000000000" pitchFamily="65" charset="-120"/>
              </a:rPr>
              <a:t>的傷口</a:t>
            </a:r>
            <a:r>
              <a:rPr lang="zh-TW" altLang="en-US" sz="3200" dirty="0">
                <a:latin typeface="標楷體" panose="03000509000000000000" pitchFamily="65" charset="-120"/>
                <a:ea typeface="標楷體" panose="03000509000000000000" pitchFamily="65" charset="-120"/>
              </a:rPr>
              <a:t>留下永久的疤痕</a:t>
            </a:r>
            <a:r>
              <a:rPr lang="zh-TW" altLang="en-US"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a:lnSpc>
                <a:spcPct val="110000"/>
              </a:lnSpc>
              <a:buFont typeface="Arial" charset="0"/>
              <a:buNone/>
              <a:defRPr/>
            </a:pPr>
            <a:r>
              <a:rPr lang="zh-TW" altLang="en-US" sz="3200" dirty="0" smtClean="0">
                <a:latin typeface="標楷體" panose="03000509000000000000" pitchFamily="65" charset="-120"/>
                <a:ea typeface="標楷體" panose="03000509000000000000" pitchFamily="65" charset="-120"/>
              </a:rPr>
              <a:t>四、</a:t>
            </a:r>
            <a:r>
              <a:rPr lang="zh-TW" altLang="en-US" sz="3200" u="sng" dirty="0">
                <a:solidFill>
                  <a:srgbClr val="FF0000"/>
                </a:solidFill>
                <a:latin typeface="標楷體" panose="03000509000000000000" pitchFamily="65" charset="-120"/>
                <a:ea typeface="標楷體" panose="03000509000000000000" pitchFamily="65" charset="-120"/>
              </a:rPr>
              <a:t>充足的睡眠及休息</a:t>
            </a:r>
            <a:r>
              <a:rPr lang="zh-TW" altLang="en-US" sz="3200" dirty="0">
                <a:latin typeface="標楷體" panose="03000509000000000000" pitchFamily="65" charset="-120"/>
                <a:ea typeface="標楷體" panose="03000509000000000000" pitchFamily="65" charset="-120"/>
              </a:rPr>
              <a:t>，也可以適度減少</a:t>
            </a:r>
            <a:endParaRPr lang="en-US" altLang="zh-TW" sz="3200" dirty="0">
              <a:latin typeface="標楷體" panose="03000509000000000000" pitchFamily="65" charset="-120"/>
              <a:ea typeface="標楷體" panose="03000509000000000000" pitchFamily="65" charset="-120"/>
            </a:endParaRPr>
          </a:p>
          <a:p>
            <a:pPr>
              <a:lnSpc>
                <a:spcPct val="110000"/>
              </a:lnSpc>
              <a:buFont typeface="Arial" charset="0"/>
              <a:buNone/>
              <a:defRPr/>
            </a:pPr>
            <a:r>
              <a:rPr lang="en-US" altLang="zh-TW" sz="3200" dirty="0">
                <a:latin typeface="標楷體" panose="03000509000000000000" pitchFamily="65" charset="-120"/>
                <a:ea typeface="標楷體" panose="03000509000000000000" pitchFamily="65" charset="-120"/>
              </a:rPr>
              <a:t>    </a:t>
            </a:r>
            <a:r>
              <a:rPr lang="zh-TW" altLang="en-US" sz="3200" dirty="0">
                <a:latin typeface="標楷體" panose="03000509000000000000" pitchFamily="65" charset="-120"/>
                <a:ea typeface="標楷體" panose="03000509000000000000" pitchFamily="65" charset="-120"/>
              </a:rPr>
              <a:t>皮脂的</a:t>
            </a:r>
            <a:r>
              <a:rPr lang="zh-TW" altLang="en-US" sz="3200" dirty="0" smtClean="0">
                <a:latin typeface="標楷體" panose="03000509000000000000" pitchFamily="65" charset="-120"/>
                <a:ea typeface="標楷體" panose="03000509000000000000" pitchFamily="65" charset="-120"/>
              </a:rPr>
              <a:t>分泌。</a:t>
            </a:r>
            <a:endParaRPr lang="zh-TW" altLang="en-US" sz="3200" dirty="0">
              <a:latin typeface="標楷體" panose="03000509000000000000" pitchFamily="65" charset="-120"/>
              <a:ea typeface="標楷體" panose="03000509000000000000" pitchFamily="65" charset="-120"/>
            </a:endParaRPr>
          </a:p>
          <a:p>
            <a:pPr>
              <a:buFont typeface="Arial" charset="0"/>
              <a:buNone/>
            </a:pPr>
            <a:endParaRPr lang="zh-TW" altLang="en-US" sz="3200" u="sng" dirty="0" smtClean="0"/>
          </a:p>
          <a:p>
            <a:pPr>
              <a:buFont typeface="Arial" charset="0"/>
              <a:buNone/>
            </a:pPr>
            <a:endParaRPr lang="zh-TW" altLang="en-US" dirty="0" smtClean="0"/>
          </a:p>
        </p:txBody>
      </p:sp>
    </p:spTree>
    <p:extLst>
      <p:ext uri="{BB962C8B-B14F-4D97-AF65-F5344CB8AC3E}">
        <p14:creationId xmlns:p14="http://schemas.microsoft.com/office/powerpoint/2010/main" val="2543671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身體</a:t>
            </a:r>
            <a:r>
              <a:rPr lang="zh-TW" altLang="en-US" dirty="0" smtClean="0"/>
              <a:t>意象問題的輔導</a:t>
            </a:r>
            <a:endParaRPr lang="zh-TW" altLang="en-US" dirty="0"/>
          </a:p>
        </p:txBody>
      </p:sp>
      <p:sp>
        <p:nvSpPr>
          <p:cNvPr id="41987" name="Rectangle 3"/>
          <p:cNvSpPr>
            <a:spLocks noGrp="1" noChangeArrowheads="1"/>
          </p:cNvSpPr>
          <p:nvPr>
            <p:ph sz="quarter" idx="1"/>
          </p:nvPr>
        </p:nvSpPr>
        <p:spPr/>
        <p:txBody>
          <a:bodyPr/>
          <a:lstStyle/>
          <a:p>
            <a:pPr eaLnBrk="1" hangingPunct="1">
              <a:buFontTx/>
              <a:buNone/>
            </a:pPr>
            <a:r>
              <a:rPr lang="zh-TW" altLang="en-US" sz="2800" dirty="0" smtClean="0"/>
              <a:t>一、影響</a:t>
            </a:r>
            <a:r>
              <a:rPr lang="zh-TW" altLang="en-US" sz="2800" dirty="0" smtClean="0"/>
              <a:t>青少年身體意象之因素</a:t>
            </a:r>
            <a:endParaRPr lang="zh-TW" altLang="en-US" dirty="0" smtClean="0"/>
          </a:p>
          <a:p>
            <a:pPr lvl="1" eaLnBrk="1" hangingPunct="1">
              <a:buClr>
                <a:srgbClr val="FF3300"/>
              </a:buClr>
            </a:pPr>
            <a:r>
              <a:rPr lang="zh-TW" altLang="en-US" sz="2800" dirty="0" smtClean="0"/>
              <a:t>重要</a:t>
            </a:r>
            <a:r>
              <a:rPr lang="zh-TW" altLang="en-US" sz="2800" dirty="0" smtClean="0"/>
              <a:t>他人批判：媒體、同儕、家人</a:t>
            </a:r>
          </a:p>
          <a:p>
            <a:pPr lvl="1" eaLnBrk="1" hangingPunct="1">
              <a:buClr>
                <a:srgbClr val="FF3300"/>
              </a:buClr>
            </a:pPr>
            <a:r>
              <a:rPr lang="zh-TW" altLang="en-US" sz="2800" dirty="0" smtClean="0"/>
              <a:t>社會文化因素：韓國流流行整型</a:t>
            </a:r>
          </a:p>
          <a:p>
            <a:pPr lvl="1" eaLnBrk="1" hangingPunct="1">
              <a:buClr>
                <a:srgbClr val="FF3300"/>
              </a:buClr>
            </a:pPr>
            <a:r>
              <a:rPr lang="zh-TW" altLang="en-US" sz="2800" dirty="0" smtClean="0"/>
              <a:t>大眾媒體</a:t>
            </a:r>
          </a:p>
          <a:p>
            <a:pPr lvl="1" eaLnBrk="1" hangingPunct="1">
              <a:buClr>
                <a:srgbClr val="FF3300"/>
              </a:buClr>
            </a:pPr>
            <a:r>
              <a:rPr lang="zh-TW" altLang="en-US" sz="2800" dirty="0" smtClean="0"/>
              <a:t>性別因素：女性負面比率高於</a:t>
            </a:r>
            <a:r>
              <a:rPr lang="zh-TW" altLang="en-US" sz="2800" dirty="0" smtClean="0"/>
              <a:t>男性，</a:t>
            </a:r>
            <a:r>
              <a:rPr lang="en-US" altLang="zh-TW" sz="2800" dirty="0" smtClean="0"/>
              <a:t> </a:t>
            </a:r>
            <a:r>
              <a:rPr lang="zh-TW" altLang="en-US" sz="2800" dirty="0" smtClean="0"/>
              <a:t>吸引異性的</a:t>
            </a:r>
            <a:r>
              <a:rPr lang="zh-TW" altLang="en-US" sz="2800" dirty="0" smtClean="0"/>
              <a:t>想法，</a:t>
            </a:r>
            <a:r>
              <a:rPr lang="zh-TW" altLang="en-US" sz="2800" dirty="0" smtClean="0"/>
              <a:t>便得青少年重視身體意象</a:t>
            </a:r>
          </a:p>
          <a:p>
            <a:pPr lvl="1" eaLnBrk="1" hangingPunct="1">
              <a:buClr>
                <a:srgbClr val="FF3300"/>
              </a:buClr>
            </a:pPr>
            <a:r>
              <a:rPr lang="zh-TW" altLang="en-US" sz="2800" dirty="0" smtClean="0"/>
              <a:t>個人因素：</a:t>
            </a:r>
          </a:p>
        </p:txBody>
      </p:sp>
    </p:spTree>
    <p:extLst>
      <p:ext uri="{BB962C8B-B14F-4D97-AF65-F5344CB8AC3E}">
        <p14:creationId xmlns:p14="http://schemas.microsoft.com/office/powerpoint/2010/main" val="105642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2000"/>
                                        <p:tgtEl>
                                          <p:spTgt spid="41987">
                                            <p:txEl>
                                              <p:pRg st="0" end="0"/>
                                            </p:txEl>
                                          </p:spTgt>
                                        </p:tgtEl>
                                      </p:cBhvr>
                                    </p:animEffect>
                                    <p:anim calcmode="lin" valueType="num">
                                      <p:cBhvr>
                                        <p:cTn id="8" dur="2000" fill="hold"/>
                                        <p:tgtEl>
                                          <p:spTgt spid="41987">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41987">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41987">
                                            <p:txEl>
                                              <p:pRg st="0" end="0"/>
                                            </p:txEl>
                                          </p:spTgt>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Effect transition="in" filter="fade">
                                      <p:cBhvr>
                                        <p:cTn id="13" dur="2000"/>
                                        <p:tgtEl>
                                          <p:spTgt spid="41987">
                                            <p:txEl>
                                              <p:pRg st="1" end="1"/>
                                            </p:txEl>
                                          </p:spTgt>
                                        </p:tgtEl>
                                      </p:cBhvr>
                                    </p:animEffect>
                                    <p:anim calcmode="lin" valueType="num">
                                      <p:cBhvr>
                                        <p:cTn id="14" dur="2000" fill="hold"/>
                                        <p:tgtEl>
                                          <p:spTgt spid="41987">
                                            <p:txEl>
                                              <p:pRg st="1" end="1"/>
                                            </p:txEl>
                                          </p:spTgt>
                                        </p:tgtEl>
                                        <p:attrNameLst>
                                          <p:attrName>style.rotation</p:attrName>
                                        </p:attrNameLst>
                                      </p:cBhvr>
                                      <p:tavLst>
                                        <p:tav tm="0">
                                          <p:val>
                                            <p:fltVal val="720"/>
                                          </p:val>
                                        </p:tav>
                                        <p:tav tm="100000">
                                          <p:val>
                                            <p:fltVal val="0"/>
                                          </p:val>
                                        </p:tav>
                                      </p:tavLst>
                                    </p:anim>
                                    <p:anim calcmode="lin" valueType="num">
                                      <p:cBhvr>
                                        <p:cTn id="15" dur="2000" fill="hold"/>
                                        <p:tgtEl>
                                          <p:spTgt spid="41987">
                                            <p:txEl>
                                              <p:pRg st="1" end="1"/>
                                            </p:txEl>
                                          </p:spTgt>
                                        </p:tgtEl>
                                        <p:attrNameLst>
                                          <p:attrName>ppt_h</p:attrName>
                                        </p:attrNameLst>
                                      </p:cBhvr>
                                      <p:tavLst>
                                        <p:tav tm="0">
                                          <p:val>
                                            <p:fltVal val="0"/>
                                          </p:val>
                                        </p:tav>
                                        <p:tav tm="100000">
                                          <p:val>
                                            <p:strVal val="#ppt_h"/>
                                          </p:val>
                                        </p:tav>
                                      </p:tavLst>
                                    </p:anim>
                                    <p:anim calcmode="lin" valueType="num">
                                      <p:cBhvr>
                                        <p:cTn id="16" dur="2000" fill="hold"/>
                                        <p:tgtEl>
                                          <p:spTgt spid="41987">
                                            <p:txEl>
                                              <p:pRg st="1" end="1"/>
                                            </p:txEl>
                                          </p:spTgt>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Effect transition="in" filter="fade">
                                      <p:cBhvr>
                                        <p:cTn id="19" dur="2000"/>
                                        <p:tgtEl>
                                          <p:spTgt spid="41987">
                                            <p:txEl>
                                              <p:pRg st="2" end="2"/>
                                            </p:txEl>
                                          </p:spTgt>
                                        </p:tgtEl>
                                      </p:cBhvr>
                                    </p:animEffect>
                                    <p:anim calcmode="lin" valueType="num">
                                      <p:cBhvr>
                                        <p:cTn id="20" dur="2000" fill="hold"/>
                                        <p:tgtEl>
                                          <p:spTgt spid="41987">
                                            <p:txEl>
                                              <p:pRg st="2" end="2"/>
                                            </p:txEl>
                                          </p:spTgt>
                                        </p:tgtEl>
                                        <p:attrNameLst>
                                          <p:attrName>style.rotation</p:attrName>
                                        </p:attrNameLst>
                                      </p:cBhvr>
                                      <p:tavLst>
                                        <p:tav tm="0">
                                          <p:val>
                                            <p:fltVal val="720"/>
                                          </p:val>
                                        </p:tav>
                                        <p:tav tm="100000">
                                          <p:val>
                                            <p:fltVal val="0"/>
                                          </p:val>
                                        </p:tav>
                                      </p:tavLst>
                                    </p:anim>
                                    <p:anim calcmode="lin" valueType="num">
                                      <p:cBhvr>
                                        <p:cTn id="21" dur="2000" fill="hold"/>
                                        <p:tgtEl>
                                          <p:spTgt spid="41987">
                                            <p:txEl>
                                              <p:pRg st="2" end="2"/>
                                            </p:txEl>
                                          </p:spTgt>
                                        </p:tgtEl>
                                        <p:attrNameLst>
                                          <p:attrName>ppt_h</p:attrName>
                                        </p:attrNameLst>
                                      </p:cBhvr>
                                      <p:tavLst>
                                        <p:tav tm="0">
                                          <p:val>
                                            <p:fltVal val="0"/>
                                          </p:val>
                                        </p:tav>
                                        <p:tav tm="100000">
                                          <p:val>
                                            <p:strVal val="#ppt_h"/>
                                          </p:val>
                                        </p:tav>
                                      </p:tavLst>
                                    </p:anim>
                                    <p:anim calcmode="lin" valueType="num">
                                      <p:cBhvr>
                                        <p:cTn id="22" dur="2000" fill="hold"/>
                                        <p:tgtEl>
                                          <p:spTgt spid="41987">
                                            <p:txEl>
                                              <p:pRg st="2" end="2"/>
                                            </p:txEl>
                                          </p:spTgt>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Effect transition="in" filter="fade">
                                      <p:cBhvr>
                                        <p:cTn id="25" dur="2000"/>
                                        <p:tgtEl>
                                          <p:spTgt spid="41987">
                                            <p:txEl>
                                              <p:pRg st="3" end="3"/>
                                            </p:txEl>
                                          </p:spTgt>
                                        </p:tgtEl>
                                      </p:cBhvr>
                                    </p:animEffect>
                                    <p:anim calcmode="lin" valueType="num">
                                      <p:cBhvr>
                                        <p:cTn id="26" dur="2000" fill="hold"/>
                                        <p:tgtEl>
                                          <p:spTgt spid="41987">
                                            <p:txEl>
                                              <p:pRg st="3" end="3"/>
                                            </p:txEl>
                                          </p:spTgt>
                                        </p:tgtEl>
                                        <p:attrNameLst>
                                          <p:attrName>style.rotation</p:attrName>
                                        </p:attrNameLst>
                                      </p:cBhvr>
                                      <p:tavLst>
                                        <p:tav tm="0">
                                          <p:val>
                                            <p:fltVal val="720"/>
                                          </p:val>
                                        </p:tav>
                                        <p:tav tm="100000">
                                          <p:val>
                                            <p:fltVal val="0"/>
                                          </p:val>
                                        </p:tav>
                                      </p:tavLst>
                                    </p:anim>
                                    <p:anim calcmode="lin" valueType="num">
                                      <p:cBhvr>
                                        <p:cTn id="27" dur="2000" fill="hold"/>
                                        <p:tgtEl>
                                          <p:spTgt spid="41987">
                                            <p:txEl>
                                              <p:pRg st="3" end="3"/>
                                            </p:txEl>
                                          </p:spTgt>
                                        </p:tgtEl>
                                        <p:attrNameLst>
                                          <p:attrName>ppt_h</p:attrName>
                                        </p:attrNameLst>
                                      </p:cBhvr>
                                      <p:tavLst>
                                        <p:tav tm="0">
                                          <p:val>
                                            <p:fltVal val="0"/>
                                          </p:val>
                                        </p:tav>
                                        <p:tav tm="100000">
                                          <p:val>
                                            <p:strVal val="#ppt_h"/>
                                          </p:val>
                                        </p:tav>
                                      </p:tavLst>
                                    </p:anim>
                                    <p:anim calcmode="lin" valueType="num">
                                      <p:cBhvr>
                                        <p:cTn id="28" dur="2000" fill="hold"/>
                                        <p:tgtEl>
                                          <p:spTgt spid="41987">
                                            <p:txEl>
                                              <p:pRg st="3" end="3"/>
                                            </p:txEl>
                                          </p:spTgt>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Effect transition="in" filter="fade">
                                      <p:cBhvr>
                                        <p:cTn id="31" dur="2000"/>
                                        <p:tgtEl>
                                          <p:spTgt spid="41987">
                                            <p:txEl>
                                              <p:pRg st="4" end="4"/>
                                            </p:txEl>
                                          </p:spTgt>
                                        </p:tgtEl>
                                      </p:cBhvr>
                                    </p:animEffect>
                                    <p:anim calcmode="lin" valueType="num">
                                      <p:cBhvr>
                                        <p:cTn id="32" dur="2000" fill="hold"/>
                                        <p:tgtEl>
                                          <p:spTgt spid="41987">
                                            <p:txEl>
                                              <p:pRg st="4" end="4"/>
                                            </p:txEl>
                                          </p:spTgt>
                                        </p:tgtEl>
                                        <p:attrNameLst>
                                          <p:attrName>style.rotation</p:attrName>
                                        </p:attrNameLst>
                                      </p:cBhvr>
                                      <p:tavLst>
                                        <p:tav tm="0">
                                          <p:val>
                                            <p:fltVal val="720"/>
                                          </p:val>
                                        </p:tav>
                                        <p:tav tm="100000">
                                          <p:val>
                                            <p:fltVal val="0"/>
                                          </p:val>
                                        </p:tav>
                                      </p:tavLst>
                                    </p:anim>
                                    <p:anim calcmode="lin" valueType="num">
                                      <p:cBhvr>
                                        <p:cTn id="33" dur="2000" fill="hold"/>
                                        <p:tgtEl>
                                          <p:spTgt spid="41987">
                                            <p:txEl>
                                              <p:pRg st="4" end="4"/>
                                            </p:txEl>
                                          </p:spTgt>
                                        </p:tgtEl>
                                        <p:attrNameLst>
                                          <p:attrName>ppt_h</p:attrName>
                                        </p:attrNameLst>
                                      </p:cBhvr>
                                      <p:tavLst>
                                        <p:tav tm="0">
                                          <p:val>
                                            <p:fltVal val="0"/>
                                          </p:val>
                                        </p:tav>
                                        <p:tav tm="100000">
                                          <p:val>
                                            <p:strVal val="#ppt_h"/>
                                          </p:val>
                                        </p:tav>
                                      </p:tavLst>
                                    </p:anim>
                                    <p:anim calcmode="lin" valueType="num">
                                      <p:cBhvr>
                                        <p:cTn id="34" dur="2000" fill="hold"/>
                                        <p:tgtEl>
                                          <p:spTgt spid="41987">
                                            <p:txEl>
                                              <p:pRg st="4" end="4"/>
                                            </p:txEl>
                                          </p:spTgt>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41987">
                                            <p:txEl>
                                              <p:pRg st="5" end="5"/>
                                            </p:txEl>
                                          </p:spTgt>
                                        </p:tgtEl>
                                        <p:attrNameLst>
                                          <p:attrName>style.visibility</p:attrName>
                                        </p:attrNameLst>
                                      </p:cBhvr>
                                      <p:to>
                                        <p:strVal val="visible"/>
                                      </p:to>
                                    </p:set>
                                    <p:animEffect transition="in" filter="fade">
                                      <p:cBhvr>
                                        <p:cTn id="37" dur="2000"/>
                                        <p:tgtEl>
                                          <p:spTgt spid="41987">
                                            <p:txEl>
                                              <p:pRg st="5" end="5"/>
                                            </p:txEl>
                                          </p:spTgt>
                                        </p:tgtEl>
                                      </p:cBhvr>
                                    </p:animEffect>
                                    <p:anim calcmode="lin" valueType="num">
                                      <p:cBhvr>
                                        <p:cTn id="38" dur="2000" fill="hold"/>
                                        <p:tgtEl>
                                          <p:spTgt spid="41987">
                                            <p:txEl>
                                              <p:pRg st="5" end="5"/>
                                            </p:txEl>
                                          </p:spTgt>
                                        </p:tgtEl>
                                        <p:attrNameLst>
                                          <p:attrName>style.rotation</p:attrName>
                                        </p:attrNameLst>
                                      </p:cBhvr>
                                      <p:tavLst>
                                        <p:tav tm="0">
                                          <p:val>
                                            <p:fltVal val="720"/>
                                          </p:val>
                                        </p:tav>
                                        <p:tav tm="100000">
                                          <p:val>
                                            <p:fltVal val="0"/>
                                          </p:val>
                                        </p:tav>
                                      </p:tavLst>
                                    </p:anim>
                                    <p:anim calcmode="lin" valueType="num">
                                      <p:cBhvr>
                                        <p:cTn id="39" dur="2000" fill="hold"/>
                                        <p:tgtEl>
                                          <p:spTgt spid="41987">
                                            <p:txEl>
                                              <p:pRg st="5" end="5"/>
                                            </p:txEl>
                                          </p:spTgt>
                                        </p:tgtEl>
                                        <p:attrNameLst>
                                          <p:attrName>ppt_h</p:attrName>
                                        </p:attrNameLst>
                                      </p:cBhvr>
                                      <p:tavLst>
                                        <p:tav tm="0">
                                          <p:val>
                                            <p:fltVal val="0"/>
                                          </p:val>
                                        </p:tav>
                                        <p:tav tm="100000">
                                          <p:val>
                                            <p:strVal val="#ppt_h"/>
                                          </p:val>
                                        </p:tav>
                                      </p:tavLst>
                                    </p:anim>
                                    <p:anim calcmode="lin" valueType="num">
                                      <p:cBhvr>
                                        <p:cTn id="40" dur="2000" fill="hold"/>
                                        <p:tgtEl>
                                          <p:spTgt spid="41987">
                                            <p:txEl>
                                              <p:pRg st="5" end="5"/>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normAutofit/>
          </a:bodyPr>
          <a:lstStyle/>
          <a:p>
            <a:r>
              <a:rPr lang="zh-TW" altLang="en-US" dirty="0" smtClean="0"/>
              <a:t>二、國內青少年之身體</a:t>
            </a:r>
            <a:r>
              <a:rPr lang="zh-TW" altLang="en-US" dirty="0" smtClean="0"/>
              <a:t>意象研究</a:t>
            </a:r>
            <a:endParaRPr lang="zh-TW" altLang="en-US" dirty="0" smtClean="0"/>
          </a:p>
        </p:txBody>
      </p:sp>
      <p:sp>
        <p:nvSpPr>
          <p:cNvPr id="28675" name="內容版面配置區 2"/>
          <p:cNvSpPr>
            <a:spLocks noGrp="1"/>
          </p:cNvSpPr>
          <p:nvPr>
            <p:ph idx="1"/>
          </p:nvPr>
        </p:nvSpPr>
        <p:spPr/>
        <p:txBody>
          <a:bodyPr>
            <a:normAutofit/>
          </a:bodyPr>
          <a:lstStyle/>
          <a:p>
            <a:pPr eaLnBrk="1" hangingPunct="1">
              <a:buFontTx/>
              <a:buNone/>
            </a:pPr>
            <a:r>
              <a:rPr lang="en-US" altLang="zh-TW" sz="2800" dirty="0" smtClean="0"/>
              <a:t>1.</a:t>
            </a:r>
            <a:r>
              <a:rPr lang="zh-TW" altLang="en-US" sz="2800" dirty="0" smtClean="0"/>
              <a:t>身體意象作偏負面評價最多</a:t>
            </a:r>
            <a:endParaRPr lang="en-US" altLang="zh-TW" sz="2800" dirty="0" smtClean="0"/>
          </a:p>
          <a:p>
            <a:pPr eaLnBrk="1" hangingPunct="1">
              <a:buFontTx/>
              <a:buNone/>
            </a:pPr>
            <a:r>
              <a:rPr lang="en-US" altLang="zh-TW" sz="2800" dirty="0" smtClean="0"/>
              <a:t>2.</a:t>
            </a:r>
            <a:r>
              <a:rPr lang="zh-TW" altLang="en-US" sz="2800" dirty="0" smtClean="0"/>
              <a:t>大學女生對身體滿意度最低的部位是：大腿、臀部、腹部、小腿、體重；滿意度最高的是臉部及頭髮。</a:t>
            </a:r>
            <a:endParaRPr lang="en-US" altLang="zh-TW" sz="2800" dirty="0" smtClean="0"/>
          </a:p>
          <a:p>
            <a:pPr eaLnBrk="1" hangingPunct="1">
              <a:buFontTx/>
              <a:buNone/>
            </a:pPr>
            <a:r>
              <a:rPr lang="en-US" altLang="zh-TW" sz="2800" dirty="0" smtClean="0"/>
              <a:t>3.</a:t>
            </a:r>
            <a:r>
              <a:rPr lang="zh-TW" altLang="en-US" sz="2800" dirty="0" smtClean="0"/>
              <a:t>青少年對身體意象不滿，可能是扭曲身體尺寸及偏好纖瘦身材兩因素所致，女生最為嚴重。</a:t>
            </a:r>
          </a:p>
        </p:txBody>
      </p:sp>
    </p:spTree>
    <p:extLst>
      <p:ext uri="{BB962C8B-B14F-4D97-AF65-F5344CB8AC3E}">
        <p14:creationId xmlns:p14="http://schemas.microsoft.com/office/powerpoint/2010/main" val="521019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三、輔導策略</a:t>
            </a:r>
            <a:endParaRPr lang="zh-TW" altLang="en-US" dirty="0"/>
          </a:p>
        </p:txBody>
      </p:sp>
      <p:sp>
        <p:nvSpPr>
          <p:cNvPr id="43011" name="Rectangle 3"/>
          <p:cNvSpPr>
            <a:spLocks noGrp="1" noChangeArrowheads="1"/>
          </p:cNvSpPr>
          <p:nvPr>
            <p:ph sz="quarter" idx="1"/>
          </p:nvPr>
        </p:nvSpPr>
        <p:spPr>
          <a:xfrm>
            <a:off x="827584" y="1447800"/>
            <a:ext cx="7859216" cy="5005536"/>
          </a:xfrm>
        </p:spPr>
        <p:txBody>
          <a:bodyPr>
            <a:normAutofit lnSpcReduction="10000"/>
          </a:bodyPr>
          <a:lstStyle/>
          <a:p>
            <a:pPr marL="990600" lvl="1" indent="-533400" eaLnBrk="1" hangingPunct="1">
              <a:buClr>
                <a:srgbClr val="FF3300"/>
              </a:buClr>
              <a:buFont typeface="Wingdings" pitchFamily="2" charset="2"/>
              <a:buAutoNum type="arabicParenR"/>
            </a:pPr>
            <a:r>
              <a:rPr lang="zh-TW" altLang="en-US" sz="2800" dirty="0" smtClean="0"/>
              <a:t>加強青少年對</a:t>
            </a:r>
            <a:r>
              <a:rPr lang="zh-TW" altLang="en-US" sz="2800" dirty="0" smtClean="0"/>
              <a:t>身體意象之投資</a:t>
            </a:r>
            <a:r>
              <a:rPr lang="zh-TW" altLang="en-US" sz="2800" dirty="0" smtClean="0"/>
              <a:t>因素：</a:t>
            </a:r>
            <a:r>
              <a:rPr lang="zh-TW" altLang="en-US" sz="2800" dirty="0" smtClean="0"/>
              <a:t>運動、飲食</a:t>
            </a:r>
          </a:p>
          <a:p>
            <a:pPr marL="990600" lvl="1" indent="-533400" eaLnBrk="1" hangingPunct="1">
              <a:buClr>
                <a:srgbClr val="FF3300"/>
              </a:buClr>
              <a:buFont typeface="Wingdings" pitchFamily="2" charset="2"/>
              <a:buAutoNum type="arabicParenR"/>
            </a:pPr>
            <a:r>
              <a:rPr lang="zh-TW" altLang="en-US" sz="2800" dirty="0" smtClean="0"/>
              <a:t>滿足青少年需求</a:t>
            </a:r>
          </a:p>
          <a:p>
            <a:pPr marL="990600" lvl="1" indent="-533400" eaLnBrk="1" hangingPunct="1">
              <a:buClr>
                <a:srgbClr val="FF3300"/>
              </a:buClr>
              <a:buFont typeface="Wingdings" pitchFamily="2" charset="2"/>
              <a:buAutoNum type="arabicParenR"/>
            </a:pPr>
            <a:r>
              <a:rPr lang="zh-TW" altLang="en-US" sz="2800" dirty="0" smtClean="0"/>
              <a:t>修改評價標準：重要他人、社會</a:t>
            </a:r>
            <a:r>
              <a:rPr lang="zh-TW" altLang="en-US" sz="2800" dirty="0" smtClean="0"/>
              <a:t>大眾及</a:t>
            </a:r>
            <a:r>
              <a:rPr lang="zh-TW" altLang="en-US" sz="2800" dirty="0" smtClean="0"/>
              <a:t>媒體</a:t>
            </a:r>
          </a:p>
          <a:p>
            <a:pPr marL="990600" lvl="1" indent="-533400" eaLnBrk="1" hangingPunct="1">
              <a:buClr>
                <a:srgbClr val="FF3300"/>
              </a:buClr>
              <a:buFont typeface="Wingdings" pitchFamily="2" charset="2"/>
              <a:buAutoNum type="arabicParenR"/>
            </a:pPr>
            <a:r>
              <a:rPr lang="zh-TW" altLang="en-US" sz="2800" dirty="0" smtClean="0"/>
              <a:t>協助青少年維持正常作息以培養自我掌控或自我管理能力</a:t>
            </a:r>
          </a:p>
          <a:p>
            <a:pPr marL="990600" lvl="1" indent="-533400" eaLnBrk="1" hangingPunct="1">
              <a:buClr>
                <a:srgbClr val="FF3300"/>
              </a:buClr>
              <a:buFont typeface="Wingdings" pitchFamily="2" charset="2"/>
              <a:buAutoNum type="arabicParenR"/>
            </a:pPr>
            <a:r>
              <a:rPr lang="zh-TW" altLang="en-US" sz="2800" dirty="0" smtClean="0"/>
              <a:t>培養青少年情緒調適能力</a:t>
            </a:r>
          </a:p>
          <a:p>
            <a:pPr marL="990600" lvl="1" indent="-533400" eaLnBrk="1" hangingPunct="1">
              <a:buClr>
                <a:srgbClr val="FF3300"/>
              </a:buClr>
              <a:buFont typeface="Wingdings" pitchFamily="2" charset="2"/>
              <a:buAutoNum type="arabicParenR"/>
            </a:pPr>
            <a:r>
              <a:rPr lang="zh-TW" altLang="en-US" sz="2800" dirty="0" smtClean="0"/>
              <a:t>提供青少年自我肯定訓練</a:t>
            </a:r>
          </a:p>
          <a:p>
            <a:pPr marL="990600" lvl="1" indent="-533400" eaLnBrk="1" hangingPunct="1">
              <a:buClr>
                <a:srgbClr val="FF3300"/>
              </a:buClr>
              <a:buFont typeface="Wingdings" pitchFamily="2" charset="2"/>
              <a:buAutoNum type="arabicParenR"/>
            </a:pPr>
            <a:r>
              <a:rPr lang="zh-TW" altLang="en-US" sz="2800" dirty="0" smtClean="0"/>
              <a:t>培養青少年性別平等態度及肯定自我存在價值：跳脫「外表決定一切</a:t>
            </a:r>
            <a:r>
              <a:rPr lang="zh-TW" altLang="en-US" sz="2800" dirty="0" smtClean="0">
                <a:latin typeface="新細明體" charset="-120"/>
              </a:rPr>
              <a:t>」</a:t>
            </a:r>
            <a:r>
              <a:rPr lang="zh-TW" altLang="en-US" sz="2800" dirty="0" smtClean="0"/>
              <a:t>的庸俗價值</a:t>
            </a:r>
            <a:endParaRPr lang="zh-TW" altLang="en-US" dirty="0" smtClean="0"/>
          </a:p>
        </p:txBody>
      </p:sp>
    </p:spTree>
    <p:extLst>
      <p:ext uri="{BB962C8B-B14F-4D97-AF65-F5344CB8AC3E}">
        <p14:creationId xmlns:p14="http://schemas.microsoft.com/office/powerpoint/2010/main" val="64138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3011">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3011">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Effect transition="in" filter="fade">
                                      <p:cBhvr>
                                        <p:cTn id="13" dur="1000"/>
                                        <p:tgtEl>
                                          <p:spTgt spid="43011">
                                            <p:txEl>
                                              <p:pRg st="1" end="1"/>
                                            </p:txEl>
                                          </p:spTgt>
                                        </p:tgtEl>
                                      </p:cBhvr>
                                    </p:animEffect>
                                    <p:anim calcmode="lin" valueType="num">
                                      <p:cBhvr>
                                        <p:cTn id="14"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43011">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3011">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Effect transition="in" filter="fade">
                                      <p:cBhvr>
                                        <p:cTn id="19" dur="1000"/>
                                        <p:tgtEl>
                                          <p:spTgt spid="43011">
                                            <p:txEl>
                                              <p:pRg st="2" end="2"/>
                                            </p:txEl>
                                          </p:spTgt>
                                        </p:tgtEl>
                                      </p:cBhvr>
                                    </p:animEffect>
                                    <p:anim calcmode="lin" valueType="num">
                                      <p:cBhvr>
                                        <p:cTn id="20"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43011">
                                            <p:txEl>
                                              <p:pRg st="2" end="2"/>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3011">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3011">
                                            <p:txEl>
                                              <p:pRg st="3" end="3"/>
                                            </p:txEl>
                                          </p:spTgt>
                                        </p:tgtEl>
                                        <p:attrNameLst>
                                          <p:attrName>style.visibility</p:attrName>
                                        </p:attrNameLst>
                                      </p:cBhvr>
                                      <p:to>
                                        <p:strVal val="visible"/>
                                      </p:to>
                                    </p:set>
                                    <p:animEffect transition="in" filter="fade">
                                      <p:cBhvr>
                                        <p:cTn id="25" dur="1000"/>
                                        <p:tgtEl>
                                          <p:spTgt spid="43011">
                                            <p:txEl>
                                              <p:pRg st="3" end="3"/>
                                            </p:txEl>
                                          </p:spTgt>
                                        </p:tgtEl>
                                      </p:cBhvr>
                                    </p:animEffect>
                                    <p:anim calcmode="lin" valueType="num">
                                      <p:cBhvr>
                                        <p:cTn id="26"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43011">
                                            <p:txEl>
                                              <p:pRg st="3" end="3"/>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3011">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43011">
                                            <p:txEl>
                                              <p:pRg st="4" end="4"/>
                                            </p:txEl>
                                          </p:spTgt>
                                        </p:tgtEl>
                                        <p:attrNameLst>
                                          <p:attrName>style.visibility</p:attrName>
                                        </p:attrNameLst>
                                      </p:cBhvr>
                                      <p:to>
                                        <p:strVal val="visible"/>
                                      </p:to>
                                    </p:set>
                                    <p:animEffect transition="in" filter="fade">
                                      <p:cBhvr>
                                        <p:cTn id="31" dur="1000"/>
                                        <p:tgtEl>
                                          <p:spTgt spid="43011">
                                            <p:txEl>
                                              <p:pRg st="4" end="4"/>
                                            </p:txEl>
                                          </p:spTgt>
                                        </p:tgtEl>
                                      </p:cBhvr>
                                    </p:animEffect>
                                    <p:anim calcmode="lin" valueType="num">
                                      <p:cBhvr>
                                        <p:cTn id="32"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43011">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3011">
                                            <p:txEl>
                                              <p:pRg st="4" end="4"/>
                                            </p:txEl>
                                          </p:spTgt>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43011">
                                            <p:txEl>
                                              <p:pRg st="5" end="5"/>
                                            </p:txEl>
                                          </p:spTgt>
                                        </p:tgtEl>
                                        <p:attrNameLst>
                                          <p:attrName>style.visibility</p:attrName>
                                        </p:attrNameLst>
                                      </p:cBhvr>
                                      <p:to>
                                        <p:strVal val="visible"/>
                                      </p:to>
                                    </p:set>
                                    <p:animEffect transition="in" filter="fade">
                                      <p:cBhvr>
                                        <p:cTn id="37" dur="1000"/>
                                        <p:tgtEl>
                                          <p:spTgt spid="43011">
                                            <p:txEl>
                                              <p:pRg st="5" end="5"/>
                                            </p:txEl>
                                          </p:spTgt>
                                        </p:tgtEl>
                                      </p:cBhvr>
                                    </p:animEffect>
                                    <p:anim calcmode="lin" valueType="num">
                                      <p:cBhvr>
                                        <p:cTn id="38" dur="10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43011">
                                            <p:txEl>
                                              <p:pRg st="5" end="5"/>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43011">
                                            <p:txEl>
                                              <p:pRg st="5" end="5"/>
                                            </p:txEl>
                                          </p:spTgt>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43011">
                                            <p:txEl>
                                              <p:pRg st="6" end="6"/>
                                            </p:txEl>
                                          </p:spTgt>
                                        </p:tgtEl>
                                        <p:attrNameLst>
                                          <p:attrName>style.visibility</p:attrName>
                                        </p:attrNameLst>
                                      </p:cBhvr>
                                      <p:to>
                                        <p:strVal val="visible"/>
                                      </p:to>
                                    </p:set>
                                    <p:animEffect transition="in" filter="fade">
                                      <p:cBhvr>
                                        <p:cTn id="43" dur="1000"/>
                                        <p:tgtEl>
                                          <p:spTgt spid="43011">
                                            <p:txEl>
                                              <p:pRg st="6" end="6"/>
                                            </p:txEl>
                                          </p:spTgt>
                                        </p:tgtEl>
                                      </p:cBhvr>
                                    </p:animEffect>
                                    <p:anim calcmode="lin" valueType="num">
                                      <p:cBhvr>
                                        <p:cTn id="44" dur="10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43011">
                                            <p:txEl>
                                              <p:pRg st="6" end="6"/>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43011">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p:cNvSpPr>
            <a:spLocks noGrp="1" noChangeArrowheads="1"/>
          </p:cNvSpPr>
          <p:nvPr>
            <p:ph type="title"/>
          </p:nvPr>
        </p:nvSpPr>
        <p:spPr/>
        <p:txBody>
          <a:bodyPr/>
          <a:lstStyle/>
          <a:p>
            <a:r>
              <a:rPr lang="zh-TW" altLang="en-US" sz="4600" smtClean="0">
                <a:latin typeface="標楷體" pitchFamily="65" charset="-120"/>
                <a:ea typeface="標楷體" pitchFamily="65" charset="-120"/>
              </a:rPr>
              <a:t>自我測驗 </a:t>
            </a:r>
            <a:r>
              <a:rPr lang="en-US" altLang="zh-TW" sz="2800" smtClean="0">
                <a:latin typeface="標楷體" pitchFamily="65" charset="-120"/>
                <a:ea typeface="標楷體" pitchFamily="65" charset="-120"/>
              </a:rPr>
              <a:t>(104</a:t>
            </a:r>
            <a:r>
              <a:rPr lang="zh-TW" altLang="en-US" sz="2800" smtClean="0">
                <a:latin typeface="標楷體" pitchFamily="65" charset="-120"/>
                <a:ea typeface="標楷體" pitchFamily="65" charset="-120"/>
              </a:rPr>
              <a:t>年教檢考試</a:t>
            </a:r>
            <a:r>
              <a:rPr lang="en-US" altLang="zh-TW" sz="2800" smtClean="0">
                <a:latin typeface="標楷體" pitchFamily="65" charset="-120"/>
                <a:ea typeface="標楷體" pitchFamily="65" charset="-120"/>
              </a:rPr>
              <a:t>)</a:t>
            </a:r>
            <a:endParaRPr lang="zh-TW" altLang="en-US" sz="2800" smtClean="0">
              <a:latin typeface="標楷體" pitchFamily="65" charset="-120"/>
              <a:ea typeface="標楷體" pitchFamily="65" charset="-120"/>
            </a:endParaRPr>
          </a:p>
        </p:txBody>
      </p:sp>
      <p:sp>
        <p:nvSpPr>
          <p:cNvPr id="3" name="內容版面配置區 2"/>
          <p:cNvSpPr>
            <a:spLocks noGrp="1"/>
          </p:cNvSpPr>
          <p:nvPr>
            <p:ph idx="1"/>
          </p:nvPr>
        </p:nvSpPr>
        <p:spPr>
          <a:xfrm>
            <a:off x="457200" y="1600200"/>
            <a:ext cx="8229600" cy="4060825"/>
          </a:xfrm>
        </p:spPr>
        <p:txBody>
          <a:bodyPr/>
          <a:lstStyle/>
          <a:p>
            <a:pPr>
              <a:defRPr/>
            </a:pPr>
            <a:r>
              <a:rPr lang="zh-TW" altLang="en-US" dirty="0">
                <a:latin typeface="標楷體" panose="03000509000000000000" pitchFamily="65" charset="-120"/>
                <a:ea typeface="標楷體" panose="03000509000000000000" pitchFamily="65" charset="-120"/>
              </a:rPr>
              <a:t>青少年的腦部，掌管推理、決策及自制的部位是下列何者？</a:t>
            </a:r>
            <a:endParaRPr lang="en-US" altLang="zh-TW" dirty="0">
              <a:latin typeface="標楷體" panose="03000509000000000000" pitchFamily="65" charset="-120"/>
              <a:ea typeface="標楷體" panose="03000509000000000000" pitchFamily="65" charset="-120"/>
            </a:endParaRPr>
          </a:p>
          <a:p>
            <a:pPr marL="0" indent="0">
              <a:buFontTx/>
              <a:buNone/>
              <a:defRPr/>
            </a:pPr>
            <a:endParaRPr lang="zh-TW" altLang="en-US" dirty="0">
              <a:latin typeface="標楷體" panose="03000509000000000000" pitchFamily="65" charset="-120"/>
              <a:ea typeface="標楷體" panose="03000509000000000000" pitchFamily="65" charset="-120"/>
            </a:endParaRPr>
          </a:p>
          <a:p>
            <a:pPr marL="0" indent="0">
              <a:buFontTx/>
              <a:buNone/>
              <a:defRPr/>
            </a:pPr>
            <a:r>
              <a:rPr lang="en-US" altLang="zh-TW" dirty="0">
                <a:latin typeface="標楷體" panose="03000509000000000000" pitchFamily="65" charset="-120"/>
                <a:ea typeface="標楷體" panose="03000509000000000000" pitchFamily="65" charset="-120"/>
              </a:rPr>
              <a:t>(A)</a:t>
            </a:r>
            <a:r>
              <a:rPr lang="zh-TW" altLang="en-US" dirty="0">
                <a:latin typeface="標楷體" panose="03000509000000000000" pitchFamily="65" charset="-120"/>
                <a:ea typeface="標楷體" panose="03000509000000000000" pitchFamily="65" charset="-120"/>
              </a:rPr>
              <a:t>頂葉	</a:t>
            </a:r>
            <a:endParaRPr lang="en-US" altLang="zh-TW" dirty="0">
              <a:latin typeface="標楷體" panose="03000509000000000000" pitchFamily="65" charset="-120"/>
              <a:ea typeface="標楷體" panose="03000509000000000000" pitchFamily="65" charset="-120"/>
            </a:endParaRPr>
          </a:p>
          <a:p>
            <a:pPr marL="0" indent="0">
              <a:buFontTx/>
              <a:buNone/>
              <a:defRPr/>
            </a:pPr>
            <a:r>
              <a:rPr lang="en-US" altLang="zh-TW" dirty="0">
                <a:latin typeface="標楷體" panose="03000509000000000000" pitchFamily="65" charset="-120"/>
                <a:ea typeface="標楷體" panose="03000509000000000000" pitchFamily="65" charset="-120"/>
              </a:rPr>
              <a:t>(B)</a:t>
            </a:r>
            <a:r>
              <a:rPr lang="zh-TW" altLang="en-US" dirty="0">
                <a:latin typeface="標楷體" panose="03000509000000000000" pitchFamily="65" charset="-120"/>
                <a:ea typeface="標楷體" panose="03000509000000000000" pitchFamily="65" charset="-120"/>
              </a:rPr>
              <a:t>顳葉	</a:t>
            </a:r>
            <a:endParaRPr lang="en-US" altLang="zh-TW" dirty="0">
              <a:latin typeface="標楷體" panose="03000509000000000000" pitchFamily="65" charset="-120"/>
              <a:ea typeface="標楷體" panose="03000509000000000000" pitchFamily="65" charset="-120"/>
            </a:endParaRPr>
          </a:p>
          <a:p>
            <a:pPr marL="0" indent="0">
              <a:buFontTx/>
              <a:buNone/>
              <a:defRPr/>
            </a:pPr>
            <a:r>
              <a:rPr lang="en-US" altLang="zh-TW" dirty="0">
                <a:latin typeface="標楷體" panose="03000509000000000000" pitchFamily="65" charset="-120"/>
                <a:ea typeface="標楷體" panose="03000509000000000000" pitchFamily="65" charset="-120"/>
              </a:rPr>
              <a:t>(C)</a:t>
            </a:r>
            <a:r>
              <a:rPr lang="zh-TW" altLang="en-US" dirty="0">
                <a:latin typeface="標楷體" panose="03000509000000000000" pitchFamily="65" charset="-120"/>
                <a:ea typeface="標楷體" panose="03000509000000000000" pitchFamily="65" charset="-120"/>
              </a:rPr>
              <a:t>枕葉	</a:t>
            </a:r>
            <a:endParaRPr lang="en-US" altLang="zh-TW" dirty="0">
              <a:latin typeface="標楷體" panose="03000509000000000000" pitchFamily="65" charset="-120"/>
              <a:ea typeface="標楷體" panose="03000509000000000000" pitchFamily="65" charset="-120"/>
            </a:endParaRPr>
          </a:p>
          <a:p>
            <a:pPr marL="0" indent="0">
              <a:buFontTx/>
              <a:buNone/>
              <a:defRPr/>
            </a:pPr>
            <a:r>
              <a:rPr lang="en-US" altLang="zh-TW" dirty="0">
                <a:latin typeface="標楷體" panose="03000509000000000000" pitchFamily="65" charset="-120"/>
                <a:ea typeface="標楷體" panose="03000509000000000000" pitchFamily="65" charset="-120"/>
              </a:rPr>
              <a:t>(D)</a:t>
            </a:r>
            <a:r>
              <a:rPr lang="zh-TW" altLang="en-US" dirty="0">
                <a:latin typeface="標楷體" panose="03000509000000000000" pitchFamily="65" charset="-120"/>
                <a:ea typeface="標楷體" panose="03000509000000000000" pitchFamily="65" charset="-120"/>
              </a:rPr>
              <a:t>前額葉</a:t>
            </a:r>
          </a:p>
          <a:p>
            <a:pPr>
              <a:defRPr/>
            </a:pPr>
            <a:endParaRPr lang="zh-TW" altLang="en-US" dirty="0"/>
          </a:p>
        </p:txBody>
      </p:sp>
      <p:sp>
        <p:nvSpPr>
          <p:cNvPr id="4" name="標題 1"/>
          <p:cNvSpPr txBox="1">
            <a:spLocks/>
          </p:cNvSpPr>
          <p:nvPr/>
        </p:nvSpPr>
        <p:spPr bwMode="auto">
          <a:xfrm>
            <a:off x="539750" y="5805488"/>
            <a:ext cx="3455988" cy="571500"/>
          </a:xfrm>
          <a:prstGeom prst="rect">
            <a:avLst/>
          </a:prstGeom>
          <a:noFill/>
          <a:ln>
            <a:noFill/>
          </a:ln>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a:lstStyle>
          <a:p>
            <a:pPr>
              <a:defRPr/>
            </a:pPr>
            <a:r>
              <a:rPr lang="zh-TW" altLang="en-US" sz="3200" kern="0" dirty="0">
                <a:latin typeface="標楷體" pitchFamily="65" charset="-120"/>
                <a:ea typeface="標楷體" pitchFamily="65" charset="-120"/>
              </a:rPr>
              <a:t>答案：</a:t>
            </a:r>
            <a:r>
              <a:rPr lang="en-US" altLang="zh-TW" sz="3200" dirty="0">
                <a:latin typeface="標楷體" panose="03000509000000000000" pitchFamily="65" charset="-120"/>
                <a:ea typeface="標楷體" panose="03000509000000000000" pitchFamily="65" charset="-120"/>
              </a:rPr>
              <a:t> D</a:t>
            </a:r>
            <a:endParaRPr lang="zh-TW" altLang="en-US" sz="3200" kern="0" dirty="0">
              <a:latin typeface="標楷體" pitchFamily="65" charset="-120"/>
              <a:ea typeface="標楷體" pitchFamily="65" charset="-120"/>
            </a:endParaRPr>
          </a:p>
        </p:txBody>
      </p:sp>
    </p:spTree>
    <p:extLst>
      <p:ext uri="{BB962C8B-B14F-4D97-AF65-F5344CB8AC3E}">
        <p14:creationId xmlns:p14="http://schemas.microsoft.com/office/powerpoint/2010/main" val="3843139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1"/>
          <p:cNvSpPr>
            <a:spLocks noGrp="1" noChangeArrowheads="1"/>
          </p:cNvSpPr>
          <p:nvPr>
            <p:ph type="title"/>
          </p:nvPr>
        </p:nvSpPr>
        <p:spPr>
          <a:xfrm>
            <a:off x="457200" y="115888"/>
            <a:ext cx="8229600" cy="1143000"/>
          </a:xfrm>
        </p:spPr>
        <p:txBody>
          <a:bodyPr/>
          <a:lstStyle/>
          <a:p>
            <a:r>
              <a:rPr lang="zh-TW" altLang="en-US" sz="4600" smtClean="0">
                <a:latin typeface="標楷體" pitchFamily="65" charset="-120"/>
                <a:ea typeface="標楷體" pitchFamily="65" charset="-120"/>
              </a:rPr>
              <a:t>自我測驗 </a:t>
            </a:r>
            <a:r>
              <a:rPr lang="en-US" altLang="zh-TW" sz="2800" smtClean="0">
                <a:latin typeface="標楷體" pitchFamily="65" charset="-120"/>
                <a:ea typeface="標楷體" pitchFamily="65" charset="-120"/>
              </a:rPr>
              <a:t>(104</a:t>
            </a:r>
            <a:r>
              <a:rPr lang="zh-TW" altLang="en-US" sz="2800" smtClean="0">
                <a:latin typeface="標楷體" pitchFamily="65" charset="-120"/>
                <a:ea typeface="標楷體" pitchFamily="65" charset="-120"/>
              </a:rPr>
              <a:t>年教檢考試</a:t>
            </a:r>
            <a:r>
              <a:rPr lang="en-US" altLang="zh-TW" sz="2800" smtClean="0">
                <a:latin typeface="標楷體" pitchFamily="65" charset="-120"/>
                <a:ea typeface="標楷體" pitchFamily="65" charset="-120"/>
              </a:rPr>
              <a:t>)</a:t>
            </a:r>
            <a:endParaRPr lang="zh-TW" altLang="en-US" sz="2800" smtClean="0">
              <a:latin typeface="標楷體" pitchFamily="65" charset="-120"/>
              <a:ea typeface="標楷體" pitchFamily="65" charset="-120"/>
            </a:endParaRPr>
          </a:p>
        </p:txBody>
      </p:sp>
      <p:sp>
        <p:nvSpPr>
          <p:cNvPr id="3" name="內容版面配置區 2"/>
          <p:cNvSpPr>
            <a:spLocks noGrp="1"/>
          </p:cNvSpPr>
          <p:nvPr>
            <p:ph idx="1"/>
          </p:nvPr>
        </p:nvSpPr>
        <p:spPr>
          <a:xfrm>
            <a:off x="250825" y="1125538"/>
            <a:ext cx="8642350" cy="4060825"/>
          </a:xfrm>
        </p:spPr>
        <p:txBody>
          <a:bodyPr>
            <a:normAutofit lnSpcReduction="10000"/>
          </a:bodyPr>
          <a:lstStyle/>
          <a:p>
            <a:pPr marL="0" indent="0">
              <a:buFontTx/>
              <a:buNone/>
              <a:defRPr/>
            </a:pPr>
            <a:r>
              <a:rPr lang="zh-TW" altLang="en-US" sz="2800" dirty="0">
                <a:latin typeface="標楷體" panose="03000509000000000000" pitchFamily="65" charset="-120"/>
                <a:ea typeface="標楷體" panose="03000509000000000000" pitchFamily="65" charset="-120"/>
              </a:rPr>
              <a:t>題組</a:t>
            </a:r>
            <a:endParaRPr lang="en-US" altLang="zh-TW" sz="2800" dirty="0">
              <a:latin typeface="標楷體" panose="03000509000000000000" pitchFamily="65" charset="-120"/>
              <a:ea typeface="標楷體" panose="03000509000000000000" pitchFamily="65" charset="-120"/>
            </a:endParaRPr>
          </a:p>
          <a:p>
            <a:pPr marL="0" indent="0">
              <a:buFontTx/>
              <a:buNone/>
              <a:defRPr/>
            </a:pPr>
            <a:r>
              <a:rPr lang="zh-TW" altLang="en-US" sz="2800" dirty="0">
                <a:latin typeface="標楷體" panose="03000509000000000000" pitchFamily="65" charset="-120"/>
                <a:ea typeface="標楷體" panose="03000509000000000000" pitchFamily="65" charset="-120"/>
              </a:rPr>
              <a:t>七年級的小美進入青春期後，第二性徵開始出現，社交方面也有所改變。</a:t>
            </a:r>
            <a:endParaRPr lang="en-US" altLang="zh-TW" sz="2800" dirty="0">
              <a:latin typeface="標楷體" panose="03000509000000000000" pitchFamily="65" charset="-120"/>
              <a:ea typeface="標楷體" panose="03000509000000000000" pitchFamily="65" charset="-120"/>
            </a:endParaRPr>
          </a:p>
          <a:p>
            <a:pPr marL="0" indent="0">
              <a:buFontTx/>
              <a:buNone/>
              <a:defRPr/>
            </a:pPr>
            <a:endParaRPr lang="en-US" altLang="zh-TW" sz="2800" dirty="0">
              <a:latin typeface="標楷體" panose="03000509000000000000" pitchFamily="65" charset="-120"/>
              <a:ea typeface="標楷體" panose="03000509000000000000" pitchFamily="65" charset="-120"/>
            </a:endParaRPr>
          </a:p>
          <a:p>
            <a:pPr>
              <a:defRPr/>
            </a:pPr>
            <a:r>
              <a:rPr lang="zh-TW" altLang="en-US" dirty="0">
                <a:latin typeface="標楷體" panose="03000509000000000000" pitchFamily="65" charset="-120"/>
                <a:ea typeface="標楷體" panose="03000509000000000000" pitchFamily="65" charset="-120"/>
              </a:rPr>
              <a:t>下列何者與刺激女性荷爾蒙分泌較有關聯？</a:t>
            </a:r>
          </a:p>
          <a:p>
            <a:pPr marL="0" indent="0">
              <a:buFontTx/>
              <a:buNone/>
              <a:defRPr/>
            </a:pPr>
            <a:r>
              <a:rPr lang="en-US" altLang="zh-TW" dirty="0">
                <a:solidFill>
                  <a:srgbClr val="000000"/>
                </a:solidFill>
                <a:latin typeface="微軟正黑體"/>
              </a:rPr>
              <a:t>(A)</a:t>
            </a:r>
            <a:r>
              <a:rPr lang="zh-TW" altLang="en-US" dirty="0">
                <a:solidFill>
                  <a:srgbClr val="000000"/>
                </a:solidFill>
                <a:latin typeface="微軟正黑體"/>
              </a:rPr>
              <a:t>甲狀腺、下視丘 </a:t>
            </a:r>
            <a:r>
              <a:rPr lang="zh-TW" altLang="en-US" dirty="0"/>
              <a:t/>
            </a:r>
            <a:br>
              <a:rPr lang="zh-TW" altLang="en-US" dirty="0"/>
            </a:br>
            <a:r>
              <a:rPr lang="en-US" altLang="zh-TW" dirty="0">
                <a:solidFill>
                  <a:srgbClr val="000000"/>
                </a:solidFill>
                <a:latin typeface="微軟正黑體"/>
              </a:rPr>
              <a:t>(B)</a:t>
            </a:r>
            <a:r>
              <a:rPr lang="zh-TW" altLang="en-US" dirty="0">
                <a:solidFill>
                  <a:srgbClr val="000000"/>
                </a:solidFill>
                <a:latin typeface="微軟正黑體"/>
              </a:rPr>
              <a:t>松果腺、腦下垂體 </a:t>
            </a:r>
            <a:r>
              <a:rPr lang="zh-TW" altLang="en-US" dirty="0"/>
              <a:t/>
            </a:r>
            <a:br>
              <a:rPr lang="zh-TW" altLang="en-US" dirty="0"/>
            </a:br>
            <a:r>
              <a:rPr lang="en-US" altLang="zh-TW" dirty="0">
                <a:solidFill>
                  <a:srgbClr val="000000"/>
                </a:solidFill>
                <a:latin typeface="微軟正黑體"/>
              </a:rPr>
              <a:t>(C)</a:t>
            </a:r>
            <a:r>
              <a:rPr lang="zh-TW" altLang="en-US" dirty="0">
                <a:solidFill>
                  <a:srgbClr val="000000"/>
                </a:solidFill>
                <a:latin typeface="微軟正黑體"/>
              </a:rPr>
              <a:t>腦下垂體、甲狀腺 </a:t>
            </a:r>
            <a:r>
              <a:rPr lang="zh-TW" altLang="en-US" dirty="0"/>
              <a:t/>
            </a:r>
            <a:br>
              <a:rPr lang="zh-TW" altLang="en-US" dirty="0"/>
            </a:br>
            <a:r>
              <a:rPr lang="en-US" altLang="zh-TW" dirty="0">
                <a:solidFill>
                  <a:srgbClr val="000000"/>
                </a:solidFill>
                <a:latin typeface="微軟正黑體"/>
              </a:rPr>
              <a:t>(D)</a:t>
            </a:r>
            <a:r>
              <a:rPr lang="zh-TW" altLang="en-US" dirty="0">
                <a:solidFill>
                  <a:srgbClr val="000000"/>
                </a:solidFill>
                <a:latin typeface="微軟正黑體"/>
              </a:rPr>
              <a:t>腦下垂體、下視丘</a:t>
            </a:r>
            <a:endParaRPr lang="zh-TW" altLang="en-US" dirty="0"/>
          </a:p>
        </p:txBody>
      </p:sp>
      <p:sp>
        <p:nvSpPr>
          <p:cNvPr id="4" name="標題 1"/>
          <p:cNvSpPr txBox="1">
            <a:spLocks/>
          </p:cNvSpPr>
          <p:nvPr/>
        </p:nvSpPr>
        <p:spPr bwMode="auto">
          <a:xfrm>
            <a:off x="1763713" y="5881688"/>
            <a:ext cx="3455987" cy="571500"/>
          </a:xfrm>
          <a:prstGeom prst="rect">
            <a:avLst/>
          </a:prstGeom>
          <a:noFill/>
          <a:ln>
            <a:noFill/>
          </a:ln>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a:lstStyle>
          <a:p>
            <a:pPr>
              <a:defRPr/>
            </a:pPr>
            <a:r>
              <a:rPr lang="zh-TW" altLang="en-US" sz="3200" kern="0" dirty="0">
                <a:latin typeface="標楷體" pitchFamily="65" charset="-120"/>
                <a:ea typeface="標楷體" pitchFamily="65" charset="-120"/>
              </a:rPr>
              <a:t>答案：</a:t>
            </a:r>
            <a:r>
              <a:rPr lang="en-US" altLang="zh-TW" sz="3200" dirty="0">
                <a:latin typeface="標楷體" panose="03000509000000000000" pitchFamily="65" charset="-120"/>
                <a:ea typeface="標楷體" panose="03000509000000000000" pitchFamily="65" charset="-120"/>
              </a:rPr>
              <a:t> D</a:t>
            </a:r>
            <a:endParaRPr lang="zh-TW" altLang="en-US" sz="3200" kern="0" dirty="0">
              <a:latin typeface="標楷體" pitchFamily="65" charset="-120"/>
              <a:ea typeface="標楷體" pitchFamily="65" charset="-120"/>
            </a:endParaRPr>
          </a:p>
        </p:txBody>
      </p:sp>
    </p:spTree>
    <p:extLst>
      <p:ext uri="{BB962C8B-B14F-4D97-AF65-F5344CB8AC3E}">
        <p14:creationId xmlns:p14="http://schemas.microsoft.com/office/powerpoint/2010/main" val="1239185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9750" y="333375"/>
            <a:ext cx="8153400" cy="935385"/>
          </a:xfrm>
        </p:spPr>
        <p:txBody>
          <a:bodyPr>
            <a:noAutofit/>
          </a:bodyPr>
          <a:lstStyle/>
          <a:p>
            <a:pPr>
              <a:defRPr/>
            </a:pPr>
            <a:r>
              <a:rPr lang="en-US" altLang="zh-TW" dirty="0" err="1"/>
              <a:t>Havighurst</a:t>
            </a:r>
            <a:r>
              <a:rPr lang="zh-TW" altLang="en-US" b="1" dirty="0">
                <a:effectLst>
                  <a:outerShdw blurRad="38100" dist="38100" dir="2700000" algn="tl">
                    <a:srgbClr val="666633"/>
                  </a:outerShdw>
                </a:effectLst>
              </a:rPr>
              <a:t>之青少年發展任務之內容</a:t>
            </a:r>
          </a:p>
        </p:txBody>
      </p:sp>
      <p:sp>
        <p:nvSpPr>
          <p:cNvPr id="41987" name="Rectangle 3"/>
          <p:cNvSpPr>
            <a:spLocks noGrp="1" noChangeArrowheads="1"/>
          </p:cNvSpPr>
          <p:nvPr>
            <p:ph type="body" idx="1"/>
          </p:nvPr>
        </p:nvSpPr>
        <p:spPr>
          <a:xfrm>
            <a:off x="468313" y="1412874"/>
            <a:ext cx="8153400" cy="5040461"/>
          </a:xfrm>
        </p:spPr>
        <p:txBody>
          <a:bodyPr>
            <a:normAutofit lnSpcReduction="10000"/>
          </a:bodyPr>
          <a:lstStyle/>
          <a:p>
            <a:pPr>
              <a:lnSpc>
                <a:spcPct val="90000"/>
              </a:lnSpc>
              <a:buFontTx/>
              <a:buAutoNum type="arabicPeriod"/>
              <a:defRPr/>
            </a:pPr>
            <a:r>
              <a:rPr lang="zh-TW" altLang="en-US" sz="3200" dirty="0" smtClean="0">
                <a:latin typeface="華康隸書體W7(P)" panose="03000700000000000000" pitchFamily="66" charset="-120"/>
                <a:ea typeface="華康隸書體W7(P)" panose="03000700000000000000" pitchFamily="66" charset="-120"/>
              </a:rPr>
              <a:t>了解</a:t>
            </a:r>
            <a:r>
              <a:rPr lang="zh-TW" altLang="en-US" sz="3200" dirty="0">
                <a:latin typeface="華康隸書體W7(P)" panose="03000700000000000000" pitchFamily="66" charset="-120"/>
                <a:ea typeface="華康隸書體W7(P)" panose="03000700000000000000" pitchFamily="66" charset="-120"/>
              </a:rPr>
              <a:t>自己身心的發展</a:t>
            </a:r>
            <a:r>
              <a:rPr lang="zh-TW" altLang="zh-TW" sz="3200" dirty="0">
                <a:latin typeface="華康隸書體W7(P)" panose="03000700000000000000" pitchFamily="66" charset="-120"/>
                <a:ea typeface="華康隸書體W7(P)" panose="03000700000000000000" pitchFamily="66" charset="-120"/>
              </a:rPr>
              <a:t>（</a:t>
            </a:r>
            <a:r>
              <a:rPr lang="zh-TW" altLang="en-US" sz="3200" dirty="0">
                <a:latin typeface="華康隸書體W7(P)" panose="03000700000000000000" pitchFamily="66" charset="-120"/>
                <a:ea typeface="華康隸書體W7(P)" panose="03000700000000000000" pitchFamily="66" charset="-120"/>
              </a:rPr>
              <a:t>相貌、體型以及性別</a:t>
            </a:r>
            <a:r>
              <a:rPr lang="zh-TW" altLang="zh-TW" sz="3200" dirty="0">
                <a:latin typeface="華康隸書體W7(P)" panose="03000700000000000000" pitchFamily="66" charset="-120"/>
                <a:ea typeface="華康隸書體W7(P)" panose="03000700000000000000" pitchFamily="66" charset="-120"/>
              </a:rPr>
              <a:t>）</a:t>
            </a:r>
            <a:r>
              <a:rPr lang="zh-TW" altLang="en-US" sz="3200" dirty="0">
                <a:latin typeface="華康隸書體W7(P)" panose="03000700000000000000" pitchFamily="66" charset="-120"/>
                <a:ea typeface="華康隸書體W7(P)" panose="03000700000000000000" pitchFamily="66" charset="-120"/>
              </a:rPr>
              <a:t>。</a:t>
            </a:r>
          </a:p>
          <a:p>
            <a:pPr>
              <a:lnSpc>
                <a:spcPct val="90000"/>
              </a:lnSpc>
              <a:buFontTx/>
              <a:buAutoNum type="arabicPeriod"/>
              <a:defRPr/>
            </a:pPr>
            <a:r>
              <a:rPr lang="zh-TW" altLang="en-US" sz="3200" dirty="0">
                <a:latin typeface="華康隸書體W7(P)" panose="03000700000000000000" pitchFamily="66" charset="-120"/>
                <a:ea typeface="華康隸書體W7(P)" panose="03000700000000000000" pitchFamily="66" charset="-120"/>
              </a:rPr>
              <a:t>對兩性友伴產生友誼的新關係。</a:t>
            </a:r>
          </a:p>
          <a:p>
            <a:pPr>
              <a:lnSpc>
                <a:spcPct val="90000"/>
              </a:lnSpc>
              <a:buFontTx/>
              <a:buAutoNum type="arabicPeriod"/>
              <a:defRPr/>
            </a:pPr>
            <a:r>
              <a:rPr lang="zh-TW" altLang="en-US" sz="3200" dirty="0">
                <a:latin typeface="華康隸書體W7(P)" panose="03000700000000000000" pitchFamily="66" charset="-120"/>
                <a:ea typeface="華康隸書體W7(P)" panose="03000700000000000000" pitchFamily="66" charset="-120"/>
              </a:rPr>
              <a:t>脫離父母及他人而有獨立的情緒。</a:t>
            </a:r>
          </a:p>
          <a:p>
            <a:pPr>
              <a:lnSpc>
                <a:spcPct val="90000"/>
              </a:lnSpc>
              <a:buFontTx/>
              <a:buAutoNum type="arabicPeriod"/>
              <a:defRPr/>
            </a:pPr>
            <a:r>
              <a:rPr lang="zh-TW" altLang="en-US" sz="3200" dirty="0">
                <a:latin typeface="華康隸書體W7(P)" panose="03000700000000000000" pitchFamily="66" charset="-120"/>
                <a:ea typeface="華康隸書體W7(P)" panose="03000700000000000000" pitchFamily="66" charset="-120"/>
              </a:rPr>
              <a:t>獲得經濟獨立之信心</a:t>
            </a:r>
            <a:r>
              <a:rPr lang="zh-TW" altLang="zh-TW" sz="3200" dirty="0">
                <a:latin typeface="華康隸書體W7(P)" panose="03000700000000000000" pitchFamily="66" charset="-120"/>
                <a:ea typeface="華康隸書體W7(P)" panose="03000700000000000000" pitchFamily="66" charset="-120"/>
              </a:rPr>
              <a:t>。</a:t>
            </a:r>
          </a:p>
          <a:p>
            <a:pPr>
              <a:lnSpc>
                <a:spcPct val="90000"/>
              </a:lnSpc>
              <a:buFontTx/>
              <a:buAutoNum type="arabicPeriod"/>
              <a:defRPr/>
            </a:pPr>
            <a:r>
              <a:rPr lang="zh-TW" altLang="en-US" sz="3200" dirty="0">
                <a:latin typeface="華康隸書體W7(P)" panose="03000700000000000000" pitchFamily="66" charset="-120"/>
                <a:ea typeface="華康隸書體W7(P)" panose="03000700000000000000" pitchFamily="66" charset="-120"/>
              </a:rPr>
              <a:t>選擇職業及就業之準備</a:t>
            </a:r>
            <a:r>
              <a:rPr lang="zh-TW" altLang="zh-TW" sz="3200" dirty="0">
                <a:latin typeface="華康隸書體W7(P)" panose="03000700000000000000" pitchFamily="66" charset="-120"/>
                <a:ea typeface="華康隸書體W7(P)" panose="03000700000000000000" pitchFamily="66" charset="-120"/>
              </a:rPr>
              <a:t>。</a:t>
            </a:r>
          </a:p>
          <a:p>
            <a:pPr>
              <a:lnSpc>
                <a:spcPct val="90000"/>
              </a:lnSpc>
              <a:buFontTx/>
              <a:buAutoNum type="arabicPeriod"/>
              <a:defRPr/>
            </a:pPr>
            <a:r>
              <a:rPr lang="zh-TW" altLang="en-US" sz="3200" dirty="0">
                <a:latin typeface="華康隸書體W7(P)" panose="03000700000000000000" pitchFamily="66" charset="-120"/>
                <a:ea typeface="華康隸書體W7(P)" panose="03000700000000000000" pitchFamily="66" charset="-120"/>
              </a:rPr>
              <a:t>發展行使公民權責所必需之知識、技能與觀念</a:t>
            </a:r>
            <a:r>
              <a:rPr lang="zh-TW" altLang="zh-TW" sz="3200" dirty="0">
                <a:latin typeface="華康隸書體W7(P)" panose="03000700000000000000" pitchFamily="66" charset="-120"/>
                <a:ea typeface="華康隸書體W7(P)" panose="03000700000000000000" pitchFamily="66" charset="-120"/>
              </a:rPr>
              <a:t>。</a:t>
            </a:r>
          </a:p>
          <a:p>
            <a:pPr>
              <a:lnSpc>
                <a:spcPct val="90000"/>
              </a:lnSpc>
              <a:buFontTx/>
              <a:buAutoNum type="arabicPeriod"/>
              <a:defRPr/>
            </a:pPr>
            <a:r>
              <a:rPr lang="zh-TW" altLang="en-US" sz="3200" dirty="0">
                <a:latin typeface="華康隸書體W7(P)" panose="03000700000000000000" pitchFamily="66" charset="-120"/>
                <a:ea typeface="華康隸書體W7(P)" panose="03000700000000000000" pitchFamily="66" charset="-120"/>
              </a:rPr>
              <a:t>希望並欲獲得社會責任之行為。</a:t>
            </a:r>
          </a:p>
          <a:p>
            <a:pPr>
              <a:lnSpc>
                <a:spcPct val="90000"/>
              </a:lnSpc>
              <a:buFontTx/>
              <a:buAutoNum type="arabicPeriod"/>
              <a:defRPr/>
            </a:pPr>
            <a:r>
              <a:rPr lang="zh-TW" altLang="en-US" sz="3200" dirty="0">
                <a:latin typeface="華康隸書體W7(P)" panose="03000700000000000000" pitchFamily="66" charset="-120"/>
                <a:ea typeface="華康隸書體W7(P)" panose="03000700000000000000" pitchFamily="66" charset="-120"/>
              </a:rPr>
              <a:t>準備婚姻與家庭生活。</a:t>
            </a:r>
            <a:endParaRPr lang="zh-TW" altLang="zh-TW" sz="3200" dirty="0">
              <a:latin typeface="華康隸書體W7(P)" panose="03000700000000000000" pitchFamily="66" charset="-120"/>
              <a:ea typeface="華康隸書體W7(P)" panose="03000700000000000000" pitchFamily="66" charset="-120"/>
            </a:endParaRPr>
          </a:p>
          <a:p>
            <a:pPr>
              <a:lnSpc>
                <a:spcPct val="90000"/>
              </a:lnSpc>
              <a:buFontTx/>
              <a:buAutoNum type="arabicPeriod"/>
              <a:defRPr/>
            </a:pPr>
            <a:r>
              <a:rPr lang="zh-TW" altLang="en-US" sz="3200" dirty="0">
                <a:latin typeface="華康隸書體W7(P)" panose="03000700000000000000" pitchFamily="66" charset="-120"/>
                <a:ea typeface="華康隸書體W7(P)" panose="03000700000000000000" pitchFamily="66" charset="-120"/>
              </a:rPr>
              <a:t>在和諧世界觀科學上建立良知之價值</a:t>
            </a:r>
            <a:r>
              <a:rPr lang="zh-TW" altLang="en-US" sz="3200" dirty="0" smtClean="0">
                <a:latin typeface="華康隸書體W7(P)" panose="03000700000000000000" pitchFamily="66" charset="-120"/>
                <a:ea typeface="華康隸書體W7(P)" panose="03000700000000000000" pitchFamily="66" charset="-120"/>
              </a:rPr>
              <a:t>。</a:t>
            </a:r>
            <a:endParaRPr lang="en-US" altLang="zh-TW" sz="2800" dirty="0"/>
          </a:p>
        </p:txBody>
      </p:sp>
    </p:spTree>
    <p:extLst>
      <p:ext uri="{BB962C8B-B14F-4D97-AF65-F5344CB8AC3E}">
        <p14:creationId xmlns:p14="http://schemas.microsoft.com/office/powerpoint/2010/main" val="3384264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noChangeArrowheads="1"/>
          </p:cNvSpPr>
          <p:nvPr>
            <p:ph type="title"/>
          </p:nvPr>
        </p:nvSpPr>
        <p:spPr/>
        <p:txBody>
          <a:bodyPr/>
          <a:lstStyle/>
          <a:p>
            <a:r>
              <a:rPr lang="zh-TW" altLang="en-US" sz="4600" smtClean="0">
                <a:latin typeface="標楷體" pitchFamily="65" charset="-120"/>
                <a:ea typeface="標楷體" pitchFamily="65" charset="-120"/>
              </a:rPr>
              <a:t>自我測驗 </a:t>
            </a:r>
            <a:r>
              <a:rPr lang="en-US" altLang="zh-TW" sz="2800" smtClean="0">
                <a:latin typeface="標楷體" pitchFamily="65" charset="-120"/>
                <a:ea typeface="標楷體" pitchFamily="65" charset="-120"/>
              </a:rPr>
              <a:t>(103</a:t>
            </a:r>
            <a:r>
              <a:rPr lang="zh-TW" altLang="en-US" sz="2800" smtClean="0">
                <a:latin typeface="標楷體" pitchFamily="65" charset="-120"/>
                <a:ea typeface="標楷體" pitchFamily="65" charset="-120"/>
              </a:rPr>
              <a:t>年教檢考試</a:t>
            </a:r>
            <a:r>
              <a:rPr lang="en-US" altLang="zh-TW" sz="2800" smtClean="0">
                <a:latin typeface="標楷體" pitchFamily="65" charset="-120"/>
                <a:ea typeface="標楷體" pitchFamily="65" charset="-120"/>
              </a:rPr>
              <a:t>)</a:t>
            </a:r>
            <a:endParaRPr lang="zh-TW" altLang="en-US" sz="2800" smtClean="0">
              <a:latin typeface="標楷體" pitchFamily="65" charset="-120"/>
              <a:ea typeface="標楷體" pitchFamily="65" charset="-120"/>
            </a:endParaRPr>
          </a:p>
        </p:txBody>
      </p:sp>
      <p:sp>
        <p:nvSpPr>
          <p:cNvPr id="3" name="內容版面配置區 2"/>
          <p:cNvSpPr>
            <a:spLocks noGrp="1"/>
          </p:cNvSpPr>
          <p:nvPr>
            <p:ph idx="1"/>
          </p:nvPr>
        </p:nvSpPr>
        <p:spPr>
          <a:xfrm>
            <a:off x="457200" y="1600200"/>
            <a:ext cx="8229600" cy="4060825"/>
          </a:xfrm>
        </p:spPr>
        <p:txBody>
          <a:bodyPr/>
          <a:lstStyle/>
          <a:p>
            <a:pPr>
              <a:defRPr/>
            </a:pPr>
            <a:r>
              <a:rPr lang="zh-TW" altLang="en-US" dirty="0"/>
              <a:t>下列哪一項為青少年大腦發展的特徵？ </a:t>
            </a:r>
          </a:p>
          <a:p>
            <a:pPr marL="0" indent="0">
              <a:buFontTx/>
              <a:buNone/>
              <a:defRPr/>
            </a:pPr>
            <a:endParaRPr lang="en-US" altLang="zh-TW" dirty="0"/>
          </a:p>
          <a:p>
            <a:pPr marL="0" indent="0">
              <a:buFontTx/>
              <a:buNone/>
              <a:defRPr/>
            </a:pPr>
            <a:r>
              <a:rPr lang="en-US" altLang="zh-TW" dirty="0"/>
              <a:t>(A)</a:t>
            </a:r>
            <a:r>
              <a:rPr lang="zh-TW" altLang="en-US" dirty="0"/>
              <a:t>大腦灰質增加 </a:t>
            </a:r>
            <a:endParaRPr lang="en-US" altLang="zh-TW" dirty="0"/>
          </a:p>
          <a:p>
            <a:pPr marL="0" indent="0">
              <a:buFontTx/>
              <a:buNone/>
              <a:defRPr/>
            </a:pPr>
            <a:r>
              <a:rPr lang="en-US" altLang="zh-TW" dirty="0"/>
              <a:t>(B)</a:t>
            </a:r>
            <a:r>
              <a:rPr lang="zh-TW" altLang="en-US" dirty="0"/>
              <a:t>軸突直徑減小 </a:t>
            </a:r>
          </a:p>
          <a:p>
            <a:pPr marL="0" indent="0">
              <a:buFontTx/>
              <a:buNone/>
              <a:defRPr/>
            </a:pPr>
            <a:r>
              <a:rPr lang="en-US" altLang="zh-TW" dirty="0"/>
              <a:t>(C)</a:t>
            </a:r>
            <a:r>
              <a:rPr lang="zh-TW" altLang="en-US" dirty="0"/>
              <a:t>大腦額葉髓鞘增加 </a:t>
            </a:r>
            <a:endParaRPr lang="en-US" altLang="zh-TW" dirty="0"/>
          </a:p>
          <a:p>
            <a:pPr marL="0" indent="0">
              <a:buFontTx/>
              <a:buNone/>
              <a:defRPr/>
            </a:pPr>
            <a:r>
              <a:rPr lang="en-US" altLang="zh-TW" dirty="0"/>
              <a:t>(D)</a:t>
            </a:r>
            <a:r>
              <a:rPr lang="zh-TW" altLang="en-US" dirty="0"/>
              <a:t>是突觸修剪的主要時期 </a:t>
            </a:r>
          </a:p>
        </p:txBody>
      </p:sp>
      <p:sp>
        <p:nvSpPr>
          <p:cNvPr id="4" name="標題 1"/>
          <p:cNvSpPr txBox="1">
            <a:spLocks/>
          </p:cNvSpPr>
          <p:nvPr/>
        </p:nvSpPr>
        <p:spPr bwMode="auto">
          <a:xfrm>
            <a:off x="539750" y="5805488"/>
            <a:ext cx="3455988" cy="571500"/>
          </a:xfrm>
          <a:prstGeom prst="rect">
            <a:avLst/>
          </a:prstGeom>
          <a:noFill/>
          <a:ln>
            <a:noFill/>
          </a:ln>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a:lstStyle>
          <a:p>
            <a:pPr>
              <a:defRPr/>
            </a:pPr>
            <a:r>
              <a:rPr lang="zh-TW" altLang="en-US" sz="3200" kern="0" dirty="0">
                <a:latin typeface="標楷體" pitchFamily="65" charset="-120"/>
                <a:ea typeface="標楷體" pitchFamily="65" charset="-120"/>
              </a:rPr>
              <a:t>答案：</a:t>
            </a:r>
            <a:r>
              <a:rPr lang="en-US" altLang="zh-TW" sz="3200" dirty="0">
                <a:latin typeface="標楷體" panose="03000509000000000000" pitchFamily="65" charset="-120"/>
                <a:ea typeface="標楷體" panose="03000509000000000000" pitchFamily="65" charset="-120"/>
              </a:rPr>
              <a:t> </a:t>
            </a:r>
            <a:r>
              <a:rPr lang="en-US" altLang="zh-TW" sz="3200" dirty="0"/>
              <a:t>C</a:t>
            </a:r>
            <a:endParaRPr lang="zh-TW" altLang="en-US" sz="3200" kern="0" dirty="0">
              <a:latin typeface="標楷體" pitchFamily="65" charset="-120"/>
              <a:ea typeface="標楷體" pitchFamily="65" charset="-120"/>
            </a:endParaRPr>
          </a:p>
        </p:txBody>
      </p:sp>
    </p:spTree>
    <p:extLst>
      <p:ext uri="{BB962C8B-B14F-4D97-AF65-F5344CB8AC3E}">
        <p14:creationId xmlns:p14="http://schemas.microsoft.com/office/powerpoint/2010/main" val="2771737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noChangeArrowheads="1"/>
          </p:cNvSpPr>
          <p:nvPr>
            <p:ph type="title"/>
          </p:nvPr>
        </p:nvSpPr>
        <p:spPr/>
        <p:txBody>
          <a:bodyPr/>
          <a:lstStyle/>
          <a:p>
            <a:r>
              <a:rPr lang="zh-TW" altLang="en-US" sz="4600" smtClean="0">
                <a:latin typeface="標楷體" pitchFamily="65" charset="-120"/>
                <a:ea typeface="標楷體" pitchFamily="65" charset="-120"/>
              </a:rPr>
              <a:t>自我測驗 </a:t>
            </a:r>
            <a:r>
              <a:rPr lang="en-US" altLang="zh-TW" sz="2800" smtClean="0">
                <a:latin typeface="標楷體" pitchFamily="65" charset="-120"/>
                <a:ea typeface="標楷體" pitchFamily="65" charset="-120"/>
              </a:rPr>
              <a:t>(102</a:t>
            </a:r>
            <a:r>
              <a:rPr lang="zh-TW" altLang="en-US" sz="2800" smtClean="0">
                <a:latin typeface="標楷體" pitchFamily="65" charset="-120"/>
                <a:ea typeface="標楷體" pitchFamily="65" charset="-120"/>
              </a:rPr>
              <a:t>年教檢考試</a:t>
            </a:r>
            <a:r>
              <a:rPr lang="en-US" altLang="zh-TW" sz="2800" smtClean="0">
                <a:latin typeface="標楷體" pitchFamily="65" charset="-120"/>
                <a:ea typeface="標楷體" pitchFamily="65" charset="-120"/>
              </a:rPr>
              <a:t>)</a:t>
            </a:r>
            <a:endParaRPr lang="zh-TW" altLang="en-US" sz="2800" smtClean="0">
              <a:latin typeface="標楷體" pitchFamily="65" charset="-120"/>
              <a:ea typeface="標楷體" pitchFamily="65" charset="-120"/>
            </a:endParaRPr>
          </a:p>
        </p:txBody>
      </p:sp>
      <p:sp>
        <p:nvSpPr>
          <p:cNvPr id="3" name="內容版面配置區 2"/>
          <p:cNvSpPr>
            <a:spLocks noGrp="1"/>
          </p:cNvSpPr>
          <p:nvPr>
            <p:ph idx="1"/>
          </p:nvPr>
        </p:nvSpPr>
        <p:spPr>
          <a:xfrm>
            <a:off x="457200" y="1600200"/>
            <a:ext cx="8229600" cy="4060825"/>
          </a:xfrm>
        </p:spPr>
        <p:txBody>
          <a:bodyPr/>
          <a:lstStyle/>
          <a:p>
            <a:pPr>
              <a:defRPr/>
            </a:pPr>
            <a:r>
              <a:rPr lang="zh-TW" altLang="zh-TW" dirty="0"/>
              <a:t>有些青少年臉上長了很多粉刺</a:t>
            </a:r>
            <a:r>
              <a:rPr lang="en-US" altLang="zh-TW" dirty="0"/>
              <a:t>(acne)</a:t>
            </a:r>
            <a:r>
              <a:rPr lang="zh-TW" altLang="zh-TW" dirty="0"/>
              <a:t>，這是下列哪一種荷爾蒙導致皮脂腺過度旺盛所致？</a:t>
            </a:r>
          </a:p>
          <a:p>
            <a:pPr marL="0" indent="0">
              <a:buFontTx/>
              <a:buNone/>
              <a:defRPr/>
            </a:pPr>
            <a:r>
              <a:rPr lang="en-US" altLang="zh-TW" dirty="0"/>
              <a:t>(A)</a:t>
            </a:r>
            <a:r>
              <a:rPr lang="zh-TW" altLang="zh-TW" dirty="0"/>
              <a:t>睪固酮</a:t>
            </a:r>
            <a:r>
              <a:rPr lang="en-US" altLang="zh-TW" dirty="0"/>
              <a:t>(testosterone) 	</a:t>
            </a:r>
          </a:p>
          <a:p>
            <a:pPr marL="0" indent="0">
              <a:buFontTx/>
              <a:buNone/>
              <a:defRPr/>
            </a:pPr>
            <a:r>
              <a:rPr lang="en-US" altLang="zh-TW" dirty="0"/>
              <a:t>(B)</a:t>
            </a:r>
            <a:r>
              <a:rPr lang="zh-TW" altLang="zh-TW" dirty="0"/>
              <a:t>助孕素</a:t>
            </a:r>
            <a:r>
              <a:rPr lang="en-US" altLang="zh-TW" dirty="0"/>
              <a:t>(progesterone)	</a:t>
            </a:r>
            <a:endParaRPr lang="zh-TW" altLang="zh-TW" dirty="0"/>
          </a:p>
          <a:p>
            <a:pPr marL="0" indent="0">
              <a:buFontTx/>
              <a:buNone/>
              <a:defRPr/>
            </a:pPr>
            <a:r>
              <a:rPr lang="en-US" altLang="zh-TW" dirty="0"/>
              <a:t>(C)</a:t>
            </a:r>
            <a:r>
              <a:rPr lang="zh-TW" altLang="zh-TW" dirty="0"/>
              <a:t>泌乳激素</a:t>
            </a:r>
            <a:r>
              <a:rPr lang="en-US" altLang="zh-TW" dirty="0"/>
              <a:t>(</a:t>
            </a:r>
            <a:r>
              <a:rPr lang="en-US" altLang="zh-TW" dirty="0" err="1"/>
              <a:t>luteotropic</a:t>
            </a:r>
            <a:r>
              <a:rPr lang="en-US" altLang="zh-TW" dirty="0"/>
              <a:t> hormone) 	</a:t>
            </a:r>
          </a:p>
          <a:p>
            <a:pPr marL="0" indent="0">
              <a:buFontTx/>
              <a:buNone/>
              <a:defRPr/>
            </a:pPr>
            <a:r>
              <a:rPr lang="en-US" altLang="zh-TW" dirty="0"/>
              <a:t>(D)</a:t>
            </a:r>
            <a:r>
              <a:rPr lang="zh-TW" altLang="zh-TW" dirty="0"/>
              <a:t>黃體成長激素</a:t>
            </a:r>
            <a:r>
              <a:rPr lang="en-US" altLang="zh-TW" dirty="0"/>
              <a:t>(luteinizing hormone)</a:t>
            </a:r>
            <a:endParaRPr lang="zh-TW" altLang="zh-TW" dirty="0"/>
          </a:p>
        </p:txBody>
      </p:sp>
      <p:sp>
        <p:nvSpPr>
          <p:cNvPr id="4" name="標題 1"/>
          <p:cNvSpPr txBox="1">
            <a:spLocks/>
          </p:cNvSpPr>
          <p:nvPr/>
        </p:nvSpPr>
        <p:spPr bwMode="auto">
          <a:xfrm>
            <a:off x="539750" y="5805488"/>
            <a:ext cx="3455988" cy="571500"/>
          </a:xfrm>
          <a:prstGeom prst="rect">
            <a:avLst/>
          </a:prstGeom>
          <a:noFill/>
          <a:ln>
            <a:noFill/>
          </a:ln>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a:lstStyle>
          <a:p>
            <a:pPr>
              <a:defRPr/>
            </a:pPr>
            <a:r>
              <a:rPr lang="zh-TW" altLang="en-US" sz="3200" kern="0" dirty="0">
                <a:latin typeface="標楷體" pitchFamily="65" charset="-120"/>
                <a:ea typeface="標楷體" pitchFamily="65" charset="-120"/>
              </a:rPr>
              <a:t>答案：</a:t>
            </a:r>
            <a:r>
              <a:rPr lang="en-US" altLang="zh-TW" sz="3200" dirty="0">
                <a:latin typeface="標楷體" panose="03000509000000000000" pitchFamily="65" charset="-120"/>
                <a:ea typeface="標楷體" panose="03000509000000000000" pitchFamily="65" charset="-120"/>
              </a:rPr>
              <a:t> </a:t>
            </a:r>
            <a:r>
              <a:rPr lang="en-US" altLang="zh-TW" sz="3200" dirty="0"/>
              <a:t>A</a:t>
            </a:r>
            <a:endParaRPr lang="zh-TW" altLang="en-US" sz="3200" kern="0" dirty="0">
              <a:latin typeface="標楷體" pitchFamily="65" charset="-120"/>
              <a:ea typeface="標楷體" pitchFamily="65" charset="-120"/>
            </a:endParaRPr>
          </a:p>
        </p:txBody>
      </p:sp>
    </p:spTree>
    <p:extLst>
      <p:ext uri="{BB962C8B-B14F-4D97-AF65-F5344CB8AC3E}">
        <p14:creationId xmlns:p14="http://schemas.microsoft.com/office/powerpoint/2010/main" val="1791009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B1D1B8B9-FF5F-45C7-9FEB-729423B9BEE4}" type="slidenum">
              <a:rPr lang="zh-TW" altLang="zh-CN"/>
              <a:pPr/>
              <a:t>42</a:t>
            </a:fld>
            <a:endParaRPr lang="en-US" altLang="zh-CN"/>
          </a:p>
        </p:txBody>
      </p:sp>
      <p:sp>
        <p:nvSpPr>
          <p:cNvPr id="74754" name="Rectangle 2"/>
          <p:cNvSpPr>
            <a:spLocks noGrp="1" noChangeArrowheads="1"/>
          </p:cNvSpPr>
          <p:nvPr>
            <p:ph type="title"/>
          </p:nvPr>
        </p:nvSpPr>
        <p:spPr>
          <a:xfrm>
            <a:off x="760413" y="46038"/>
            <a:ext cx="8232775" cy="7239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normAutofit fontScale="90000"/>
          </a:bodyPr>
          <a:lstStyle/>
          <a:p>
            <a:r>
              <a:rPr lang="zh-CN" altLang="en-US" sz="3600" b="1">
                <a:solidFill>
                  <a:srgbClr val="FF0000"/>
                </a:solidFill>
                <a:ea typeface="SimSun" pitchFamily="2" charset="-122"/>
              </a:rPr>
              <a:t>青少年的生理發展及心理影響</a:t>
            </a:r>
            <a:r>
              <a:rPr lang="zh-CN" altLang="en-US" sz="3600" b="1">
                <a:solidFill>
                  <a:srgbClr val="FF0000"/>
                </a:solidFill>
                <a:ea typeface="標楷體" pitchFamily="65" charset="-120"/>
              </a:rPr>
              <a:t> </a:t>
            </a:r>
            <a:r>
              <a:rPr lang="zh-CN" altLang="en-US" sz="4000" b="1">
                <a:solidFill>
                  <a:srgbClr val="000080"/>
                </a:solidFill>
                <a:ea typeface="SimSun" pitchFamily="2" charset="-122"/>
              </a:rPr>
              <a:t>考題</a:t>
            </a:r>
            <a:endParaRPr lang="zh-CN" altLang="en-US" sz="3600">
              <a:solidFill>
                <a:srgbClr val="FF0000"/>
              </a:solidFill>
              <a:ea typeface="SimSun" pitchFamily="2" charset="-122"/>
            </a:endParaRPr>
          </a:p>
        </p:txBody>
      </p:sp>
      <p:sp>
        <p:nvSpPr>
          <p:cNvPr id="74755" name="Rectangle 3"/>
          <p:cNvSpPr>
            <a:spLocks noGrp="1" noChangeArrowheads="1"/>
          </p:cNvSpPr>
          <p:nvPr>
            <p:ph type="body" idx="1"/>
          </p:nvPr>
        </p:nvSpPr>
        <p:spPr>
          <a:xfrm>
            <a:off x="900113" y="766763"/>
            <a:ext cx="7991475" cy="5903912"/>
          </a:xfrm>
          <a:gradFill rotWithShape="1">
            <a:gsLst>
              <a:gs pos="0">
                <a:srgbClr val="CC99FF"/>
              </a:gs>
              <a:gs pos="100000">
                <a:schemeClr val="bg1"/>
              </a:gs>
            </a:gsLst>
            <a:path path="rect">
              <a:fillToRect r="100000" b="100000"/>
            </a:path>
          </a:gra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lnSpcReduction="10000"/>
          </a:bodyPr>
          <a:lstStyle/>
          <a:p>
            <a:pPr marL="339725" indent="-339725" fontAlgn="base">
              <a:spcBef>
                <a:spcPct val="0"/>
              </a:spcBef>
              <a:buFont typeface="Wingdings" pitchFamily="2" charset="2"/>
              <a:buNone/>
            </a:pPr>
            <a:r>
              <a:rPr lang="en-US" altLang="zh-CN" sz="2400" b="1" dirty="0">
                <a:solidFill>
                  <a:srgbClr val="FF0000"/>
                </a:solidFill>
                <a:ea typeface="標楷體" pitchFamily="65" charset="-120"/>
              </a:rPr>
              <a:t>100</a:t>
            </a:r>
            <a:r>
              <a:rPr lang="zh-CN" altLang="en-US" sz="2400" b="1" dirty="0">
                <a:solidFill>
                  <a:srgbClr val="FF0000"/>
                </a:solidFill>
                <a:ea typeface="標楷體" pitchFamily="65" charset="-120"/>
              </a:rPr>
              <a:t>年</a:t>
            </a:r>
          </a:p>
          <a:p>
            <a:pPr marL="339725" indent="-339725">
              <a:buFont typeface="Wingdings" pitchFamily="2" charset="2"/>
              <a:buNone/>
            </a:pPr>
            <a:r>
              <a:rPr lang="zh-CN" altLang="en-US" sz="2400" b="1" dirty="0">
                <a:ea typeface="標楷體" pitchFamily="65" charset="-120"/>
              </a:rPr>
              <a:t>    青少年階段的生理發展受到內分泌腺體 的影響很大。下列何種內分泌腺體，在進入青春期之後會逐漸退化</a:t>
            </a:r>
            <a:r>
              <a:rPr lang="en-US" altLang="zh-CN" sz="2400" b="1" dirty="0">
                <a:ea typeface="標楷體" pitchFamily="65" charset="-120"/>
              </a:rPr>
              <a:t>?</a:t>
            </a:r>
          </a:p>
          <a:p>
            <a:pPr marL="339725" indent="-339725">
              <a:buFont typeface="Wingdings" pitchFamily="2" charset="2"/>
              <a:buNone/>
            </a:pPr>
            <a:r>
              <a:rPr lang="en-US" altLang="zh-CN" sz="2400" b="1" dirty="0">
                <a:ea typeface="標楷體" pitchFamily="65" charset="-120"/>
              </a:rPr>
              <a:t>(A) </a:t>
            </a:r>
            <a:r>
              <a:rPr lang="zh-CN" altLang="en-US" sz="2400" b="1" dirty="0">
                <a:ea typeface="標楷體" pitchFamily="65" charset="-120"/>
              </a:rPr>
              <a:t>甲狀腺</a:t>
            </a:r>
            <a:r>
              <a:rPr lang="en-US" altLang="zh-CN" sz="2400" b="1" dirty="0">
                <a:ea typeface="標楷體" pitchFamily="65" charset="-120"/>
              </a:rPr>
              <a:t>(thyroids) </a:t>
            </a:r>
          </a:p>
          <a:p>
            <a:pPr marL="339725" indent="-339725">
              <a:buFont typeface="Wingdings" pitchFamily="2" charset="2"/>
              <a:buNone/>
            </a:pPr>
            <a:r>
              <a:rPr lang="en-US" altLang="zh-CN" sz="2400" b="1" dirty="0">
                <a:ea typeface="標楷體" pitchFamily="65" charset="-120"/>
              </a:rPr>
              <a:t>(B) </a:t>
            </a:r>
            <a:r>
              <a:rPr lang="zh-CN" altLang="en-US" sz="2400" b="1" dirty="0">
                <a:ea typeface="標楷體" pitchFamily="65" charset="-120"/>
              </a:rPr>
              <a:t>松果腺</a:t>
            </a:r>
            <a:r>
              <a:rPr lang="en-US" altLang="zh-CN" sz="2400" b="1" dirty="0">
                <a:ea typeface="標楷體" pitchFamily="65" charset="-120"/>
              </a:rPr>
              <a:t>(pineal gland)</a:t>
            </a:r>
          </a:p>
          <a:p>
            <a:pPr marL="339725" indent="-339725">
              <a:buFont typeface="Wingdings" pitchFamily="2" charset="2"/>
              <a:buNone/>
            </a:pPr>
            <a:r>
              <a:rPr lang="en-US" altLang="zh-CN" sz="2400" b="1" dirty="0">
                <a:ea typeface="標楷體" pitchFamily="65" charset="-120"/>
              </a:rPr>
              <a:t>(C) </a:t>
            </a:r>
            <a:r>
              <a:rPr lang="zh-CN" altLang="en-US" sz="2400" b="1" dirty="0">
                <a:ea typeface="標楷體" pitchFamily="65" charset="-120"/>
              </a:rPr>
              <a:t>副甲狀腺</a:t>
            </a:r>
            <a:r>
              <a:rPr lang="en-US" altLang="zh-CN" sz="2400" b="1" dirty="0">
                <a:ea typeface="標楷體" pitchFamily="65" charset="-120"/>
              </a:rPr>
              <a:t>(</a:t>
            </a:r>
            <a:r>
              <a:rPr lang="en-US" altLang="zh-CN" sz="2400" b="1" dirty="0" err="1">
                <a:ea typeface="標楷體" pitchFamily="65" charset="-120"/>
              </a:rPr>
              <a:t>parathyroids</a:t>
            </a:r>
            <a:r>
              <a:rPr lang="en-US" altLang="zh-CN" sz="2400" b="1" dirty="0">
                <a:ea typeface="標楷體" pitchFamily="65" charset="-120"/>
              </a:rPr>
              <a:t>)        </a:t>
            </a:r>
          </a:p>
          <a:p>
            <a:pPr marL="339725" indent="-339725">
              <a:buFont typeface="Wingdings" pitchFamily="2" charset="2"/>
              <a:buNone/>
            </a:pPr>
            <a:r>
              <a:rPr lang="en-US" altLang="zh-CN" sz="2400" b="1" dirty="0">
                <a:ea typeface="標楷體" pitchFamily="65" charset="-120"/>
              </a:rPr>
              <a:t>(D) </a:t>
            </a:r>
            <a:r>
              <a:rPr lang="zh-CN" altLang="en-US" sz="2400" b="1" dirty="0">
                <a:ea typeface="標楷體" pitchFamily="65" charset="-120"/>
              </a:rPr>
              <a:t>腦下垂體</a:t>
            </a:r>
            <a:r>
              <a:rPr lang="en-US" altLang="zh-CN" sz="2400" b="1" dirty="0">
                <a:ea typeface="標楷體" pitchFamily="65" charset="-120"/>
              </a:rPr>
              <a:t>(pituitary body)</a:t>
            </a:r>
            <a:endParaRPr lang="en-US" altLang="zh-CN" sz="2400" b="1" dirty="0">
              <a:solidFill>
                <a:srgbClr val="FF0000"/>
              </a:solidFill>
              <a:ea typeface="標楷體" pitchFamily="65" charset="-120"/>
            </a:endParaRPr>
          </a:p>
          <a:p>
            <a:pPr marL="339725" indent="-339725" algn="just">
              <a:buFont typeface="Wingdings" pitchFamily="2" charset="2"/>
              <a:buNone/>
            </a:pPr>
            <a:r>
              <a:rPr lang="en-US" altLang="zh-CN" sz="2400" b="1" dirty="0">
                <a:solidFill>
                  <a:srgbClr val="FF0000"/>
                </a:solidFill>
                <a:ea typeface="標楷體" pitchFamily="65" charset="-120"/>
              </a:rPr>
              <a:t>94</a:t>
            </a:r>
            <a:r>
              <a:rPr lang="zh-CN" altLang="en-US" sz="2400" b="1" dirty="0">
                <a:solidFill>
                  <a:srgbClr val="FF0000"/>
                </a:solidFill>
                <a:ea typeface="標楷體" pitchFamily="65" charset="-120"/>
              </a:rPr>
              <a:t>年</a:t>
            </a:r>
          </a:p>
          <a:p>
            <a:pPr marL="339725" indent="-339725">
              <a:buFont typeface="Wingdings" pitchFamily="2" charset="2"/>
              <a:buNone/>
            </a:pPr>
            <a:r>
              <a:rPr lang="zh-CN" altLang="en-US" sz="2400" b="1" dirty="0">
                <a:ea typeface="標楷體" pitchFamily="65" charset="-120"/>
              </a:rPr>
              <a:t>在人體中，被認為是內分泌腺之母</a:t>
            </a:r>
            <a:r>
              <a:rPr lang="en-US" altLang="zh-CN" sz="2400" b="1" dirty="0">
                <a:ea typeface="標楷體" pitchFamily="65" charset="-120"/>
              </a:rPr>
              <a:t>(</a:t>
            </a:r>
            <a:r>
              <a:rPr lang="en-US" altLang="zh-CN" sz="2400" b="1" dirty="0" err="1">
                <a:ea typeface="標楷體" pitchFamily="65" charset="-120"/>
              </a:rPr>
              <a:t>mastergland</a:t>
            </a:r>
            <a:r>
              <a:rPr lang="en-US" altLang="zh-CN" sz="2400" b="1" dirty="0">
                <a:ea typeface="標楷體" pitchFamily="65" charset="-120"/>
              </a:rPr>
              <a:t>)</a:t>
            </a:r>
            <a:r>
              <a:rPr lang="zh-CN" altLang="en-US" sz="2400" b="1" dirty="0">
                <a:ea typeface="標楷體" pitchFamily="65" charset="-120"/>
              </a:rPr>
              <a:t>的為下列哪一種腺體？ </a:t>
            </a:r>
          </a:p>
          <a:p>
            <a:pPr marL="339725" indent="-339725">
              <a:buFont typeface="Wingdings" pitchFamily="2" charset="2"/>
              <a:buNone/>
            </a:pPr>
            <a:r>
              <a:rPr lang="en-US" altLang="zh-CN" sz="2400" b="1" dirty="0">
                <a:ea typeface="標楷體" pitchFamily="65" charset="-120"/>
              </a:rPr>
              <a:t>(A)</a:t>
            </a:r>
            <a:r>
              <a:rPr lang="zh-CN" altLang="en-US" sz="2400" b="1" dirty="0">
                <a:ea typeface="標楷體" pitchFamily="65" charset="-120"/>
              </a:rPr>
              <a:t>下視丘</a:t>
            </a:r>
            <a:r>
              <a:rPr lang="en-US" altLang="zh-CN" sz="2400" b="1" dirty="0">
                <a:ea typeface="標楷體" pitchFamily="65" charset="-120"/>
              </a:rPr>
              <a:t>(hypothalamus)      </a:t>
            </a:r>
          </a:p>
          <a:p>
            <a:pPr marL="339725" indent="-339725">
              <a:buFont typeface="Wingdings" pitchFamily="2" charset="2"/>
              <a:buNone/>
            </a:pPr>
            <a:r>
              <a:rPr lang="en-US" altLang="zh-CN" sz="2400" b="1" dirty="0">
                <a:ea typeface="標楷體" pitchFamily="65" charset="-120"/>
              </a:rPr>
              <a:t>(B)</a:t>
            </a:r>
            <a:r>
              <a:rPr lang="zh-CN" altLang="en-US" sz="2400" b="1" dirty="0">
                <a:ea typeface="標楷體" pitchFamily="65" charset="-120"/>
              </a:rPr>
              <a:t>甲狀腺</a:t>
            </a:r>
            <a:r>
              <a:rPr lang="en-US" altLang="zh-CN" sz="2400" b="1" dirty="0">
                <a:ea typeface="標楷體" pitchFamily="65" charset="-120"/>
              </a:rPr>
              <a:t>(thyroid)</a:t>
            </a:r>
          </a:p>
          <a:p>
            <a:pPr marL="339725" indent="-339725">
              <a:buFont typeface="Wingdings" pitchFamily="2" charset="2"/>
              <a:buNone/>
            </a:pPr>
            <a:r>
              <a:rPr lang="en-US" altLang="zh-CN" sz="2400" b="1" dirty="0">
                <a:ea typeface="標楷體" pitchFamily="65" charset="-120"/>
              </a:rPr>
              <a:t>(C)</a:t>
            </a:r>
            <a:r>
              <a:rPr lang="zh-CN" altLang="en-US" sz="2400" b="1" dirty="0">
                <a:ea typeface="標楷體" pitchFamily="65" charset="-120"/>
              </a:rPr>
              <a:t>副甲狀腺</a:t>
            </a:r>
            <a:r>
              <a:rPr lang="en-US" altLang="zh-CN" sz="2400" b="1" dirty="0">
                <a:ea typeface="標楷體" pitchFamily="65" charset="-120"/>
              </a:rPr>
              <a:t>(parathyroid)      </a:t>
            </a:r>
          </a:p>
          <a:p>
            <a:pPr marL="339725" indent="-339725">
              <a:buFont typeface="Wingdings" pitchFamily="2" charset="2"/>
              <a:buNone/>
            </a:pPr>
            <a:r>
              <a:rPr lang="en-US" altLang="zh-CN" sz="2400" b="1" dirty="0">
                <a:ea typeface="標楷體" pitchFamily="65" charset="-120"/>
              </a:rPr>
              <a:t>(D)</a:t>
            </a:r>
            <a:r>
              <a:rPr lang="zh-CN" altLang="en-US" sz="2400" b="1" dirty="0">
                <a:ea typeface="標楷體" pitchFamily="65" charset="-120"/>
              </a:rPr>
              <a:t>腦下垂腺</a:t>
            </a:r>
            <a:r>
              <a:rPr lang="en-US" altLang="zh-CN" sz="2400" b="1" dirty="0">
                <a:ea typeface="標楷體" pitchFamily="65" charset="-120"/>
              </a:rPr>
              <a:t>(pituitary) </a:t>
            </a:r>
            <a:endParaRPr lang="en-US" altLang="zh-CN" sz="2400" b="1" dirty="0">
              <a:solidFill>
                <a:srgbClr val="000000"/>
              </a:solidFill>
              <a:ea typeface="標楷體" pitchFamily="65" charset="-120"/>
            </a:endParaRPr>
          </a:p>
        </p:txBody>
      </p:sp>
      <p:sp>
        <p:nvSpPr>
          <p:cNvPr id="74756" name="Rectangle 4"/>
          <p:cNvSpPr>
            <a:spLocks noChangeArrowheads="1"/>
          </p:cNvSpPr>
          <p:nvPr/>
        </p:nvSpPr>
        <p:spPr bwMode="auto">
          <a:xfrm>
            <a:off x="969963" y="2276872"/>
            <a:ext cx="3379787" cy="4318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TW" altLang="en-US">
              <a:solidFill>
                <a:srgbClr val="0000FF"/>
              </a:solidFill>
            </a:endParaRPr>
          </a:p>
        </p:txBody>
      </p:sp>
      <p:sp>
        <p:nvSpPr>
          <p:cNvPr id="74757" name="Rectangle 5"/>
          <p:cNvSpPr>
            <a:spLocks noChangeArrowheads="1"/>
          </p:cNvSpPr>
          <p:nvPr/>
        </p:nvSpPr>
        <p:spPr bwMode="auto">
          <a:xfrm>
            <a:off x="900113" y="5877272"/>
            <a:ext cx="3246437" cy="4318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TW" altLang="en-US">
              <a:solidFill>
                <a:srgbClr val="0000FF"/>
              </a:solidFill>
            </a:endParaRPr>
          </a:p>
        </p:txBody>
      </p:sp>
    </p:spTree>
    <p:extLst>
      <p:ext uri="{BB962C8B-B14F-4D97-AF65-F5344CB8AC3E}">
        <p14:creationId xmlns:p14="http://schemas.microsoft.com/office/powerpoint/2010/main" val="1049146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4755"/>
                                        </p:tgtEl>
                                        <p:attrNameLst>
                                          <p:attrName>style.visibility</p:attrName>
                                        </p:attrNameLst>
                                      </p:cBhvr>
                                      <p:to>
                                        <p:strVal val="visible"/>
                                      </p:to>
                                    </p:set>
                                    <p:anim to="" calcmode="lin" valueType="num">
                                      <p:cBhvr>
                                        <p:cTn id="7" dur="1" fill="hold"/>
                                        <p:tgtEl>
                                          <p:spTgt spid="7475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47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autoUpdateAnimBg="0"/>
      <p:bldP spid="74756" grpId="0" animBg="1" autoUpdateAnimBg="0"/>
      <p:bldP spid="74757"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42A18D2A-F96B-4537-B7FC-7D7A7741DD0D}" type="slidenum">
              <a:rPr lang="zh-TW" altLang="zh-CN"/>
              <a:pPr/>
              <a:t>43</a:t>
            </a:fld>
            <a:endParaRPr lang="en-US" altLang="zh-CN"/>
          </a:p>
        </p:txBody>
      </p:sp>
      <p:sp>
        <p:nvSpPr>
          <p:cNvPr id="76802" name="Rectangle 2"/>
          <p:cNvSpPr>
            <a:spLocks noGrp="1" noChangeArrowheads="1"/>
          </p:cNvSpPr>
          <p:nvPr>
            <p:ph type="title"/>
          </p:nvPr>
        </p:nvSpPr>
        <p:spPr>
          <a:xfrm>
            <a:off x="760413" y="117475"/>
            <a:ext cx="8232775" cy="652463"/>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normAutofit fontScale="90000"/>
          </a:bodyPr>
          <a:lstStyle/>
          <a:p>
            <a:r>
              <a:rPr lang="zh-CN" altLang="en-US" sz="3600" b="1">
                <a:solidFill>
                  <a:srgbClr val="FF0000"/>
                </a:solidFill>
                <a:ea typeface="SimSun" pitchFamily="2" charset="-122"/>
              </a:rPr>
              <a:t>青少年的生理發展及心理影響</a:t>
            </a:r>
            <a:r>
              <a:rPr lang="zh-CN" altLang="en-US" sz="3600" b="1">
                <a:solidFill>
                  <a:srgbClr val="FF0000"/>
                </a:solidFill>
                <a:ea typeface="標楷體" pitchFamily="65" charset="-120"/>
              </a:rPr>
              <a:t> </a:t>
            </a:r>
            <a:r>
              <a:rPr lang="zh-CN" altLang="en-US" sz="4000" b="1">
                <a:solidFill>
                  <a:srgbClr val="000080"/>
                </a:solidFill>
                <a:ea typeface="SimSun" pitchFamily="2" charset="-122"/>
              </a:rPr>
              <a:t>考題</a:t>
            </a:r>
            <a:endParaRPr lang="zh-CN" altLang="en-US" sz="3600">
              <a:solidFill>
                <a:srgbClr val="FF0000"/>
              </a:solidFill>
              <a:ea typeface="SimSun" pitchFamily="2" charset="-122"/>
            </a:endParaRPr>
          </a:p>
        </p:txBody>
      </p:sp>
      <p:sp>
        <p:nvSpPr>
          <p:cNvPr id="76803" name="Rectangle 3"/>
          <p:cNvSpPr>
            <a:spLocks noGrp="1" noChangeArrowheads="1"/>
          </p:cNvSpPr>
          <p:nvPr>
            <p:ph type="body" idx="1"/>
          </p:nvPr>
        </p:nvSpPr>
        <p:spPr>
          <a:xfrm>
            <a:off x="107950" y="765175"/>
            <a:ext cx="8999538" cy="5365750"/>
          </a:xfrm>
          <a:gradFill rotWithShape="1">
            <a:gsLst>
              <a:gs pos="0">
                <a:srgbClr val="CC99FF"/>
              </a:gs>
              <a:gs pos="100000">
                <a:schemeClr val="bg1"/>
              </a:gs>
            </a:gsLst>
            <a:path path="rect">
              <a:fillToRect r="100000" b="100000"/>
            </a:path>
          </a:gra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fontAlgn="base">
              <a:spcBef>
                <a:spcPct val="0"/>
              </a:spcBef>
              <a:buFont typeface="Wingdings" pitchFamily="2" charset="2"/>
              <a:buNone/>
            </a:pPr>
            <a:r>
              <a:rPr lang="zh-CN" altLang="en-US" sz="2800">
                <a:solidFill>
                  <a:srgbClr val="FF0000"/>
                </a:solidFill>
                <a:ea typeface="標楷體" pitchFamily="65" charset="-120"/>
              </a:rPr>
              <a:t>  </a:t>
            </a:r>
            <a:r>
              <a:rPr lang="zh-CN" altLang="en-US" sz="2800" b="1">
                <a:solidFill>
                  <a:srgbClr val="FF0000"/>
                </a:solidFill>
                <a:ea typeface="標楷體" pitchFamily="65" charset="-120"/>
              </a:rPr>
              <a:t>  </a:t>
            </a:r>
            <a:r>
              <a:rPr lang="en-US" altLang="zh-CN" sz="2800" b="1">
                <a:solidFill>
                  <a:srgbClr val="FF0000"/>
                </a:solidFill>
                <a:ea typeface="標楷體" pitchFamily="65" charset="-120"/>
              </a:rPr>
              <a:t>94</a:t>
            </a:r>
            <a:r>
              <a:rPr lang="zh-CN" altLang="en-US" sz="2800" b="1">
                <a:solidFill>
                  <a:srgbClr val="FF0000"/>
                </a:solidFill>
                <a:ea typeface="標楷體" pitchFamily="65" charset="-120"/>
              </a:rPr>
              <a:t>年</a:t>
            </a:r>
          </a:p>
          <a:p>
            <a:pPr marL="0" indent="0" fontAlgn="base">
              <a:spcBef>
                <a:spcPct val="0"/>
              </a:spcBef>
              <a:buFont typeface="Symbol" pitchFamily="18" charset="2"/>
              <a:buBlip>
                <a:blip r:embed="rId2"/>
              </a:buBlip>
            </a:pPr>
            <a:r>
              <a:rPr lang="zh-CN" altLang="en-US" sz="2300" b="1">
                <a:ea typeface="標楷體" pitchFamily="65" charset="-120"/>
              </a:rPr>
              <a:t>青春期最明顯的生理轉變之一就是</a:t>
            </a:r>
            <a:r>
              <a:rPr lang="zh-CN" altLang="en-US" sz="2300" b="1">
                <a:solidFill>
                  <a:srgbClr val="000000"/>
                </a:solidFill>
                <a:ea typeface="標楷體" pitchFamily="65" charset="-120"/>
              </a:rPr>
              <a:t>成長陡增</a:t>
            </a:r>
            <a:r>
              <a:rPr lang="en-US" altLang="zh-CN" sz="2300" b="1">
                <a:solidFill>
                  <a:srgbClr val="000000"/>
                </a:solidFill>
                <a:ea typeface="標楷體" pitchFamily="65" charset="-120"/>
              </a:rPr>
              <a:t>(growth  spurt)</a:t>
            </a:r>
            <a:r>
              <a:rPr lang="zh-CN" altLang="en-US" sz="2300" b="1">
                <a:solidFill>
                  <a:srgbClr val="000000"/>
                </a:solidFill>
                <a:ea typeface="標楷體" pitchFamily="65" charset="-120"/>
              </a:rPr>
              <a:t>，</a:t>
            </a:r>
            <a:r>
              <a:rPr lang="zh-CN" altLang="en-US" sz="2300" b="1">
                <a:ea typeface="標楷體" pitchFamily="65" charset="-120"/>
              </a:rPr>
              <a:t>以下何者最為適當？</a:t>
            </a:r>
          </a:p>
          <a:p>
            <a:pPr marL="0" indent="0" fontAlgn="base">
              <a:spcBef>
                <a:spcPct val="0"/>
              </a:spcBef>
              <a:buFont typeface="Wingdings" pitchFamily="2" charset="2"/>
              <a:buNone/>
            </a:pPr>
            <a:r>
              <a:rPr lang="en-US" altLang="zh-CN" sz="2300" b="1">
                <a:ea typeface="標楷體" pitchFamily="65" charset="-120"/>
              </a:rPr>
              <a:t>(A)</a:t>
            </a:r>
            <a:r>
              <a:rPr lang="zh-CN" altLang="en-US" sz="2300" b="1">
                <a:ea typeface="標楷體" pitchFamily="65" charset="-120"/>
              </a:rPr>
              <a:t>此現象主要受遺傳所影響 </a:t>
            </a:r>
          </a:p>
          <a:p>
            <a:pPr marL="0" indent="0" fontAlgn="base">
              <a:spcBef>
                <a:spcPct val="0"/>
              </a:spcBef>
              <a:buFont typeface="Wingdings" pitchFamily="2" charset="2"/>
              <a:buNone/>
            </a:pPr>
            <a:r>
              <a:rPr lang="en-US" altLang="zh-CN" sz="2300" b="1">
                <a:ea typeface="標楷體" pitchFamily="65" charset="-120"/>
              </a:rPr>
              <a:t>(B)</a:t>
            </a:r>
            <a:r>
              <a:rPr lang="zh-CN" altLang="en-US" sz="2300" b="1">
                <a:ea typeface="標楷體" pitchFamily="65" charset="-120"/>
              </a:rPr>
              <a:t>此現象主要受環境所影響</a:t>
            </a:r>
          </a:p>
          <a:p>
            <a:pPr marL="0" indent="0" fontAlgn="base">
              <a:spcBef>
                <a:spcPct val="0"/>
              </a:spcBef>
              <a:buFont typeface="Wingdings" pitchFamily="2" charset="2"/>
              <a:buNone/>
            </a:pPr>
            <a:r>
              <a:rPr lang="en-US" altLang="zh-CN" sz="2300" b="1">
                <a:ea typeface="標楷體" pitchFamily="65" charset="-120"/>
              </a:rPr>
              <a:t>(C)</a:t>
            </a:r>
            <a:r>
              <a:rPr lang="zh-CN" altLang="en-US" sz="2300" b="1">
                <a:ea typeface="標楷體" pitchFamily="65" charset="-120"/>
              </a:rPr>
              <a:t>此現象男性受睪丸酮</a:t>
            </a:r>
            <a:r>
              <a:rPr lang="en-US" altLang="zh-CN" sz="2300" b="1">
                <a:ea typeface="標楷體" pitchFamily="65" charset="-120"/>
              </a:rPr>
              <a:t>(testosterone)</a:t>
            </a:r>
            <a:r>
              <a:rPr lang="zh-CN" altLang="en-US" sz="2300" b="1">
                <a:ea typeface="標楷體" pitchFamily="65" charset="-120"/>
              </a:rPr>
              <a:t>，女性受雌激素</a:t>
            </a:r>
            <a:r>
              <a:rPr lang="en-US" altLang="zh-CN" sz="2300" b="1">
                <a:ea typeface="標楷體" pitchFamily="65" charset="-120"/>
              </a:rPr>
              <a:t>(estrogens)</a:t>
            </a:r>
            <a:r>
              <a:rPr lang="zh-CN" altLang="en-US" sz="2300" b="1">
                <a:ea typeface="標楷體" pitchFamily="65" charset="-120"/>
              </a:rPr>
              <a:t>所影響 </a:t>
            </a:r>
          </a:p>
          <a:p>
            <a:pPr marL="0" indent="0" fontAlgn="base">
              <a:spcBef>
                <a:spcPct val="0"/>
              </a:spcBef>
              <a:buFont typeface="Wingdings" pitchFamily="2" charset="2"/>
              <a:buNone/>
            </a:pPr>
            <a:r>
              <a:rPr lang="en-US" altLang="zh-CN" sz="2300" b="1">
                <a:ea typeface="標楷體" pitchFamily="65" charset="-120"/>
              </a:rPr>
              <a:t>(D)</a:t>
            </a:r>
            <a:r>
              <a:rPr lang="zh-CN" altLang="en-US" sz="2300" b="1">
                <a:ea typeface="標楷體" pitchFamily="65" charset="-120"/>
              </a:rPr>
              <a:t>愈早出現性成熟，成長陡增就會愈快緩和下來而停止 </a:t>
            </a:r>
          </a:p>
          <a:p>
            <a:pPr marL="0" indent="0" fontAlgn="base">
              <a:spcBef>
                <a:spcPct val="0"/>
              </a:spcBef>
              <a:buFont typeface="Wingdings" pitchFamily="2" charset="2"/>
              <a:buNone/>
            </a:pPr>
            <a:endParaRPr lang="zh-CN" altLang="en-US" sz="2300" b="1">
              <a:ea typeface="標楷體" pitchFamily="65" charset="-120"/>
            </a:endParaRPr>
          </a:p>
          <a:p>
            <a:pPr marL="0" indent="0" fontAlgn="base">
              <a:spcBef>
                <a:spcPct val="0"/>
              </a:spcBef>
              <a:buFont typeface="Wingdings" pitchFamily="2" charset="2"/>
              <a:buNone/>
            </a:pPr>
            <a:r>
              <a:rPr lang="zh-CN" altLang="en-US" sz="2800" b="1">
                <a:solidFill>
                  <a:schemeClr val="hlink"/>
                </a:solidFill>
                <a:ea typeface="標楷體" pitchFamily="65" charset="-120"/>
              </a:rPr>
              <a:t>  </a:t>
            </a:r>
            <a:r>
              <a:rPr lang="zh-CN" altLang="en-US" sz="2800" b="1">
                <a:solidFill>
                  <a:srgbClr val="FF0000"/>
                </a:solidFill>
                <a:ea typeface="標楷體" pitchFamily="65" charset="-120"/>
              </a:rPr>
              <a:t>  </a:t>
            </a:r>
            <a:r>
              <a:rPr lang="en-US" altLang="zh-CN" sz="2800" b="1">
                <a:solidFill>
                  <a:srgbClr val="FF0000"/>
                </a:solidFill>
                <a:ea typeface="標楷體" pitchFamily="65" charset="-120"/>
              </a:rPr>
              <a:t>95</a:t>
            </a:r>
            <a:r>
              <a:rPr lang="zh-CN" altLang="en-US" sz="2800" b="1">
                <a:solidFill>
                  <a:srgbClr val="FF0000"/>
                </a:solidFill>
                <a:ea typeface="標楷體" pitchFamily="65" charset="-120"/>
              </a:rPr>
              <a:t>年</a:t>
            </a:r>
          </a:p>
          <a:p>
            <a:pPr marL="0" indent="0" fontAlgn="base">
              <a:spcBef>
                <a:spcPct val="0"/>
              </a:spcBef>
              <a:buFont typeface="Symbol" pitchFamily="18" charset="2"/>
              <a:buBlip>
                <a:blip r:embed="rId2"/>
              </a:buBlip>
            </a:pPr>
            <a:r>
              <a:rPr lang="zh-CN" altLang="en-US" sz="2300" b="1">
                <a:ea typeface="標楷體" pitchFamily="65" charset="-120"/>
              </a:rPr>
              <a:t>青春期的快速成長與生育能力趨於成熟的現象與下列何者有直接關係？</a:t>
            </a:r>
          </a:p>
          <a:p>
            <a:pPr marL="0" indent="0" fontAlgn="base">
              <a:spcBef>
                <a:spcPct val="0"/>
              </a:spcBef>
              <a:buFont typeface="Wingdings" pitchFamily="2" charset="2"/>
              <a:buNone/>
            </a:pPr>
            <a:r>
              <a:rPr lang="en-US" altLang="zh-CN" sz="2300" b="1">
                <a:ea typeface="標楷體" pitchFamily="65" charset="-120"/>
              </a:rPr>
              <a:t>(A)</a:t>
            </a:r>
            <a:r>
              <a:rPr lang="zh-CN" altLang="en-US" sz="2300" b="1">
                <a:ea typeface="標楷體" pitchFamily="65" charset="-120"/>
              </a:rPr>
              <a:t>松果腺、腦下腺、甲狀腺 </a:t>
            </a:r>
            <a:r>
              <a:rPr lang="en-US" altLang="zh-CN" sz="2300" b="1">
                <a:ea typeface="標楷體" pitchFamily="65" charset="-120"/>
              </a:rPr>
              <a:t>(B)</a:t>
            </a:r>
            <a:r>
              <a:rPr lang="zh-CN" altLang="en-US" sz="2300" b="1">
                <a:ea typeface="標楷體" pitchFamily="65" charset="-120"/>
              </a:rPr>
              <a:t>腦下腺、性腺、腎上腺</a:t>
            </a:r>
          </a:p>
          <a:p>
            <a:pPr marL="0" indent="0" fontAlgn="base">
              <a:spcBef>
                <a:spcPct val="0"/>
              </a:spcBef>
              <a:buFont typeface="Wingdings" pitchFamily="2" charset="2"/>
              <a:buNone/>
            </a:pPr>
            <a:r>
              <a:rPr lang="en-US" altLang="zh-CN" sz="2300" b="1">
                <a:ea typeface="標楷體" pitchFamily="65" charset="-120"/>
              </a:rPr>
              <a:t>(C)</a:t>
            </a:r>
            <a:r>
              <a:rPr lang="zh-CN" altLang="en-US" sz="2300" b="1">
                <a:ea typeface="標楷體" pitchFamily="65" charset="-120"/>
              </a:rPr>
              <a:t>下視丘、胼胝體、海馬迴 </a:t>
            </a:r>
            <a:r>
              <a:rPr lang="en-US" altLang="zh-CN" sz="2300" b="1">
                <a:ea typeface="標楷體" pitchFamily="65" charset="-120"/>
              </a:rPr>
              <a:t>(D)</a:t>
            </a:r>
            <a:r>
              <a:rPr lang="zh-CN" altLang="en-US" sz="2300" b="1">
                <a:ea typeface="標楷體" pitchFamily="65" charset="-120"/>
              </a:rPr>
              <a:t>下視丘、腦下腺、性腺</a:t>
            </a:r>
            <a:endParaRPr lang="zh-CN" altLang="en-US" sz="2400" b="1">
              <a:solidFill>
                <a:srgbClr val="000000"/>
              </a:solidFill>
              <a:ea typeface="標楷體" pitchFamily="65" charset="-120"/>
            </a:endParaRPr>
          </a:p>
        </p:txBody>
      </p:sp>
      <p:sp>
        <p:nvSpPr>
          <p:cNvPr id="76804" name="Rectangle 4"/>
          <p:cNvSpPr>
            <a:spLocks noChangeArrowheads="1"/>
          </p:cNvSpPr>
          <p:nvPr/>
        </p:nvSpPr>
        <p:spPr bwMode="auto">
          <a:xfrm>
            <a:off x="179388" y="3281363"/>
            <a:ext cx="7272337" cy="4318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TW" altLang="en-US">
              <a:solidFill>
                <a:srgbClr val="0000FF"/>
              </a:solidFill>
            </a:endParaRPr>
          </a:p>
        </p:txBody>
      </p:sp>
      <p:sp>
        <p:nvSpPr>
          <p:cNvPr id="76805" name="Rectangle 5"/>
          <p:cNvSpPr>
            <a:spLocks noChangeArrowheads="1"/>
          </p:cNvSpPr>
          <p:nvPr/>
        </p:nvSpPr>
        <p:spPr bwMode="auto">
          <a:xfrm>
            <a:off x="3927475" y="5440363"/>
            <a:ext cx="3454400" cy="4318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TW" altLang="en-US">
              <a:solidFill>
                <a:srgbClr val="0000FF"/>
              </a:solidFill>
            </a:endParaRPr>
          </a:p>
        </p:txBody>
      </p:sp>
    </p:spTree>
    <p:extLst>
      <p:ext uri="{BB962C8B-B14F-4D97-AF65-F5344CB8AC3E}">
        <p14:creationId xmlns:p14="http://schemas.microsoft.com/office/powerpoint/2010/main" val="2446012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6803"/>
                                        </p:tgtEl>
                                        <p:attrNameLst>
                                          <p:attrName>style.visibility</p:attrName>
                                        </p:attrNameLst>
                                      </p:cBhvr>
                                      <p:to>
                                        <p:strVal val="visible"/>
                                      </p:to>
                                    </p:set>
                                    <p:anim to="" calcmode="lin" valueType="num">
                                      <p:cBhvr>
                                        <p:cTn id="7" dur="1" fill="hold"/>
                                        <p:tgtEl>
                                          <p:spTgt spid="7680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680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6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nimBg="1" autoUpdateAnimBg="0"/>
      <p:bldP spid="76804" grpId="0" animBg="1" autoUpdateAnimBg="0"/>
      <p:bldP spid="7680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06BFF5B5-F752-4205-8FFE-67FCDC60C56B}" type="slidenum">
              <a:rPr lang="zh-TW" altLang="zh-CN"/>
              <a:pPr/>
              <a:t>44</a:t>
            </a:fld>
            <a:endParaRPr lang="en-US" altLang="zh-CN"/>
          </a:p>
        </p:txBody>
      </p:sp>
      <p:sp>
        <p:nvSpPr>
          <p:cNvPr id="78850" name="Rectangle 2"/>
          <p:cNvSpPr>
            <a:spLocks noGrp="1" noChangeArrowheads="1"/>
          </p:cNvSpPr>
          <p:nvPr>
            <p:ph type="title"/>
          </p:nvPr>
        </p:nvSpPr>
        <p:spPr>
          <a:xfrm>
            <a:off x="760413" y="193675"/>
            <a:ext cx="8232775" cy="652463"/>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normAutofit fontScale="90000"/>
          </a:bodyPr>
          <a:lstStyle/>
          <a:p>
            <a:r>
              <a:rPr lang="zh-CN" altLang="en-US" sz="3600" b="1">
                <a:solidFill>
                  <a:srgbClr val="FF0000"/>
                </a:solidFill>
                <a:ea typeface="SimSun" pitchFamily="2" charset="-122"/>
              </a:rPr>
              <a:t>青少年的生理發展及心理影響</a:t>
            </a:r>
            <a:r>
              <a:rPr lang="zh-CN" altLang="en-US" sz="3600" b="1">
                <a:solidFill>
                  <a:srgbClr val="FF0000"/>
                </a:solidFill>
                <a:ea typeface="標楷體" pitchFamily="65" charset="-120"/>
              </a:rPr>
              <a:t> </a:t>
            </a:r>
            <a:r>
              <a:rPr lang="zh-CN" altLang="en-US" sz="4000" b="1">
                <a:solidFill>
                  <a:srgbClr val="000080"/>
                </a:solidFill>
                <a:ea typeface="SimSun" pitchFamily="2" charset="-122"/>
              </a:rPr>
              <a:t>考題</a:t>
            </a:r>
            <a:endParaRPr lang="zh-CN" altLang="en-US" sz="3600">
              <a:solidFill>
                <a:srgbClr val="FF0000"/>
              </a:solidFill>
              <a:ea typeface="SimSun" pitchFamily="2" charset="-122"/>
            </a:endParaRPr>
          </a:p>
        </p:txBody>
      </p:sp>
      <p:sp>
        <p:nvSpPr>
          <p:cNvPr id="78851" name="Rectangle 3"/>
          <p:cNvSpPr>
            <a:spLocks noGrp="1" noChangeArrowheads="1"/>
          </p:cNvSpPr>
          <p:nvPr>
            <p:ph type="body" idx="1"/>
          </p:nvPr>
        </p:nvSpPr>
        <p:spPr>
          <a:xfrm>
            <a:off x="36513" y="909638"/>
            <a:ext cx="8956675" cy="5975350"/>
          </a:xfrm>
          <a:gradFill rotWithShape="1">
            <a:gsLst>
              <a:gs pos="0">
                <a:srgbClr val="CC99FF"/>
              </a:gs>
              <a:gs pos="100000">
                <a:schemeClr val="bg1"/>
              </a:gs>
            </a:gsLst>
            <a:path path="rect">
              <a:fillToRect r="100000" b="100000"/>
            </a:path>
          </a:gra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39725" indent="-339725" fontAlgn="base">
              <a:spcBef>
                <a:spcPct val="0"/>
              </a:spcBef>
              <a:buFont typeface="Wingdings" pitchFamily="2" charset="2"/>
              <a:buNone/>
            </a:pPr>
            <a:r>
              <a:rPr lang="zh-CN" altLang="en-US" sz="2400" b="1" dirty="0">
                <a:solidFill>
                  <a:srgbClr val="FF0000"/>
                </a:solidFill>
                <a:ea typeface="標楷體" pitchFamily="65" charset="-120"/>
              </a:rPr>
              <a:t>  </a:t>
            </a:r>
            <a:r>
              <a:rPr lang="zh-CN" altLang="en-US" sz="3600" b="1" dirty="0">
                <a:solidFill>
                  <a:srgbClr val="FF0000"/>
                </a:solidFill>
                <a:ea typeface="標楷體" pitchFamily="65" charset="-120"/>
              </a:rPr>
              <a:t>  </a:t>
            </a:r>
            <a:r>
              <a:rPr lang="en-US" altLang="zh-CN" sz="3600" b="1" dirty="0">
                <a:solidFill>
                  <a:srgbClr val="FF0000"/>
                </a:solidFill>
                <a:ea typeface="標楷體" pitchFamily="65" charset="-120"/>
              </a:rPr>
              <a:t>94</a:t>
            </a:r>
            <a:r>
              <a:rPr lang="zh-CN" altLang="en-US" sz="3600" b="1" dirty="0">
                <a:solidFill>
                  <a:srgbClr val="FF0000"/>
                </a:solidFill>
                <a:ea typeface="標楷體" pitchFamily="65" charset="-120"/>
              </a:rPr>
              <a:t>年</a:t>
            </a:r>
          </a:p>
          <a:p>
            <a:pPr marL="339725" indent="-339725">
              <a:buFont typeface="Symbol" pitchFamily="18" charset="2"/>
              <a:buBlip>
                <a:blip r:embed="rId2"/>
              </a:buBlip>
            </a:pPr>
            <a:r>
              <a:rPr lang="zh-CN" altLang="en-US" sz="2800" b="1" dirty="0">
                <a:ea typeface="標楷體" pitchFamily="65" charset="-120"/>
              </a:rPr>
              <a:t>各種不同的內分泌腺體影響青少年的發展，其中當個體招致外來壓力時，下列哪一個腺體會分泌較多的賀爾蒙，使身體的器官增加因應壓力的能力？ </a:t>
            </a:r>
          </a:p>
          <a:p>
            <a:pPr marL="339725" indent="-339725" fontAlgn="base">
              <a:spcBef>
                <a:spcPct val="0"/>
              </a:spcBef>
              <a:buFont typeface="Wingdings" pitchFamily="2" charset="2"/>
              <a:buNone/>
            </a:pPr>
            <a:r>
              <a:rPr lang="en-US" altLang="zh-CN" sz="2800" b="1" dirty="0">
                <a:ea typeface="標楷體" pitchFamily="65" charset="-120"/>
              </a:rPr>
              <a:t>(A) </a:t>
            </a:r>
            <a:r>
              <a:rPr lang="zh-CN" altLang="en-US" sz="2800" b="1" dirty="0">
                <a:ea typeface="標楷體" pitchFamily="65" charset="-120"/>
              </a:rPr>
              <a:t>腦下垂體  </a:t>
            </a:r>
            <a:r>
              <a:rPr lang="en-US" altLang="zh-CN" sz="2800" b="1" dirty="0">
                <a:ea typeface="標楷體" pitchFamily="65" charset="-120"/>
              </a:rPr>
              <a:t>(B) </a:t>
            </a:r>
            <a:r>
              <a:rPr lang="zh-CN" altLang="en-US" sz="2800" b="1" dirty="0">
                <a:ea typeface="標楷體" pitchFamily="65" charset="-120"/>
              </a:rPr>
              <a:t>甲狀腺</a:t>
            </a:r>
            <a:r>
              <a:rPr lang="zh-CN" altLang="en-US" sz="2800" b="1" dirty="0">
                <a:solidFill>
                  <a:srgbClr val="000000"/>
                </a:solidFill>
                <a:ea typeface="標楷體" pitchFamily="65" charset="-120"/>
              </a:rPr>
              <a:t>  </a:t>
            </a:r>
            <a:r>
              <a:rPr lang="en-US" altLang="zh-CN" sz="2800" b="1" dirty="0">
                <a:solidFill>
                  <a:srgbClr val="000000"/>
                </a:solidFill>
                <a:ea typeface="標楷體" pitchFamily="65" charset="-120"/>
              </a:rPr>
              <a:t>(C) </a:t>
            </a:r>
            <a:r>
              <a:rPr lang="zh-CN" altLang="en-US" sz="2800" b="1" dirty="0">
                <a:solidFill>
                  <a:srgbClr val="000000"/>
                </a:solidFill>
                <a:ea typeface="標楷體" pitchFamily="65" charset="-120"/>
              </a:rPr>
              <a:t>腎上腺 </a:t>
            </a:r>
            <a:r>
              <a:rPr lang="zh-CN" altLang="en-US" sz="2800" b="1" dirty="0">
                <a:ea typeface="標楷體" pitchFamily="65" charset="-120"/>
              </a:rPr>
              <a:t> </a:t>
            </a:r>
            <a:r>
              <a:rPr lang="en-US" altLang="zh-CN" sz="2800" b="1" dirty="0">
                <a:ea typeface="標楷體" pitchFamily="65" charset="-120"/>
              </a:rPr>
              <a:t>(D) </a:t>
            </a:r>
            <a:r>
              <a:rPr lang="zh-CN" altLang="en-US" sz="2800" b="1" dirty="0">
                <a:ea typeface="標楷體" pitchFamily="65" charset="-120"/>
              </a:rPr>
              <a:t>松果腺</a:t>
            </a:r>
            <a:endParaRPr lang="zh-CN" altLang="en-US" sz="2800" b="1" dirty="0">
              <a:solidFill>
                <a:srgbClr val="000000"/>
              </a:solidFill>
              <a:ea typeface="標楷體" pitchFamily="65" charset="-120"/>
            </a:endParaRPr>
          </a:p>
          <a:p>
            <a:pPr marL="339725" indent="-339725" fontAlgn="base">
              <a:spcBef>
                <a:spcPct val="100000"/>
              </a:spcBef>
              <a:buFont typeface="Symbol" pitchFamily="18" charset="2"/>
              <a:buBlip>
                <a:blip r:embed="rId2"/>
              </a:buBlip>
            </a:pPr>
            <a:r>
              <a:rPr lang="zh-CN" altLang="en-US" sz="2800" b="1" dirty="0">
                <a:ea typeface="標楷體" pitchFamily="65" charset="-120"/>
              </a:rPr>
              <a:t>下列哪一類青少年最有可能受到同儕的歡迎並被選為領袖？ </a:t>
            </a:r>
          </a:p>
          <a:p>
            <a:pPr marL="339725" indent="-339725" fontAlgn="base">
              <a:buFont typeface="Wingdings" pitchFamily="2" charset="2"/>
              <a:buNone/>
            </a:pPr>
            <a:r>
              <a:rPr lang="en-US" altLang="zh-CN" sz="2800" b="1" dirty="0">
                <a:ea typeface="標楷體" pitchFamily="65" charset="-120"/>
              </a:rPr>
              <a:t>(A) </a:t>
            </a:r>
            <a:r>
              <a:rPr lang="zh-CN" altLang="en-US" sz="2800" b="1" dirty="0">
                <a:ea typeface="標楷體" pitchFamily="65" charset="-120"/>
              </a:rPr>
              <a:t>早熟的女孩  </a:t>
            </a:r>
          </a:p>
          <a:p>
            <a:pPr marL="339725" indent="-339725" fontAlgn="base">
              <a:buFont typeface="Wingdings" pitchFamily="2" charset="2"/>
              <a:buNone/>
            </a:pPr>
            <a:r>
              <a:rPr lang="en-US" altLang="zh-CN" sz="2800" b="1" dirty="0" smtClean="0">
                <a:solidFill>
                  <a:srgbClr val="000000"/>
                </a:solidFill>
                <a:ea typeface="標楷體" pitchFamily="65" charset="-120"/>
              </a:rPr>
              <a:t>(B) </a:t>
            </a:r>
            <a:r>
              <a:rPr lang="zh-CN" altLang="en-US" sz="2800" b="1" dirty="0" smtClean="0">
                <a:ea typeface="標楷體" pitchFamily="65" charset="-120"/>
              </a:rPr>
              <a:t>早熟的男孩  </a:t>
            </a:r>
          </a:p>
          <a:p>
            <a:pPr marL="339725" indent="-339725" fontAlgn="base">
              <a:buFont typeface="Wingdings" pitchFamily="2" charset="2"/>
              <a:buNone/>
            </a:pPr>
            <a:r>
              <a:rPr lang="en-US" altLang="zh-CN" sz="2800" b="1" dirty="0" smtClean="0">
                <a:ea typeface="標楷體" pitchFamily="65" charset="-120"/>
              </a:rPr>
              <a:t>(C) </a:t>
            </a:r>
            <a:r>
              <a:rPr lang="zh-CN" altLang="en-US" sz="2800" b="1" dirty="0" smtClean="0">
                <a:ea typeface="標楷體" pitchFamily="65" charset="-120"/>
              </a:rPr>
              <a:t>晚熟的男孩  </a:t>
            </a:r>
          </a:p>
          <a:p>
            <a:pPr marL="339725" indent="-339725" fontAlgn="base">
              <a:spcBef>
                <a:spcPct val="0"/>
              </a:spcBef>
              <a:buFont typeface="Wingdings" pitchFamily="2" charset="2"/>
              <a:buNone/>
            </a:pPr>
            <a:r>
              <a:rPr lang="en-US" altLang="zh-CN" sz="2800" b="1" dirty="0" smtClean="0">
                <a:ea typeface="標楷體" pitchFamily="65" charset="-120"/>
              </a:rPr>
              <a:t>(</a:t>
            </a:r>
            <a:r>
              <a:rPr lang="en-US" altLang="zh-CN" sz="2800" b="1" dirty="0">
                <a:ea typeface="標楷體" pitchFamily="65" charset="-120"/>
              </a:rPr>
              <a:t>D) </a:t>
            </a:r>
            <a:r>
              <a:rPr lang="zh-CN" altLang="en-US" sz="2800" b="1" dirty="0">
                <a:ea typeface="標楷體" pitchFamily="65" charset="-120"/>
              </a:rPr>
              <a:t>成熟速度平均的女孩</a:t>
            </a:r>
            <a:endParaRPr lang="zh-CN" altLang="en-US" sz="2800" b="1" dirty="0">
              <a:solidFill>
                <a:srgbClr val="000000"/>
              </a:solidFill>
              <a:ea typeface="標楷體" pitchFamily="65" charset="-120"/>
            </a:endParaRPr>
          </a:p>
          <a:p>
            <a:pPr marL="339725" indent="-339725" fontAlgn="base">
              <a:spcBef>
                <a:spcPct val="0"/>
              </a:spcBef>
              <a:buFont typeface="Wingdings" pitchFamily="2" charset="2"/>
              <a:buNone/>
            </a:pPr>
            <a:endParaRPr lang="zh-CN" altLang="en-US" sz="2000" b="1" dirty="0">
              <a:solidFill>
                <a:srgbClr val="000000"/>
              </a:solidFill>
              <a:ea typeface="標楷體" pitchFamily="65" charset="-120"/>
            </a:endParaRPr>
          </a:p>
        </p:txBody>
      </p:sp>
      <p:sp>
        <p:nvSpPr>
          <p:cNvPr id="7" name="Rectangle 4"/>
          <p:cNvSpPr>
            <a:spLocks noChangeArrowheads="1"/>
          </p:cNvSpPr>
          <p:nvPr/>
        </p:nvSpPr>
        <p:spPr bwMode="auto">
          <a:xfrm>
            <a:off x="3995738" y="2852738"/>
            <a:ext cx="1800225" cy="504825"/>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TW" altLang="en-US">
              <a:solidFill>
                <a:srgbClr val="0000FF"/>
              </a:solidFill>
            </a:endParaRPr>
          </a:p>
        </p:txBody>
      </p:sp>
      <p:sp>
        <p:nvSpPr>
          <p:cNvPr id="8" name="Rectangle 4"/>
          <p:cNvSpPr>
            <a:spLocks noChangeArrowheads="1"/>
          </p:cNvSpPr>
          <p:nvPr/>
        </p:nvSpPr>
        <p:spPr bwMode="auto">
          <a:xfrm>
            <a:off x="107504" y="5085184"/>
            <a:ext cx="2520280" cy="504825"/>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TW" altLang="en-US">
              <a:solidFill>
                <a:srgbClr val="0000FF"/>
              </a:solidFill>
            </a:endParaRPr>
          </a:p>
        </p:txBody>
      </p:sp>
    </p:spTree>
    <p:extLst>
      <p:ext uri="{BB962C8B-B14F-4D97-AF65-F5344CB8AC3E}">
        <p14:creationId xmlns:p14="http://schemas.microsoft.com/office/powerpoint/2010/main" val="1866550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1">
                                            <p:bg/>
                                          </p:spTgt>
                                        </p:tgtEl>
                                        <p:attrNameLst>
                                          <p:attrName>style.visibility</p:attrName>
                                        </p:attrNameLst>
                                      </p:cBhvr>
                                      <p:to>
                                        <p:strVal val="visible"/>
                                      </p:to>
                                    </p:set>
                                    <p:anim calcmode="lin" valueType="num">
                                      <p:cBhvr additive="base">
                                        <p:cTn id="7" dur="500" fill="hold"/>
                                        <p:tgtEl>
                                          <p:spTgt spid="7885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1">
                                            <p:txEl>
                                              <p:pRg st="0" end="0"/>
                                            </p:txEl>
                                          </p:spTgt>
                                        </p:tgtEl>
                                        <p:attrNameLst>
                                          <p:attrName>style.visibility</p:attrName>
                                        </p:attrNameLst>
                                      </p:cBhvr>
                                      <p:to>
                                        <p:strVal val="visible"/>
                                      </p:to>
                                    </p:set>
                                    <p:anim calcmode="lin" valueType="num">
                                      <p:cBhvr additive="base">
                                        <p:cTn id="13"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8851">
                                            <p:txEl>
                                              <p:pRg st="1" end="1"/>
                                            </p:txEl>
                                          </p:spTgt>
                                        </p:tgtEl>
                                        <p:attrNameLst>
                                          <p:attrName>style.visibility</p:attrName>
                                        </p:attrNameLst>
                                      </p:cBhvr>
                                      <p:to>
                                        <p:strVal val="visible"/>
                                      </p:to>
                                    </p:set>
                                    <p:anim calcmode="lin" valueType="num">
                                      <p:cBhvr additive="base">
                                        <p:cTn id="17"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885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8851">
                                            <p:txEl>
                                              <p:pRg st="3" end="3"/>
                                            </p:txEl>
                                          </p:spTgt>
                                        </p:tgtEl>
                                        <p:attrNameLst>
                                          <p:attrName>style.visibility</p:attrName>
                                        </p:attrNameLst>
                                      </p:cBhvr>
                                      <p:to>
                                        <p:strVal val="visible"/>
                                      </p:to>
                                    </p:set>
                                    <p:anim calcmode="lin" valueType="num">
                                      <p:cBhvr additive="base">
                                        <p:cTn id="21"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88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 calcmode="lin" valueType="num">
                                      <p:cBhvr additive="base">
                                        <p:cTn id="25"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8851">
                                            <p:txEl>
                                              <p:pRg st="5" end="5"/>
                                            </p:txEl>
                                          </p:spTgt>
                                        </p:tgtEl>
                                        <p:attrNameLst>
                                          <p:attrName>style.visibility</p:attrName>
                                        </p:attrNameLst>
                                      </p:cBhvr>
                                      <p:to>
                                        <p:strVal val="visible"/>
                                      </p:to>
                                    </p:set>
                                    <p:anim calcmode="lin" valueType="num">
                                      <p:cBhvr additive="base">
                                        <p:cTn id="29"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8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8851">
                                            <p:txEl>
                                              <p:pRg st="6" end="6"/>
                                            </p:txEl>
                                          </p:spTgt>
                                        </p:tgtEl>
                                        <p:attrNameLst>
                                          <p:attrName>style.visibility</p:attrName>
                                        </p:attrNameLst>
                                      </p:cBhvr>
                                      <p:to>
                                        <p:strVal val="visible"/>
                                      </p:to>
                                    </p:set>
                                    <p:anim calcmode="lin" valueType="num">
                                      <p:cBhvr additive="base">
                                        <p:cTn id="33"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88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8851">
                                            <p:txEl>
                                              <p:pRg st="7" end="7"/>
                                            </p:txEl>
                                          </p:spTgt>
                                        </p:tgtEl>
                                        <p:attrNameLst>
                                          <p:attrName>style.visibility</p:attrName>
                                        </p:attrNameLst>
                                      </p:cBhvr>
                                      <p:to>
                                        <p:strVal val="visible"/>
                                      </p:to>
                                    </p:set>
                                    <p:anim calcmode="lin" valueType="num">
                                      <p:cBhvr additive="base">
                                        <p:cTn id="37"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8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002060"/>
                </a:solidFill>
                <a:latin typeface="微軟正黑體" panose="020B0604030504040204" pitchFamily="34" charset="-120"/>
                <a:ea typeface="微軟正黑體" panose="020B0604030504040204" pitchFamily="34" charset="-120"/>
              </a:rPr>
              <a:t>青少年的生理發展</a:t>
            </a:r>
            <a:r>
              <a:rPr lang="zh-TW" altLang="en-US" dirty="0" smtClean="0">
                <a:solidFill>
                  <a:srgbClr val="002060"/>
                </a:solidFill>
                <a:latin typeface="微軟正黑體" panose="020B0604030504040204" pitchFamily="34" charset="-120"/>
                <a:ea typeface="微軟正黑體" panose="020B0604030504040204" pitchFamily="34" charset="-120"/>
              </a:rPr>
              <a:t>特徵</a:t>
            </a:r>
            <a:endParaRPr lang="zh-TW" altLang="en-US" sz="2400" dirty="0">
              <a:solidFill>
                <a:srgbClr val="002060"/>
              </a:solidFill>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quarter" idx="1"/>
          </p:nvPr>
        </p:nvSpPr>
        <p:spPr>
          <a:xfrm>
            <a:off x="457200" y="1600200"/>
            <a:ext cx="8229600" cy="4853136"/>
          </a:xfrm>
        </p:spPr>
        <p:txBody>
          <a:bodyPr>
            <a:normAutofit/>
          </a:bodyPr>
          <a:lstStyle/>
          <a:p>
            <a:r>
              <a:rPr lang="zh-TW" altLang="en-US" sz="3200" dirty="0" smtClean="0">
                <a:solidFill>
                  <a:srgbClr val="FF0000"/>
                </a:solidFill>
                <a:latin typeface="微軟正黑體" panose="020B0604030504040204" pitchFamily="34" charset="-120"/>
                <a:ea typeface="微軟正黑體" panose="020B0604030504040204" pitchFamily="34" charset="-120"/>
              </a:rPr>
              <a:t>一、青春期的出現</a:t>
            </a:r>
            <a:r>
              <a:rPr lang="en-US" altLang="zh-TW" sz="3200" dirty="0" smtClean="0">
                <a:solidFill>
                  <a:srgbClr val="FF0000"/>
                </a:solidFill>
                <a:latin typeface="微軟正黑體" panose="020B0604030504040204" pitchFamily="34" charset="-120"/>
                <a:ea typeface="微軟正黑體" panose="020B0604030504040204" pitchFamily="34" charset="-120"/>
              </a:rPr>
              <a:t/>
            </a:r>
            <a:br>
              <a:rPr lang="en-US" altLang="zh-TW" sz="3200" dirty="0" smtClean="0">
                <a:solidFill>
                  <a:srgbClr val="FF0000"/>
                </a:solidFill>
                <a:latin typeface="微軟正黑體" panose="020B0604030504040204" pitchFamily="34" charset="-120"/>
                <a:ea typeface="微軟正黑體" panose="020B0604030504040204" pitchFamily="34" charset="-120"/>
              </a:rPr>
            </a:br>
            <a:r>
              <a:rPr lang="zh-TW" altLang="en-US" sz="3200" dirty="0" smtClean="0">
                <a:solidFill>
                  <a:srgbClr val="FF0000"/>
                </a:solidFill>
                <a:latin typeface="微軟正黑體" panose="020B0604030504040204" pitchFamily="34" charset="-120"/>
                <a:ea typeface="微軟正黑體" panose="020B0604030504040204" pitchFamily="34" charset="-120"/>
              </a:rPr>
              <a:t>青少年開始身體劇烈改變、荷爾蒙大量分泌的身體成熟及生育功能成熟階段。</a:t>
            </a:r>
            <a:endParaRPr lang="en-US" altLang="zh-TW" sz="3200" dirty="0" smtClean="0">
              <a:solidFill>
                <a:srgbClr val="FF0000"/>
              </a:solidFill>
              <a:latin typeface="微軟正黑體" panose="020B0604030504040204" pitchFamily="34" charset="-120"/>
              <a:ea typeface="微軟正黑體" panose="020B0604030504040204" pitchFamily="34" charset="-120"/>
            </a:endParaRPr>
          </a:p>
          <a:p>
            <a:r>
              <a:rPr lang="zh-TW" altLang="en-US" sz="3200" dirty="0" smtClean="0">
                <a:solidFill>
                  <a:srgbClr val="FF0000"/>
                </a:solidFill>
                <a:latin typeface="微軟正黑體" panose="020B0604030504040204" pitchFamily="34" charset="-120"/>
                <a:ea typeface="微軟正黑體" panose="020B0604030504040204" pitchFamily="34" charset="-120"/>
              </a:rPr>
              <a:t>二、生長之大爆發</a:t>
            </a:r>
            <a:r>
              <a:rPr lang="en-US" altLang="zh-TW" sz="3200" dirty="0" smtClean="0">
                <a:solidFill>
                  <a:srgbClr val="FF0000"/>
                </a:solidFill>
                <a:latin typeface="微軟正黑體" panose="020B0604030504040204" pitchFamily="34" charset="-120"/>
                <a:ea typeface="微軟正黑體" panose="020B0604030504040204" pitchFamily="34" charset="-120"/>
              </a:rPr>
              <a:t>(</a:t>
            </a:r>
            <a:r>
              <a:rPr lang="zh-TW" altLang="en-US" sz="3200" dirty="0" smtClean="0">
                <a:solidFill>
                  <a:srgbClr val="FF0000"/>
                </a:solidFill>
                <a:latin typeface="微軟正黑體" panose="020B0604030504040204" pitchFamily="34" charset="-120"/>
                <a:ea typeface="微軟正黑體" panose="020B0604030504040204" pitchFamily="34" charset="-120"/>
              </a:rPr>
              <a:t>身體及外表快速改變</a:t>
            </a:r>
            <a:r>
              <a:rPr lang="en-US" altLang="zh-TW" sz="3200" dirty="0" smtClean="0">
                <a:solidFill>
                  <a:srgbClr val="FF0000"/>
                </a:solidFill>
                <a:latin typeface="微軟正黑體" panose="020B0604030504040204" pitchFamily="34" charset="-120"/>
                <a:ea typeface="微軟正黑體" panose="020B0604030504040204" pitchFamily="34" charset="-120"/>
              </a:rPr>
              <a:t>)</a:t>
            </a:r>
            <a:br>
              <a:rPr lang="en-US" altLang="zh-TW" sz="3200" dirty="0" smtClean="0">
                <a:solidFill>
                  <a:srgbClr val="FF0000"/>
                </a:solidFill>
                <a:latin typeface="微軟正黑體" panose="020B0604030504040204" pitchFamily="34" charset="-120"/>
                <a:ea typeface="微軟正黑體" panose="020B0604030504040204" pitchFamily="34" charset="-120"/>
              </a:rPr>
            </a:br>
            <a:r>
              <a:rPr lang="zh-TW" altLang="en-US" sz="3200" dirty="0" smtClean="0">
                <a:solidFill>
                  <a:srgbClr val="FF0000"/>
                </a:solidFill>
                <a:latin typeface="微軟正黑體" panose="020B0604030504040204" pitchFamily="34" charset="-120"/>
                <a:ea typeface="微軟正黑體" panose="020B0604030504040204" pitchFamily="34" charset="-120"/>
              </a:rPr>
              <a:t>第二性徵出現</a:t>
            </a:r>
            <a:r>
              <a:rPr lang="en-US" altLang="zh-TW" sz="3200" dirty="0" smtClean="0">
                <a:solidFill>
                  <a:srgbClr val="FF0000"/>
                </a:solidFill>
                <a:latin typeface="微軟正黑體" panose="020B0604030504040204" pitchFamily="34" charset="-120"/>
                <a:ea typeface="微軟正黑體" panose="020B0604030504040204" pitchFamily="34" charset="-120"/>
              </a:rPr>
              <a:t/>
            </a:r>
            <a:br>
              <a:rPr lang="en-US" altLang="zh-TW" sz="3200" dirty="0" smtClean="0">
                <a:solidFill>
                  <a:srgbClr val="FF0000"/>
                </a:solidFill>
                <a:latin typeface="微軟正黑體" panose="020B0604030504040204" pitchFamily="34" charset="-120"/>
                <a:ea typeface="微軟正黑體" panose="020B0604030504040204" pitchFamily="34" charset="-120"/>
              </a:rPr>
            </a:br>
            <a:r>
              <a:rPr lang="zh-TW" altLang="en-US" sz="3200" dirty="0" smtClean="0">
                <a:solidFill>
                  <a:srgbClr val="FF0000"/>
                </a:solidFill>
                <a:latin typeface="微軟正黑體" panose="020B0604030504040204" pitchFamily="34" charset="-120"/>
                <a:ea typeface="微軟正黑體" panose="020B0604030504040204" pitchFamily="34" charset="-120"/>
              </a:rPr>
              <a:t>女生</a:t>
            </a:r>
            <a:r>
              <a:rPr lang="en-US" altLang="zh-TW" sz="3200" dirty="0" smtClean="0">
                <a:solidFill>
                  <a:srgbClr val="FF0000"/>
                </a:solidFill>
                <a:latin typeface="微軟正黑體" panose="020B0604030504040204" pitchFamily="34" charset="-120"/>
                <a:ea typeface="微軟正黑體" panose="020B0604030504040204" pitchFamily="34" charset="-120"/>
              </a:rPr>
              <a:t>9</a:t>
            </a:r>
            <a:r>
              <a:rPr lang="zh-TW" altLang="en-US" sz="3200" dirty="0" smtClean="0">
                <a:solidFill>
                  <a:srgbClr val="FF0000"/>
                </a:solidFill>
                <a:latin typeface="微軟正黑體" panose="020B0604030504040204" pitchFamily="34" charset="-120"/>
                <a:ea typeface="微軟正黑體" panose="020B0604030504040204" pitchFamily="34" charset="-120"/>
              </a:rPr>
              <a:t>歲開始，</a:t>
            </a:r>
            <a:r>
              <a:rPr lang="en-US" altLang="zh-TW" sz="3200" dirty="0" smtClean="0">
                <a:solidFill>
                  <a:srgbClr val="FF0000"/>
                </a:solidFill>
                <a:latin typeface="微軟正黑體" panose="020B0604030504040204" pitchFamily="34" charset="-120"/>
                <a:ea typeface="微軟正黑體" panose="020B0604030504040204" pitchFamily="34" charset="-120"/>
              </a:rPr>
              <a:t>11</a:t>
            </a:r>
            <a:r>
              <a:rPr lang="zh-TW" altLang="en-US" sz="3200" dirty="0" smtClean="0">
                <a:solidFill>
                  <a:srgbClr val="FF0000"/>
                </a:solidFill>
                <a:latin typeface="微軟正黑體" panose="020B0604030504040204" pitchFamily="34" charset="-120"/>
                <a:ea typeface="微軟正黑體" panose="020B0604030504040204" pitchFamily="34" charset="-120"/>
              </a:rPr>
              <a:t>歲半高峰，</a:t>
            </a:r>
            <a:r>
              <a:rPr lang="en-US" altLang="zh-TW" sz="3200" dirty="0" smtClean="0">
                <a:solidFill>
                  <a:srgbClr val="FF0000"/>
                </a:solidFill>
                <a:latin typeface="微軟正黑體" panose="020B0604030504040204" pitchFamily="34" charset="-120"/>
                <a:ea typeface="微軟正黑體" panose="020B0604030504040204" pitchFamily="34" charset="-120"/>
              </a:rPr>
              <a:t>14</a:t>
            </a:r>
            <a:r>
              <a:rPr lang="zh-TW" altLang="en-US" sz="3200" dirty="0" smtClean="0">
                <a:solidFill>
                  <a:srgbClr val="FF0000"/>
                </a:solidFill>
                <a:latin typeface="微軟正黑體" panose="020B0604030504040204" pitchFamily="34" charset="-120"/>
                <a:ea typeface="微軟正黑體" panose="020B0604030504040204" pitchFamily="34" charset="-120"/>
              </a:rPr>
              <a:t>歲停止</a:t>
            </a:r>
            <a:r>
              <a:rPr lang="en-US" altLang="zh-TW" sz="3200" dirty="0" smtClean="0">
                <a:solidFill>
                  <a:srgbClr val="FF0000"/>
                </a:solidFill>
                <a:latin typeface="微軟正黑體" panose="020B0604030504040204" pitchFamily="34" charset="-120"/>
                <a:ea typeface="微軟正黑體" panose="020B0604030504040204" pitchFamily="34" charset="-120"/>
              </a:rPr>
              <a:t/>
            </a:r>
            <a:br>
              <a:rPr lang="en-US" altLang="zh-TW" sz="3200" dirty="0" smtClean="0">
                <a:solidFill>
                  <a:srgbClr val="FF0000"/>
                </a:solidFill>
                <a:latin typeface="微軟正黑體" panose="020B0604030504040204" pitchFamily="34" charset="-120"/>
                <a:ea typeface="微軟正黑體" panose="020B0604030504040204" pitchFamily="34" charset="-120"/>
              </a:rPr>
            </a:br>
            <a:r>
              <a:rPr lang="zh-TW" altLang="en-US" sz="3200" dirty="0" smtClean="0">
                <a:solidFill>
                  <a:srgbClr val="FF0000"/>
                </a:solidFill>
                <a:latin typeface="微軟正黑體" panose="020B0604030504040204" pitchFamily="34" charset="-120"/>
                <a:ea typeface="微軟正黑體" panose="020B0604030504040204" pitchFamily="34" charset="-120"/>
              </a:rPr>
              <a:t>男生</a:t>
            </a:r>
            <a:r>
              <a:rPr lang="en-US" altLang="zh-TW" sz="3200" dirty="0" smtClean="0">
                <a:solidFill>
                  <a:srgbClr val="FF0000"/>
                </a:solidFill>
                <a:latin typeface="微軟正黑體" panose="020B0604030504040204" pitchFamily="34" charset="-120"/>
                <a:ea typeface="微軟正黑體" panose="020B0604030504040204" pitchFamily="34" charset="-120"/>
              </a:rPr>
              <a:t>11</a:t>
            </a:r>
            <a:r>
              <a:rPr lang="zh-TW" altLang="en-US" sz="3200" dirty="0" smtClean="0">
                <a:solidFill>
                  <a:srgbClr val="FF0000"/>
                </a:solidFill>
                <a:latin typeface="微軟正黑體" panose="020B0604030504040204" pitchFamily="34" charset="-120"/>
                <a:ea typeface="微軟正黑體" panose="020B0604030504040204" pitchFamily="34" charset="-120"/>
              </a:rPr>
              <a:t>歲開始，</a:t>
            </a:r>
            <a:r>
              <a:rPr lang="en-US" altLang="zh-TW" sz="3200" dirty="0" smtClean="0">
                <a:solidFill>
                  <a:srgbClr val="FF0000"/>
                </a:solidFill>
                <a:latin typeface="微軟正黑體" panose="020B0604030504040204" pitchFamily="34" charset="-120"/>
                <a:ea typeface="微軟正黑體" panose="020B0604030504040204" pitchFamily="34" charset="-120"/>
              </a:rPr>
              <a:t>13</a:t>
            </a:r>
            <a:r>
              <a:rPr lang="zh-TW" altLang="en-US" sz="3200" dirty="0" smtClean="0">
                <a:solidFill>
                  <a:srgbClr val="FF0000"/>
                </a:solidFill>
                <a:latin typeface="微軟正黑體" panose="020B0604030504040204" pitchFamily="34" charset="-120"/>
                <a:ea typeface="微軟正黑體" panose="020B0604030504040204" pitchFamily="34" charset="-120"/>
              </a:rPr>
              <a:t>歲半高峰，</a:t>
            </a:r>
            <a:r>
              <a:rPr lang="en-US" altLang="zh-TW" sz="3200" dirty="0" smtClean="0">
                <a:solidFill>
                  <a:srgbClr val="FF0000"/>
                </a:solidFill>
                <a:latin typeface="微軟正黑體" panose="020B0604030504040204" pitchFamily="34" charset="-120"/>
                <a:ea typeface="微軟正黑體" panose="020B0604030504040204" pitchFamily="34" charset="-120"/>
              </a:rPr>
              <a:t>16</a:t>
            </a:r>
            <a:r>
              <a:rPr lang="zh-TW" altLang="en-US" sz="3200" dirty="0" smtClean="0">
                <a:solidFill>
                  <a:srgbClr val="FF0000"/>
                </a:solidFill>
                <a:latin typeface="微軟正黑體" panose="020B0604030504040204" pitchFamily="34" charset="-120"/>
                <a:ea typeface="微軟正黑體" panose="020B0604030504040204" pitchFamily="34" charset="-120"/>
              </a:rPr>
              <a:t>歲半停止</a:t>
            </a:r>
            <a:endParaRPr lang="en-US" altLang="zh-TW" sz="3200" dirty="0" smtClean="0">
              <a:solidFill>
                <a:srgbClr val="FF0000"/>
              </a:solidFill>
              <a:latin typeface="微軟正黑體" panose="020B0604030504040204" pitchFamily="34" charset="-120"/>
              <a:ea typeface="微軟正黑體" panose="020B0604030504040204" pitchFamily="34" charset="-120"/>
            </a:endParaRPr>
          </a:p>
          <a:p>
            <a:r>
              <a:rPr lang="zh-TW" altLang="en-US" sz="3200" dirty="0" smtClean="0">
                <a:solidFill>
                  <a:srgbClr val="FF0000"/>
                </a:solidFill>
                <a:latin typeface="微軟正黑體" panose="020B0604030504040204" pitchFamily="34" charset="-120"/>
                <a:ea typeface="微軟正黑體" panose="020B0604030504040204" pitchFamily="34" charset="-120"/>
              </a:rPr>
              <a:t>三、性的成熟</a:t>
            </a:r>
            <a:r>
              <a:rPr lang="en-US" altLang="zh-TW" sz="3200" dirty="0" smtClean="0">
                <a:solidFill>
                  <a:srgbClr val="FF0000"/>
                </a:solidFill>
                <a:latin typeface="微軟正黑體" panose="020B0604030504040204" pitchFamily="34" charset="-120"/>
                <a:ea typeface="微軟正黑體" panose="020B0604030504040204" pitchFamily="34" charset="-120"/>
              </a:rPr>
              <a:t/>
            </a:r>
            <a:br>
              <a:rPr lang="en-US" altLang="zh-TW" sz="3200" dirty="0" smtClean="0">
                <a:solidFill>
                  <a:srgbClr val="FF0000"/>
                </a:solidFill>
                <a:latin typeface="微軟正黑體" panose="020B0604030504040204" pitchFamily="34" charset="-120"/>
                <a:ea typeface="微軟正黑體" panose="020B0604030504040204" pitchFamily="34" charset="-120"/>
              </a:rPr>
            </a:br>
            <a:r>
              <a:rPr lang="zh-TW" altLang="en-US" sz="3200" dirty="0" smtClean="0">
                <a:solidFill>
                  <a:srgbClr val="FF0000"/>
                </a:solidFill>
                <a:latin typeface="微軟正黑體" panose="020B0604030504040204" pitchFamily="34" charset="-120"/>
                <a:ea typeface="微軟正黑體" panose="020B0604030504040204" pitchFamily="34" charset="-120"/>
              </a:rPr>
              <a:t>女生比男生有更多青春期早發的情況。</a:t>
            </a:r>
            <a:endParaRPr lang="en-US" altLang="zh-TW" sz="3200" dirty="0" smtClean="0">
              <a:solidFill>
                <a:srgbClr val="FF0000"/>
              </a:solidFill>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78864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body" idx="1"/>
          </p:nvPr>
        </p:nvSpPr>
        <p:spPr>
          <a:xfrm>
            <a:off x="468313" y="620713"/>
            <a:ext cx="8229600" cy="1295400"/>
          </a:xfrm>
        </p:spPr>
        <p:txBody>
          <a:bodyPr/>
          <a:lstStyle/>
          <a:p>
            <a:pPr eaLnBrk="1" hangingPunct="1">
              <a:buFontTx/>
              <a:buNone/>
            </a:pPr>
            <a:r>
              <a:rPr lang="en-US" altLang="zh-TW" sz="3600" smtClean="0">
                <a:ea typeface="標楷體" pitchFamily="65" charset="-120"/>
              </a:rPr>
              <a:t>   </a:t>
            </a:r>
            <a:r>
              <a:rPr lang="zh-TW" altLang="en-US" sz="3600" smtClean="0">
                <a:ea typeface="標楷體" pitchFamily="65" charset="-120"/>
              </a:rPr>
              <a:t>青少年期身體發展包括五個方面的重大變化：</a:t>
            </a:r>
            <a:r>
              <a:rPr lang="zh-TW" altLang="en-US" smtClean="0"/>
              <a:t> </a:t>
            </a:r>
          </a:p>
        </p:txBody>
      </p:sp>
      <p:sp>
        <p:nvSpPr>
          <p:cNvPr id="12299" name="AutoShape 8"/>
          <p:cNvSpPr>
            <a:spLocks noChangeArrowheads="1"/>
          </p:cNvSpPr>
          <p:nvPr/>
        </p:nvSpPr>
        <p:spPr bwMode="auto">
          <a:xfrm>
            <a:off x="971550" y="1916113"/>
            <a:ext cx="7272338" cy="576262"/>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sz="3000">
                <a:ea typeface="標楷體" pitchFamily="65" charset="-120"/>
              </a:rPr>
              <a:t>身體快速成長而造成體重和身高驟增。</a:t>
            </a:r>
            <a:r>
              <a:rPr lang="zh-TW" altLang="en-US" sz="3000"/>
              <a:t> </a:t>
            </a:r>
          </a:p>
        </p:txBody>
      </p:sp>
      <p:sp>
        <p:nvSpPr>
          <p:cNvPr id="12300" name="AutoShape 8"/>
          <p:cNvSpPr>
            <a:spLocks noChangeArrowheads="1"/>
          </p:cNvSpPr>
          <p:nvPr/>
        </p:nvSpPr>
        <p:spPr bwMode="auto">
          <a:xfrm>
            <a:off x="971550" y="2708275"/>
            <a:ext cx="7272338" cy="576263"/>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sz="3000">
                <a:latin typeface="標楷體" pitchFamily="65" charset="-120"/>
                <a:ea typeface="標楷體" pitchFamily="65" charset="-120"/>
              </a:rPr>
              <a:t>性腺進一步發展。 </a:t>
            </a:r>
          </a:p>
        </p:txBody>
      </p:sp>
      <p:sp>
        <p:nvSpPr>
          <p:cNvPr id="12301" name="AutoShape 8"/>
          <p:cNvSpPr>
            <a:spLocks noChangeArrowheads="1"/>
          </p:cNvSpPr>
          <p:nvPr/>
        </p:nvSpPr>
        <p:spPr bwMode="auto">
          <a:xfrm>
            <a:off x="971550" y="3500438"/>
            <a:ext cx="7272338" cy="936625"/>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sz="3000">
                <a:latin typeface="標楷體" pitchFamily="65" charset="-120"/>
                <a:ea typeface="標楷體" pitchFamily="65" charset="-120"/>
              </a:rPr>
              <a:t>第二性徵發展：生殖器、乳房、聲音改變</a:t>
            </a:r>
          </a:p>
          <a:p>
            <a:pPr eaLnBrk="1" hangingPunct="1">
              <a:spcBef>
                <a:spcPct val="0"/>
              </a:spcBef>
              <a:buFontTx/>
              <a:buNone/>
            </a:pPr>
            <a:r>
              <a:rPr lang="zh-TW" altLang="en-US" sz="3000">
                <a:latin typeface="標楷體" pitchFamily="65" charset="-120"/>
                <a:ea typeface="標楷體" pitchFamily="65" charset="-120"/>
              </a:rPr>
              <a:t>及陰毛的出現。 </a:t>
            </a:r>
          </a:p>
        </p:txBody>
      </p:sp>
      <p:sp>
        <p:nvSpPr>
          <p:cNvPr id="12302" name="AutoShape 8"/>
          <p:cNvSpPr>
            <a:spLocks noChangeArrowheads="1"/>
          </p:cNvSpPr>
          <p:nvPr/>
        </p:nvSpPr>
        <p:spPr bwMode="auto">
          <a:xfrm>
            <a:off x="971550" y="4652963"/>
            <a:ext cx="7272338" cy="576262"/>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sz="3000">
                <a:latin typeface="標楷體" pitchFamily="65" charset="-120"/>
                <a:ea typeface="標楷體" pitchFamily="65" charset="-120"/>
              </a:rPr>
              <a:t>身體結構的改變：脂肪和肌肉的增加。 </a:t>
            </a:r>
          </a:p>
        </p:txBody>
      </p:sp>
      <p:sp>
        <p:nvSpPr>
          <p:cNvPr id="12303" name="AutoShape 8"/>
          <p:cNvSpPr>
            <a:spLocks noChangeArrowheads="1"/>
          </p:cNvSpPr>
          <p:nvPr/>
        </p:nvSpPr>
        <p:spPr bwMode="auto">
          <a:xfrm>
            <a:off x="971550" y="5445125"/>
            <a:ext cx="7272338" cy="576263"/>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eaLnBrk="1" hangingPunct="1">
              <a:spcBef>
                <a:spcPct val="0"/>
              </a:spcBef>
              <a:buFontTx/>
              <a:buNone/>
            </a:pPr>
            <a:r>
              <a:rPr lang="zh-TW" altLang="en-US" sz="3000">
                <a:latin typeface="標楷體" pitchFamily="65" charset="-120"/>
                <a:ea typeface="標楷體" pitchFamily="65" charset="-120"/>
              </a:rPr>
              <a:t>呼吸和循環系統的改變：體能和體力增加。 </a:t>
            </a:r>
          </a:p>
        </p:txBody>
      </p:sp>
    </p:spTree>
    <p:extLst>
      <p:ext uri="{BB962C8B-B14F-4D97-AF65-F5344CB8AC3E}">
        <p14:creationId xmlns:p14="http://schemas.microsoft.com/office/powerpoint/2010/main" val="355684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299"/>
                                        </p:tgtEl>
                                        <p:attrNameLst>
                                          <p:attrName>style.visibility</p:attrName>
                                        </p:attrNameLst>
                                      </p:cBhvr>
                                      <p:to>
                                        <p:strVal val="visible"/>
                                      </p:to>
                                    </p:set>
                                    <p:animEffect transition="in" filter="slide(fromBottom)">
                                      <p:cBhvr>
                                        <p:cTn id="7" dur="500"/>
                                        <p:tgtEl>
                                          <p:spTgt spid="12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300"/>
                                        </p:tgtEl>
                                        <p:attrNameLst>
                                          <p:attrName>style.visibility</p:attrName>
                                        </p:attrNameLst>
                                      </p:cBhvr>
                                      <p:to>
                                        <p:strVal val="visible"/>
                                      </p:to>
                                    </p:set>
                                    <p:animEffect transition="in" filter="slide(fromBottom)">
                                      <p:cBhvr>
                                        <p:cTn id="12" dur="500"/>
                                        <p:tgtEl>
                                          <p:spTgt spid="12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301"/>
                                        </p:tgtEl>
                                        <p:attrNameLst>
                                          <p:attrName>style.visibility</p:attrName>
                                        </p:attrNameLst>
                                      </p:cBhvr>
                                      <p:to>
                                        <p:strVal val="visible"/>
                                      </p:to>
                                    </p:set>
                                    <p:animEffect transition="in" filter="slide(fromBottom)">
                                      <p:cBhvr>
                                        <p:cTn id="17" dur="500"/>
                                        <p:tgtEl>
                                          <p:spTgt spid="12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302"/>
                                        </p:tgtEl>
                                        <p:attrNameLst>
                                          <p:attrName>style.visibility</p:attrName>
                                        </p:attrNameLst>
                                      </p:cBhvr>
                                      <p:to>
                                        <p:strVal val="visible"/>
                                      </p:to>
                                    </p:set>
                                    <p:animEffect transition="in" filter="slide(fromBottom)">
                                      <p:cBhvr>
                                        <p:cTn id="22" dur="500"/>
                                        <p:tgtEl>
                                          <p:spTgt spid="123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303"/>
                                        </p:tgtEl>
                                        <p:attrNameLst>
                                          <p:attrName>style.visibility</p:attrName>
                                        </p:attrNameLst>
                                      </p:cBhvr>
                                      <p:to>
                                        <p:strVal val="visible"/>
                                      </p:to>
                                    </p:set>
                                    <p:animEffect transition="in" filter="slide(fromBottom)">
                                      <p:cBhvr>
                                        <p:cTn id="27"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animBg="1"/>
      <p:bldP spid="12300" grpId="0" animBg="1"/>
      <p:bldP spid="12301" grpId="0" animBg="1"/>
      <p:bldP spid="12302" grpId="0" animBg="1"/>
      <p:bldP spid="123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539552" y="548680"/>
            <a:ext cx="7924800" cy="838200"/>
          </a:xfrm>
        </p:spPr>
        <p:txBody>
          <a:bodyPr>
            <a:noAutofit/>
          </a:bodyPr>
          <a:lstStyle/>
          <a:p>
            <a:pPr algn="ctr"/>
            <a:r>
              <a:rPr lang="zh-TW" altLang="en-US" dirty="0" smtClean="0">
                <a:solidFill>
                  <a:srgbClr val="008000"/>
                </a:solidFill>
                <a:effectLst/>
                <a:latin typeface="標楷體" pitchFamily="65" charset="-120"/>
                <a:ea typeface="華康粗黑體" pitchFamily="49" charset="-120"/>
              </a:rPr>
              <a:t>壹、青少年</a:t>
            </a:r>
            <a:r>
              <a:rPr lang="zh-TW" altLang="en-US" dirty="0">
                <a:solidFill>
                  <a:srgbClr val="008000"/>
                </a:solidFill>
                <a:effectLst/>
                <a:latin typeface="標楷體" pitchFamily="65" charset="-120"/>
                <a:ea typeface="華康粗黑體" pitchFamily="49" charset="-120"/>
              </a:rPr>
              <a:t>身體</a:t>
            </a:r>
            <a:r>
              <a:rPr lang="zh-TW" altLang="en-US" dirty="0">
                <a:solidFill>
                  <a:srgbClr val="008000"/>
                </a:solidFill>
                <a:effectLst/>
                <a:latin typeface="Times New Roman" charset="0"/>
                <a:ea typeface="華康粗黑體" pitchFamily="49" charset="-120"/>
              </a:rPr>
              <a:t>成長</a:t>
            </a:r>
            <a:r>
              <a:rPr lang="zh-TW" altLang="en-US" dirty="0" smtClean="0">
                <a:solidFill>
                  <a:srgbClr val="008000"/>
                </a:solidFill>
                <a:effectLst/>
                <a:latin typeface="Times New Roman" charset="0"/>
                <a:ea typeface="華康粗黑體" pitchFamily="49" charset="-120"/>
              </a:rPr>
              <a:t>現象</a:t>
            </a:r>
            <a:endParaRPr lang="zh-TW" altLang="en-US" dirty="0">
              <a:solidFill>
                <a:srgbClr val="008000"/>
              </a:solidFill>
              <a:effectLst/>
              <a:latin typeface="Times New Roman" charset="0"/>
              <a:ea typeface="華康粗黑體" pitchFamily="49" charset="-120"/>
            </a:endParaRPr>
          </a:p>
        </p:txBody>
      </p:sp>
      <p:sp>
        <p:nvSpPr>
          <p:cNvPr id="4" name="投影片編號版面配置區 3"/>
          <p:cNvSpPr>
            <a:spLocks noGrp="1"/>
          </p:cNvSpPr>
          <p:nvPr>
            <p:ph type="sldNum" sz="quarter" idx="12"/>
          </p:nvPr>
        </p:nvSpPr>
        <p:spPr/>
        <p:txBody>
          <a:bodyPr/>
          <a:lstStyle/>
          <a:p>
            <a:fld id="{0F4BD03B-203D-4FF4-AE15-ADA81E278FB2}" type="slidenum">
              <a:rPr lang="zh-TW" altLang="en-US"/>
              <a:pPr/>
              <a:t>7</a:t>
            </a:fld>
            <a:endParaRPr lang="en-US" altLang="zh-TW"/>
          </a:p>
        </p:txBody>
      </p:sp>
      <p:sp>
        <p:nvSpPr>
          <p:cNvPr id="576515" name="Rectangle 3"/>
          <p:cNvSpPr>
            <a:spLocks noGrp="1" noChangeArrowheads="1"/>
          </p:cNvSpPr>
          <p:nvPr>
            <p:ph sz="quarter" idx="1"/>
          </p:nvPr>
        </p:nvSpPr>
        <p:spPr>
          <a:xfrm>
            <a:off x="539552" y="1484784"/>
            <a:ext cx="8375848" cy="4968552"/>
          </a:xfrm>
        </p:spPr>
        <p:txBody>
          <a:bodyPr>
            <a:normAutofit lnSpcReduction="10000"/>
          </a:bodyPr>
          <a:lstStyle/>
          <a:p>
            <a:pPr algn="just"/>
            <a:r>
              <a:rPr lang="zh-TW" altLang="en-US" sz="2800" b="1" dirty="0">
                <a:solidFill>
                  <a:srgbClr val="CC0000"/>
                </a:solidFill>
                <a:latin typeface="Times New Roman" charset="0"/>
                <a:ea typeface="華康中圓體" pitchFamily="49" charset="-120"/>
              </a:rPr>
              <a:t>一、身 </a:t>
            </a:r>
            <a:r>
              <a:rPr lang="zh-TW" altLang="en-US" sz="2800" b="1" dirty="0" smtClean="0">
                <a:solidFill>
                  <a:srgbClr val="CC0000"/>
                </a:solidFill>
                <a:latin typeface="Times New Roman" charset="0"/>
                <a:ea typeface="華康中圓體" pitchFamily="49" charset="-120"/>
              </a:rPr>
              <a:t>高</a:t>
            </a:r>
            <a:endParaRPr lang="en-US" altLang="zh-TW" sz="2800" b="1" dirty="0" smtClean="0">
              <a:solidFill>
                <a:srgbClr val="CC0000"/>
              </a:solidFill>
              <a:latin typeface="Times New Roman" charset="0"/>
              <a:ea typeface="華康中圓體" pitchFamily="49" charset="-120"/>
            </a:endParaRPr>
          </a:p>
          <a:p>
            <a:pPr algn="just"/>
            <a:r>
              <a:rPr lang="zh-TW" altLang="en-US" sz="2800" dirty="0" smtClean="0">
                <a:solidFill>
                  <a:srgbClr val="0000CC"/>
                </a:solidFill>
                <a:latin typeface="Times New Roman" charset="0"/>
                <a:ea typeface="華康魏碑體" pitchFamily="65" charset="-120"/>
              </a:rPr>
              <a:t>女生</a:t>
            </a:r>
            <a:r>
              <a:rPr lang="zh-TW" altLang="en-US" sz="2800" dirty="0">
                <a:solidFill>
                  <a:srgbClr val="0000CC"/>
                </a:solidFill>
                <a:latin typeface="Times New Roman" charset="0"/>
                <a:ea typeface="華康魏碑體" pitchFamily="65" charset="-120"/>
              </a:rPr>
              <a:t>青春期出現較早（11~14歲之間），男生青春期出現較晚（12~15歲之間）。</a:t>
            </a:r>
            <a:endParaRPr lang="zh-TW" altLang="en-US" sz="2800" dirty="0">
              <a:latin typeface="Times New Roman" charset="0"/>
              <a:ea typeface="華康魏碑體" pitchFamily="65" charset="-120"/>
            </a:endParaRPr>
          </a:p>
          <a:p>
            <a:pPr algn="just"/>
            <a:r>
              <a:rPr lang="zh-TW" altLang="en-US" sz="2800" dirty="0">
                <a:solidFill>
                  <a:srgbClr val="0000CC"/>
                </a:solidFill>
                <a:latin typeface="Times New Roman" charset="0"/>
                <a:ea typeface="華康魏碑體" pitchFamily="65" charset="-120"/>
              </a:rPr>
              <a:t>個體身高快速增加，就出現在青春期開始的第一年。在這一年中，男生的平均身高增加6~8</a:t>
            </a:r>
            <a:r>
              <a:rPr lang="en-US" altLang="zh-TW" sz="2800" dirty="0">
                <a:solidFill>
                  <a:srgbClr val="0000CC"/>
                </a:solidFill>
                <a:latin typeface="Times New Roman" charset="0"/>
                <a:ea typeface="華康魏碑體" pitchFamily="65" charset="-120"/>
              </a:rPr>
              <a:t>cm，</a:t>
            </a:r>
            <a:r>
              <a:rPr lang="zh-TW" altLang="en-US" sz="2800" dirty="0">
                <a:solidFill>
                  <a:srgbClr val="0000CC"/>
                </a:solidFill>
                <a:latin typeface="Times New Roman" charset="0"/>
                <a:ea typeface="華康魏碑體" pitchFamily="65" charset="-120"/>
              </a:rPr>
              <a:t>女生的平均身高增加6~7</a:t>
            </a:r>
            <a:r>
              <a:rPr lang="en-US" altLang="zh-TW" sz="2800" dirty="0">
                <a:solidFill>
                  <a:srgbClr val="0000CC"/>
                </a:solidFill>
                <a:latin typeface="Times New Roman" charset="0"/>
                <a:ea typeface="華康魏碑體" pitchFamily="65" charset="-120"/>
              </a:rPr>
              <a:t>cm。</a:t>
            </a:r>
            <a:r>
              <a:rPr lang="zh-TW" altLang="en-US" sz="2800" dirty="0">
                <a:solidFill>
                  <a:srgbClr val="0000CC"/>
                </a:solidFill>
                <a:latin typeface="Times New Roman" charset="0"/>
                <a:ea typeface="華康魏碑體" pitchFamily="65" charset="-120"/>
              </a:rPr>
              <a:t>此種從青春期開始身高急速增加的現象，謂之</a:t>
            </a:r>
            <a:r>
              <a:rPr lang="zh-TW" altLang="en-US" sz="2800" b="1" dirty="0" smtClean="0">
                <a:solidFill>
                  <a:srgbClr val="0000CC"/>
                </a:solidFill>
                <a:latin typeface="Times New Roman" charset="0"/>
                <a:ea typeface="華康魏碑體" pitchFamily="65" charset="-120"/>
              </a:rPr>
              <a:t>青春期成長</a:t>
            </a:r>
            <a:r>
              <a:rPr lang="zh-TW" altLang="en-US" sz="2800" b="1" dirty="0">
                <a:solidFill>
                  <a:srgbClr val="0000CC"/>
                </a:solidFill>
                <a:latin typeface="Times New Roman" charset="0"/>
                <a:ea typeface="華康魏碑體" pitchFamily="65" charset="-120"/>
              </a:rPr>
              <a:t>陡增</a:t>
            </a:r>
            <a:r>
              <a:rPr lang="zh-TW" altLang="en-US" sz="2800" dirty="0">
                <a:solidFill>
                  <a:srgbClr val="0000CC"/>
                </a:solidFill>
                <a:latin typeface="Times New Roman" charset="0"/>
                <a:ea typeface="華康魏碑體" pitchFamily="65" charset="-120"/>
              </a:rPr>
              <a:t>（</a:t>
            </a:r>
            <a:r>
              <a:rPr lang="en-US" altLang="zh-TW" sz="2800" dirty="0">
                <a:solidFill>
                  <a:srgbClr val="0000CC"/>
                </a:solidFill>
                <a:latin typeface="Times New Roman" charset="0"/>
                <a:ea typeface="華康魏碑體" pitchFamily="65" charset="-120"/>
              </a:rPr>
              <a:t>puberty growth spurt）。</a:t>
            </a:r>
            <a:endParaRPr lang="en-US" altLang="zh-TW" sz="2800" dirty="0">
              <a:latin typeface="Times New Roman" charset="0"/>
              <a:ea typeface="華康魏碑體" pitchFamily="65" charset="-120"/>
            </a:endParaRPr>
          </a:p>
          <a:p>
            <a:r>
              <a:rPr lang="zh-TW" altLang="en-US" sz="2800" dirty="0">
                <a:solidFill>
                  <a:srgbClr val="0000CC"/>
                </a:solidFill>
                <a:latin typeface="Times New Roman" charset="0"/>
                <a:ea typeface="華康魏碑體" pitchFamily="65" charset="-120"/>
              </a:rPr>
              <a:t>女生達到生長陡增頂峰的年齡約在12歲左右，男生達到頂峰的年齡約在14歲左右。男女生身高的發展分別約在18歲及16歲左右即行停止。</a:t>
            </a:r>
            <a:r>
              <a:rPr lang="zh-TW" altLang="en-US" sz="2400" dirty="0">
                <a:latin typeface="Times New Roman" charset="0"/>
                <a:ea typeface="華康魏碑體" pitchFamily="65" charset="-120"/>
              </a:rPr>
              <a:t> </a:t>
            </a:r>
          </a:p>
        </p:txBody>
      </p:sp>
    </p:spTree>
    <p:extLst>
      <p:ext uri="{BB962C8B-B14F-4D97-AF65-F5344CB8AC3E}">
        <p14:creationId xmlns:p14="http://schemas.microsoft.com/office/powerpoint/2010/main" val="3281258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1"/>
          <p:cNvSpPr>
            <a:spLocks noGrp="1"/>
          </p:cNvSpPr>
          <p:nvPr>
            <p:ph type="sldNum" sz="quarter" idx="12"/>
          </p:nvPr>
        </p:nvSpPr>
        <p:spPr/>
        <p:txBody>
          <a:bodyPr/>
          <a:lstStyle/>
          <a:p>
            <a:fld id="{11658943-2371-49DB-9341-1BD77992D1CA}" type="slidenum">
              <a:rPr lang="zh-TW" altLang="en-US"/>
              <a:pPr/>
              <a:t>8</a:t>
            </a:fld>
            <a:endParaRPr lang="en-US" altLang="zh-TW"/>
          </a:p>
        </p:txBody>
      </p:sp>
      <p:pic>
        <p:nvPicPr>
          <p:cNvPr id="591875" name="Picture 3" descr="圖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0"/>
            <a:ext cx="8676456" cy="6858000"/>
          </a:xfrm>
          <a:prstGeom prst="rect">
            <a:avLst/>
          </a:prstGeom>
          <a:noFill/>
          <a:extLst>
            <a:ext uri="{909E8E84-426E-40DD-AFC4-6F175D3DCCD1}">
              <a14:hiddenFill xmlns:a14="http://schemas.microsoft.com/office/drawing/2010/main">
                <a:solidFill>
                  <a:srgbClr val="FFFFFF"/>
                </a:solidFill>
              </a14:hiddenFill>
            </a:ext>
          </a:extLst>
        </p:spPr>
      </p:pic>
      <p:sp>
        <p:nvSpPr>
          <p:cNvPr id="591877" name="Text Box 5"/>
          <p:cNvSpPr txBox="1">
            <a:spLocks noChangeArrowheads="1"/>
          </p:cNvSpPr>
          <p:nvPr/>
        </p:nvSpPr>
        <p:spPr bwMode="auto">
          <a:xfrm>
            <a:off x="5795963" y="2276475"/>
            <a:ext cx="1212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3600">
                <a:solidFill>
                  <a:srgbClr val="008000"/>
                </a:solidFill>
                <a:ea typeface="華康中圓體" pitchFamily="49" charset="-120"/>
              </a:rPr>
              <a:t>身 高</a:t>
            </a:r>
          </a:p>
        </p:txBody>
      </p:sp>
    </p:spTree>
    <p:extLst>
      <p:ext uri="{BB962C8B-B14F-4D97-AF65-F5344CB8AC3E}">
        <p14:creationId xmlns:p14="http://schemas.microsoft.com/office/powerpoint/2010/main" val="2127559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TW" altLang="en-US" sz="4200" dirty="0" smtClean="0">
                <a:latin typeface="標楷體" pitchFamily="65" charset="-120"/>
                <a:ea typeface="標楷體" pitchFamily="65" charset="-120"/>
              </a:rPr>
              <a:t>身高</a:t>
            </a:r>
            <a:r>
              <a:rPr lang="zh-TW" altLang="en-US" sz="4200" dirty="0" smtClean="0">
                <a:latin typeface="標楷體" pitchFamily="65" charset="-120"/>
                <a:ea typeface="標楷體" pitchFamily="65" charset="-120"/>
              </a:rPr>
              <a:t>體重的增加</a:t>
            </a:r>
          </a:p>
        </p:txBody>
      </p:sp>
      <p:sp>
        <p:nvSpPr>
          <p:cNvPr id="19459" name="Rectangle 3"/>
          <p:cNvSpPr>
            <a:spLocks noGrp="1" noChangeArrowheads="1"/>
          </p:cNvSpPr>
          <p:nvPr>
            <p:ph type="body" idx="1"/>
          </p:nvPr>
        </p:nvSpPr>
        <p:spPr>
          <a:xfrm>
            <a:off x="468313" y="1557338"/>
            <a:ext cx="8229600" cy="1036637"/>
          </a:xfrm>
        </p:spPr>
        <p:txBody>
          <a:bodyPr/>
          <a:lstStyle/>
          <a:p>
            <a:pPr eaLnBrk="1" hangingPunct="1">
              <a:buFontTx/>
              <a:buNone/>
            </a:pPr>
            <a:r>
              <a:rPr lang="en-US" altLang="zh-TW" sz="3000" smtClean="0">
                <a:latin typeface="標楷體" pitchFamily="65" charset="-120"/>
                <a:ea typeface="標楷體" pitchFamily="65" charset="-120"/>
              </a:rPr>
              <a:t>  </a:t>
            </a:r>
            <a:r>
              <a:rPr lang="zh-TW" altLang="en-US" sz="3000" smtClean="0">
                <a:latin typeface="標楷體" pitchFamily="65" charset="-120"/>
                <a:ea typeface="標楷體" pitchFamily="65" charset="-120"/>
              </a:rPr>
              <a:t>一般青少年身高增加</a:t>
            </a:r>
            <a:r>
              <a:rPr lang="en-US" altLang="zh-TW" sz="3000" smtClean="0">
                <a:latin typeface="標楷體" pitchFamily="65" charset="-120"/>
                <a:ea typeface="標楷體" pitchFamily="65" charset="-120"/>
              </a:rPr>
              <a:t>30cm</a:t>
            </a:r>
            <a:r>
              <a:rPr lang="zh-TW" altLang="en-US" sz="3000" smtClean="0">
                <a:latin typeface="標楷體" pitchFamily="65" charset="-120"/>
                <a:ea typeface="標楷體" pitchFamily="65" charset="-120"/>
              </a:rPr>
              <a:t>，這是因為體內內分泌腺系統的變化引起。 </a:t>
            </a:r>
          </a:p>
        </p:txBody>
      </p:sp>
      <p:sp>
        <p:nvSpPr>
          <p:cNvPr id="19460" name="AutoShape 8"/>
          <p:cNvSpPr>
            <a:spLocks noChangeArrowheads="1"/>
          </p:cNvSpPr>
          <p:nvPr/>
        </p:nvSpPr>
        <p:spPr bwMode="auto">
          <a:xfrm>
            <a:off x="1619250" y="2636838"/>
            <a:ext cx="6121400" cy="576262"/>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algn="ctr" fontAlgn="base">
              <a:spcBef>
                <a:spcPct val="0"/>
              </a:spcBef>
              <a:spcAft>
                <a:spcPct val="0"/>
              </a:spcAft>
              <a:buFontTx/>
              <a:buNone/>
            </a:pPr>
            <a:r>
              <a:rPr lang="zh-TW" altLang="en-US" sz="3000" smtClean="0">
                <a:solidFill>
                  <a:srgbClr val="000000"/>
                </a:solidFill>
                <a:latin typeface="標楷體" pitchFamily="65" charset="-120"/>
                <a:ea typeface="標楷體" pitchFamily="65" charset="-120"/>
              </a:rPr>
              <a:t>化學物刺激腦下垂體 </a:t>
            </a:r>
          </a:p>
        </p:txBody>
      </p:sp>
      <p:sp>
        <p:nvSpPr>
          <p:cNvPr id="19461" name="AutoShape 6"/>
          <p:cNvSpPr>
            <a:spLocks noChangeArrowheads="1"/>
          </p:cNvSpPr>
          <p:nvPr/>
        </p:nvSpPr>
        <p:spPr bwMode="auto">
          <a:xfrm rot="5400000">
            <a:off x="2429669" y="2836069"/>
            <a:ext cx="576262" cy="1619250"/>
          </a:xfrm>
          <a:prstGeom prst="rightArrow">
            <a:avLst>
              <a:gd name="adj1" fmla="val 50000"/>
              <a:gd name="adj2" fmla="val 25000"/>
            </a:avLst>
          </a:prstGeom>
          <a:solidFill>
            <a:srgbClr val="FF9999"/>
          </a:solidFill>
          <a:ln w="38100" algn="ctr">
            <a:solidFill>
              <a:srgbClr val="CC0066"/>
            </a:solidFill>
            <a:miter lim="800000"/>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fontAlgn="base">
              <a:spcBef>
                <a:spcPct val="0"/>
              </a:spcBef>
              <a:spcAft>
                <a:spcPct val="0"/>
              </a:spcAft>
              <a:buFontTx/>
              <a:buNone/>
            </a:pPr>
            <a:r>
              <a:rPr lang="en-US" altLang="zh-TW" sz="3000" smtClean="0">
                <a:solidFill>
                  <a:srgbClr val="000000"/>
                </a:solidFill>
                <a:latin typeface="標楷體" pitchFamily="65" charset="-120"/>
                <a:ea typeface="標楷體" pitchFamily="65" charset="-120"/>
              </a:rPr>
              <a:t> </a:t>
            </a:r>
          </a:p>
        </p:txBody>
      </p:sp>
      <p:sp>
        <p:nvSpPr>
          <p:cNvPr id="19462" name="AutoShape 8"/>
          <p:cNvSpPr>
            <a:spLocks noChangeArrowheads="1"/>
          </p:cNvSpPr>
          <p:nvPr/>
        </p:nvSpPr>
        <p:spPr bwMode="auto">
          <a:xfrm>
            <a:off x="1116013" y="4005263"/>
            <a:ext cx="2952750" cy="576262"/>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fontAlgn="base">
              <a:spcBef>
                <a:spcPct val="0"/>
              </a:spcBef>
              <a:spcAft>
                <a:spcPct val="0"/>
              </a:spcAft>
              <a:buFontTx/>
              <a:buNone/>
            </a:pPr>
            <a:r>
              <a:rPr lang="zh-TW" altLang="en-US" sz="3000" smtClean="0">
                <a:solidFill>
                  <a:srgbClr val="000000"/>
                </a:solidFill>
                <a:latin typeface="標楷體" pitchFamily="65" charset="-120"/>
                <a:ea typeface="標楷體" pitchFamily="65" charset="-120"/>
              </a:rPr>
              <a:t>生殖腺促進激素</a:t>
            </a:r>
          </a:p>
        </p:txBody>
      </p:sp>
      <p:sp>
        <p:nvSpPr>
          <p:cNvPr id="19463" name="AutoShape 8"/>
          <p:cNvSpPr>
            <a:spLocks noChangeArrowheads="1"/>
          </p:cNvSpPr>
          <p:nvPr/>
        </p:nvSpPr>
        <p:spPr bwMode="auto">
          <a:xfrm>
            <a:off x="4859338" y="4005263"/>
            <a:ext cx="2952750" cy="576262"/>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algn="ctr" fontAlgn="base">
              <a:spcBef>
                <a:spcPct val="0"/>
              </a:spcBef>
              <a:spcAft>
                <a:spcPct val="0"/>
              </a:spcAft>
              <a:buFontTx/>
              <a:buNone/>
            </a:pPr>
            <a:r>
              <a:rPr lang="zh-TW" altLang="en-US" sz="3000" smtClean="0">
                <a:solidFill>
                  <a:srgbClr val="000000"/>
                </a:solidFill>
                <a:latin typeface="標楷體" pitchFamily="65" charset="-120"/>
                <a:ea typeface="標楷體" pitchFamily="65" charset="-120"/>
              </a:rPr>
              <a:t>生長激素</a:t>
            </a:r>
          </a:p>
        </p:txBody>
      </p:sp>
      <p:sp>
        <p:nvSpPr>
          <p:cNvPr id="19464" name="AutoShape 6"/>
          <p:cNvSpPr>
            <a:spLocks noChangeArrowheads="1"/>
          </p:cNvSpPr>
          <p:nvPr/>
        </p:nvSpPr>
        <p:spPr bwMode="auto">
          <a:xfrm rot="5400000">
            <a:off x="5886450" y="2835276"/>
            <a:ext cx="574675" cy="1619250"/>
          </a:xfrm>
          <a:prstGeom prst="rightArrow">
            <a:avLst>
              <a:gd name="adj1" fmla="val 50000"/>
              <a:gd name="adj2" fmla="val 25000"/>
            </a:avLst>
          </a:prstGeom>
          <a:solidFill>
            <a:srgbClr val="FF9999"/>
          </a:solidFill>
          <a:ln w="38100" algn="ctr">
            <a:solidFill>
              <a:srgbClr val="CC0066"/>
            </a:solidFill>
            <a:miter lim="800000"/>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fontAlgn="base">
              <a:spcBef>
                <a:spcPct val="0"/>
              </a:spcBef>
              <a:spcAft>
                <a:spcPct val="0"/>
              </a:spcAft>
              <a:buFontTx/>
              <a:buNone/>
            </a:pPr>
            <a:r>
              <a:rPr lang="en-US" altLang="zh-TW" sz="3000" smtClean="0">
                <a:solidFill>
                  <a:srgbClr val="000000"/>
                </a:solidFill>
                <a:latin typeface="標楷體" pitchFamily="65" charset="-120"/>
                <a:ea typeface="標楷體" pitchFamily="65" charset="-120"/>
              </a:rPr>
              <a:t> </a:t>
            </a:r>
          </a:p>
        </p:txBody>
      </p:sp>
      <p:sp>
        <p:nvSpPr>
          <p:cNvPr id="19465" name="AutoShape 13"/>
          <p:cNvSpPr>
            <a:spLocks noChangeArrowheads="1"/>
          </p:cNvSpPr>
          <p:nvPr/>
        </p:nvSpPr>
        <p:spPr bwMode="auto">
          <a:xfrm rot="5400000">
            <a:off x="2374107" y="4545806"/>
            <a:ext cx="647700" cy="1004887"/>
          </a:xfrm>
          <a:prstGeom prst="rightArrow">
            <a:avLst>
              <a:gd name="adj1" fmla="val 58926"/>
              <a:gd name="adj2" fmla="val 54167"/>
            </a:avLst>
          </a:prstGeom>
          <a:solidFill>
            <a:srgbClr val="FFCCCC"/>
          </a:solidFill>
          <a:ln w="28575" algn="ctr">
            <a:solidFill>
              <a:srgbClr val="CC0099"/>
            </a:solidFill>
            <a:miter lim="800000"/>
            <a:headEnd/>
            <a:tailEnd/>
          </a:ln>
        </p:spPr>
        <p:txBody>
          <a:bodyPr rot="10800000" vert="eaVert"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fontAlgn="base">
              <a:spcBef>
                <a:spcPct val="0"/>
              </a:spcBef>
              <a:spcAft>
                <a:spcPct val="0"/>
              </a:spcAft>
              <a:buFontTx/>
              <a:buNone/>
            </a:pPr>
            <a:endParaRPr lang="zh-TW" altLang="zh-TW" sz="1800" smtClean="0">
              <a:solidFill>
                <a:srgbClr val="000000"/>
              </a:solidFill>
            </a:endParaRPr>
          </a:p>
        </p:txBody>
      </p:sp>
      <p:sp>
        <p:nvSpPr>
          <p:cNvPr id="19466" name="Rectangle 12"/>
          <p:cNvSpPr>
            <a:spLocks noChangeArrowheads="1"/>
          </p:cNvSpPr>
          <p:nvPr/>
        </p:nvSpPr>
        <p:spPr bwMode="auto">
          <a:xfrm>
            <a:off x="3563938" y="3284538"/>
            <a:ext cx="17272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algn="ctr" fontAlgn="base">
              <a:spcAft>
                <a:spcPct val="0"/>
              </a:spcAft>
              <a:buFontTx/>
              <a:buNone/>
            </a:pPr>
            <a:r>
              <a:rPr lang="zh-TW" altLang="en-US" sz="3000" smtClean="0">
                <a:solidFill>
                  <a:srgbClr val="000000"/>
                </a:solidFill>
                <a:latin typeface="標楷體" pitchFamily="65" charset="-120"/>
                <a:ea typeface="標楷體" pitchFamily="65" charset="-120"/>
              </a:rPr>
              <a:t>分泌</a:t>
            </a:r>
          </a:p>
        </p:txBody>
      </p:sp>
      <p:sp>
        <p:nvSpPr>
          <p:cNvPr id="19467" name="AutoShape 13"/>
          <p:cNvSpPr>
            <a:spLocks noChangeArrowheads="1"/>
          </p:cNvSpPr>
          <p:nvPr/>
        </p:nvSpPr>
        <p:spPr bwMode="auto">
          <a:xfrm rot="5400000">
            <a:off x="5903119" y="4545806"/>
            <a:ext cx="647700" cy="1004888"/>
          </a:xfrm>
          <a:prstGeom prst="rightArrow">
            <a:avLst>
              <a:gd name="adj1" fmla="val 58926"/>
              <a:gd name="adj2" fmla="val 54167"/>
            </a:avLst>
          </a:prstGeom>
          <a:solidFill>
            <a:srgbClr val="FFCCCC"/>
          </a:solidFill>
          <a:ln w="28575" algn="ctr">
            <a:solidFill>
              <a:srgbClr val="CC0099"/>
            </a:solidFill>
            <a:miter lim="800000"/>
            <a:headEnd/>
            <a:tailEnd/>
          </a:ln>
        </p:spPr>
        <p:txBody>
          <a:bodyPr rot="10800000" vert="eaVert"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fontAlgn="base">
              <a:spcBef>
                <a:spcPct val="0"/>
              </a:spcBef>
              <a:spcAft>
                <a:spcPct val="0"/>
              </a:spcAft>
              <a:buFontTx/>
              <a:buNone/>
            </a:pPr>
            <a:endParaRPr lang="zh-TW" altLang="zh-TW" sz="1800" smtClean="0">
              <a:solidFill>
                <a:srgbClr val="000000"/>
              </a:solidFill>
            </a:endParaRPr>
          </a:p>
        </p:txBody>
      </p:sp>
      <p:sp>
        <p:nvSpPr>
          <p:cNvPr id="19468" name="AutoShape 8"/>
          <p:cNvSpPr>
            <a:spLocks noChangeArrowheads="1"/>
          </p:cNvSpPr>
          <p:nvPr/>
        </p:nvSpPr>
        <p:spPr bwMode="auto">
          <a:xfrm>
            <a:off x="755650" y="5516563"/>
            <a:ext cx="3529013" cy="576262"/>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fontAlgn="base">
              <a:spcBef>
                <a:spcPct val="0"/>
              </a:spcBef>
              <a:spcAft>
                <a:spcPct val="0"/>
              </a:spcAft>
              <a:buFontTx/>
              <a:buNone/>
            </a:pPr>
            <a:r>
              <a:rPr lang="zh-TW" altLang="en-US" sz="3000" smtClean="0">
                <a:solidFill>
                  <a:srgbClr val="000000"/>
                </a:solidFill>
                <a:latin typeface="標楷體" pitchFamily="65" charset="-120"/>
                <a:ea typeface="標楷體" pitchFamily="65" charset="-120"/>
              </a:rPr>
              <a:t>影響睪丸和卵巢發育</a:t>
            </a:r>
            <a:r>
              <a:rPr lang="zh-TW" altLang="en-US" sz="1800" smtClean="0">
                <a:solidFill>
                  <a:srgbClr val="000000"/>
                </a:solidFill>
              </a:rPr>
              <a:t> </a:t>
            </a:r>
          </a:p>
        </p:txBody>
      </p:sp>
      <p:sp>
        <p:nvSpPr>
          <p:cNvPr id="19469" name="AutoShape 8"/>
          <p:cNvSpPr>
            <a:spLocks noChangeArrowheads="1"/>
          </p:cNvSpPr>
          <p:nvPr/>
        </p:nvSpPr>
        <p:spPr bwMode="auto">
          <a:xfrm>
            <a:off x="4859338" y="5516563"/>
            <a:ext cx="2952750" cy="576262"/>
          </a:xfrm>
          <a:prstGeom prst="roundRect">
            <a:avLst>
              <a:gd name="adj" fmla="val 16667"/>
            </a:avLst>
          </a:prstGeom>
          <a:solidFill>
            <a:schemeClr val="bg1"/>
          </a:solidFill>
          <a:ln w="38100" algn="ctr">
            <a:solidFill>
              <a:srgbClr val="FF0000"/>
            </a:solidFill>
            <a:round/>
            <a:headEnd/>
            <a:tailEnd/>
          </a:ln>
        </p:spPr>
        <p:txBody>
          <a:bodyPr wrap="none" anchor="ctr"/>
          <a:lstStyle>
            <a:lvl1pPr>
              <a:spcBef>
                <a:spcPct val="20000"/>
              </a:spcBef>
              <a:buChar char="•"/>
              <a:defRPr kumimoji="1" sz="3200">
                <a:solidFill>
                  <a:schemeClr val="tx1"/>
                </a:solidFill>
                <a:latin typeface="Arial" charset="0"/>
                <a:ea typeface="新細明體" charset="-120"/>
              </a:defRPr>
            </a:lvl1pPr>
            <a:lvl2pPr marL="742950" indent="-285750">
              <a:spcBef>
                <a:spcPct val="20000"/>
              </a:spcBef>
              <a:buChar char="–"/>
              <a:defRPr kumimoji="1" sz="2800">
                <a:solidFill>
                  <a:schemeClr val="tx1"/>
                </a:solidFill>
                <a:latin typeface="Arial" charset="0"/>
                <a:ea typeface="新細明體" charset="-120"/>
              </a:defRPr>
            </a:lvl2pPr>
            <a:lvl3pPr marL="1143000" indent="-228600">
              <a:spcBef>
                <a:spcPct val="20000"/>
              </a:spcBef>
              <a:buChar char="•"/>
              <a:defRPr kumimoji="1" sz="2400">
                <a:solidFill>
                  <a:schemeClr val="tx1"/>
                </a:solidFill>
                <a:latin typeface="Arial" charset="0"/>
                <a:ea typeface="新細明體" charset="-120"/>
              </a:defRPr>
            </a:lvl3pPr>
            <a:lvl4pPr marL="1600200" indent="-228600">
              <a:spcBef>
                <a:spcPct val="20000"/>
              </a:spcBef>
              <a:buChar char="–"/>
              <a:defRPr kumimoji="1" sz="2000">
                <a:solidFill>
                  <a:schemeClr val="tx1"/>
                </a:solidFill>
                <a:latin typeface="Arial" charset="0"/>
                <a:ea typeface="新細明體" charset="-120"/>
              </a:defRPr>
            </a:lvl4pPr>
            <a:lvl5pPr marL="2057400" indent="-228600">
              <a:spcBef>
                <a:spcPct val="20000"/>
              </a:spcBef>
              <a:buChar char="»"/>
              <a:defRPr kumimoji="1" sz="2000">
                <a:solidFill>
                  <a:schemeClr val="tx1"/>
                </a:solidFill>
                <a:latin typeface="Arial"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charset="-120"/>
              </a:defRPr>
            </a:lvl9pPr>
          </a:lstStyle>
          <a:p>
            <a:pPr algn="ctr" fontAlgn="base">
              <a:spcBef>
                <a:spcPct val="0"/>
              </a:spcBef>
              <a:spcAft>
                <a:spcPct val="0"/>
              </a:spcAft>
              <a:buFontTx/>
              <a:buNone/>
            </a:pPr>
            <a:r>
              <a:rPr lang="zh-TW" altLang="en-US" sz="3000" smtClean="0">
                <a:solidFill>
                  <a:srgbClr val="000000"/>
                </a:solidFill>
                <a:latin typeface="標楷體" pitchFamily="65" charset="-120"/>
                <a:ea typeface="標楷體" pitchFamily="65" charset="-120"/>
              </a:rPr>
              <a:t>左右骨骼生長</a:t>
            </a:r>
            <a:r>
              <a:rPr lang="zh-TW" altLang="en-US" sz="1800" smtClean="0">
                <a:solidFill>
                  <a:srgbClr val="000000"/>
                </a:solidFill>
              </a:rPr>
              <a:t> </a:t>
            </a:r>
          </a:p>
        </p:txBody>
      </p:sp>
    </p:spTree>
    <p:extLst>
      <p:ext uri="{BB962C8B-B14F-4D97-AF65-F5344CB8AC3E}">
        <p14:creationId xmlns:p14="http://schemas.microsoft.com/office/powerpoint/2010/main" val="3362147364"/>
      </p:ext>
    </p:extLst>
  </p:cSld>
  <p:clrMapOvr>
    <a:masterClrMapping/>
  </p:clrMapOvr>
  <p:transition spd="med">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公正">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268</TotalTime>
  <Words>2918</Words>
  <Application>Microsoft Office PowerPoint</Application>
  <PresentationFormat>如螢幕大小 (4:3)</PresentationFormat>
  <Paragraphs>283</Paragraphs>
  <Slides>44</Slides>
  <Notes>1</Notes>
  <HiddenSlides>0</HiddenSlides>
  <MMClips>0</MMClips>
  <ScaleCrop>false</ScaleCrop>
  <HeadingPairs>
    <vt:vector size="4" baseType="variant">
      <vt:variant>
        <vt:lpstr>佈景主題</vt:lpstr>
      </vt:variant>
      <vt:variant>
        <vt:i4>3</vt:i4>
      </vt:variant>
      <vt:variant>
        <vt:lpstr>投影片標題</vt:lpstr>
      </vt:variant>
      <vt:variant>
        <vt:i4>44</vt:i4>
      </vt:variant>
    </vt:vector>
  </HeadingPairs>
  <TitlesOfParts>
    <vt:vector size="47" baseType="lpstr">
      <vt:lpstr>公正</vt:lpstr>
      <vt:lpstr>預設簡報設計</vt:lpstr>
      <vt:lpstr>1_預設簡報設計</vt:lpstr>
      <vt:lpstr> 第三章青少年的生理發展 </vt:lpstr>
      <vt:lpstr>發展的通則</vt:lpstr>
      <vt:lpstr>發展任務</vt:lpstr>
      <vt:lpstr>Havighurst之青少年發展任務之內容</vt:lpstr>
      <vt:lpstr>青少年的生理發展特徵</vt:lpstr>
      <vt:lpstr>PowerPoint 簡報</vt:lpstr>
      <vt:lpstr>壹、青少年身體成長現象</vt:lpstr>
      <vt:lpstr>PowerPoint 簡報</vt:lpstr>
      <vt:lpstr>身高體重的增加</vt:lpstr>
      <vt:lpstr> ＊影響身高的因素： 人體荷爾蒙中的雄性激素是男女兩性身高增加的共同作用因子 </vt:lpstr>
      <vt:lpstr>二、體重</vt:lpstr>
      <vt:lpstr>三、骨骼肌肉</vt:lpstr>
      <vt:lpstr>四、生理系統</vt:lpstr>
      <vt:lpstr>四、生理系統</vt:lpstr>
      <vt:lpstr>五、體能發展</vt:lpstr>
      <vt:lpstr>貳、內分泌腺(41頁)</vt:lpstr>
      <vt:lpstr>人體重要的內分泌腺</vt:lpstr>
      <vt:lpstr>貳、內分泌腺</vt:lpstr>
      <vt:lpstr>二、下視丘（hypthalamus）</vt:lpstr>
      <vt:lpstr>三、腦下垂體(pituitary body)</vt:lpstr>
      <vt:lpstr>四、甲狀腺</vt:lpstr>
      <vt:lpstr>五、腎上腺</vt:lpstr>
      <vt:lpstr>六、性腺－睪丸、卵巢</vt:lpstr>
      <vt:lpstr>青少年的生理發展(黃德祥)</vt:lpstr>
      <vt:lpstr>參、青少年的生理困擾與輔導</vt:lpstr>
      <vt:lpstr>三、倦怠</vt:lpstr>
      <vt:lpstr>四、身體意象</vt:lpstr>
      <vt:lpstr>四、身體意象</vt:lpstr>
      <vt:lpstr> 肥胖問題輔導</vt:lpstr>
      <vt:lpstr>PowerPoint 簡報</vt:lpstr>
      <vt:lpstr>三、青少年肥胖之成因</vt:lpstr>
      <vt:lpstr>四、青少年肥胖問題與輔導</vt:lpstr>
      <vt:lpstr>引起青少年飲食不當的原因</vt:lpstr>
      <vt:lpstr>  青春痘預防的方法：</vt:lpstr>
      <vt:lpstr>身體意象問題的輔導</vt:lpstr>
      <vt:lpstr>二、國內青少年之身體意象研究</vt:lpstr>
      <vt:lpstr>三、輔導策略</vt:lpstr>
      <vt:lpstr>自我測驗 (104年教檢考試)</vt:lpstr>
      <vt:lpstr>自我測驗 (104年教檢考試)</vt:lpstr>
      <vt:lpstr>自我測驗 (103年教檢考試)</vt:lpstr>
      <vt:lpstr>自我測驗 (102年教檢考試)</vt:lpstr>
      <vt:lpstr>青少年的生理發展及心理影響 考題</vt:lpstr>
      <vt:lpstr>青少年的生理發展及心理影響 考題</vt:lpstr>
      <vt:lpstr>青少年的生理發展及心理影響 考題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青少年的生理發展</dc:title>
  <dc:creator>shinfu</dc:creator>
  <cp:lastModifiedBy>shinfu</cp:lastModifiedBy>
  <cp:revision>23</cp:revision>
  <dcterms:created xsi:type="dcterms:W3CDTF">2013-12-16T04:40:40Z</dcterms:created>
  <dcterms:modified xsi:type="dcterms:W3CDTF">2020-09-28T03:50:57Z</dcterms:modified>
</cp:coreProperties>
</file>