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57" r:id="rId5"/>
    <p:sldId id="267" r:id="rId6"/>
    <p:sldId id="268" r:id="rId7"/>
    <p:sldId id="258" r:id="rId8"/>
    <p:sldId id="270" r:id="rId9"/>
    <p:sldId id="271" r:id="rId10"/>
    <p:sldId id="272" r:id="rId11"/>
    <p:sldId id="259" r:id="rId12"/>
    <p:sldId id="273" r:id="rId13"/>
    <p:sldId id="274" r:id="rId14"/>
    <p:sldId id="276" r:id="rId15"/>
    <p:sldId id="277" r:id="rId16"/>
    <p:sldId id="278" r:id="rId17"/>
    <p:sldId id="261" r:id="rId18"/>
    <p:sldId id="262" r:id="rId19"/>
    <p:sldId id="279" r:id="rId20"/>
    <p:sldId id="280" r:id="rId21"/>
    <p:sldId id="275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44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56B7-2894-4808-A8DE-191F9077596D}" type="datetimeFigureOut">
              <a:rPr lang="zh-TW" altLang="en-US" smtClean="0"/>
              <a:t>2020/10/5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D7071-559D-4058-8AB2-AF1824B14C0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56B7-2894-4808-A8DE-191F9077596D}" type="datetimeFigureOut">
              <a:rPr lang="zh-TW" altLang="en-US" smtClean="0"/>
              <a:t>2020/10/5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D7071-559D-4058-8AB2-AF1824B14C0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56B7-2894-4808-A8DE-191F9077596D}" type="datetimeFigureOut">
              <a:rPr lang="zh-TW" altLang="en-US" smtClean="0"/>
              <a:t>2020/10/5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D7071-559D-4058-8AB2-AF1824B14C0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9CB056B7-2894-4808-A8DE-191F9077596D}" type="datetimeFigureOut">
              <a:rPr lang="zh-TW" altLang="en-US" smtClean="0"/>
              <a:t>2020/10/5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D7071-559D-4058-8AB2-AF1824B14C0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56B7-2894-4808-A8DE-191F9077596D}" type="datetimeFigureOut">
              <a:rPr lang="zh-TW" altLang="en-US" smtClean="0"/>
              <a:t>2020/10/5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D7071-559D-4058-8AB2-AF1824B14C0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56B7-2894-4808-A8DE-191F9077596D}" type="datetimeFigureOut">
              <a:rPr lang="zh-TW" altLang="en-US" smtClean="0"/>
              <a:t>2020/10/5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D7071-559D-4058-8AB2-AF1824B14C0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56B7-2894-4808-A8DE-191F9077596D}" type="datetimeFigureOut">
              <a:rPr lang="zh-TW" altLang="en-US" smtClean="0"/>
              <a:t>2020/10/5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D7071-559D-4058-8AB2-AF1824B14C0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56B7-2894-4808-A8DE-191F9077596D}" type="datetimeFigureOut">
              <a:rPr lang="zh-TW" altLang="en-US" smtClean="0"/>
              <a:t>2020/10/5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D7071-559D-4058-8AB2-AF1824B14C0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56B7-2894-4808-A8DE-191F9077596D}" type="datetimeFigureOut">
              <a:rPr lang="zh-TW" altLang="en-US" smtClean="0"/>
              <a:t>2020/10/5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D7071-559D-4058-8AB2-AF1824B14C0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56B7-2894-4808-A8DE-191F9077596D}" type="datetimeFigureOut">
              <a:rPr lang="zh-TW" altLang="en-US" smtClean="0"/>
              <a:t>2020/10/5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D7071-559D-4058-8AB2-AF1824B14C0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56B7-2894-4808-A8DE-191F9077596D}" type="datetimeFigureOut">
              <a:rPr lang="zh-TW" altLang="en-US" smtClean="0"/>
              <a:t>2020/10/5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D7071-559D-4058-8AB2-AF1824B14C0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9CB056B7-2894-4808-A8DE-191F9077596D}" type="datetimeFigureOut">
              <a:rPr lang="zh-TW" altLang="en-US" smtClean="0"/>
              <a:t>2020/10/5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A6AD7071-559D-4058-8AB2-AF1824B14C0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青少年腦部構造與功能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82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考題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大腦</a:t>
            </a:r>
            <a:r>
              <a:rPr lang="zh-TW" altLang="en-US" dirty="0"/>
              <a:t>哪部分受損會導致個體在理解上沒有問題，但說話卻緩慢吃力、語法紊亂？ </a:t>
            </a:r>
            <a:r>
              <a:rPr lang="en-US" altLang="zh-TW" b="1" dirty="0" smtClean="0"/>
              <a:t>(</a:t>
            </a:r>
            <a:r>
              <a:rPr lang="en-US" altLang="zh-TW" b="1" dirty="0"/>
              <a:t>94</a:t>
            </a:r>
            <a:r>
              <a:rPr lang="zh-TW" altLang="en-US" dirty="0"/>
              <a:t>年</a:t>
            </a:r>
            <a:r>
              <a:rPr lang="en-US" altLang="zh-TW" b="1" dirty="0"/>
              <a:t>-</a:t>
            </a:r>
            <a:r>
              <a:rPr lang="zh-TW" altLang="en-US" dirty="0"/>
              <a:t>兒童發展與輔導</a:t>
            </a:r>
            <a:r>
              <a:rPr lang="en-US" altLang="zh-TW" b="1" dirty="0"/>
              <a:t>) </a:t>
            </a:r>
            <a:endParaRPr lang="zh-TW" altLang="en-US" dirty="0"/>
          </a:p>
          <a:p>
            <a:r>
              <a:rPr lang="en-US" altLang="zh-TW" dirty="0"/>
              <a:t>(A)</a:t>
            </a:r>
            <a:r>
              <a:rPr lang="zh-TW" altLang="en-US" dirty="0"/>
              <a:t>海馬迴 </a:t>
            </a:r>
            <a:r>
              <a:rPr lang="en-US" altLang="zh-TW" dirty="0" smtClean="0"/>
              <a:t>(</a:t>
            </a:r>
            <a:r>
              <a:rPr lang="en-US" altLang="zh-TW" dirty="0"/>
              <a:t>B)</a:t>
            </a:r>
            <a:r>
              <a:rPr lang="zh-TW" altLang="en-US" dirty="0"/>
              <a:t>腦皮層 </a:t>
            </a:r>
            <a:r>
              <a:rPr lang="en-US" altLang="zh-TW" dirty="0" smtClean="0"/>
              <a:t>(</a:t>
            </a:r>
            <a:r>
              <a:rPr lang="en-US" altLang="zh-TW" dirty="0"/>
              <a:t>C)</a:t>
            </a:r>
            <a:r>
              <a:rPr lang="zh-TW" altLang="en-US" dirty="0"/>
              <a:t>威尼克區</a:t>
            </a:r>
            <a:r>
              <a:rPr lang="en-US" altLang="zh-TW" dirty="0"/>
              <a:t>(Wernicke’s area) </a:t>
            </a:r>
            <a:r>
              <a:rPr lang="en-US" altLang="zh-TW" dirty="0" smtClean="0"/>
              <a:t>(</a:t>
            </a:r>
            <a:r>
              <a:rPr lang="en-US" altLang="zh-TW" dirty="0">
                <a:solidFill>
                  <a:srgbClr val="FF0000"/>
                </a:solidFill>
              </a:rPr>
              <a:t>D)</a:t>
            </a:r>
            <a:r>
              <a:rPr lang="zh-TW" altLang="en-US" dirty="0">
                <a:solidFill>
                  <a:srgbClr val="FF0000"/>
                </a:solidFill>
              </a:rPr>
              <a:t>布洛卡區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err="1">
                <a:solidFill>
                  <a:srgbClr val="FF0000"/>
                </a:solidFill>
              </a:rPr>
              <a:t>Broca’s</a:t>
            </a:r>
            <a:r>
              <a:rPr lang="en-US" altLang="zh-TW" dirty="0">
                <a:solidFill>
                  <a:srgbClr val="FF0000"/>
                </a:solidFill>
              </a:rPr>
              <a:t> area)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zh-TW" altLang="en-US" dirty="0"/>
          </a:p>
          <a:p>
            <a:r>
              <a:rPr lang="zh-TW" altLang="en-US" dirty="0"/>
              <a:t>有一位高中女生她很會說話表達自己的想法，可是在與別人溝通時卻似乎無法理解別人說的話。這是大腦皮質的哪一個區域出現問題？</a:t>
            </a:r>
            <a:r>
              <a:rPr lang="en-US" altLang="zh-TW" b="1" dirty="0"/>
              <a:t>(98</a:t>
            </a:r>
            <a:r>
              <a:rPr lang="zh-TW" altLang="en-US" dirty="0"/>
              <a:t>年</a:t>
            </a:r>
            <a:r>
              <a:rPr lang="en-US" altLang="zh-TW" b="1" dirty="0"/>
              <a:t>-</a:t>
            </a:r>
            <a:r>
              <a:rPr lang="zh-TW" altLang="en-US" dirty="0"/>
              <a:t>青少年發展與輔導</a:t>
            </a:r>
            <a:r>
              <a:rPr lang="en-US" altLang="zh-TW" b="1" dirty="0"/>
              <a:t>) </a:t>
            </a:r>
            <a:endParaRPr lang="zh-TW" altLang="en-US" dirty="0"/>
          </a:p>
          <a:p>
            <a:r>
              <a:rPr lang="en-US" altLang="zh-TW" dirty="0"/>
              <a:t>(A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zh-TW" altLang="en-US" dirty="0">
                <a:solidFill>
                  <a:srgbClr val="FF0000"/>
                </a:solidFill>
              </a:rPr>
              <a:t>威尼克</a:t>
            </a:r>
            <a:r>
              <a:rPr lang="en-US" altLang="zh-TW" dirty="0">
                <a:solidFill>
                  <a:srgbClr val="FF0000"/>
                </a:solidFill>
              </a:rPr>
              <a:t>(Wernicke</a:t>
            </a:r>
            <a:r>
              <a:rPr lang="en-US" altLang="zh-TW" dirty="0"/>
              <a:t>) </a:t>
            </a:r>
            <a:r>
              <a:rPr lang="en-US" altLang="zh-TW" dirty="0" smtClean="0"/>
              <a:t>(</a:t>
            </a:r>
            <a:r>
              <a:rPr lang="en-US" altLang="zh-TW" dirty="0"/>
              <a:t>B)</a:t>
            </a:r>
            <a:r>
              <a:rPr lang="zh-TW" altLang="en-US" dirty="0"/>
              <a:t>布洛卡</a:t>
            </a:r>
            <a:r>
              <a:rPr lang="en-US" altLang="zh-TW" dirty="0"/>
              <a:t>(</a:t>
            </a:r>
            <a:r>
              <a:rPr lang="en-US" altLang="zh-TW" dirty="0" err="1"/>
              <a:t>Broca</a:t>
            </a:r>
            <a:r>
              <a:rPr lang="en-US" altLang="zh-TW" dirty="0"/>
              <a:t>) </a:t>
            </a:r>
            <a:r>
              <a:rPr lang="en-US" altLang="zh-TW" dirty="0" smtClean="0"/>
              <a:t>(</a:t>
            </a:r>
            <a:r>
              <a:rPr lang="en-US" altLang="zh-TW" dirty="0"/>
              <a:t>C)</a:t>
            </a:r>
            <a:r>
              <a:rPr lang="zh-TW" altLang="en-US" dirty="0"/>
              <a:t>聯合</a:t>
            </a:r>
            <a:r>
              <a:rPr lang="en-US" altLang="zh-TW" dirty="0"/>
              <a:t>(association) </a:t>
            </a:r>
            <a:r>
              <a:rPr lang="en-US" altLang="zh-TW" dirty="0" smtClean="0"/>
              <a:t>(</a:t>
            </a:r>
            <a:r>
              <a:rPr lang="en-US" altLang="zh-TW" dirty="0"/>
              <a:t>D)</a:t>
            </a:r>
            <a:r>
              <a:rPr lang="zh-TW" altLang="en-US" dirty="0"/>
              <a:t>聽覺</a:t>
            </a:r>
            <a:r>
              <a:rPr lang="en-US" altLang="zh-TW" dirty="0"/>
              <a:t>(auditory)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499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二、邊緣</a:t>
            </a:r>
            <a:r>
              <a:rPr lang="zh-TW" altLang="en-US" dirty="0"/>
              <a:t>系統</a:t>
            </a:r>
            <a:endParaRPr lang="zh-TW" altLang="en-US" dirty="0" smtClean="0"/>
          </a:p>
        </p:txBody>
      </p:sp>
      <p:sp>
        <p:nvSpPr>
          <p:cNvPr id="13315" name="內容版面配置區 2"/>
          <p:cNvSpPr>
            <a:spLocks noGrp="1" noChangeArrowheads="1"/>
          </p:cNvSpPr>
          <p:nvPr>
            <p:ph idx="1"/>
          </p:nvPr>
        </p:nvSpPr>
        <p:spPr>
          <a:xfrm>
            <a:off x="323850" y="1556792"/>
            <a:ext cx="8569325" cy="4680520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情緒的控制與調節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，在前腦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部分有大腦皮質（主要是前額葉）的「理性中心」和邊緣系統的「情緒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中心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」；中腦部分是下視丘的「本能中心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」。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邊緣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系統在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大腦皮質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之下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包括：杏仁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核，海馬迴，扣帶迴，穹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窿等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。下視丘與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腦下垂體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（內分泌系統）相連，對壓力作反應，分泌荷爾蒙包括親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腎上腺皮質荷爾蒙和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腎上腺皮質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固醇。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大腦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的邊緣系統和情緒有關，在青春期時成熟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。負責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理智判斷和控制衝動的</a:t>
            </a:r>
            <a:r>
              <a:rPr lang="zh-TW" altLang="en-US" sz="36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前額葉皮質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，到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20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多歲時還在不斷變化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9137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8568952" cy="612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3909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ea typeface="標楷體" pitchFamily="65" charset="-120"/>
              </a:rPr>
              <a:t>三、大腦</a:t>
            </a:r>
            <a:r>
              <a:rPr lang="zh-TW" altLang="en-US" b="1" dirty="0">
                <a:ea typeface="標楷體" pitchFamily="65" charset="-120"/>
              </a:rPr>
              <a:t>側化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TW" altLang="en-US" dirty="0" smtClean="0">
                <a:ea typeface="標楷體" pitchFamily="65" charset="-120"/>
              </a:rPr>
              <a:t>高級</a:t>
            </a:r>
            <a:r>
              <a:rPr lang="zh-TW" altLang="en-US" dirty="0">
                <a:ea typeface="標楷體" pitchFamily="65" charset="-120"/>
              </a:rPr>
              <a:t>腦中樞</a:t>
            </a:r>
            <a:r>
              <a:rPr lang="en-US" altLang="zh-TW" dirty="0">
                <a:ea typeface="標楷體" pitchFamily="65" charset="-120"/>
              </a:rPr>
              <a:t>-</a:t>
            </a:r>
            <a:r>
              <a:rPr lang="zh-TW" altLang="en-US" dirty="0">
                <a:ea typeface="標楷體" pitchFamily="65" charset="-120"/>
              </a:rPr>
              <a:t>大腦</a:t>
            </a:r>
            <a:r>
              <a:rPr lang="en-US" altLang="zh-TW" dirty="0">
                <a:ea typeface="標楷體" pitchFamily="65" charset="-120"/>
              </a:rPr>
              <a:t>-</a:t>
            </a:r>
            <a:r>
              <a:rPr lang="zh-TW" altLang="en-US" dirty="0">
                <a:ea typeface="標楷體" pitchFamily="65" charset="-120"/>
              </a:rPr>
              <a:t>是兩個半球組成，連接兩半球之帶狀纖維稱作</a:t>
            </a:r>
            <a:r>
              <a:rPr lang="zh-TW" altLang="en-US" b="1" dirty="0">
                <a:ea typeface="標楷體" pitchFamily="65" charset="-120"/>
              </a:rPr>
              <a:t>胼胝體</a:t>
            </a:r>
            <a:r>
              <a:rPr lang="zh-TW" altLang="en-US" dirty="0">
                <a:ea typeface="標楷體" pitchFamily="65" charset="-120"/>
              </a:rPr>
              <a:t>，每一個半球是由大腦皮質所覆蓋。</a:t>
            </a:r>
          </a:p>
          <a:p>
            <a:pPr>
              <a:lnSpc>
                <a:spcPct val="90000"/>
              </a:lnSpc>
            </a:pPr>
            <a:r>
              <a:rPr lang="zh-TW" altLang="en-US" dirty="0">
                <a:ea typeface="標楷體" pitchFamily="65" charset="-120"/>
              </a:rPr>
              <a:t>左腦：語言、聽覺、決策</a:t>
            </a:r>
          </a:p>
          <a:p>
            <a:pPr>
              <a:lnSpc>
                <a:spcPct val="90000"/>
              </a:lnSpc>
            </a:pPr>
            <a:r>
              <a:rPr lang="zh-TW" altLang="en-US" dirty="0">
                <a:ea typeface="標楷體" pitchFamily="65" charset="-120"/>
              </a:rPr>
              <a:t>右腦：視覺、</a:t>
            </a:r>
            <a:r>
              <a:rPr lang="zh-TW" altLang="en-US" dirty="0" smtClean="0">
                <a:ea typeface="標楷體" pitchFamily="65" charset="-120"/>
              </a:rPr>
              <a:t>音樂</a:t>
            </a:r>
            <a:endParaRPr lang="zh-TW" altLang="en-US" dirty="0"/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側化沒有必然，一件簡單的事情都是多工進行的。 </a:t>
            </a:r>
          </a:p>
          <a:p>
            <a:pPr>
              <a:lnSpc>
                <a:spcPct val="90000"/>
              </a:lnSpc>
            </a:pPr>
            <a:endParaRPr lang="zh-TW" altLang="en-US" dirty="0">
              <a:ea typeface="標楷體" pitchFamily="65" charset="-120"/>
            </a:endParaRPr>
          </a:p>
          <a:p>
            <a:endParaRPr lang="zh-TW" altLang="en-US" dirty="0"/>
          </a:p>
        </p:txBody>
      </p:sp>
      <p:pic>
        <p:nvPicPr>
          <p:cNvPr id="5" name="內容版面配置區 4" descr="全腦開發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72816"/>
            <a:ext cx="3456384" cy="36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9065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四、小腦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56792"/>
            <a:ext cx="8219256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8384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五、神經系統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84784"/>
            <a:ext cx="7931224" cy="4608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3683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五、神經系統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7632848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1409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髓鞘化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340768"/>
            <a:ext cx="4038600" cy="5256584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TW" altLang="en-US" dirty="0" smtClean="0"/>
              <a:t>髓鞘化：腦神經元的軸突被髓磷脂包裹的</a:t>
            </a:r>
            <a:r>
              <a:rPr lang="zh-TW" altLang="en-US" dirty="0" smtClean="0"/>
              <a:t>過程</a:t>
            </a:r>
            <a:endParaRPr lang="zh-TW" altLang="en-US" sz="800" dirty="0" smtClean="0"/>
          </a:p>
          <a:p>
            <a:pPr eaLnBrk="1" hangingPunct="1"/>
            <a:r>
              <a:rPr lang="zh-TW" altLang="en-US" dirty="0" smtClean="0"/>
              <a:t>包裹軸突的用意在使神經元間知識</a:t>
            </a:r>
            <a:r>
              <a:rPr lang="zh-TW" altLang="en-US" dirty="0" smtClean="0"/>
              <a:t>傳遞速度</a:t>
            </a:r>
            <a:r>
              <a:rPr lang="zh-TW" altLang="en-US" dirty="0" smtClean="0"/>
              <a:t>可以增加</a:t>
            </a:r>
          </a:p>
          <a:p>
            <a:pPr eaLnBrk="1" hangingPunct="1"/>
            <a:r>
              <a:rPr lang="zh-TW" altLang="en-US" b="1" dirty="0" smtClean="0"/>
              <a:t>有髓鞘化</a:t>
            </a:r>
            <a:r>
              <a:rPr lang="zh-TW" altLang="en-US" dirty="0" smtClean="0"/>
              <a:t>軸突傳遞訊息的速度是沒有髓鞘化軸突傳遞訊息的</a:t>
            </a:r>
            <a:r>
              <a:rPr lang="zh-TW" altLang="en-US" b="1" dirty="0" smtClean="0"/>
              <a:t>一百倍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lnSpc>
                <a:spcPct val="90000"/>
              </a:lnSpc>
              <a:defRPr/>
            </a:pPr>
            <a:r>
              <a:rPr lang="zh-TW" altLang="en-US" dirty="0"/>
              <a:t>髓鞘化的活動在青少年期間是最活躍</a:t>
            </a:r>
            <a:r>
              <a:rPr lang="zh-TW" altLang="en-US" dirty="0" smtClean="0"/>
              <a:t>。   </a:t>
            </a:r>
            <a:endParaRPr lang="en-US" altLang="zh-TW" dirty="0"/>
          </a:p>
          <a:p>
            <a:pPr eaLnBrk="1" hangingPunct="1"/>
            <a:endParaRPr lang="zh-TW" altLang="en-US" dirty="0" smtClean="0"/>
          </a:p>
          <a:p>
            <a:pPr eaLnBrk="1" hangingPunct="1"/>
            <a:endParaRPr lang="zh-TW" altLang="en-US" dirty="0" smtClean="0"/>
          </a:p>
          <a:p>
            <a:pPr eaLnBrk="1" hangingPunct="1">
              <a:buFont typeface="Wingdings" pitchFamily="2" charset="2"/>
              <a:buNone/>
            </a:pPr>
            <a:endParaRPr lang="en-US" altLang="zh-TW" dirty="0" smtClean="0"/>
          </a:p>
        </p:txBody>
      </p:sp>
      <p:pic>
        <p:nvPicPr>
          <p:cNvPr id="5" name="內容版面配置區 4" descr="孩子动作调整困难？很可能是这个原因……-看点快报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628800"/>
            <a:ext cx="3810000" cy="45365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8459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kern="0" dirty="0">
                <a:solidFill>
                  <a:srgbClr val="000000"/>
                </a:solidFill>
                <a:latin typeface="Arial"/>
              </a:rPr>
              <a:t>突觸修剪</a:t>
            </a:r>
            <a:endParaRPr lang="zh-TW" altLang="en-US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038600" cy="478112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Char char="•"/>
              <a:defRPr/>
            </a:pPr>
            <a:r>
              <a:rPr lang="zh-TW" altLang="en-US" kern="0" dirty="0" smtClean="0">
                <a:solidFill>
                  <a:srgbClr val="000000"/>
                </a:solidFill>
                <a:latin typeface="Arial"/>
              </a:rPr>
              <a:t>在</a:t>
            </a:r>
            <a:r>
              <a:rPr lang="zh-TW" altLang="en-US" kern="0" dirty="0">
                <a:solidFill>
                  <a:srgbClr val="000000"/>
                </a:solidFill>
                <a:latin typeface="Arial"/>
              </a:rPr>
              <a:t>出生時每個神經元平均形成</a:t>
            </a:r>
            <a:r>
              <a:rPr lang="en-US" altLang="zh-TW" kern="0" dirty="0">
                <a:solidFill>
                  <a:srgbClr val="000000"/>
                </a:solidFill>
                <a:latin typeface="Arial"/>
              </a:rPr>
              <a:t>2,500</a:t>
            </a:r>
            <a:r>
              <a:rPr lang="zh-TW" altLang="en-US" kern="0" dirty="0">
                <a:solidFill>
                  <a:srgbClr val="000000"/>
                </a:solidFill>
                <a:latin typeface="Arial"/>
              </a:rPr>
              <a:t>個突觸，到兩、三歲時達到</a:t>
            </a:r>
            <a:r>
              <a:rPr lang="en-US" altLang="zh-TW" kern="0" dirty="0">
                <a:solidFill>
                  <a:srgbClr val="000000"/>
                </a:solidFill>
                <a:latin typeface="Arial"/>
              </a:rPr>
              <a:t>15,000</a:t>
            </a:r>
            <a:r>
              <a:rPr lang="zh-TW" altLang="en-US" kern="0" dirty="0">
                <a:solidFill>
                  <a:srgbClr val="000000"/>
                </a:solidFill>
                <a:latin typeface="Arial"/>
              </a:rPr>
              <a:t>個突觸的巔峰，然後開始進行所謂「神經元修減」的過程</a:t>
            </a:r>
            <a:r>
              <a:rPr lang="zh-TW" altLang="en-US" kern="0" dirty="0" smtClean="0">
                <a:solidFill>
                  <a:srgbClr val="000000"/>
                </a:solidFill>
                <a:latin typeface="Arial"/>
              </a:rPr>
              <a:t>。</a:t>
            </a:r>
            <a:endParaRPr lang="en-US" altLang="zh-TW" kern="0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buFontTx/>
              <a:buChar char="•"/>
              <a:defRPr/>
            </a:pPr>
            <a:r>
              <a:rPr lang="zh-TW" altLang="en-US" kern="0" dirty="0" smtClean="0">
                <a:solidFill>
                  <a:srgbClr val="000000"/>
                </a:solidFill>
                <a:latin typeface="Arial"/>
              </a:rPr>
              <a:t>到了</a:t>
            </a:r>
            <a:r>
              <a:rPr lang="zh-TW" altLang="en-US" kern="0" dirty="0">
                <a:solidFill>
                  <a:srgbClr val="000000"/>
                </a:solidFill>
                <a:latin typeface="Arial"/>
              </a:rPr>
              <a:t>九○年代，科學家有了驚人的發現：在青春期前會發生第二波突觸增生。</a:t>
            </a:r>
          </a:p>
          <a:p>
            <a:pPr>
              <a:lnSpc>
                <a:spcPct val="90000"/>
              </a:lnSpc>
              <a:buFontTx/>
              <a:buChar char="•"/>
              <a:defRPr/>
            </a:pPr>
            <a:endParaRPr lang="en-US" altLang="zh-TW" kern="0" dirty="0">
              <a:solidFill>
                <a:srgbClr val="000000"/>
              </a:solidFill>
              <a:latin typeface="Arial"/>
            </a:endParaRPr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zh-TW" altLang="en-US" dirty="0" smtClean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pic>
        <p:nvPicPr>
          <p:cNvPr id="16388" name="Picture 4" descr="C:\Documents and Settings\ABCD\My Documents\My Pictures\nervestru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700808"/>
            <a:ext cx="4104455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359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dirty="0" smtClean="0"/>
              <a:t>邊緣</a:t>
            </a:r>
            <a:r>
              <a:rPr lang="zh-TW" altLang="zh-TW" dirty="0"/>
              <a:t>系統和情緒有關，在青春期時成熟；負責理智判斷和控制衝動的前額葉皮質</a:t>
            </a:r>
            <a:r>
              <a:rPr lang="zh-TW" altLang="zh-TW" dirty="0" smtClean="0"/>
              <a:t>，一</a:t>
            </a:r>
            <a:r>
              <a:rPr lang="zh-TW" altLang="zh-TW" dirty="0"/>
              <a:t>直到</a:t>
            </a:r>
            <a:r>
              <a:rPr lang="en-US" altLang="zh-TW" dirty="0"/>
              <a:t>20</a:t>
            </a:r>
            <a:r>
              <a:rPr lang="zh-TW" altLang="zh-TW" dirty="0"/>
              <a:t>多歲時還在不斷變化。而現在兒童的青春期似乎越來越早出現，</a:t>
            </a:r>
            <a:r>
              <a:rPr lang="zh-TW" altLang="zh-TW" dirty="0" smtClean="0"/>
              <a:t>導致「</a:t>
            </a:r>
            <a:r>
              <a:rPr lang="zh-TW" altLang="zh-TW" dirty="0"/>
              <a:t>大腦發育不一致」的時期越來越長</a:t>
            </a:r>
            <a:r>
              <a:rPr lang="zh-TW" altLang="zh-TW" dirty="0" smtClean="0"/>
              <a:t>。</a:t>
            </a:r>
            <a:r>
              <a:rPr lang="zh-TW" altLang="en-US" dirty="0" smtClean="0"/>
              <a:t>青少年很容易出現</a:t>
            </a:r>
            <a:r>
              <a:rPr lang="zh-TW" altLang="zh-TW" dirty="0" smtClean="0"/>
              <a:t>高度</a:t>
            </a:r>
            <a:r>
              <a:rPr lang="zh-TW" altLang="zh-TW" dirty="0"/>
              <a:t>危險的</a:t>
            </a:r>
            <a:r>
              <a:rPr lang="zh-TW" altLang="zh-TW" dirty="0" smtClean="0"/>
              <a:t>行為</a:t>
            </a:r>
            <a:r>
              <a:rPr lang="zh-TW" altLang="en-US" dirty="0" smtClean="0"/>
              <a:t>，例如</a:t>
            </a:r>
            <a:r>
              <a:rPr lang="zh-TW" altLang="zh-TW" dirty="0" smtClean="0"/>
              <a:t>青少年</a:t>
            </a:r>
            <a:r>
              <a:rPr lang="zh-TW" altLang="zh-TW" dirty="0"/>
              <a:t>成癮、性病、交通事故</a:t>
            </a:r>
            <a:r>
              <a:rPr lang="zh-TW" altLang="zh-TW" dirty="0" smtClean="0"/>
              <a:t>、凶殺</a:t>
            </a:r>
            <a:r>
              <a:rPr lang="zh-TW" altLang="zh-TW" dirty="0"/>
              <a:t>、憂鬱以及自殺的比率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有效的學習便是</a:t>
            </a:r>
            <a:r>
              <a:rPr lang="zh-TW" altLang="en-US" dirty="0" smtClean="0"/>
              <a:t>不斷啟動</a:t>
            </a:r>
            <a:r>
              <a:rPr lang="zh-TW" altLang="en-US" dirty="0"/>
              <a:t>神經的發展，讓神經樹狀突越長越</a:t>
            </a:r>
            <a:r>
              <a:rPr lang="zh-TW" altLang="en-US" dirty="0" smtClean="0"/>
              <a:t>茂密</a:t>
            </a:r>
            <a:r>
              <a:rPr lang="zh-TW" altLang="en-US" dirty="0"/>
              <a:t>，連結也越細密，因此神經樹狀突便</a:t>
            </a:r>
            <a:r>
              <a:rPr lang="zh-TW" altLang="en-US" dirty="0" smtClean="0"/>
              <a:t>不斷</a:t>
            </a:r>
            <a:r>
              <a:rPr lang="zh-TW" altLang="en-US" dirty="0"/>
              <a:t>的分支，神經通路也越來越順暢，</a:t>
            </a:r>
            <a:r>
              <a:rPr lang="zh-TW" altLang="en-US" dirty="0" smtClean="0"/>
              <a:t>於是資訊</a:t>
            </a:r>
            <a:r>
              <a:rPr lang="zh-TW" altLang="en-US" dirty="0"/>
              <a:t>的傳遞在腦部如暢行無阻的</a:t>
            </a:r>
            <a:r>
              <a:rPr lang="zh-TW" altLang="en-US" dirty="0" smtClean="0"/>
              <a:t>電流。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74647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青少年腦部發展</a:t>
            </a:r>
            <a:endParaRPr lang="zh-TW" altLang="en-US" dirty="0"/>
          </a:p>
        </p:txBody>
      </p:sp>
      <p:pic>
        <p:nvPicPr>
          <p:cNvPr id="11" name="內容版面配置區 10" descr="ProductImage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843881"/>
            <a:ext cx="40386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人的</a:t>
            </a:r>
            <a:r>
              <a:rPr lang="zh-TW" altLang="en-US" dirty="0"/>
              <a:t>一生有兩個很重要</a:t>
            </a:r>
            <a:r>
              <a:rPr lang="zh-TW" altLang="en-US" dirty="0" smtClean="0"/>
              <a:t>的腦</a:t>
            </a:r>
            <a:r>
              <a:rPr lang="zh-TW" altLang="en-US" dirty="0"/>
              <a:t>部大改革</a:t>
            </a:r>
            <a:r>
              <a:rPr lang="zh-TW" altLang="en-US" dirty="0" smtClean="0"/>
              <a:t>期，這兩</a:t>
            </a:r>
            <a:r>
              <a:rPr lang="zh-TW" altLang="en-US" dirty="0"/>
              <a:t>個時期，都會</a:t>
            </a:r>
            <a:r>
              <a:rPr lang="zh-TW" altLang="en-US" dirty="0" smtClean="0"/>
              <a:t>呈現“</a:t>
            </a:r>
            <a:r>
              <a:rPr lang="zh-TW" altLang="en-US" dirty="0"/>
              <a:t>叛逆”的現象</a:t>
            </a:r>
          </a:p>
          <a:p>
            <a:r>
              <a:rPr lang="en-US" altLang="zh-TW" dirty="0"/>
              <a:t>1.</a:t>
            </a:r>
            <a:r>
              <a:rPr lang="zh-TW" altLang="en-US" dirty="0"/>
              <a:t>兩歲左右</a:t>
            </a:r>
          </a:p>
          <a:p>
            <a:r>
              <a:rPr lang="en-US" altLang="zh-TW" dirty="0"/>
              <a:t>2. </a:t>
            </a:r>
            <a:r>
              <a:rPr lang="zh-TW" altLang="en-US" dirty="0"/>
              <a:t>十到二十歲之間</a:t>
            </a:r>
          </a:p>
          <a:p>
            <a:r>
              <a:rPr lang="zh-TW" altLang="en-US" dirty="0"/>
              <a:t>青春期的“狂飆”</a:t>
            </a:r>
            <a:r>
              <a:rPr lang="zh-TW" altLang="en-US" dirty="0" smtClean="0"/>
              <a:t>和青少年</a:t>
            </a:r>
            <a:r>
              <a:rPr lang="zh-TW" altLang="en-US" dirty="0"/>
              <a:t>腦部的大變革有關</a:t>
            </a:r>
          </a:p>
        </p:txBody>
      </p:sp>
    </p:spTree>
    <p:extLst>
      <p:ext uri="{BB962C8B-B14F-4D97-AF65-F5344CB8AC3E}">
        <p14:creationId xmlns:p14="http://schemas.microsoft.com/office/powerpoint/2010/main" val="4203171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417748" cy="612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5378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考題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dirty="0" smtClean="0"/>
              <a:t>十</a:t>
            </a:r>
            <a:r>
              <a:rPr lang="zh-TW" altLang="en-US" dirty="0"/>
              <a:t>歲的小智腦中的海馬迴</a:t>
            </a:r>
            <a:r>
              <a:rPr lang="en-US" altLang="zh-TW" dirty="0"/>
              <a:t>(hippocampus)</a:t>
            </a:r>
            <a:r>
              <a:rPr lang="zh-TW" altLang="en-US" dirty="0"/>
              <a:t>嚴重受損，他最可能出現的是下列哪一項問題？ </a:t>
            </a:r>
            <a:r>
              <a:rPr lang="en-US" altLang="zh-TW" dirty="0" smtClean="0"/>
              <a:t>97</a:t>
            </a:r>
            <a:r>
              <a:rPr lang="zh-TW" altLang="en-US" dirty="0"/>
              <a:t>年</a:t>
            </a:r>
            <a:r>
              <a:rPr lang="en-US" altLang="zh-TW" dirty="0"/>
              <a:t>-</a:t>
            </a:r>
            <a:r>
              <a:rPr lang="zh-TW" altLang="en-US" dirty="0"/>
              <a:t>兒童發展與輔導 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(A)</a:t>
            </a:r>
            <a:r>
              <a:rPr lang="zh-TW" altLang="en-US" dirty="0">
                <a:solidFill>
                  <a:srgbClr val="FF0000"/>
                </a:solidFill>
              </a:rPr>
              <a:t>無法記憶新訊息 </a:t>
            </a:r>
            <a:r>
              <a:rPr lang="en-US" altLang="zh-TW" dirty="0" smtClean="0"/>
              <a:t>(</a:t>
            </a:r>
            <a:r>
              <a:rPr lang="en-US" altLang="zh-TW" dirty="0"/>
              <a:t>B)</a:t>
            </a:r>
            <a:r>
              <a:rPr lang="zh-TW" altLang="en-US" dirty="0"/>
              <a:t>身體動作不協調 </a:t>
            </a:r>
            <a:r>
              <a:rPr lang="en-US" altLang="zh-TW" dirty="0" smtClean="0"/>
              <a:t>(</a:t>
            </a:r>
            <a:r>
              <a:rPr lang="en-US" altLang="zh-TW" dirty="0"/>
              <a:t>C)</a:t>
            </a:r>
            <a:r>
              <a:rPr lang="zh-TW" altLang="en-US" dirty="0"/>
              <a:t>無法控制情緒 </a:t>
            </a:r>
          </a:p>
          <a:p>
            <a:r>
              <a:rPr lang="en-US" altLang="zh-TW" dirty="0"/>
              <a:t>(D)</a:t>
            </a:r>
            <a:r>
              <a:rPr lang="zh-TW" altLang="en-US" dirty="0"/>
              <a:t>喪失食慾 </a:t>
            </a:r>
          </a:p>
          <a:p>
            <a:r>
              <a:rPr lang="zh-TW" altLang="en-US" dirty="0"/>
              <a:t>大腦的結構中，下列哪一區域與情緒及記憶有關？ </a:t>
            </a:r>
          </a:p>
          <a:p>
            <a:r>
              <a:rPr lang="en-US" altLang="zh-TW" dirty="0"/>
              <a:t>102</a:t>
            </a:r>
            <a:r>
              <a:rPr lang="zh-TW" altLang="en-US" dirty="0"/>
              <a:t>年</a:t>
            </a:r>
            <a:r>
              <a:rPr lang="en-US" altLang="zh-TW" dirty="0"/>
              <a:t>-</a:t>
            </a:r>
            <a:r>
              <a:rPr lang="zh-TW" altLang="en-US" dirty="0"/>
              <a:t>兒童發展與輔導 </a:t>
            </a:r>
          </a:p>
          <a:p>
            <a:r>
              <a:rPr lang="en-US" altLang="zh-TW" dirty="0"/>
              <a:t>(A)</a:t>
            </a:r>
            <a:r>
              <a:rPr lang="zh-TW" altLang="en-US" dirty="0"/>
              <a:t>小腦</a:t>
            </a:r>
            <a:r>
              <a:rPr lang="en-US" altLang="zh-TW" dirty="0"/>
              <a:t>(cerebellum) </a:t>
            </a:r>
            <a:r>
              <a:rPr lang="en-US" altLang="zh-TW" dirty="0" smtClean="0"/>
              <a:t>(</a:t>
            </a:r>
            <a:r>
              <a:rPr lang="en-US" altLang="zh-TW" dirty="0"/>
              <a:t>B)</a:t>
            </a:r>
            <a:r>
              <a:rPr lang="zh-TW" altLang="en-US" dirty="0"/>
              <a:t>基底核</a:t>
            </a:r>
            <a:r>
              <a:rPr lang="en-US" altLang="zh-TW" dirty="0"/>
              <a:t>(basal ganglia)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>
                <a:solidFill>
                  <a:srgbClr val="FF0000"/>
                </a:solidFill>
              </a:rPr>
              <a:t>C)</a:t>
            </a:r>
            <a:r>
              <a:rPr lang="zh-TW" altLang="en-US" dirty="0">
                <a:solidFill>
                  <a:srgbClr val="FF0000"/>
                </a:solidFill>
              </a:rPr>
              <a:t>邊緣系統</a:t>
            </a:r>
            <a:r>
              <a:rPr lang="en-US" altLang="zh-TW" dirty="0">
                <a:solidFill>
                  <a:srgbClr val="FF0000"/>
                </a:solidFill>
              </a:rPr>
              <a:t>(limbic system) </a:t>
            </a:r>
            <a:r>
              <a:rPr lang="en-US" altLang="zh-TW" dirty="0" smtClean="0"/>
              <a:t>(</a:t>
            </a:r>
            <a:r>
              <a:rPr lang="en-US" altLang="zh-TW" dirty="0"/>
              <a:t>D)</a:t>
            </a:r>
            <a:r>
              <a:rPr lang="zh-TW" altLang="en-US" dirty="0"/>
              <a:t>威尼克區</a:t>
            </a:r>
            <a:r>
              <a:rPr lang="en-US" altLang="zh-TW" dirty="0"/>
              <a:t>(Wernicke’s area)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095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腦袋也有青春期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幼兒兩歲左右，腦袋開始進行約一年左右的</a:t>
            </a:r>
            <a:r>
              <a:rPr lang="zh-TW" altLang="en-US" dirty="0" smtClean="0"/>
              <a:t>刪除工作</a:t>
            </a:r>
            <a:endParaRPr lang="en-US" altLang="zh-TW" dirty="0" smtClean="0"/>
          </a:p>
          <a:p>
            <a:r>
              <a:rPr lang="zh-TW" altLang="en-US" dirty="0" smtClean="0"/>
              <a:t>開始</a:t>
            </a:r>
            <a:r>
              <a:rPr lang="zh-TW" altLang="en-US" dirty="0"/>
              <a:t>會抵抗父母，任意妄為，挑戰權威。</a:t>
            </a:r>
          </a:p>
          <a:p>
            <a:r>
              <a:rPr lang="en-US" altLang="zh-TW" dirty="0" smtClean="0"/>
              <a:t> </a:t>
            </a:r>
            <a:r>
              <a:rPr lang="zh-TW" altLang="en-US" dirty="0"/>
              <a:t>經過這暴風期後，從</a:t>
            </a:r>
            <a:r>
              <a:rPr lang="en-US" altLang="zh-TW" b="1" dirty="0"/>
              <a:t>3-10</a:t>
            </a:r>
            <a:r>
              <a:rPr lang="zh-TW" altLang="en-US" dirty="0"/>
              <a:t>歲，進入學習階段</a:t>
            </a:r>
          </a:p>
          <a:p>
            <a:r>
              <a:rPr lang="en-US" altLang="zh-TW" b="1" dirty="0" smtClean="0"/>
              <a:t>10-20</a:t>
            </a:r>
            <a:r>
              <a:rPr lang="zh-TW" altLang="en-US" dirty="0"/>
              <a:t>歲這十年間，青少年腦部正進行前所未有</a:t>
            </a:r>
            <a:r>
              <a:rPr lang="zh-TW" altLang="en-US" dirty="0" smtClean="0"/>
              <a:t>的大</a:t>
            </a:r>
            <a:r>
              <a:rPr lang="zh-TW" altLang="en-US" dirty="0"/>
              <a:t>革命。</a:t>
            </a:r>
          </a:p>
          <a:p>
            <a:r>
              <a:rPr lang="en-US" altLang="zh-TW" b="1" dirty="0" smtClean="0"/>
              <a:t>3-10</a:t>
            </a:r>
            <a:r>
              <a:rPr lang="zh-TW" altLang="en-US" dirty="0"/>
              <a:t>歲，累積許多知識，而到了青春期</a:t>
            </a:r>
            <a:r>
              <a:rPr lang="zh-TW" altLang="en-US" dirty="0" smtClean="0"/>
              <a:t>，進行</a:t>
            </a:r>
            <a:r>
              <a:rPr lang="zh-TW" altLang="en-US" dirty="0"/>
              <a:t>篩檢，刪除</a:t>
            </a:r>
            <a:r>
              <a:rPr lang="zh-TW" altLang="en-US" dirty="0" smtClean="0"/>
              <a:t>。</a:t>
            </a:r>
            <a:r>
              <a:rPr lang="en-US" altLang="zh-TW" dirty="0"/>
              <a:t>『</a:t>
            </a:r>
            <a:r>
              <a:rPr lang="zh-TW" altLang="en-US" dirty="0"/>
              <a:t>有用留下，無用掃掉</a:t>
            </a:r>
            <a:r>
              <a:rPr lang="en-US" altLang="zh-TW" dirty="0"/>
              <a:t>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087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一、大腦皮質</a:t>
            </a:r>
            <a:endParaRPr lang="zh-TW" altLang="en-US" dirty="0" smtClean="0"/>
          </a:p>
        </p:txBody>
      </p:sp>
      <p:sp>
        <p:nvSpPr>
          <p:cNvPr id="11267" name="內容版面配置區 2"/>
          <p:cNvSpPr>
            <a:spLocks noGrp="1" noChangeArrowheads="1"/>
          </p:cNvSpPr>
          <p:nvPr>
            <p:ph idx="1"/>
          </p:nvPr>
        </p:nvSpPr>
        <p:spPr>
          <a:xfrm>
            <a:off x="323850" y="1628800"/>
            <a:ext cx="8229600" cy="4464496"/>
          </a:xfrm>
        </p:spPr>
        <p:txBody>
          <a:bodyPr>
            <a:normAutofit/>
          </a:bodyPr>
          <a:lstStyle/>
          <a:p>
            <a:r>
              <a:rPr lang="zh-TW" altLang="en-US" sz="3000" dirty="0" smtClean="0">
                <a:solidFill>
                  <a:srgbClr val="FF0000"/>
                </a:solidFill>
              </a:rPr>
              <a:t>「</a:t>
            </a:r>
            <a:r>
              <a:rPr lang="zh-TW" altLang="en-US" sz="3000" dirty="0" smtClean="0">
                <a:solidFill>
                  <a:srgbClr val="FF0000"/>
                </a:solidFill>
              </a:rPr>
              <a:t>青春期大腦」常常被</a:t>
            </a:r>
            <a:r>
              <a:rPr lang="zh-TW" altLang="en-US" sz="3000" dirty="0" smtClean="0">
                <a:solidFill>
                  <a:srgbClr val="FF0000"/>
                </a:solidFill>
              </a:rPr>
              <a:t>戲稱為</a:t>
            </a:r>
            <a:r>
              <a:rPr lang="zh-TW" altLang="en-US" sz="3000" dirty="0" smtClean="0">
                <a:solidFill>
                  <a:srgbClr val="FF0000"/>
                </a:solidFill>
              </a:rPr>
              <a:t>一種矛盾、出錯的生物現象。</a:t>
            </a:r>
          </a:p>
          <a:p>
            <a:r>
              <a:rPr lang="zh-TW" altLang="en-US" dirty="0" smtClean="0"/>
              <a:t>腦包括皮質下結構及皮質</a:t>
            </a:r>
            <a:r>
              <a:rPr lang="zh-TW" altLang="en-US" dirty="0" smtClean="0"/>
              <a:t>。皮質</a:t>
            </a:r>
            <a:r>
              <a:rPr lang="zh-TW" altLang="en-US" dirty="0" smtClean="0"/>
              <a:t>包括：</a:t>
            </a:r>
          </a:p>
          <a:p>
            <a:pPr marL="0" indent="0">
              <a:buFontTx/>
              <a:buNone/>
            </a:pP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r>
              <a:rPr lang="zh-TW" altLang="en-US" dirty="0" smtClean="0">
                <a:solidFill>
                  <a:srgbClr val="FF0000"/>
                </a:solidFill>
              </a:rPr>
              <a:t>額</a:t>
            </a:r>
            <a:r>
              <a:rPr lang="zh-TW" altLang="en-US" dirty="0" smtClean="0">
                <a:solidFill>
                  <a:srgbClr val="FF0000"/>
                </a:solidFill>
              </a:rPr>
              <a:t>葉：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r>
              <a:rPr lang="zh-TW" altLang="en-US" dirty="0" smtClean="0"/>
              <a:t> </a:t>
            </a:r>
            <a:r>
              <a:rPr lang="en-US" altLang="zh-TW" dirty="0" smtClean="0"/>
              <a:t>1.</a:t>
            </a:r>
            <a:r>
              <a:rPr lang="zh-TW" altLang="en-US" dirty="0" smtClean="0"/>
              <a:t>意識</a:t>
            </a:r>
            <a:r>
              <a:rPr lang="zh-TW" altLang="en-US" dirty="0" smtClean="0"/>
              <a:t>、計畫、認知活動的調整；發展在嬰兒及兒童早期，故此時認知發展特快速</a:t>
            </a:r>
            <a:endParaRPr lang="en-US" altLang="zh-TW" dirty="0" smtClean="0"/>
          </a:p>
          <a:p>
            <a:pPr marL="0" indent="0">
              <a:buFontTx/>
              <a:buNone/>
            </a:pPr>
            <a:r>
              <a:rPr lang="en-US" altLang="zh-TW" dirty="0" smtClean="0"/>
              <a:t>2.</a:t>
            </a:r>
            <a:r>
              <a:rPr lang="zh-TW" altLang="en-US" dirty="0" smtClean="0">
                <a:solidFill>
                  <a:srgbClr val="FF0000"/>
                </a:solidFill>
              </a:rPr>
              <a:t>前額</a:t>
            </a:r>
            <a:r>
              <a:rPr lang="zh-TW" altLang="en-US" dirty="0" smtClean="0">
                <a:solidFill>
                  <a:srgbClr val="FF0000"/>
                </a:solidFill>
              </a:rPr>
              <a:t>葉皮質</a:t>
            </a:r>
            <a:r>
              <a:rPr lang="zh-TW" altLang="en-US" dirty="0" smtClean="0"/>
              <a:t>負責理智判斷</a:t>
            </a:r>
            <a:r>
              <a:rPr lang="en-US" altLang="zh-TW" dirty="0" smtClean="0"/>
              <a:t>(</a:t>
            </a:r>
            <a:r>
              <a:rPr lang="zh-TW" altLang="en-US" dirty="0" smtClean="0"/>
              <a:t>思考</a:t>
            </a:r>
            <a:r>
              <a:rPr lang="en-US" altLang="zh-TW" dirty="0" smtClean="0"/>
              <a:t>,</a:t>
            </a:r>
            <a:r>
              <a:rPr lang="zh-TW" altLang="en-US" dirty="0" smtClean="0"/>
              <a:t>分析</a:t>
            </a:r>
            <a:r>
              <a:rPr lang="en-US" altLang="zh-TW" dirty="0" smtClean="0"/>
              <a:t>,</a:t>
            </a:r>
            <a:r>
              <a:rPr lang="zh-TW" altLang="en-US" dirty="0" smtClean="0"/>
              <a:t>判斷</a:t>
            </a:r>
            <a:r>
              <a:rPr lang="en-US" altLang="zh-TW" dirty="0" smtClean="0"/>
              <a:t>,</a:t>
            </a:r>
            <a:r>
              <a:rPr lang="zh-TW" altLang="en-US" dirty="0" smtClean="0"/>
              <a:t>記憶</a:t>
            </a:r>
            <a:r>
              <a:rPr lang="en-US" altLang="zh-TW" dirty="0" smtClean="0"/>
              <a:t>)</a:t>
            </a:r>
            <a:r>
              <a:rPr lang="zh-TW" altLang="en-US" dirty="0" smtClean="0"/>
              <a:t>和控制衝動，到</a:t>
            </a:r>
            <a:r>
              <a:rPr lang="en-US" altLang="zh-TW" dirty="0" smtClean="0"/>
              <a:t>20</a:t>
            </a:r>
            <a:r>
              <a:rPr lang="zh-TW" altLang="en-US" dirty="0" smtClean="0"/>
              <a:t>多歲時還在不斷變化。</a:t>
            </a:r>
          </a:p>
        </p:txBody>
      </p:sp>
    </p:spTree>
    <p:extLst>
      <p:ext uri="{BB962C8B-B14F-4D97-AF65-F5344CB8AC3E}">
        <p14:creationId xmlns:p14="http://schemas.microsoft.com/office/powerpoint/2010/main" val="4240685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https://4.bp.blogspot.com/-zUO8IBN32AE/XC3KShV2opI/AAAAAAAAOSk/4P6wpMwOGtsTh21kFX8iUcGTkJ9gBD4pACLcBGAs/s1600/%25E5%25A4%25A7%25E8%2585%25A6%25E8%25A7%25A3%25E5%2589%2596%25E7%25A7%2598%25E5%25AF%2586-%25E9%2580%25B2%25E8%25A1%258C%25E4%25B8%25AD-02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791421"/>
            <a:ext cx="8229600" cy="43038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4176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3-8-728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8568952" cy="5760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8608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一、大腦皮質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4784"/>
            <a:ext cx="4038600" cy="4968552"/>
          </a:xfrm>
        </p:spPr>
        <p:txBody>
          <a:bodyPr>
            <a:normAutofit fontScale="92500"/>
          </a:bodyPr>
          <a:lstStyle/>
          <a:p>
            <a:pPr marL="0" indent="0">
              <a:buFontTx/>
              <a:buNone/>
              <a:defRPr/>
            </a:pP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r>
              <a:rPr lang="zh-TW" altLang="en-US" dirty="0" smtClean="0">
                <a:solidFill>
                  <a:srgbClr val="FF0000"/>
                </a:solidFill>
              </a:rPr>
              <a:t>頂</a:t>
            </a:r>
            <a:r>
              <a:rPr lang="zh-TW" altLang="en-US" dirty="0">
                <a:solidFill>
                  <a:srgbClr val="FF0000"/>
                </a:solidFill>
              </a:rPr>
              <a:t>葉</a:t>
            </a:r>
            <a:r>
              <a:rPr lang="zh-TW" altLang="en-US" dirty="0"/>
              <a:t>：運動感覺的體</a:t>
            </a:r>
            <a:r>
              <a:rPr lang="zh-TW" altLang="en-US" dirty="0" smtClean="0"/>
              <a:t>覺功能</a:t>
            </a:r>
            <a:endParaRPr lang="zh-TW" altLang="en-US" dirty="0"/>
          </a:p>
          <a:p>
            <a:pPr marL="0" indent="0">
              <a:buFontTx/>
              <a:buNone/>
              <a:defRPr/>
            </a:pPr>
            <a:r>
              <a:rPr lang="en-US" altLang="zh-TW" dirty="0" smtClean="0"/>
              <a:t>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</a:t>
            </a:r>
            <a:r>
              <a:rPr lang="zh-TW" altLang="en-US" dirty="0" smtClean="0">
                <a:solidFill>
                  <a:srgbClr val="FF0000"/>
                </a:solidFill>
              </a:rPr>
              <a:t>枕</a:t>
            </a:r>
            <a:r>
              <a:rPr lang="zh-TW" altLang="en-US" dirty="0">
                <a:solidFill>
                  <a:srgbClr val="FF0000"/>
                </a:solidFill>
              </a:rPr>
              <a:t>葉：</a:t>
            </a:r>
            <a:r>
              <a:rPr lang="zh-TW" altLang="en-US" dirty="0"/>
              <a:t>掌控視覺訊息</a:t>
            </a:r>
            <a:endParaRPr lang="en-US" altLang="zh-TW" dirty="0"/>
          </a:p>
          <a:p>
            <a:pPr marL="0" indent="0">
              <a:buFontTx/>
              <a:buNone/>
              <a:defRPr/>
            </a:pPr>
            <a:r>
              <a:rPr lang="en-US" altLang="zh-TW" dirty="0" smtClean="0"/>
              <a:t>(</a:t>
            </a:r>
            <a:r>
              <a:rPr lang="zh-TW" altLang="en-US" dirty="0" smtClean="0"/>
              <a:t>四</a:t>
            </a:r>
            <a:r>
              <a:rPr lang="en-US" altLang="zh-TW" dirty="0" smtClean="0"/>
              <a:t>)</a:t>
            </a:r>
            <a:r>
              <a:rPr lang="zh-TW" altLang="en-US" dirty="0" smtClean="0">
                <a:solidFill>
                  <a:srgbClr val="FF0000"/>
                </a:solidFill>
              </a:rPr>
              <a:t>顳</a:t>
            </a:r>
            <a:r>
              <a:rPr lang="zh-TW" altLang="en-US" dirty="0">
                <a:solidFill>
                  <a:srgbClr val="FF0000"/>
                </a:solidFill>
              </a:rPr>
              <a:t>葉：</a:t>
            </a:r>
            <a:r>
              <a:rPr lang="zh-TW" altLang="en-US" dirty="0"/>
              <a:t> 掌握聽覺訊息</a:t>
            </a:r>
            <a:r>
              <a:rPr lang="en-US" altLang="zh-TW" dirty="0"/>
              <a:t>,</a:t>
            </a:r>
            <a:r>
              <a:rPr lang="zh-TW" altLang="en-US" dirty="0"/>
              <a:t>語言及長期記憶 </a:t>
            </a:r>
            <a:endParaRPr lang="en-US" altLang="zh-TW" dirty="0"/>
          </a:p>
          <a:p>
            <a:pPr>
              <a:defRPr/>
            </a:pPr>
            <a:r>
              <a:rPr lang="zh-TW" altLang="en-US" dirty="0"/>
              <a:t>前端的</a:t>
            </a:r>
            <a:r>
              <a:rPr lang="zh-TW" altLang="en-US" b="1" dirty="0">
                <a:solidFill>
                  <a:srgbClr val="FF0000"/>
                </a:solidFill>
              </a:rPr>
              <a:t>杏仁核</a:t>
            </a:r>
            <a:r>
              <a:rPr lang="zh-TW" altLang="en-US" dirty="0"/>
              <a:t>，由於睪酮素的刺激而快速成長，影響</a:t>
            </a:r>
            <a:r>
              <a:rPr lang="zh-TW" altLang="en-US" dirty="0">
                <a:solidFill>
                  <a:srgbClr val="FF0000"/>
                </a:solidFill>
              </a:rPr>
              <a:t>青少年情緒發展，包括恐懼和</a:t>
            </a:r>
            <a:r>
              <a:rPr lang="zh-TW" altLang="en-US" dirty="0" smtClean="0">
                <a:solidFill>
                  <a:srgbClr val="FF0000"/>
                </a:solidFill>
              </a:rPr>
              <a:t>忿怒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TW" altLang="en-US" b="1" dirty="0">
                <a:solidFill>
                  <a:srgbClr val="FF0000"/>
                </a:solidFill>
              </a:rPr>
              <a:t>杏仁</a:t>
            </a:r>
            <a:r>
              <a:rPr lang="zh-TW" altLang="en-US" b="1" dirty="0" smtClean="0">
                <a:solidFill>
                  <a:srgbClr val="FF0000"/>
                </a:solidFill>
              </a:rPr>
              <a:t>核</a:t>
            </a:r>
            <a:r>
              <a:rPr lang="zh-TW" altLang="en-US" dirty="0" smtClean="0">
                <a:solidFill>
                  <a:srgbClr val="FF0000"/>
                </a:solidFill>
              </a:rPr>
              <a:t>與產後憂鬱症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竹內結子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  <a:p>
            <a:pPr>
              <a:defRPr/>
            </a:pPr>
            <a:endParaRPr lang="zh-TW" alt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2040" y="1916832"/>
            <a:ext cx="3244220" cy="3116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2455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76672"/>
            <a:ext cx="8075240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5742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48680"/>
            <a:ext cx="8363272" cy="568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9178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撲面">
  <a:themeElements>
    <a:clrScheme name="暗香撲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撲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撲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137</TotalTime>
  <Words>1045</Words>
  <Application>Microsoft Office PowerPoint</Application>
  <PresentationFormat>如螢幕大小 (4:3)</PresentationFormat>
  <Paragraphs>62</Paragraphs>
  <Slides>21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暗香撲面</vt:lpstr>
      <vt:lpstr>青少年腦部構造與功能</vt:lpstr>
      <vt:lpstr>青少年腦部發展</vt:lpstr>
      <vt:lpstr>腦袋也有青春期</vt:lpstr>
      <vt:lpstr>一、大腦皮質</vt:lpstr>
      <vt:lpstr>PowerPoint 簡報</vt:lpstr>
      <vt:lpstr>PowerPoint 簡報</vt:lpstr>
      <vt:lpstr>一、大腦皮質</vt:lpstr>
      <vt:lpstr>PowerPoint 簡報</vt:lpstr>
      <vt:lpstr>PowerPoint 簡報</vt:lpstr>
      <vt:lpstr>考題</vt:lpstr>
      <vt:lpstr>二、邊緣系統</vt:lpstr>
      <vt:lpstr>PowerPoint 簡報</vt:lpstr>
      <vt:lpstr>三、大腦側化</vt:lpstr>
      <vt:lpstr>四、小腦</vt:lpstr>
      <vt:lpstr>五、神經系統</vt:lpstr>
      <vt:lpstr>五、神經系統</vt:lpstr>
      <vt:lpstr>髓鞘化</vt:lpstr>
      <vt:lpstr>突觸修剪</vt:lpstr>
      <vt:lpstr>小結</vt:lpstr>
      <vt:lpstr>PowerPoint 簡報</vt:lpstr>
      <vt:lpstr>考題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青少年性發展</dc:title>
  <dc:creator>shinfu</dc:creator>
  <cp:lastModifiedBy>shinfu</cp:lastModifiedBy>
  <cp:revision>14</cp:revision>
  <dcterms:created xsi:type="dcterms:W3CDTF">2020-10-05T01:27:44Z</dcterms:created>
  <dcterms:modified xsi:type="dcterms:W3CDTF">2020-10-05T03:45:02Z</dcterms:modified>
</cp:coreProperties>
</file>