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71" r:id="rId5"/>
    <p:sldId id="273" r:id="rId6"/>
    <p:sldId id="274" r:id="rId7"/>
    <p:sldId id="275" r:id="rId8"/>
    <p:sldId id="276" r:id="rId9"/>
    <p:sldId id="277" r:id="rId10"/>
    <p:sldId id="278" r:id="rId11"/>
    <p:sldId id="279" r:id="rId12"/>
    <p:sldId id="280" r:id="rId13"/>
    <p:sldId id="282" r:id="rId14"/>
    <p:sldId id="283" r:id="rId15"/>
    <p:sldId id="285" r:id="rId16"/>
    <p:sldId id="286" r:id="rId17"/>
    <p:sldId id="289" r:id="rId18"/>
    <p:sldId id="291" r:id="rId19"/>
    <p:sldId id="292" r:id="rId20"/>
    <p:sldId id="293" r:id="rId21"/>
    <p:sldId id="294" r:id="rId22"/>
    <p:sldId id="296" r:id="rId23"/>
    <p:sldId id="299" r:id="rId24"/>
    <p:sldId id="290" r:id="rId25"/>
    <p:sldId id="295" r:id="rId26"/>
    <p:sldId id="297" r:id="rId27"/>
    <p:sldId id="298"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44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圓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圓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標題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a:xfrm>
            <a:off x="6705600" y="4206240"/>
            <a:ext cx="960120" cy="457200"/>
          </a:xfrm>
        </p:spPr>
        <p:txBody>
          <a:bodyPr/>
          <a:lstStyle/>
          <a:p>
            <a:fld id="{5B06652C-7643-4F1E-B4AC-BD8B4C9DD5E6}" type="datetimeFigureOut">
              <a:rPr lang="zh-TW" altLang="en-US" smtClean="0"/>
              <a:t>2020/10/5</a:t>
            </a:fld>
            <a:endParaRPr lang="zh-TW" altLang="en-US"/>
          </a:p>
        </p:txBody>
      </p:sp>
      <p:sp>
        <p:nvSpPr>
          <p:cNvPr id="17" name="頁尾版面配置區 16"/>
          <p:cNvSpPr>
            <a:spLocks noGrp="1"/>
          </p:cNvSpPr>
          <p:nvPr>
            <p:ph type="ftr" sz="quarter" idx="11"/>
          </p:nvPr>
        </p:nvSpPr>
        <p:spPr>
          <a:xfrm>
            <a:off x="5410200" y="4205288"/>
            <a:ext cx="1295400" cy="457200"/>
          </a:xfrm>
        </p:spPr>
        <p:txBody>
          <a:bodyPr/>
          <a:lstStyle/>
          <a:p>
            <a:endParaRPr lang="zh-TW" altLang="en-US"/>
          </a:p>
        </p:txBody>
      </p:sp>
      <p:sp>
        <p:nvSpPr>
          <p:cNvPr id="29" name="投影片編號版面配置區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B7BDBEB-8FF8-4932-A516-A722B42380C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143000"/>
            <a:ext cx="1905000" cy="5486400"/>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143000"/>
            <a:ext cx="6248400" cy="5486400"/>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81000" y="1143000"/>
            <a:ext cx="8382000" cy="1069848"/>
          </a:xfrm>
        </p:spPr>
        <p:txBody>
          <a:bodyPr anchor="ctr"/>
          <a:lstStyle>
            <a:lvl1pPr>
              <a:defRPr sz="4000" b="0" i="0"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6" name="日期版面配置區 25"/>
          <p:cNvSpPr>
            <a:spLocks noGrp="1"/>
          </p:cNvSpPr>
          <p:nvPr>
            <p:ph type="dt" sz="half" idx="10"/>
          </p:nvPr>
        </p:nvSpPr>
        <p:spPr/>
        <p:txBody>
          <a:bodyPr rtlCol="0"/>
          <a:lstStyle/>
          <a:p>
            <a:fld id="{5B06652C-7643-4F1E-B4AC-BD8B4C9DD5E6}" type="datetimeFigureOut">
              <a:rPr lang="zh-TW" altLang="en-US" smtClean="0"/>
              <a:t>2020/10/5</a:t>
            </a:fld>
            <a:endParaRPr lang="zh-TW" altLang="en-US"/>
          </a:p>
        </p:txBody>
      </p:sp>
      <p:sp>
        <p:nvSpPr>
          <p:cNvPr id="27" name="投影片編號版面配置區 26"/>
          <p:cNvSpPr>
            <a:spLocks noGrp="1"/>
          </p:cNvSpPr>
          <p:nvPr>
            <p:ph type="sldNum" sz="quarter" idx="11"/>
          </p:nvPr>
        </p:nvSpPr>
        <p:spPr/>
        <p:txBody>
          <a:bodyPr rtlCol="0"/>
          <a:lstStyle/>
          <a:p>
            <a:fld id="{4B7BDBEB-8FF8-4932-A516-A722B42380CC}" type="slidenum">
              <a:rPr lang="zh-TW" altLang="en-US" smtClean="0"/>
              <a:t>‹#›</a:t>
            </a:fld>
            <a:endParaRPr lang="zh-TW" altLang="en-US"/>
          </a:p>
        </p:txBody>
      </p:sp>
      <p:sp>
        <p:nvSpPr>
          <p:cNvPr id="28" name="頁尾版面配置區 2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a:xfrm>
            <a:off x="6583680" y="612648"/>
            <a:ext cx="957264" cy="457200"/>
          </a:xfrm>
        </p:spPr>
        <p:txBody>
          <a:bodyPr/>
          <a:lstStyle/>
          <a:p>
            <a:fld id="{5B06652C-7643-4F1E-B4AC-BD8B4C9DD5E6}" type="datetimeFigureOut">
              <a:rPr lang="zh-TW" altLang="en-US" smtClean="0"/>
              <a:t>2020/10/5</a:t>
            </a:fld>
            <a:endParaRPr lang="zh-TW" altLang="en-US"/>
          </a:p>
        </p:txBody>
      </p:sp>
      <p:sp>
        <p:nvSpPr>
          <p:cNvPr id="4" name="頁尾版面配置區 3"/>
          <p:cNvSpPr>
            <a:spLocks noGrp="1"/>
          </p:cNvSpPr>
          <p:nvPr>
            <p:ph type="ftr" sz="quarter" idx="11"/>
          </p:nvPr>
        </p:nvSpPr>
        <p:spPr>
          <a:xfrm>
            <a:off x="5257800" y="612648"/>
            <a:ext cx="1325880" cy="457200"/>
          </a:xfrm>
        </p:spPr>
        <p:txBody>
          <a:bodyPr/>
          <a:lstStyle/>
          <a:p>
            <a:endParaRPr lang="zh-TW" altLang="en-US"/>
          </a:p>
        </p:txBody>
      </p:sp>
      <p:sp>
        <p:nvSpPr>
          <p:cNvPr id="5" name="投影片編號版面配置區 4"/>
          <p:cNvSpPr>
            <a:spLocks noGrp="1"/>
          </p:cNvSpPr>
          <p:nvPr>
            <p:ph type="sldNum" sz="quarter" idx="12"/>
          </p:nvPr>
        </p:nvSpPr>
        <p:spPr>
          <a:xfrm>
            <a:off x="8174736" y="2272"/>
            <a:ext cx="762000" cy="365760"/>
          </a:xfrm>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353496" y="1101970"/>
            <a:ext cx="3383280" cy="877824"/>
          </a:xfrm>
        </p:spPr>
        <p:txBody>
          <a:bodyPr anchor="b"/>
          <a:lstStyle>
            <a:lvl1pPr algn="l">
              <a:buNone/>
              <a:defRPr sz="1800" b="1"/>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B06652C-7643-4F1E-B4AC-BD8B4C9DD5E6}" type="datetimeFigureOut">
              <a:rPr lang="zh-TW" altLang="en-US" smtClean="0"/>
              <a:t>2020/10/5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7BDBEB-8FF8-4932-A516-A722B42380C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圓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圓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標題版面配置區 21"/>
          <p:cNvSpPr>
            <a:spLocks noGrp="1"/>
          </p:cNvSpPr>
          <p:nvPr>
            <p:ph type="title"/>
          </p:nvPr>
        </p:nvSpPr>
        <p:spPr>
          <a:xfrm>
            <a:off x="457200" y="1143000"/>
            <a:ext cx="8229600" cy="1066800"/>
          </a:xfrm>
          <a:prstGeom prst="rect">
            <a:avLst/>
          </a:prstGeom>
        </p:spPr>
        <p:txBody>
          <a:bodyPr vert="horz" anchor="ctr">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B06652C-7643-4F1E-B4AC-BD8B4C9DD5E6}" type="datetimeFigureOut">
              <a:rPr lang="zh-TW" altLang="en-US" smtClean="0"/>
              <a:t>2020/10/5</a:t>
            </a:fld>
            <a:endParaRPr lang="zh-TW" altLang="en-US"/>
          </a:p>
        </p:txBody>
      </p:sp>
      <p:sp>
        <p:nvSpPr>
          <p:cNvPr id="3" name="頁尾版面配置區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TW" altLang="en-US"/>
          </a:p>
        </p:txBody>
      </p:sp>
      <p:sp>
        <p:nvSpPr>
          <p:cNvPr id="23" name="投影片編號版面配置區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B7BDBEB-8FF8-4932-A516-A722B42380C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青少年的性發展</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0661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FCA61AC4-4998-4FBA-B59B-3A3FD85BF820}" type="slidenum">
              <a:rPr lang="zh-TW" altLang="en-US"/>
              <a:pPr/>
              <a:t>10</a:t>
            </a:fld>
            <a:endParaRPr lang="en-US" altLang="zh-TW"/>
          </a:p>
        </p:txBody>
      </p:sp>
      <p:sp>
        <p:nvSpPr>
          <p:cNvPr id="583682" name="Rectangle 2"/>
          <p:cNvSpPr>
            <a:spLocks noGrp="1" noChangeArrowheads="1"/>
          </p:cNvSpPr>
          <p:nvPr>
            <p:ph type="title"/>
          </p:nvPr>
        </p:nvSpPr>
        <p:spPr/>
        <p:txBody>
          <a:bodyPr/>
          <a:lstStyle/>
          <a:p>
            <a:pPr algn="ctr"/>
            <a:r>
              <a:rPr lang="en-US" altLang="zh-TW" sz="4400">
                <a:solidFill>
                  <a:srgbClr val="008000"/>
                </a:solidFill>
                <a:effectLst/>
                <a:latin typeface="Times New Roman" pitchFamily="18" charset="0"/>
                <a:ea typeface="華康魏碑體" pitchFamily="65" charset="-120"/>
              </a:rPr>
              <a:t>1. </a:t>
            </a:r>
            <a:r>
              <a:rPr lang="zh-TW" altLang="en-US" sz="4400">
                <a:solidFill>
                  <a:srgbClr val="008000"/>
                </a:solidFill>
                <a:effectLst/>
                <a:latin typeface="Times New Roman" pitchFamily="18" charset="0"/>
                <a:ea typeface="華康魏碑體" pitchFamily="65" charset="-120"/>
              </a:rPr>
              <a:t>疏遠期</a:t>
            </a:r>
          </a:p>
        </p:txBody>
      </p:sp>
      <p:sp>
        <p:nvSpPr>
          <p:cNvPr id="583683" name="Rectangle 3"/>
          <p:cNvSpPr>
            <a:spLocks noGrp="1" noChangeArrowheads="1"/>
          </p:cNvSpPr>
          <p:nvPr>
            <p:ph type="body" idx="1"/>
          </p:nvPr>
        </p:nvSpPr>
        <p:spPr/>
        <p:txBody>
          <a:bodyPr/>
          <a:lstStyle/>
          <a:p>
            <a:r>
              <a:rPr lang="zh-TW" altLang="en-US" sz="3000">
                <a:solidFill>
                  <a:srgbClr val="0000CC"/>
                </a:solidFill>
                <a:latin typeface="Times New Roman" pitchFamily="18" charset="0"/>
                <a:ea typeface="華康魏碑體" pitchFamily="65" charset="-120"/>
              </a:rPr>
              <a:t>這個階段從兒童末期開始，直到青少年中期結束。其中女生在兒童末期表現得最明顯和強烈，並且持續到青少年初期；男生在青少年初期表現得最明顯和強烈，並且持續到青少年中期。</a:t>
            </a:r>
            <a:r>
              <a:rPr lang="zh-TW" altLang="en-US">
                <a:latin typeface="Times New Roman" pitchFamily="18" charset="0"/>
                <a:ea typeface="華康魏碑體" pitchFamily="65" charset="-120"/>
              </a:rPr>
              <a:t> </a:t>
            </a:r>
          </a:p>
        </p:txBody>
      </p:sp>
    </p:spTree>
    <p:extLst>
      <p:ext uri="{BB962C8B-B14F-4D97-AF65-F5344CB8AC3E}">
        <p14:creationId xmlns:p14="http://schemas.microsoft.com/office/powerpoint/2010/main" val="1316950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A74B2F1C-4143-4E5A-9BF5-9CB45897508C}" type="slidenum">
              <a:rPr lang="zh-TW" altLang="en-US"/>
              <a:pPr/>
              <a:t>11</a:t>
            </a:fld>
            <a:endParaRPr lang="en-US" altLang="zh-TW"/>
          </a:p>
        </p:txBody>
      </p:sp>
      <p:sp>
        <p:nvSpPr>
          <p:cNvPr id="584706" name="Rectangle 2"/>
          <p:cNvSpPr>
            <a:spLocks noGrp="1" noChangeArrowheads="1"/>
          </p:cNvSpPr>
          <p:nvPr>
            <p:ph type="title"/>
          </p:nvPr>
        </p:nvSpPr>
        <p:spPr/>
        <p:txBody>
          <a:bodyPr/>
          <a:lstStyle/>
          <a:p>
            <a:pPr algn="ctr"/>
            <a:r>
              <a:rPr lang="en-US" altLang="zh-TW" sz="4400">
                <a:solidFill>
                  <a:srgbClr val="008000"/>
                </a:solidFill>
                <a:effectLst/>
                <a:latin typeface="Times New Roman" pitchFamily="18" charset="0"/>
                <a:ea typeface="華康魏碑體" pitchFamily="65" charset="-120"/>
              </a:rPr>
              <a:t>2. </a:t>
            </a:r>
            <a:r>
              <a:rPr lang="zh-TW" altLang="en-US" sz="4400">
                <a:solidFill>
                  <a:srgbClr val="008000"/>
                </a:solidFill>
                <a:effectLst/>
                <a:latin typeface="Times New Roman" pitchFamily="18" charset="0"/>
                <a:ea typeface="華康魏碑體" pitchFamily="65" charset="-120"/>
              </a:rPr>
              <a:t>愛慕期</a:t>
            </a:r>
          </a:p>
        </p:txBody>
      </p:sp>
      <p:sp>
        <p:nvSpPr>
          <p:cNvPr id="584707" name="Rectangle 3"/>
          <p:cNvSpPr>
            <a:spLocks noGrp="1" noChangeArrowheads="1"/>
          </p:cNvSpPr>
          <p:nvPr>
            <p:ph type="body" idx="1"/>
          </p:nvPr>
        </p:nvSpPr>
        <p:spPr/>
        <p:txBody>
          <a:bodyPr/>
          <a:lstStyle/>
          <a:p>
            <a:r>
              <a:rPr lang="zh-TW" altLang="en-US" sz="3000">
                <a:solidFill>
                  <a:srgbClr val="0000CC"/>
                </a:solidFill>
                <a:latin typeface="Times New Roman" pitchFamily="18" charset="0"/>
                <a:ea typeface="華康魏碑體" pitchFamily="65" charset="-120"/>
              </a:rPr>
              <a:t>這個階段一般從青少年的初期或中期開始，直到青少年的中期或後期結束。這是青少年</a:t>
            </a:r>
            <a:r>
              <a:rPr lang="zh-TW" altLang="en-US" sz="3000" u="sng">
                <a:solidFill>
                  <a:srgbClr val="0000CC"/>
                </a:solidFill>
                <a:latin typeface="Times New Roman" pitchFamily="18" charset="0"/>
                <a:ea typeface="華康魏碑體" pitchFamily="65" charset="-120"/>
              </a:rPr>
              <a:t>兩性關係</a:t>
            </a:r>
            <a:r>
              <a:rPr lang="zh-TW" altLang="en-US" sz="3000">
                <a:solidFill>
                  <a:srgbClr val="0000CC"/>
                </a:solidFill>
                <a:latin typeface="Times New Roman" pitchFamily="18" charset="0"/>
                <a:ea typeface="華康魏碑體" pitchFamily="65" charset="-120"/>
              </a:rPr>
              <a:t>意識表現和發展的一個重要階段，也是青少年在整個中學時代，性意識表現和發展時間最長的一個階段。 </a:t>
            </a:r>
          </a:p>
        </p:txBody>
      </p:sp>
    </p:spTree>
    <p:extLst>
      <p:ext uri="{BB962C8B-B14F-4D97-AF65-F5344CB8AC3E}">
        <p14:creationId xmlns:p14="http://schemas.microsoft.com/office/powerpoint/2010/main" val="1122007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3EA8AA0B-96B8-42F5-A714-DDC8DE996552}" type="slidenum">
              <a:rPr lang="zh-TW" altLang="en-US"/>
              <a:pPr/>
              <a:t>12</a:t>
            </a:fld>
            <a:endParaRPr lang="en-US" altLang="zh-TW"/>
          </a:p>
        </p:txBody>
      </p:sp>
      <p:sp>
        <p:nvSpPr>
          <p:cNvPr id="585730" name="Rectangle 2"/>
          <p:cNvSpPr>
            <a:spLocks noGrp="1" noChangeArrowheads="1"/>
          </p:cNvSpPr>
          <p:nvPr>
            <p:ph type="title"/>
          </p:nvPr>
        </p:nvSpPr>
        <p:spPr/>
        <p:txBody>
          <a:bodyPr/>
          <a:lstStyle/>
          <a:p>
            <a:pPr algn="ctr"/>
            <a:r>
              <a:rPr lang="en-US" altLang="zh-TW" sz="4400">
                <a:solidFill>
                  <a:srgbClr val="008000"/>
                </a:solidFill>
                <a:effectLst/>
                <a:latin typeface="Times New Roman" pitchFamily="18" charset="0"/>
                <a:ea typeface="華康魏碑體" pitchFamily="65" charset="-120"/>
              </a:rPr>
              <a:t>3. </a:t>
            </a:r>
            <a:r>
              <a:rPr lang="zh-TW" altLang="en-US" sz="4400">
                <a:solidFill>
                  <a:srgbClr val="008000"/>
                </a:solidFill>
                <a:effectLst/>
                <a:latin typeface="Times New Roman" pitchFamily="18" charset="0"/>
                <a:ea typeface="華康魏碑體" pitchFamily="65" charset="-120"/>
              </a:rPr>
              <a:t>戀愛期</a:t>
            </a:r>
          </a:p>
        </p:txBody>
      </p:sp>
      <p:sp>
        <p:nvSpPr>
          <p:cNvPr id="585731" name="Rectangle 3"/>
          <p:cNvSpPr>
            <a:spLocks noGrp="1" noChangeArrowheads="1"/>
          </p:cNvSpPr>
          <p:nvPr>
            <p:ph type="body" idx="1"/>
          </p:nvPr>
        </p:nvSpPr>
        <p:spPr/>
        <p:txBody>
          <a:bodyPr/>
          <a:lstStyle/>
          <a:p>
            <a:r>
              <a:rPr lang="zh-TW" altLang="en-US" sz="3000" dirty="0">
                <a:solidFill>
                  <a:srgbClr val="0000CC"/>
                </a:solidFill>
                <a:latin typeface="Times New Roman" pitchFamily="18" charset="0"/>
                <a:ea typeface="華康魏碑體" pitchFamily="65" charset="-120"/>
              </a:rPr>
              <a:t>這個階段一般從</a:t>
            </a:r>
            <a:r>
              <a:rPr lang="zh-TW" altLang="en-US" sz="3000" u="sng" dirty="0">
                <a:solidFill>
                  <a:srgbClr val="0000CC"/>
                </a:solidFill>
                <a:latin typeface="Times New Roman" pitchFamily="18" charset="0"/>
                <a:ea typeface="華康魏碑體" pitchFamily="65" charset="-120"/>
              </a:rPr>
              <a:t>青少年中期或後期開始</a:t>
            </a:r>
            <a:r>
              <a:rPr lang="zh-TW" altLang="en-US" sz="3000" dirty="0">
                <a:solidFill>
                  <a:srgbClr val="0000CC"/>
                </a:solidFill>
                <a:latin typeface="Times New Roman" pitchFamily="18" charset="0"/>
                <a:ea typeface="華康魏碑體" pitchFamily="65" charset="-120"/>
              </a:rPr>
              <a:t>，是青春期性意識表現和發展的相對成熟階段，戀愛期是青春發育期和性意識發展的必然結果，是在愛慕期的基礎上發展出來的，但又與愛慕期有著本質上的區別。嚴格地說，只有從這個階段起，才可能產生和形成真正的愛情。 </a:t>
            </a:r>
          </a:p>
        </p:txBody>
      </p:sp>
    </p:spTree>
    <p:extLst>
      <p:ext uri="{BB962C8B-B14F-4D97-AF65-F5344CB8AC3E}">
        <p14:creationId xmlns:p14="http://schemas.microsoft.com/office/powerpoint/2010/main" val="1011266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9431" y="803162"/>
            <a:ext cx="8229600" cy="1066800"/>
          </a:xfrm>
        </p:spPr>
        <p:txBody>
          <a:bodyPr>
            <a:normAutofit/>
          </a:bodyPr>
          <a:lstStyle/>
          <a:p>
            <a:pPr eaLnBrk="1" hangingPunct="1"/>
            <a:r>
              <a:rPr lang="zh-TW" altLang="en-US" sz="4000" dirty="0" smtClean="0"/>
              <a:t>貳、早熟</a:t>
            </a:r>
            <a:r>
              <a:rPr lang="zh-TW" altLang="en-US" sz="4000" dirty="0" smtClean="0"/>
              <a:t>與晚熟 </a:t>
            </a:r>
          </a:p>
        </p:txBody>
      </p:sp>
      <p:sp>
        <p:nvSpPr>
          <p:cNvPr id="17413" name="Text Box 5"/>
          <p:cNvSpPr txBox="1">
            <a:spLocks noChangeArrowheads="1"/>
          </p:cNvSpPr>
          <p:nvPr/>
        </p:nvSpPr>
        <p:spPr bwMode="auto">
          <a:xfrm>
            <a:off x="971550" y="1844675"/>
            <a:ext cx="73453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FF3300"/>
              </a:buClr>
              <a:buChar char="•"/>
              <a:defRPr kumimoji="1" sz="3200">
                <a:solidFill>
                  <a:schemeClr val="tx1"/>
                </a:solidFill>
                <a:latin typeface="Arial" charset="0"/>
                <a:ea typeface="新細明體" pitchFamily="18" charset="-120"/>
              </a:defRPr>
            </a:lvl1pPr>
            <a:lvl2pPr marL="742950" indent="-285750" eaLnBrk="0" hangingPunct="0">
              <a:spcBef>
                <a:spcPct val="20000"/>
              </a:spcBef>
              <a:buFont typeface="Wingdings" pitchFamily="2" charset="2"/>
              <a:buChar char="Ø"/>
              <a:defRPr kumimoji="1" sz="2800">
                <a:solidFill>
                  <a:srgbClr val="3333FF"/>
                </a:solidFill>
                <a:latin typeface="Arial" charset="0"/>
                <a:ea typeface="新細明體" pitchFamily="18" charset="-120"/>
              </a:defRPr>
            </a:lvl2pPr>
            <a:lvl3pPr marL="1143000" indent="-228600" eaLnBrk="0" hangingPunct="0">
              <a:spcBef>
                <a:spcPct val="20000"/>
              </a:spcBef>
              <a:buChar char="•"/>
              <a:defRPr kumimoji="1" sz="2400">
                <a:solidFill>
                  <a:schemeClr val="tx1"/>
                </a:solidFill>
                <a:latin typeface="Arial" charset="0"/>
                <a:ea typeface="新細明體" pitchFamily="18" charset="-120"/>
              </a:defRPr>
            </a:lvl3pPr>
            <a:lvl4pPr marL="1600200" indent="-228600" eaLnBrk="0" hangingPunct="0">
              <a:spcBef>
                <a:spcPct val="20000"/>
              </a:spcBef>
              <a:buChar char="–"/>
              <a:defRPr kumimoji="1" sz="2000">
                <a:solidFill>
                  <a:srgbClr val="3333FF"/>
                </a:solidFill>
                <a:latin typeface="Arial" charset="0"/>
                <a:ea typeface="新細明體" pitchFamily="18" charset="-120"/>
              </a:defRPr>
            </a:lvl4pPr>
            <a:lvl5pPr marL="2057400" indent="-228600" eaLnBrk="0" hangingPunct="0">
              <a:spcBef>
                <a:spcPct val="20000"/>
              </a:spcBef>
              <a:buChar char="»"/>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charset="0"/>
                <a:ea typeface="新細明體" pitchFamily="18" charset="-120"/>
              </a:defRPr>
            </a:lvl9pPr>
          </a:lstStyle>
          <a:p>
            <a:pPr eaLnBrk="1" hangingPunct="1">
              <a:spcBef>
                <a:spcPct val="0"/>
              </a:spcBef>
              <a:buClrTx/>
              <a:buFontTx/>
              <a:buNone/>
            </a:pPr>
            <a:r>
              <a:rPr lang="zh-TW" altLang="en-US" sz="3600" dirty="0" smtClean="0"/>
              <a:t>成熟的早晚</a:t>
            </a:r>
            <a:r>
              <a:rPr lang="en-US" altLang="zh-TW" sz="3600" dirty="0" smtClean="0"/>
              <a:t>(</a:t>
            </a:r>
            <a:r>
              <a:rPr lang="zh-TW" altLang="en-US" sz="3600" dirty="0" smtClean="0"/>
              <a:t>早一年或晚一年</a:t>
            </a:r>
            <a:r>
              <a:rPr lang="en-US" altLang="zh-TW" sz="3600" dirty="0" smtClean="0"/>
              <a:t>)</a:t>
            </a:r>
            <a:r>
              <a:rPr lang="zh-TW" altLang="en-US" sz="3600" dirty="0" smtClean="0"/>
              <a:t>會影響青少年對自己的外青表及身體意象的滿意程度。</a:t>
            </a:r>
            <a:endParaRPr lang="en-US" altLang="zh-TW" sz="3600" dirty="0" smtClean="0"/>
          </a:p>
          <a:p>
            <a:pPr eaLnBrk="1" hangingPunct="1">
              <a:spcBef>
                <a:spcPct val="0"/>
              </a:spcBef>
              <a:buClrTx/>
              <a:buFontTx/>
              <a:buNone/>
            </a:pPr>
            <a:r>
              <a:rPr lang="zh-TW" altLang="en-US" sz="3600" dirty="0" smtClean="0"/>
              <a:t>早熟</a:t>
            </a:r>
            <a:r>
              <a:rPr lang="en-US" altLang="zh-TW" sz="3600" dirty="0"/>
              <a:t/>
            </a:r>
            <a:br>
              <a:rPr lang="en-US" altLang="zh-TW" sz="3600" dirty="0"/>
            </a:br>
            <a:r>
              <a:rPr lang="zh-TW" altLang="en-US" sz="3600" dirty="0"/>
              <a:t>晚熟</a:t>
            </a:r>
            <a:endParaRPr lang="en-US" altLang="zh-TW" sz="3600" dirty="0"/>
          </a:p>
          <a:p>
            <a:pPr eaLnBrk="1" hangingPunct="1">
              <a:spcBef>
                <a:spcPct val="0"/>
              </a:spcBef>
              <a:buClrTx/>
              <a:buFontTx/>
              <a:buNone/>
            </a:pPr>
            <a:r>
              <a:rPr lang="zh-TW" altLang="en-US" sz="3600" dirty="0"/>
              <a:t>適時</a:t>
            </a:r>
          </a:p>
        </p:txBody>
      </p:sp>
    </p:spTree>
    <p:extLst>
      <p:ext uri="{BB962C8B-B14F-4D97-AF65-F5344CB8AC3E}">
        <p14:creationId xmlns:p14="http://schemas.microsoft.com/office/powerpoint/2010/main" val="87895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539552" y="908720"/>
            <a:ext cx="8229600" cy="1066800"/>
          </a:xfrm>
        </p:spPr>
        <p:txBody>
          <a:bodyPr/>
          <a:lstStyle/>
          <a:p>
            <a:r>
              <a:rPr lang="zh-TW" altLang="en-US" dirty="0" smtClean="0"/>
              <a:t>發育的個別差異</a:t>
            </a:r>
          </a:p>
        </p:txBody>
      </p:sp>
      <p:sp>
        <p:nvSpPr>
          <p:cNvPr id="11267" name="內容版面配置區 2"/>
          <p:cNvSpPr>
            <a:spLocks noGrp="1"/>
          </p:cNvSpPr>
          <p:nvPr>
            <p:ph idx="1"/>
          </p:nvPr>
        </p:nvSpPr>
        <p:spPr>
          <a:xfrm>
            <a:off x="611560" y="2060848"/>
            <a:ext cx="8229600" cy="4500562"/>
          </a:xfrm>
        </p:spPr>
        <p:txBody>
          <a:bodyPr/>
          <a:lstStyle/>
          <a:p>
            <a:r>
              <a:rPr lang="zh-TW" altLang="en-US" dirty="0" smtClean="0"/>
              <a:t>青春期的開始時間有許多個別差異，亦有其他之個體差別，根據一項研究顯示，性心理早熟的孩子，在同儕之間的發展中一直居於有利地位，茲敘述如下</a:t>
            </a:r>
            <a:r>
              <a:rPr lang="zh-TW" altLang="en-US" dirty="0" smtClean="0"/>
              <a:t>：</a:t>
            </a:r>
            <a:endParaRPr lang="en-US" altLang="zh-TW" dirty="0" smtClean="0"/>
          </a:p>
          <a:p>
            <a:pPr>
              <a:buFont typeface="Arial" charset="0"/>
              <a:buNone/>
              <a:defRPr/>
            </a:pPr>
            <a:r>
              <a:rPr lang="en-US" altLang="zh-TW" dirty="0" smtClean="0"/>
              <a:t>1.</a:t>
            </a:r>
            <a:r>
              <a:rPr lang="zh-TW" altLang="en-US" u="sng" dirty="0" smtClean="0">
                <a:solidFill>
                  <a:schemeClr val="tx2">
                    <a:lumMod val="60000"/>
                    <a:lumOff val="40000"/>
                  </a:schemeClr>
                </a:solidFill>
              </a:rPr>
              <a:t>早熟</a:t>
            </a:r>
            <a:r>
              <a:rPr lang="zh-TW" altLang="en-US" u="sng" dirty="0">
                <a:solidFill>
                  <a:schemeClr val="tx2">
                    <a:lumMod val="60000"/>
                    <a:lumOff val="40000"/>
                  </a:schemeClr>
                </a:solidFill>
              </a:rPr>
              <a:t>男孩：</a:t>
            </a:r>
            <a:r>
              <a:rPr lang="zh-TW" altLang="en-US" dirty="0"/>
              <a:t>外型人高馬</a:t>
            </a:r>
            <a:r>
              <a:rPr lang="zh-TW" altLang="en-US" dirty="0" smtClean="0"/>
              <a:t>大、 </a:t>
            </a:r>
            <a:r>
              <a:rPr lang="zh-TW" altLang="en-US" dirty="0"/>
              <a:t>體育表現</a:t>
            </a:r>
            <a:r>
              <a:rPr lang="zh-TW" altLang="en-US" dirty="0" smtClean="0"/>
              <a:t>優異、人緣佳、高自信心、易</a:t>
            </a:r>
            <a:r>
              <a:rPr lang="zh-TW" altLang="en-US" dirty="0"/>
              <a:t>受異性注意</a:t>
            </a:r>
            <a:r>
              <a:rPr lang="zh-TW" altLang="en-US" dirty="0" smtClean="0"/>
              <a:t>。</a:t>
            </a:r>
            <a:endParaRPr lang="zh-TW" altLang="en-US" dirty="0"/>
          </a:p>
          <a:p>
            <a:pPr>
              <a:buFont typeface="Arial" charset="0"/>
              <a:buNone/>
              <a:defRPr/>
            </a:pPr>
            <a:r>
              <a:rPr lang="en-US" altLang="zh-TW" dirty="0" smtClean="0"/>
              <a:t>2.</a:t>
            </a:r>
            <a:r>
              <a:rPr lang="zh-TW" altLang="en-US" u="sng" dirty="0" smtClean="0">
                <a:solidFill>
                  <a:schemeClr val="tx2">
                    <a:lumMod val="60000"/>
                    <a:lumOff val="40000"/>
                  </a:schemeClr>
                </a:solidFill>
              </a:rPr>
              <a:t>晚熟</a:t>
            </a:r>
            <a:r>
              <a:rPr lang="zh-TW" altLang="en-US" u="sng" dirty="0">
                <a:solidFill>
                  <a:schemeClr val="tx2">
                    <a:lumMod val="60000"/>
                    <a:lumOff val="40000"/>
                  </a:schemeClr>
                </a:solidFill>
              </a:rPr>
              <a:t>男孩：</a:t>
            </a:r>
            <a:r>
              <a:rPr lang="zh-TW" altLang="en-US" dirty="0"/>
              <a:t>不受人</a:t>
            </a:r>
            <a:r>
              <a:rPr lang="zh-TW" altLang="en-US" dirty="0" smtClean="0"/>
              <a:t>注意、 </a:t>
            </a:r>
            <a:r>
              <a:rPr lang="zh-TW" altLang="en-US" dirty="0"/>
              <a:t>情緒較易</a:t>
            </a:r>
            <a:r>
              <a:rPr lang="zh-TW" altLang="en-US" dirty="0" smtClean="0"/>
              <a:t>緊張、 </a:t>
            </a:r>
            <a:r>
              <a:rPr lang="zh-TW" altLang="en-US" dirty="0"/>
              <a:t>喜插話以惹人</a:t>
            </a:r>
            <a:r>
              <a:rPr lang="zh-TW" altLang="en-US" dirty="0" smtClean="0"/>
              <a:t>注意、自我</a:t>
            </a:r>
            <a:r>
              <a:rPr lang="zh-TW" altLang="en-US" dirty="0"/>
              <a:t>意識強。</a:t>
            </a:r>
          </a:p>
          <a:p>
            <a:pPr>
              <a:buFont typeface="Arial" charset="0"/>
              <a:buNone/>
            </a:pPr>
            <a:endParaRPr lang="en-US" altLang="zh-TW" dirty="0"/>
          </a:p>
          <a:p>
            <a:pPr>
              <a:buFont typeface="Arial" charset="0"/>
              <a:buNone/>
            </a:pPr>
            <a:endParaRPr lang="zh-TW" altLang="en-US" dirty="0" smtClean="0"/>
          </a:p>
        </p:txBody>
      </p:sp>
    </p:spTree>
    <p:extLst>
      <p:ext uri="{BB962C8B-B14F-4D97-AF65-F5344CB8AC3E}">
        <p14:creationId xmlns:p14="http://schemas.microsoft.com/office/powerpoint/2010/main" val="192735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發育的個別差異</a:t>
            </a:r>
          </a:p>
        </p:txBody>
      </p:sp>
      <p:sp>
        <p:nvSpPr>
          <p:cNvPr id="20483" name="內容版面配置區 2"/>
          <p:cNvSpPr>
            <a:spLocks noGrp="1"/>
          </p:cNvSpPr>
          <p:nvPr>
            <p:ph idx="1"/>
          </p:nvPr>
        </p:nvSpPr>
        <p:spPr/>
        <p:txBody>
          <a:bodyPr/>
          <a:lstStyle/>
          <a:p>
            <a:pPr>
              <a:buFont typeface="Arial" charset="0"/>
              <a:buNone/>
              <a:defRPr/>
            </a:pPr>
            <a:r>
              <a:rPr lang="en-US" dirty="0" smtClean="0"/>
              <a:t>3</a:t>
            </a:r>
            <a:r>
              <a:rPr lang="en-US" altLang="zh-TW" dirty="0" smtClean="0"/>
              <a:t>.</a:t>
            </a:r>
            <a:r>
              <a:rPr lang="zh-TW" altLang="en-US" u="sng" dirty="0" smtClean="0">
                <a:solidFill>
                  <a:schemeClr val="tx2">
                    <a:lumMod val="60000"/>
                    <a:lumOff val="40000"/>
                  </a:schemeClr>
                </a:solidFill>
              </a:rPr>
              <a:t>早熟</a:t>
            </a:r>
            <a:r>
              <a:rPr lang="zh-TW" altLang="en-US" u="sng" dirty="0" smtClean="0">
                <a:solidFill>
                  <a:schemeClr val="tx2">
                    <a:lumMod val="60000"/>
                    <a:lumOff val="40000"/>
                  </a:schemeClr>
                </a:solidFill>
              </a:rPr>
              <a:t>女孩</a:t>
            </a:r>
            <a:r>
              <a:rPr lang="zh-TW" altLang="en-US" dirty="0" smtClean="0"/>
              <a:t>：對於初經的到來</a:t>
            </a:r>
            <a:r>
              <a:rPr lang="zh-TW" altLang="en-US" dirty="0" smtClean="0"/>
              <a:t>，有</a:t>
            </a:r>
            <a:r>
              <a:rPr lang="zh-TW" altLang="en-US" dirty="0" smtClean="0"/>
              <a:t>適應上的困難；</a:t>
            </a:r>
            <a:endParaRPr lang="en-US" altLang="zh-TW" dirty="0" smtClean="0"/>
          </a:p>
          <a:p>
            <a:pPr>
              <a:buFont typeface="Arial" charset="0"/>
              <a:buNone/>
              <a:defRPr/>
            </a:pPr>
            <a:r>
              <a:rPr lang="zh-TW" altLang="en-US" dirty="0" smtClean="0"/>
              <a:t>   身體上之發育成為注目之</a:t>
            </a:r>
            <a:r>
              <a:rPr lang="zh-TW" altLang="en-US" dirty="0" smtClean="0"/>
              <a:t>對象。</a:t>
            </a:r>
            <a:endParaRPr lang="en-US" dirty="0" smtClean="0"/>
          </a:p>
          <a:p>
            <a:pPr>
              <a:buFont typeface="Arial" charset="0"/>
              <a:buNone/>
              <a:defRPr/>
            </a:pPr>
            <a:r>
              <a:rPr lang="en-US" dirty="0" smtClean="0"/>
              <a:t>4</a:t>
            </a:r>
            <a:r>
              <a:rPr lang="en-US" altLang="zh-TW" dirty="0" smtClean="0"/>
              <a:t>.</a:t>
            </a:r>
            <a:r>
              <a:rPr lang="zh-TW" altLang="en-US" u="sng" dirty="0" smtClean="0">
                <a:solidFill>
                  <a:schemeClr val="tx2">
                    <a:lumMod val="60000"/>
                    <a:lumOff val="40000"/>
                  </a:schemeClr>
                </a:solidFill>
              </a:rPr>
              <a:t>晚熟</a:t>
            </a:r>
            <a:r>
              <a:rPr lang="zh-TW" altLang="en-US" u="sng" dirty="0" smtClean="0">
                <a:solidFill>
                  <a:schemeClr val="tx2">
                    <a:lumMod val="60000"/>
                    <a:lumOff val="40000"/>
                  </a:schemeClr>
                </a:solidFill>
              </a:rPr>
              <a:t>女孩</a:t>
            </a:r>
            <a:r>
              <a:rPr lang="zh-TW" altLang="en-US" dirty="0" smtClean="0"/>
              <a:t>：對於初經的晚到</a:t>
            </a:r>
            <a:r>
              <a:rPr lang="zh-TW" altLang="en-US" dirty="0" smtClean="0"/>
              <a:t>， </a:t>
            </a:r>
            <a:r>
              <a:rPr lang="zh-TW" altLang="en-US" dirty="0" smtClean="0"/>
              <a:t>有適應上的困難；</a:t>
            </a:r>
            <a:endParaRPr lang="en-US" altLang="zh-TW" dirty="0" smtClean="0"/>
          </a:p>
          <a:p>
            <a:pPr>
              <a:buFont typeface="Arial" charset="0"/>
              <a:buNone/>
              <a:defRPr/>
            </a:pPr>
            <a:r>
              <a:rPr lang="zh-TW" altLang="en-US" dirty="0" smtClean="0"/>
              <a:t>   身體上之晚</a:t>
            </a:r>
            <a:r>
              <a:rPr lang="zh-TW" altLang="en-US" dirty="0" smtClean="0"/>
              <a:t>發育引發</a:t>
            </a:r>
            <a:r>
              <a:rPr lang="zh-TW" altLang="en-US" dirty="0" smtClean="0"/>
              <a:t>自卑感。</a:t>
            </a:r>
          </a:p>
          <a:p>
            <a:pPr>
              <a:buFont typeface="Arial" charset="0"/>
              <a:buNone/>
              <a:defRPr/>
            </a:pPr>
            <a:endParaRPr lang="zh-TW" altLang="en-US" dirty="0" smtClean="0"/>
          </a:p>
        </p:txBody>
      </p:sp>
    </p:spTree>
    <p:extLst>
      <p:ext uri="{BB962C8B-B14F-4D97-AF65-F5344CB8AC3E}">
        <p14:creationId xmlns:p14="http://schemas.microsoft.com/office/powerpoint/2010/main" val="401309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ch05-1-1"/>
          <p:cNvPicPr>
            <a:picLocks noChangeAspect="1" noChangeArrowheads="1"/>
          </p:cNvPicPr>
          <p:nvPr/>
        </p:nvPicPr>
        <p:blipFill>
          <a:blip r:embed="rId2">
            <a:clrChange>
              <a:clrFrom>
                <a:srgbClr val="FFFFFF"/>
              </a:clrFrom>
              <a:clrTo>
                <a:srgbClr val="FFFFFF">
                  <a:alpha val="0"/>
                </a:srgbClr>
              </a:clrTo>
            </a:clrChange>
            <a:lum bright="-18000" contrast="6000"/>
            <a:extLst>
              <a:ext uri="{28A0092B-C50C-407E-A947-70E740481C1C}">
                <a14:useLocalDpi xmlns:a14="http://schemas.microsoft.com/office/drawing/2010/main" val="0"/>
              </a:ext>
            </a:extLst>
          </a:blip>
          <a:srcRect/>
          <a:stretch>
            <a:fillRect/>
          </a:stretch>
        </p:blipFill>
        <p:spPr bwMode="auto">
          <a:xfrm>
            <a:off x="1476375" y="700088"/>
            <a:ext cx="5819775" cy="596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17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ch05-3-1"/>
          <p:cNvPicPr>
            <a:picLocks noChangeAspect="1" noChangeArrowheads="1"/>
          </p:cNvPicPr>
          <p:nvPr/>
        </p:nvPicPr>
        <p:blipFill>
          <a:blip r:embed="rId2">
            <a:clrChange>
              <a:clrFrom>
                <a:srgbClr val="FFFFFF"/>
              </a:clrFrom>
              <a:clrTo>
                <a:srgbClr val="FFFFFF">
                  <a:alpha val="0"/>
                </a:srgbClr>
              </a:clrTo>
            </a:clrChange>
            <a:lum bright="-12000" contrast="18000"/>
            <a:extLst>
              <a:ext uri="{28A0092B-C50C-407E-A947-70E740481C1C}">
                <a14:useLocalDpi xmlns:a14="http://schemas.microsoft.com/office/drawing/2010/main" val="0"/>
              </a:ext>
            </a:extLst>
          </a:blip>
          <a:srcRect/>
          <a:stretch>
            <a:fillRect/>
          </a:stretch>
        </p:blipFill>
        <p:spPr bwMode="auto">
          <a:xfrm>
            <a:off x="1689100" y="1628775"/>
            <a:ext cx="57658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54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itchFamily="65" charset="-120"/>
                <a:ea typeface="標楷體" pitchFamily="65" charset="-120"/>
              </a:rPr>
              <a:t>早熟對男生的</a:t>
            </a:r>
            <a:r>
              <a:rPr lang="zh-TW" altLang="en-US" dirty="0">
                <a:latin typeface="標楷體" pitchFamily="65" charset="-120"/>
                <a:ea typeface="標楷體" pitchFamily="65" charset="-120"/>
              </a:rPr>
              <a:t>影響</a:t>
            </a:r>
            <a:endParaRPr lang="zh-TW" altLang="en-US" dirty="0"/>
          </a:p>
        </p:txBody>
      </p:sp>
      <p:sp>
        <p:nvSpPr>
          <p:cNvPr id="3" name="內容版面配置區 2"/>
          <p:cNvSpPr>
            <a:spLocks noGrp="1"/>
          </p:cNvSpPr>
          <p:nvPr>
            <p:ph idx="1"/>
          </p:nvPr>
        </p:nvSpPr>
        <p:spPr/>
        <p:txBody>
          <a:bodyPr/>
          <a:lstStyle/>
          <a:p>
            <a:pPr>
              <a:spcBef>
                <a:spcPct val="0"/>
              </a:spcBef>
            </a:pPr>
            <a:r>
              <a:rPr lang="zh-TW" altLang="zh-TW" dirty="0">
                <a:latin typeface="標楷體" pitchFamily="65" charset="-120"/>
                <a:ea typeface="標楷體" pitchFamily="65" charset="-120"/>
              </a:rPr>
              <a:t>早熟對男生利多於弊，</a:t>
            </a:r>
            <a:r>
              <a:rPr lang="zh-TW" altLang="en-US" dirty="0">
                <a:ea typeface="標楷體" pitchFamily="65" charset="-120"/>
              </a:rPr>
              <a:t>早熟青少年在體型</a:t>
            </a:r>
            <a:r>
              <a:rPr lang="zh-TW" altLang="en-US" dirty="0" smtClean="0">
                <a:ea typeface="標楷體" pitchFamily="65" charset="-120"/>
              </a:rPr>
              <a:t>、力量</a:t>
            </a:r>
            <a:r>
              <a:rPr lang="zh-TW" altLang="en-US" dirty="0">
                <a:ea typeface="標楷體" pitchFamily="65" charset="-120"/>
              </a:rPr>
              <a:t>與肌肉發展以男性氣概表現佳</a:t>
            </a:r>
            <a:r>
              <a:rPr lang="en-US" altLang="zh-TW" dirty="0">
                <a:ea typeface="標楷體" pitchFamily="65" charset="-120"/>
              </a:rPr>
              <a:t>,</a:t>
            </a:r>
            <a:r>
              <a:rPr lang="zh-TW" altLang="en-US" dirty="0">
                <a:ea typeface="標楷體" pitchFamily="65" charset="-120"/>
              </a:rPr>
              <a:t>體能好</a:t>
            </a:r>
            <a:r>
              <a:rPr lang="zh-TW" altLang="en-US" dirty="0" smtClean="0">
                <a:ea typeface="標楷體" pitchFamily="65" charset="-120"/>
              </a:rPr>
              <a:t>，運動</a:t>
            </a:r>
            <a:r>
              <a:rPr lang="zh-TW" altLang="en-US" dirty="0">
                <a:ea typeface="標楷體" pitchFamily="65" charset="-120"/>
              </a:rPr>
              <a:t>有好表現，能得到異性與同性的友誼</a:t>
            </a:r>
            <a:r>
              <a:rPr lang="zh-TW" altLang="en-US" dirty="0" smtClean="0">
                <a:ea typeface="標楷體" pitchFamily="65" charset="-120"/>
              </a:rPr>
              <a:t>，也</a:t>
            </a:r>
            <a:r>
              <a:rPr lang="zh-TW" altLang="en-US" dirty="0">
                <a:ea typeface="標楷體" pitchFamily="65" charset="-120"/>
              </a:rPr>
              <a:t>可獲得成人的信任</a:t>
            </a:r>
            <a:r>
              <a:rPr lang="zh-TW" altLang="en-US" dirty="0" smtClean="0">
                <a:ea typeface="標楷體" pitchFamily="65" charset="-120"/>
              </a:rPr>
              <a:t>，有</a:t>
            </a:r>
            <a:r>
              <a:rPr lang="zh-TW" altLang="en-US" dirty="0">
                <a:ea typeface="標楷體" pitchFamily="65" charset="-120"/>
              </a:rPr>
              <a:t>助自我概念形成及良好的適應</a:t>
            </a:r>
            <a:r>
              <a:rPr lang="zh-TW" altLang="en-US" dirty="0" smtClean="0">
                <a:ea typeface="標楷體" pitchFamily="65" charset="-120"/>
              </a:rPr>
              <a:t>。</a:t>
            </a:r>
            <a:endParaRPr lang="en-US" altLang="zh-TW" dirty="0" smtClean="0">
              <a:ea typeface="標楷體" pitchFamily="65" charset="-120"/>
            </a:endParaRPr>
          </a:p>
          <a:p>
            <a:pPr>
              <a:lnSpc>
                <a:spcPct val="110000"/>
              </a:lnSpc>
              <a:spcBef>
                <a:spcPct val="0"/>
              </a:spcBef>
            </a:pPr>
            <a:r>
              <a:rPr lang="zh-TW" altLang="en-US" dirty="0">
                <a:ea typeface="標楷體" pitchFamily="65" charset="-120"/>
              </a:rPr>
              <a:t>但新研究在行為上有出入，</a:t>
            </a:r>
            <a:r>
              <a:rPr lang="zh-TW" altLang="en-US" dirty="0">
                <a:solidFill>
                  <a:srgbClr val="FF0000"/>
                </a:solidFill>
                <a:ea typeface="標楷體" pitchFamily="65" charset="-120"/>
              </a:rPr>
              <a:t>早熟</a:t>
            </a:r>
            <a:r>
              <a:rPr lang="zh-TW" altLang="en-US" dirty="0">
                <a:ea typeface="標楷體" pitchFamily="65" charset="-120"/>
              </a:rPr>
              <a:t>男生</a:t>
            </a:r>
            <a:r>
              <a:rPr lang="zh-TW" altLang="en-US" dirty="0" smtClean="0">
                <a:ea typeface="標楷體" pitchFamily="65" charset="-120"/>
              </a:rPr>
              <a:t>涉及</a:t>
            </a:r>
            <a:r>
              <a:rPr lang="zh-TW" altLang="en-US" dirty="0" smtClean="0">
                <a:solidFill>
                  <a:srgbClr val="FF0000"/>
                </a:solidFill>
                <a:ea typeface="標楷體" pitchFamily="65" charset="-120"/>
              </a:rPr>
              <a:t>不良</a:t>
            </a:r>
            <a:r>
              <a:rPr lang="zh-TW" altLang="en-US" dirty="0">
                <a:solidFill>
                  <a:srgbClr val="FF0000"/>
                </a:solidFill>
                <a:ea typeface="標楷體" pitchFamily="65" charset="-120"/>
              </a:rPr>
              <a:t>行為</a:t>
            </a:r>
            <a:r>
              <a:rPr lang="zh-TW" altLang="en-US" dirty="0">
                <a:ea typeface="標楷體" pitchFamily="65" charset="-120"/>
              </a:rPr>
              <a:t>的可能性較大，包括逃學、</a:t>
            </a:r>
            <a:r>
              <a:rPr lang="zh-TW" altLang="en-US" dirty="0" smtClean="0">
                <a:ea typeface="標楷體" pitchFamily="65" charset="-120"/>
              </a:rPr>
              <a:t>參與不良</a:t>
            </a:r>
            <a:r>
              <a:rPr lang="zh-TW" altLang="en-US" dirty="0">
                <a:ea typeface="標楷體" pitchFamily="65" charset="-120"/>
              </a:rPr>
              <a:t>幫派。這可能與早熟男性易與年紀</a:t>
            </a:r>
            <a:r>
              <a:rPr lang="zh-TW" altLang="en-US" dirty="0" smtClean="0">
                <a:ea typeface="標楷體" pitchFamily="65" charset="-120"/>
              </a:rPr>
              <a:t>大者</a:t>
            </a:r>
            <a:r>
              <a:rPr lang="zh-TW" altLang="en-US" dirty="0">
                <a:ea typeface="標楷體" pitchFamily="65" charset="-120"/>
              </a:rPr>
              <a:t>在一起有關。 </a:t>
            </a:r>
          </a:p>
          <a:p>
            <a:pPr>
              <a:spcBef>
                <a:spcPct val="0"/>
              </a:spcBef>
              <a:buNone/>
            </a:pPr>
            <a:endParaRPr lang="zh-TW" altLang="en-US" dirty="0">
              <a:ea typeface="標楷體" pitchFamily="65" charset="-120"/>
            </a:endParaRPr>
          </a:p>
          <a:p>
            <a:endParaRPr lang="zh-TW" altLang="en-US" dirty="0"/>
          </a:p>
        </p:txBody>
      </p:sp>
    </p:spTree>
    <p:extLst>
      <p:ext uri="{BB962C8B-B14F-4D97-AF65-F5344CB8AC3E}">
        <p14:creationId xmlns:p14="http://schemas.microsoft.com/office/powerpoint/2010/main" val="121321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itchFamily="65" charset="-120"/>
                <a:ea typeface="標楷體" pitchFamily="65" charset="-120"/>
              </a:rPr>
              <a:t>晚熟對男生的</a:t>
            </a:r>
            <a:r>
              <a:rPr lang="zh-TW" altLang="en-US" dirty="0">
                <a:latin typeface="標楷體" pitchFamily="65" charset="-120"/>
                <a:ea typeface="標楷體" pitchFamily="65" charset="-120"/>
              </a:rPr>
              <a:t>影響</a:t>
            </a:r>
            <a:endParaRPr lang="zh-TW" altLang="en-US" dirty="0"/>
          </a:p>
        </p:txBody>
      </p:sp>
      <p:sp>
        <p:nvSpPr>
          <p:cNvPr id="3" name="內容版面配置區 2"/>
          <p:cNvSpPr>
            <a:spLocks noGrp="1"/>
          </p:cNvSpPr>
          <p:nvPr>
            <p:ph idx="1"/>
          </p:nvPr>
        </p:nvSpPr>
        <p:spPr/>
        <p:txBody>
          <a:bodyPr/>
          <a:lstStyle/>
          <a:p>
            <a:pPr>
              <a:defRPr/>
            </a:pPr>
            <a:r>
              <a:rPr lang="zh-TW" altLang="en-US" dirty="0" smtClean="0">
                <a:ea typeface="標楷體" pitchFamily="65" charset="-120"/>
              </a:rPr>
              <a:t>晚熟</a:t>
            </a:r>
            <a:r>
              <a:rPr lang="zh-TW" altLang="en-US" dirty="0">
                <a:ea typeface="標楷體" pitchFamily="65" charset="-120"/>
              </a:rPr>
              <a:t>男生</a:t>
            </a:r>
            <a:r>
              <a:rPr lang="zh-TW" altLang="en-US" dirty="0" smtClean="0">
                <a:ea typeface="標楷體" pitchFamily="65" charset="-120"/>
              </a:rPr>
              <a:t>會</a:t>
            </a:r>
            <a:r>
              <a:rPr lang="zh-TW" altLang="en-US" dirty="0">
                <a:ea typeface="標楷體" pitchFamily="65" charset="-120"/>
              </a:rPr>
              <a:t>不成熟、孩子氣、人緣不佳</a:t>
            </a:r>
            <a:r>
              <a:rPr lang="zh-TW" altLang="en-US" dirty="0" smtClean="0">
                <a:ea typeface="標楷體" pitchFamily="65" charset="-120"/>
              </a:rPr>
              <a:t>，少有</a:t>
            </a:r>
            <a:r>
              <a:rPr lang="zh-TW" altLang="en-US" dirty="0">
                <a:ea typeface="標楷體" pitchFamily="65" charset="-120"/>
              </a:rPr>
              <a:t>機會成為領袖</a:t>
            </a:r>
            <a:r>
              <a:rPr lang="zh-TW" altLang="en-US" dirty="0" smtClean="0">
                <a:ea typeface="標楷體" pitchFamily="65" charset="-120"/>
              </a:rPr>
              <a:t>。人格</a:t>
            </a:r>
            <a:r>
              <a:rPr lang="zh-TW" altLang="en-US" dirty="0">
                <a:ea typeface="標楷體" pitchFamily="65" charset="-120"/>
              </a:rPr>
              <a:t>特質較差，自我觀念欠佳</a:t>
            </a:r>
            <a:r>
              <a:rPr lang="zh-TW" altLang="en-US" dirty="0" smtClean="0">
                <a:ea typeface="標楷體" pitchFamily="65" charset="-120"/>
              </a:rPr>
              <a:t>，少有</a:t>
            </a:r>
            <a:r>
              <a:rPr lang="zh-TW" altLang="en-US" dirty="0">
                <a:ea typeface="標楷體" pitchFamily="65" charset="-120"/>
              </a:rPr>
              <a:t>責任感，缺乏自信心</a:t>
            </a:r>
            <a:r>
              <a:rPr lang="zh-TW" altLang="en-US" dirty="0" smtClean="0">
                <a:ea typeface="標楷體" pitchFamily="65" charset="-120"/>
              </a:rPr>
              <a:t>。</a:t>
            </a:r>
            <a:endParaRPr lang="en-US" altLang="zh-TW" dirty="0" smtClean="0">
              <a:ea typeface="標楷體" pitchFamily="65" charset="-120"/>
            </a:endParaRPr>
          </a:p>
          <a:p>
            <a:pPr>
              <a:spcBef>
                <a:spcPct val="0"/>
              </a:spcBef>
            </a:pPr>
            <a:r>
              <a:rPr lang="zh-TW" altLang="zh-TW" dirty="0">
                <a:latin typeface="標楷體" pitchFamily="65" charset="-120"/>
                <a:ea typeface="標楷體" pitchFamily="65" charset="-120"/>
              </a:rPr>
              <a:t>情緒方面，</a:t>
            </a:r>
            <a:r>
              <a:rPr lang="zh-TW" altLang="zh-TW" dirty="0">
                <a:solidFill>
                  <a:srgbClr val="FF0000"/>
                </a:solidFill>
                <a:latin typeface="標楷體" pitchFamily="65" charset="-120"/>
                <a:ea typeface="標楷體" pitchFamily="65" charset="-120"/>
              </a:rPr>
              <a:t>晚熟男生可能佔了便宜</a:t>
            </a:r>
            <a:r>
              <a:rPr lang="zh-TW" altLang="zh-TW" dirty="0">
                <a:latin typeface="標楷體" pitchFamily="65" charset="-120"/>
                <a:ea typeface="標楷體" pitchFamily="65" charset="-120"/>
              </a:rPr>
              <a:t>，</a:t>
            </a:r>
            <a:r>
              <a:rPr lang="zh-TW" altLang="zh-TW" dirty="0" smtClean="0">
                <a:latin typeface="標楷體" pitchFamily="65" charset="-120"/>
                <a:ea typeface="標楷體" pitchFamily="65" charset="-120"/>
              </a:rPr>
              <a:t>因為較</a:t>
            </a:r>
            <a:r>
              <a:rPr lang="zh-TW" altLang="zh-TW" dirty="0">
                <a:latin typeface="標楷體" pitchFamily="65" charset="-120"/>
                <a:ea typeface="標楷體" pitchFamily="65" charset="-120"/>
              </a:rPr>
              <a:t>長的兒童期和青少年前期為他們提供</a:t>
            </a:r>
            <a:r>
              <a:rPr lang="zh-TW" altLang="zh-TW" dirty="0" smtClean="0">
                <a:latin typeface="標楷體" pitchFamily="65" charset="-120"/>
                <a:ea typeface="標楷體" pitchFamily="65" charset="-120"/>
              </a:rPr>
              <a:t>較充分</a:t>
            </a:r>
            <a:r>
              <a:rPr lang="zh-TW" altLang="zh-TW" dirty="0">
                <a:latin typeface="標楷體" pitchFamily="65" charset="-120"/>
                <a:ea typeface="標楷體" pitchFamily="65" charset="-120"/>
              </a:rPr>
              <a:t>的機會適應生理變化。</a:t>
            </a:r>
            <a:endParaRPr lang="zh-TW" altLang="en-US" dirty="0">
              <a:latin typeface="標楷體" pitchFamily="65" charset="-120"/>
              <a:ea typeface="標楷體" pitchFamily="65" charset="-120"/>
            </a:endParaRPr>
          </a:p>
          <a:p>
            <a:pPr>
              <a:defRPr/>
            </a:pPr>
            <a:endParaRPr lang="en-US" altLang="zh-TW" dirty="0" smtClean="0">
              <a:ea typeface="標楷體" pitchFamily="65" charset="-120"/>
            </a:endParaRPr>
          </a:p>
          <a:p>
            <a:pPr>
              <a:defRPr/>
            </a:pPr>
            <a:endParaRPr lang="zh-TW" altLang="en-US" dirty="0">
              <a:ea typeface="標楷體" pitchFamily="65" charset="-120"/>
            </a:endParaRPr>
          </a:p>
          <a:p>
            <a:endParaRPr lang="zh-TW" altLang="en-US" dirty="0"/>
          </a:p>
        </p:txBody>
      </p:sp>
    </p:spTree>
    <p:extLst>
      <p:ext uri="{BB962C8B-B14F-4D97-AF65-F5344CB8AC3E}">
        <p14:creationId xmlns:p14="http://schemas.microsoft.com/office/powerpoint/2010/main" val="147555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solidFill>
                  <a:srgbClr val="0000FF"/>
                </a:solidFill>
                <a:latin typeface="標楷體" pitchFamily="65" charset="-120"/>
                <a:ea typeface="標楷體" pitchFamily="65" charset="-120"/>
              </a:rPr>
              <a:t>壹、性的成熟與發展 </a:t>
            </a:r>
            <a:endParaRPr lang="zh-TW" altLang="en-US" dirty="0"/>
          </a:p>
        </p:txBody>
      </p:sp>
      <p:sp>
        <p:nvSpPr>
          <p:cNvPr id="3" name="內容版面配置區 2"/>
          <p:cNvSpPr>
            <a:spLocks noGrp="1"/>
          </p:cNvSpPr>
          <p:nvPr>
            <p:ph idx="1"/>
          </p:nvPr>
        </p:nvSpPr>
        <p:spPr/>
        <p:txBody>
          <a:bodyPr/>
          <a:lstStyle/>
          <a:p>
            <a:r>
              <a:rPr lang="zh-TW" altLang="en-US" dirty="0" smtClean="0"/>
              <a:t>一、性的成熟</a:t>
            </a:r>
            <a:endParaRPr lang="en-US" altLang="zh-TW" dirty="0" smtClean="0"/>
          </a:p>
          <a:p>
            <a:r>
              <a:rPr lang="en-US" altLang="zh-TW" dirty="0" smtClean="0"/>
              <a:t>1.</a:t>
            </a:r>
            <a:r>
              <a:rPr lang="zh-TW" altLang="en-US" dirty="0" smtClean="0"/>
              <a:t>第一性徵：男生夜間遺精，女生初經 </a:t>
            </a:r>
            <a:endParaRPr lang="en-US" altLang="zh-TW" dirty="0" smtClean="0"/>
          </a:p>
          <a:p>
            <a:r>
              <a:rPr lang="en-US" altLang="zh-TW" dirty="0" smtClean="0"/>
              <a:t>2.</a:t>
            </a:r>
            <a:r>
              <a:rPr lang="zh-TW" altLang="en-US" dirty="0" smtClean="0"/>
              <a:t>第二性徵</a:t>
            </a:r>
            <a:endParaRPr lang="en-US" altLang="zh-TW" dirty="0" smtClean="0"/>
          </a:p>
          <a:p>
            <a:r>
              <a:rPr lang="zh-TW" altLang="en-US" dirty="0" smtClean="0"/>
              <a:t>男生體毛、聲音等變化</a:t>
            </a:r>
            <a:endParaRPr lang="en-US" altLang="zh-TW" dirty="0" smtClean="0"/>
          </a:p>
          <a:p>
            <a:r>
              <a:rPr lang="zh-TW" altLang="en-US" dirty="0" smtClean="0"/>
              <a:t>女生胸部發育、體毛、骨盆、皮下脂肪增加等。</a:t>
            </a:r>
            <a:endParaRPr lang="zh-TW" altLang="en-US" dirty="0"/>
          </a:p>
        </p:txBody>
      </p:sp>
    </p:spTree>
    <p:extLst>
      <p:ext uri="{BB962C8B-B14F-4D97-AF65-F5344CB8AC3E}">
        <p14:creationId xmlns:p14="http://schemas.microsoft.com/office/powerpoint/2010/main" val="204211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早熟對女生的影響</a:t>
            </a:r>
            <a:endParaRPr lang="zh-TW" altLang="en-US" dirty="0"/>
          </a:p>
        </p:txBody>
      </p:sp>
      <p:sp>
        <p:nvSpPr>
          <p:cNvPr id="3" name="內容版面配置區 2"/>
          <p:cNvSpPr>
            <a:spLocks noGrp="1"/>
          </p:cNvSpPr>
          <p:nvPr>
            <p:ph idx="1"/>
          </p:nvPr>
        </p:nvSpPr>
        <p:spPr/>
        <p:txBody>
          <a:bodyPr/>
          <a:lstStyle/>
          <a:p>
            <a:pPr>
              <a:lnSpc>
                <a:spcPct val="120000"/>
              </a:lnSpc>
              <a:spcBef>
                <a:spcPct val="0"/>
              </a:spcBef>
            </a:pPr>
            <a:r>
              <a:rPr lang="zh-TW" altLang="en-US" dirty="0">
                <a:ea typeface="標楷體" pitchFamily="65" charset="-120"/>
              </a:rPr>
              <a:t>早熟對女生較不利，因為其生理發育，有</a:t>
            </a:r>
            <a:r>
              <a:rPr lang="zh-TW" altLang="en-US" dirty="0" smtClean="0">
                <a:ea typeface="標楷體" pitchFamily="65" charset="-120"/>
              </a:rPr>
              <a:t>較早</a:t>
            </a:r>
            <a:r>
              <a:rPr lang="zh-TW" altLang="en-US" dirty="0">
                <a:ea typeface="標楷體" pitchFamily="65" charset="-120"/>
              </a:rPr>
              <a:t>的乳房發育及月經困擾，而因壓抑其</a:t>
            </a:r>
            <a:r>
              <a:rPr lang="zh-TW" altLang="en-US" dirty="0" smtClean="0">
                <a:ea typeface="標楷體" pitchFamily="65" charset="-120"/>
              </a:rPr>
              <a:t>社交。</a:t>
            </a:r>
            <a:endParaRPr lang="en-US" altLang="zh-TW" dirty="0" smtClean="0">
              <a:ea typeface="標楷體" pitchFamily="65" charset="-120"/>
            </a:endParaRPr>
          </a:p>
          <a:p>
            <a:pPr>
              <a:lnSpc>
                <a:spcPct val="120000"/>
              </a:lnSpc>
              <a:spcBef>
                <a:spcPct val="0"/>
              </a:spcBef>
            </a:pPr>
            <a:r>
              <a:rPr lang="zh-TW" altLang="en-US" dirty="0" smtClean="0">
                <a:ea typeface="標楷體" pitchFamily="65" charset="-120"/>
              </a:rPr>
              <a:t>早熟</a:t>
            </a:r>
            <a:r>
              <a:rPr lang="zh-TW" altLang="en-US" dirty="0">
                <a:ea typeface="標楷體" pitchFamily="65" charset="-120"/>
              </a:rPr>
              <a:t>青少年女性不喜歡與同齡女性一起</a:t>
            </a:r>
            <a:r>
              <a:rPr lang="zh-TW" altLang="en-US" dirty="0" smtClean="0">
                <a:ea typeface="標楷體" pitchFamily="65" charset="-120"/>
              </a:rPr>
              <a:t>，因為</a:t>
            </a:r>
            <a:r>
              <a:rPr lang="zh-TW" altLang="en-US" dirty="0">
                <a:ea typeface="標楷體" pitchFamily="65" charset="-120"/>
              </a:rPr>
              <a:t>無法滿足其情需求，因而轉向與</a:t>
            </a:r>
            <a:r>
              <a:rPr lang="zh-TW" altLang="en-US" dirty="0" smtClean="0">
                <a:ea typeface="標楷體" pitchFamily="65" charset="-120"/>
              </a:rPr>
              <a:t>男性約會</a:t>
            </a:r>
            <a:r>
              <a:rPr lang="zh-TW" altLang="en-US" dirty="0">
                <a:ea typeface="標楷體" pitchFamily="65" charset="-120"/>
              </a:rPr>
              <a:t>，甚至有婚前性行為</a:t>
            </a:r>
            <a:r>
              <a:rPr lang="zh-TW" altLang="en-US" dirty="0" smtClean="0">
                <a:ea typeface="標楷體" pitchFamily="65" charset="-120"/>
              </a:rPr>
              <a:t>。</a:t>
            </a:r>
            <a:endParaRPr lang="en-US" altLang="zh-TW" dirty="0" smtClean="0">
              <a:ea typeface="標楷體" pitchFamily="65" charset="-120"/>
            </a:endParaRPr>
          </a:p>
          <a:p>
            <a:pPr>
              <a:lnSpc>
                <a:spcPct val="120000"/>
              </a:lnSpc>
              <a:spcBef>
                <a:spcPct val="0"/>
              </a:spcBef>
            </a:pPr>
            <a:r>
              <a:rPr lang="zh-TW" altLang="en-US" dirty="0">
                <a:ea typeface="標楷體" pitchFamily="65" charset="-120"/>
              </a:rPr>
              <a:t>因為生理發育，增加不安，也可能</a:t>
            </a:r>
            <a:r>
              <a:rPr lang="zh-TW" altLang="en-US" dirty="0" smtClean="0">
                <a:ea typeface="標楷體" pitchFamily="65" charset="-120"/>
              </a:rPr>
              <a:t>受到父母</a:t>
            </a:r>
            <a:r>
              <a:rPr lang="zh-TW" altLang="en-US" dirty="0">
                <a:ea typeface="標楷體" pitchFamily="65" charset="-120"/>
              </a:rPr>
              <a:t>較多的限制。早熟女生人緣差，</a:t>
            </a:r>
            <a:r>
              <a:rPr lang="zh-TW" altLang="en-US" dirty="0" smtClean="0">
                <a:ea typeface="標楷體" pitchFamily="65" charset="-120"/>
              </a:rPr>
              <a:t>自信心</a:t>
            </a:r>
            <a:r>
              <a:rPr lang="zh-TW" altLang="en-US" dirty="0">
                <a:ea typeface="標楷體" pitchFamily="65" charset="-120"/>
              </a:rPr>
              <a:t>低，內向，不善表達自己。</a:t>
            </a:r>
          </a:p>
          <a:p>
            <a:pPr>
              <a:lnSpc>
                <a:spcPct val="120000"/>
              </a:lnSpc>
              <a:spcBef>
                <a:spcPct val="0"/>
              </a:spcBef>
            </a:pPr>
            <a:endParaRPr lang="zh-TW" altLang="en-US" dirty="0">
              <a:ea typeface="標楷體" pitchFamily="65" charset="-120"/>
            </a:endParaRPr>
          </a:p>
          <a:p>
            <a:endParaRPr lang="zh-TW" altLang="en-US" dirty="0"/>
          </a:p>
        </p:txBody>
      </p:sp>
    </p:spTree>
    <p:extLst>
      <p:ext uri="{BB962C8B-B14F-4D97-AF65-F5344CB8AC3E}">
        <p14:creationId xmlns:p14="http://schemas.microsoft.com/office/powerpoint/2010/main" val="178758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晚熟</a:t>
            </a:r>
            <a:r>
              <a:rPr lang="zh-TW" altLang="en-US" dirty="0"/>
              <a:t>對女生的影響</a:t>
            </a:r>
          </a:p>
        </p:txBody>
      </p:sp>
      <p:sp>
        <p:nvSpPr>
          <p:cNvPr id="3" name="內容版面配置區 2"/>
          <p:cNvSpPr>
            <a:spLocks noGrp="1"/>
          </p:cNvSpPr>
          <p:nvPr>
            <p:ph idx="1"/>
          </p:nvPr>
        </p:nvSpPr>
        <p:spPr/>
        <p:txBody>
          <a:bodyPr/>
          <a:lstStyle/>
          <a:p>
            <a:r>
              <a:rPr lang="zh-TW" altLang="en-US" dirty="0" smtClean="0">
                <a:solidFill>
                  <a:srgbClr val="0000CC"/>
                </a:solidFill>
                <a:latin typeface="Times New Roman" pitchFamily="18" charset="0"/>
                <a:ea typeface="華康魏碑體" pitchFamily="65" charset="-120"/>
              </a:rPr>
              <a:t>晚熟</a:t>
            </a:r>
            <a:r>
              <a:rPr lang="zh-TW" altLang="en-US" dirty="0">
                <a:solidFill>
                  <a:srgbClr val="0000CC"/>
                </a:solidFill>
                <a:latin typeface="Times New Roman" pitchFamily="18" charset="0"/>
                <a:ea typeface="華康魏碑體" pitchFamily="65" charset="-120"/>
              </a:rPr>
              <a:t>之女生較受保護，雖會擔心異常而害羞、焦慮，但有較長之適應期，且其成長會發育得較為瘦高苗條，故女生晚熟利多於弊</a:t>
            </a:r>
            <a:r>
              <a:rPr lang="zh-TW" altLang="en-US" dirty="0" smtClean="0">
                <a:solidFill>
                  <a:srgbClr val="0000CC"/>
                </a:solidFill>
                <a:latin typeface="Times New Roman" pitchFamily="18" charset="0"/>
                <a:ea typeface="華康魏碑體" pitchFamily="65" charset="-120"/>
              </a:rPr>
              <a:t>。</a:t>
            </a:r>
            <a:endParaRPr lang="en-US" altLang="zh-TW" dirty="0" smtClean="0">
              <a:solidFill>
                <a:srgbClr val="0000CC"/>
              </a:solidFill>
              <a:latin typeface="Times New Roman" pitchFamily="18" charset="0"/>
              <a:ea typeface="華康魏碑體" pitchFamily="65" charset="-120"/>
            </a:endParaRPr>
          </a:p>
          <a:p>
            <a:r>
              <a:rPr lang="zh-TW" altLang="en-US" dirty="0" smtClean="0">
                <a:ea typeface="標楷體" pitchFamily="65" charset="-120"/>
              </a:rPr>
              <a:t>晚熟</a:t>
            </a:r>
            <a:r>
              <a:rPr lang="zh-TW" altLang="en-US" dirty="0">
                <a:ea typeface="標楷體" pitchFamily="65" charset="-120"/>
              </a:rPr>
              <a:t>女生會被認為較吸引人，會社交。</a:t>
            </a:r>
            <a:endParaRPr lang="en-US" altLang="zh-TW" dirty="0">
              <a:ea typeface="標楷體" pitchFamily="65" charset="-120"/>
            </a:endParaRPr>
          </a:p>
          <a:p>
            <a:endParaRPr lang="zh-TW" altLang="en-US" dirty="0">
              <a:solidFill>
                <a:srgbClr val="0000CC"/>
              </a:solidFill>
              <a:latin typeface="Times New Roman" pitchFamily="18" charset="0"/>
              <a:ea typeface="華康魏碑體" pitchFamily="65" charset="-120"/>
            </a:endParaRPr>
          </a:p>
          <a:p>
            <a:endParaRPr lang="zh-TW" altLang="en-US" dirty="0"/>
          </a:p>
        </p:txBody>
      </p:sp>
    </p:spTree>
    <p:extLst>
      <p:ext uri="{BB962C8B-B14F-4D97-AF65-F5344CB8AC3E}">
        <p14:creationId xmlns:p14="http://schemas.microsoft.com/office/powerpoint/2010/main" val="1439893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solidFill>
                  <a:srgbClr val="0000FF"/>
                </a:solidFill>
                <a:latin typeface="標楷體" pitchFamily="65" charset="-120"/>
                <a:ea typeface="標楷體" pitchFamily="65" charset="-120"/>
              </a:rPr>
              <a:t>長期性的</a:t>
            </a:r>
            <a:r>
              <a:rPr lang="zh-TW" altLang="en-US" dirty="0" smtClean="0">
                <a:solidFill>
                  <a:srgbClr val="0000FF"/>
                </a:solidFill>
                <a:latin typeface="標楷體" pitchFamily="65" charset="-120"/>
                <a:ea typeface="標楷體" pitchFamily="65" charset="-120"/>
              </a:rPr>
              <a:t>影響</a:t>
            </a:r>
            <a:endParaRPr lang="zh-TW" altLang="en-US" dirty="0"/>
          </a:p>
        </p:txBody>
      </p:sp>
      <p:sp>
        <p:nvSpPr>
          <p:cNvPr id="3" name="內容版面配置區 2"/>
          <p:cNvSpPr>
            <a:spLocks noGrp="1"/>
          </p:cNvSpPr>
          <p:nvPr>
            <p:ph idx="1"/>
          </p:nvPr>
        </p:nvSpPr>
        <p:spPr/>
        <p:txBody>
          <a:bodyPr/>
          <a:lstStyle/>
          <a:p>
            <a:pPr>
              <a:lnSpc>
                <a:spcPct val="120000"/>
              </a:lnSpc>
              <a:spcBef>
                <a:spcPct val="0"/>
              </a:spcBef>
              <a:buFont typeface="Wingdings" pitchFamily="2" charset="2"/>
              <a:buChar char="l"/>
            </a:pPr>
            <a:r>
              <a:rPr lang="zh-TW" altLang="en-US" dirty="0">
                <a:ea typeface="標楷體" pitchFamily="65" charset="-120"/>
              </a:rPr>
              <a:t>早熟的人似乎較實際而缺創造力</a:t>
            </a:r>
          </a:p>
          <a:p>
            <a:pPr>
              <a:lnSpc>
                <a:spcPct val="160000"/>
              </a:lnSpc>
              <a:spcBef>
                <a:spcPct val="0"/>
              </a:spcBef>
              <a:buFont typeface="Wingdings" pitchFamily="2" charset="2"/>
              <a:buChar char="l"/>
            </a:pPr>
            <a:r>
              <a:rPr lang="zh-TW" altLang="en-US" dirty="0">
                <a:ea typeface="標楷體" pitchFamily="65" charset="-120"/>
              </a:rPr>
              <a:t>晚熟的人常因青春期的一些困境</a:t>
            </a:r>
            <a:r>
              <a:rPr lang="zh-TW" altLang="en-US" dirty="0" smtClean="0">
                <a:ea typeface="標楷體" pitchFamily="65" charset="-120"/>
              </a:rPr>
              <a:t>而發展</a:t>
            </a:r>
            <a:r>
              <a:rPr lang="zh-TW" altLang="en-US" dirty="0">
                <a:ea typeface="標楷體" pitchFamily="65" charset="-120"/>
              </a:rPr>
              <a:t>出較具創造性解決問題的方法。 </a:t>
            </a:r>
          </a:p>
          <a:p>
            <a:endParaRPr lang="zh-TW" altLang="en-US" dirty="0"/>
          </a:p>
        </p:txBody>
      </p:sp>
    </p:spTree>
    <p:extLst>
      <p:ext uri="{BB962C8B-B14F-4D97-AF65-F5344CB8AC3E}">
        <p14:creationId xmlns:p14="http://schemas.microsoft.com/office/powerpoint/2010/main" val="245850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有關青少年性發展的相關議題</a:t>
            </a:r>
            <a:endParaRPr lang="zh-TW" altLang="en-US" dirty="0"/>
          </a:p>
        </p:txBody>
      </p:sp>
      <p:sp>
        <p:nvSpPr>
          <p:cNvPr id="3" name="內容版面配置區 2"/>
          <p:cNvSpPr>
            <a:spLocks noGrp="1"/>
          </p:cNvSpPr>
          <p:nvPr>
            <p:ph idx="1"/>
          </p:nvPr>
        </p:nvSpPr>
        <p:spPr/>
        <p:txBody>
          <a:bodyPr/>
          <a:lstStyle/>
          <a:p>
            <a:r>
              <a:rPr lang="zh-TW" altLang="en-US" dirty="0" smtClean="0"/>
              <a:t>一、月經</a:t>
            </a:r>
            <a:r>
              <a:rPr lang="en-US" altLang="zh-TW" dirty="0" smtClean="0"/>
              <a:t>(</a:t>
            </a:r>
            <a:r>
              <a:rPr lang="zh-TW" altLang="en-US" dirty="0" smtClean="0"/>
              <a:t>認知、態度、衛生</a:t>
            </a:r>
            <a:r>
              <a:rPr lang="en-US" altLang="zh-TW" dirty="0" smtClean="0"/>
              <a:t>)</a:t>
            </a:r>
          </a:p>
          <a:p>
            <a:r>
              <a:rPr lang="zh-TW" altLang="en-US" dirty="0" smtClean="0"/>
              <a:t>二、經痛</a:t>
            </a:r>
            <a:endParaRPr lang="en-US" altLang="zh-TW" dirty="0" smtClean="0"/>
          </a:p>
          <a:p>
            <a:r>
              <a:rPr lang="zh-TW" altLang="en-US" dirty="0" smtClean="0"/>
              <a:t>三、自慰</a:t>
            </a:r>
            <a:endParaRPr lang="en-US" altLang="zh-TW" dirty="0" smtClean="0"/>
          </a:p>
          <a:p>
            <a:r>
              <a:rPr lang="zh-TW" altLang="en-US" dirty="0" smtClean="0"/>
              <a:t>四、</a:t>
            </a:r>
            <a:r>
              <a:rPr lang="zh-TW" altLang="en-US" dirty="0"/>
              <a:t>青少年</a:t>
            </a:r>
            <a:r>
              <a:rPr lang="zh-TW" altLang="en-US" dirty="0" smtClean="0"/>
              <a:t>懷孕</a:t>
            </a:r>
            <a:endParaRPr lang="en-US" altLang="zh-TW" dirty="0" smtClean="0"/>
          </a:p>
          <a:p>
            <a:r>
              <a:rPr lang="zh-TW" altLang="en-US" dirty="0" smtClean="0"/>
              <a:t>國民</a:t>
            </a:r>
            <a:r>
              <a:rPr lang="zh-TW" altLang="en-US" dirty="0"/>
              <a:t>健康局的統計臺灣未成年少女生育率為千分之 </a:t>
            </a:r>
            <a:r>
              <a:rPr lang="en-US" altLang="zh-TW" dirty="0"/>
              <a:t>12.9</a:t>
            </a:r>
            <a:r>
              <a:rPr lang="zh-TW" altLang="en-US" dirty="0"/>
              <a:t>，居亞洲國 家之冠。 </a:t>
            </a:r>
            <a:endParaRPr lang="en-US" altLang="zh-TW" dirty="0" smtClean="0"/>
          </a:p>
          <a:p>
            <a:endParaRPr lang="zh-TW" altLang="en-US" dirty="0"/>
          </a:p>
        </p:txBody>
      </p:sp>
    </p:spTree>
    <p:extLst>
      <p:ext uri="{BB962C8B-B14F-4D97-AF65-F5344CB8AC3E}">
        <p14:creationId xmlns:p14="http://schemas.microsoft.com/office/powerpoint/2010/main" val="73931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pPr eaLnBrk="1" hangingPunct="1"/>
            <a:r>
              <a:rPr lang="zh-TW" altLang="en-US" sz="4000" dirty="0" smtClean="0"/>
              <a:t>青少年青春期的輔導</a:t>
            </a:r>
            <a:endParaRPr lang="zh-TW" altLang="en-US" dirty="0" smtClean="0"/>
          </a:p>
        </p:txBody>
      </p:sp>
      <p:sp>
        <p:nvSpPr>
          <p:cNvPr id="20483" name="Rectangle 3"/>
          <p:cNvSpPr>
            <a:spLocks noGrp="1" noChangeArrowheads="1"/>
          </p:cNvSpPr>
          <p:nvPr>
            <p:ph idx="1"/>
          </p:nvPr>
        </p:nvSpPr>
        <p:spPr/>
        <p:txBody>
          <a:bodyPr/>
          <a:lstStyle/>
          <a:p>
            <a:pPr marL="990600" lvl="1" indent="-533400" eaLnBrk="1" hangingPunct="1">
              <a:buClr>
                <a:srgbClr val="FF3300"/>
              </a:buClr>
              <a:buFont typeface="Wingdings" pitchFamily="2" charset="2"/>
              <a:buAutoNum type="arabicParenR"/>
            </a:pPr>
            <a:r>
              <a:rPr lang="zh-TW" altLang="en-US" smtClean="0"/>
              <a:t>培養滿足後延能力</a:t>
            </a:r>
          </a:p>
          <a:p>
            <a:pPr marL="990600" lvl="1" indent="-533400" eaLnBrk="1" hangingPunct="1">
              <a:buClr>
                <a:srgbClr val="FF3300"/>
              </a:buClr>
              <a:buFont typeface="Wingdings" pitchFamily="2" charset="2"/>
              <a:buAutoNum type="arabicParenR"/>
            </a:pPr>
            <a:r>
              <a:rPr lang="zh-TW" altLang="en-US" smtClean="0"/>
              <a:t>培養情緒調適能力</a:t>
            </a:r>
          </a:p>
          <a:p>
            <a:pPr marL="990600" lvl="1" indent="-533400" eaLnBrk="1" hangingPunct="1">
              <a:buClr>
                <a:srgbClr val="FF3300"/>
              </a:buClr>
              <a:buFont typeface="Wingdings" pitchFamily="2" charset="2"/>
              <a:buAutoNum type="arabicParenR"/>
            </a:pPr>
            <a:r>
              <a:rPr lang="zh-TW" altLang="en-US" smtClean="0"/>
              <a:t>家庭及學校提供性教育：早熟者尤其重要</a:t>
            </a:r>
          </a:p>
          <a:p>
            <a:pPr marL="990600" lvl="1" indent="-533400" eaLnBrk="1" hangingPunct="1">
              <a:buClr>
                <a:srgbClr val="FF3300"/>
              </a:buClr>
              <a:buFont typeface="Wingdings" pitchFamily="2" charset="2"/>
              <a:buAutoNum type="arabicParenR"/>
            </a:pPr>
            <a:r>
              <a:rPr lang="zh-TW" altLang="en-US" smtClean="0"/>
              <a:t>學習尊重自我及他人發展速度之個別差異</a:t>
            </a:r>
          </a:p>
          <a:p>
            <a:pPr marL="990600" lvl="1" indent="-533400" eaLnBrk="1" hangingPunct="1">
              <a:buClr>
                <a:srgbClr val="FF3300"/>
              </a:buClr>
              <a:buFont typeface="Wingdings" pitchFamily="2" charset="2"/>
              <a:buAutoNum type="arabicParenR"/>
            </a:pPr>
            <a:r>
              <a:rPr lang="zh-TW" altLang="en-US" smtClean="0"/>
              <a:t>了解早熟及晚熟之利弊</a:t>
            </a:r>
            <a:endParaRPr lang="en-US" altLang="zh-TW" smtClean="0"/>
          </a:p>
          <a:p>
            <a:pPr marL="990600" lvl="1" indent="-533400" eaLnBrk="1" hangingPunct="1">
              <a:buClr>
                <a:srgbClr val="FF3300"/>
              </a:buClr>
              <a:buFont typeface="Wingdings" pitchFamily="2" charset="2"/>
              <a:buAutoNum type="arabicParenR"/>
            </a:pPr>
            <a:r>
              <a:rPr lang="zh-TW" altLang="en-US" smtClean="0"/>
              <a:t>學習以正面態度看待自我發展</a:t>
            </a:r>
          </a:p>
          <a:p>
            <a:pPr marL="990600" lvl="1" indent="-533400" eaLnBrk="1" hangingPunct="1">
              <a:buClr>
                <a:srgbClr val="FF3300"/>
              </a:buClr>
              <a:buFont typeface="Wingdings" pitchFamily="2" charset="2"/>
              <a:buAutoNum type="arabicParenR"/>
            </a:pPr>
            <a:r>
              <a:rPr lang="zh-TW" altLang="en-US" smtClean="0"/>
              <a:t>為自我身心發展負責：自我學習</a:t>
            </a:r>
          </a:p>
        </p:txBody>
      </p:sp>
    </p:spTree>
    <p:extLst>
      <p:ext uri="{BB962C8B-B14F-4D97-AF65-F5344CB8AC3E}">
        <p14:creationId xmlns:p14="http://schemas.microsoft.com/office/powerpoint/2010/main" val="2283904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0483">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0483">
                                            <p:txEl>
                                              <p:pRg st="0" end="0"/>
                                            </p:txEl>
                                          </p:spTgt>
                                        </p:tgtEl>
                                        <p:attrNameLst>
                                          <p:attrName>ppt_w</p:attrName>
                                        </p:attrNameLst>
                                      </p:cBhvr>
                                    </p:anim>
                                    <p:anim by="(#ppt_w*0.50)" calcmode="lin" valueType="num">
                                      <p:cBhvr>
                                        <p:cTn id="8" dur="500" decel="50000" autoRev="1" fill="hold">
                                          <p:stCondLst>
                                            <p:cond delay="0"/>
                                          </p:stCondLst>
                                        </p:cTn>
                                        <p:tgtEl>
                                          <p:spTgt spid="20483">
                                            <p:txEl>
                                              <p:pRg st="0" end="0"/>
                                            </p:txEl>
                                          </p:spTgt>
                                        </p:tgtEl>
                                        <p:attrNameLst>
                                          <p:attrName>ppt_x</p:attrName>
                                        </p:attrNameLst>
                                      </p:cBhvr>
                                    </p:anim>
                                    <p:anim from="(-#ppt_h/2)" to="(#ppt_y)" calcmode="lin" valueType="num">
                                      <p:cBhvr>
                                        <p:cTn id="9" dur="1000" fill="hold">
                                          <p:stCondLst>
                                            <p:cond delay="0"/>
                                          </p:stCondLst>
                                        </p:cTn>
                                        <p:tgtEl>
                                          <p:spTgt spid="20483">
                                            <p:txEl>
                                              <p:pRg st="0" end="0"/>
                                            </p:txEl>
                                          </p:spTgt>
                                        </p:tgtEl>
                                        <p:attrNameLst>
                                          <p:attrName>ppt_y</p:attrName>
                                        </p:attrNameLst>
                                      </p:cBhvr>
                                    </p:anim>
                                    <p:animRot by="21600000">
                                      <p:cBhvr>
                                        <p:cTn id="10" dur="1000" fill="hold">
                                          <p:stCondLst>
                                            <p:cond delay="0"/>
                                          </p:stCondLst>
                                        </p:cTn>
                                        <p:tgtEl>
                                          <p:spTgt spid="20483">
                                            <p:txEl>
                                              <p:pRg st="0" end="0"/>
                                            </p:txEl>
                                          </p:spTgt>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20483">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0483">
                                            <p:txEl>
                                              <p:pRg st="1" end="1"/>
                                            </p:txEl>
                                          </p:spTgt>
                                        </p:tgtEl>
                                        <p:attrNameLst>
                                          <p:attrName>ppt_w</p:attrName>
                                        </p:attrNameLst>
                                      </p:cBhvr>
                                    </p:anim>
                                    <p:anim by="(#ppt_w*0.50)" calcmode="lin" valueType="num">
                                      <p:cBhvr>
                                        <p:cTn id="14" dur="500" decel="50000" autoRev="1" fill="hold">
                                          <p:stCondLst>
                                            <p:cond delay="0"/>
                                          </p:stCondLst>
                                        </p:cTn>
                                        <p:tgtEl>
                                          <p:spTgt spid="20483">
                                            <p:txEl>
                                              <p:pRg st="1" end="1"/>
                                            </p:txEl>
                                          </p:spTgt>
                                        </p:tgtEl>
                                        <p:attrNameLst>
                                          <p:attrName>ppt_x</p:attrName>
                                        </p:attrNameLst>
                                      </p:cBhvr>
                                    </p:anim>
                                    <p:anim from="(-#ppt_h/2)" to="(#ppt_y)" calcmode="lin" valueType="num">
                                      <p:cBhvr>
                                        <p:cTn id="15" dur="1000" fill="hold">
                                          <p:stCondLst>
                                            <p:cond delay="0"/>
                                          </p:stCondLst>
                                        </p:cTn>
                                        <p:tgtEl>
                                          <p:spTgt spid="20483">
                                            <p:txEl>
                                              <p:pRg st="1" end="1"/>
                                            </p:txEl>
                                          </p:spTgt>
                                        </p:tgtEl>
                                        <p:attrNameLst>
                                          <p:attrName>ppt_y</p:attrName>
                                        </p:attrNameLst>
                                      </p:cBhvr>
                                    </p:anim>
                                    <p:animRot by="21600000">
                                      <p:cBhvr>
                                        <p:cTn id="16" dur="1000" fill="hold">
                                          <p:stCondLst>
                                            <p:cond delay="0"/>
                                          </p:stCondLst>
                                        </p:cTn>
                                        <p:tgtEl>
                                          <p:spTgt spid="20483">
                                            <p:txEl>
                                              <p:pRg st="1" end="1"/>
                                            </p:txEl>
                                          </p:spTgt>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20483">
                                            <p:txEl>
                                              <p:pRg st="2" end="2"/>
                                            </p:txEl>
                                          </p:spTgt>
                                        </p:tgtEl>
                                        <p:attrNameLst>
                                          <p:attrName>style.visibility</p:attrName>
                                        </p:attrNameLst>
                                      </p:cBhvr>
                                      <p:to>
                                        <p:strVal val="visible"/>
                                      </p:to>
                                    </p:set>
                                    <p:anim by="(-#ppt_w*2)" calcmode="lin" valueType="num">
                                      <p:cBhvr rctx="PPT">
                                        <p:cTn id="19" dur="500" autoRev="1" fill="hold">
                                          <p:stCondLst>
                                            <p:cond delay="0"/>
                                          </p:stCondLst>
                                        </p:cTn>
                                        <p:tgtEl>
                                          <p:spTgt spid="20483">
                                            <p:txEl>
                                              <p:pRg st="2" end="2"/>
                                            </p:txEl>
                                          </p:spTgt>
                                        </p:tgtEl>
                                        <p:attrNameLst>
                                          <p:attrName>ppt_w</p:attrName>
                                        </p:attrNameLst>
                                      </p:cBhvr>
                                    </p:anim>
                                    <p:anim by="(#ppt_w*0.50)" calcmode="lin" valueType="num">
                                      <p:cBhvr>
                                        <p:cTn id="20" dur="500" decel="50000" autoRev="1" fill="hold">
                                          <p:stCondLst>
                                            <p:cond delay="0"/>
                                          </p:stCondLst>
                                        </p:cTn>
                                        <p:tgtEl>
                                          <p:spTgt spid="20483">
                                            <p:txEl>
                                              <p:pRg st="2" end="2"/>
                                            </p:txEl>
                                          </p:spTgt>
                                        </p:tgtEl>
                                        <p:attrNameLst>
                                          <p:attrName>ppt_x</p:attrName>
                                        </p:attrNameLst>
                                      </p:cBhvr>
                                    </p:anim>
                                    <p:anim from="(-#ppt_h/2)" to="(#ppt_y)" calcmode="lin" valueType="num">
                                      <p:cBhvr>
                                        <p:cTn id="21" dur="1000" fill="hold">
                                          <p:stCondLst>
                                            <p:cond delay="0"/>
                                          </p:stCondLst>
                                        </p:cTn>
                                        <p:tgtEl>
                                          <p:spTgt spid="20483">
                                            <p:txEl>
                                              <p:pRg st="2" end="2"/>
                                            </p:txEl>
                                          </p:spTgt>
                                        </p:tgtEl>
                                        <p:attrNameLst>
                                          <p:attrName>ppt_y</p:attrName>
                                        </p:attrNameLst>
                                      </p:cBhvr>
                                    </p:anim>
                                    <p:animRot by="21600000">
                                      <p:cBhvr>
                                        <p:cTn id="22" dur="1000" fill="hold">
                                          <p:stCondLst>
                                            <p:cond delay="0"/>
                                          </p:stCondLst>
                                        </p:cTn>
                                        <p:tgtEl>
                                          <p:spTgt spid="20483">
                                            <p:txEl>
                                              <p:pRg st="2" end="2"/>
                                            </p:txEl>
                                          </p:spTgt>
                                        </p:tgtEl>
                                        <p:attrNameLst>
                                          <p:attrName>r</p:attrName>
                                        </p:attrNameLst>
                                      </p:cBhvr>
                                    </p:animRot>
                                  </p:childTnLst>
                                </p:cTn>
                              </p:par>
                              <p:par>
                                <p:cTn id="23" presetID="56" presetClass="entr" presetSubtype="0" fill="hold" grpId="0" nodeType="withEffect">
                                  <p:stCondLst>
                                    <p:cond delay="0"/>
                                  </p:stCondLst>
                                  <p:iterate type="lt">
                                    <p:tmPct val="10000"/>
                                  </p:iterate>
                                  <p:childTnLst>
                                    <p:set>
                                      <p:cBhvr>
                                        <p:cTn id="24" dur="1" fill="hold">
                                          <p:stCondLst>
                                            <p:cond delay="0"/>
                                          </p:stCondLst>
                                        </p:cTn>
                                        <p:tgtEl>
                                          <p:spTgt spid="20483">
                                            <p:txEl>
                                              <p:pRg st="3" end="3"/>
                                            </p:txEl>
                                          </p:spTgt>
                                        </p:tgtEl>
                                        <p:attrNameLst>
                                          <p:attrName>style.visibility</p:attrName>
                                        </p:attrNameLst>
                                      </p:cBhvr>
                                      <p:to>
                                        <p:strVal val="visible"/>
                                      </p:to>
                                    </p:set>
                                    <p:anim by="(-#ppt_w*2)" calcmode="lin" valueType="num">
                                      <p:cBhvr rctx="PPT">
                                        <p:cTn id="25" dur="500" autoRev="1" fill="hold">
                                          <p:stCondLst>
                                            <p:cond delay="0"/>
                                          </p:stCondLst>
                                        </p:cTn>
                                        <p:tgtEl>
                                          <p:spTgt spid="20483">
                                            <p:txEl>
                                              <p:pRg st="3" end="3"/>
                                            </p:txEl>
                                          </p:spTgt>
                                        </p:tgtEl>
                                        <p:attrNameLst>
                                          <p:attrName>ppt_w</p:attrName>
                                        </p:attrNameLst>
                                      </p:cBhvr>
                                    </p:anim>
                                    <p:anim by="(#ppt_w*0.50)" calcmode="lin" valueType="num">
                                      <p:cBhvr>
                                        <p:cTn id="26" dur="500" decel="50000" autoRev="1" fill="hold">
                                          <p:stCondLst>
                                            <p:cond delay="0"/>
                                          </p:stCondLst>
                                        </p:cTn>
                                        <p:tgtEl>
                                          <p:spTgt spid="20483">
                                            <p:txEl>
                                              <p:pRg st="3" end="3"/>
                                            </p:txEl>
                                          </p:spTgt>
                                        </p:tgtEl>
                                        <p:attrNameLst>
                                          <p:attrName>ppt_x</p:attrName>
                                        </p:attrNameLst>
                                      </p:cBhvr>
                                    </p:anim>
                                    <p:anim from="(-#ppt_h/2)" to="(#ppt_y)" calcmode="lin" valueType="num">
                                      <p:cBhvr>
                                        <p:cTn id="27" dur="1000" fill="hold">
                                          <p:stCondLst>
                                            <p:cond delay="0"/>
                                          </p:stCondLst>
                                        </p:cTn>
                                        <p:tgtEl>
                                          <p:spTgt spid="20483">
                                            <p:txEl>
                                              <p:pRg st="3" end="3"/>
                                            </p:txEl>
                                          </p:spTgt>
                                        </p:tgtEl>
                                        <p:attrNameLst>
                                          <p:attrName>ppt_y</p:attrName>
                                        </p:attrNameLst>
                                      </p:cBhvr>
                                    </p:anim>
                                    <p:animRot by="21600000">
                                      <p:cBhvr>
                                        <p:cTn id="28" dur="1000" fill="hold">
                                          <p:stCondLst>
                                            <p:cond delay="0"/>
                                          </p:stCondLst>
                                        </p:cTn>
                                        <p:tgtEl>
                                          <p:spTgt spid="20483">
                                            <p:txEl>
                                              <p:pRg st="3" end="3"/>
                                            </p:txEl>
                                          </p:spTgt>
                                        </p:tgtEl>
                                        <p:attrNameLst>
                                          <p:attrName>r</p:attrName>
                                        </p:attrNameLst>
                                      </p:cBhvr>
                                    </p:animRot>
                                  </p:childTnLst>
                                </p:cTn>
                              </p:par>
                              <p:par>
                                <p:cTn id="29" presetID="56" presetClass="entr" presetSubtype="0" fill="hold" grpId="0" nodeType="withEffect">
                                  <p:stCondLst>
                                    <p:cond delay="0"/>
                                  </p:stCondLst>
                                  <p:iterate type="lt">
                                    <p:tmPct val="10000"/>
                                  </p:iterate>
                                  <p:childTnLst>
                                    <p:set>
                                      <p:cBhvr>
                                        <p:cTn id="30" dur="1" fill="hold">
                                          <p:stCondLst>
                                            <p:cond delay="0"/>
                                          </p:stCondLst>
                                        </p:cTn>
                                        <p:tgtEl>
                                          <p:spTgt spid="20483">
                                            <p:txEl>
                                              <p:pRg st="4" end="4"/>
                                            </p:txEl>
                                          </p:spTgt>
                                        </p:tgtEl>
                                        <p:attrNameLst>
                                          <p:attrName>style.visibility</p:attrName>
                                        </p:attrNameLst>
                                      </p:cBhvr>
                                      <p:to>
                                        <p:strVal val="visible"/>
                                      </p:to>
                                    </p:set>
                                    <p:anim by="(-#ppt_w*2)" calcmode="lin" valueType="num">
                                      <p:cBhvr rctx="PPT">
                                        <p:cTn id="31" dur="500" autoRev="1" fill="hold">
                                          <p:stCondLst>
                                            <p:cond delay="0"/>
                                          </p:stCondLst>
                                        </p:cTn>
                                        <p:tgtEl>
                                          <p:spTgt spid="20483">
                                            <p:txEl>
                                              <p:pRg st="4" end="4"/>
                                            </p:txEl>
                                          </p:spTgt>
                                        </p:tgtEl>
                                        <p:attrNameLst>
                                          <p:attrName>ppt_w</p:attrName>
                                        </p:attrNameLst>
                                      </p:cBhvr>
                                    </p:anim>
                                    <p:anim by="(#ppt_w*0.50)" calcmode="lin" valueType="num">
                                      <p:cBhvr>
                                        <p:cTn id="32" dur="500" decel="50000" autoRev="1" fill="hold">
                                          <p:stCondLst>
                                            <p:cond delay="0"/>
                                          </p:stCondLst>
                                        </p:cTn>
                                        <p:tgtEl>
                                          <p:spTgt spid="20483">
                                            <p:txEl>
                                              <p:pRg st="4" end="4"/>
                                            </p:txEl>
                                          </p:spTgt>
                                        </p:tgtEl>
                                        <p:attrNameLst>
                                          <p:attrName>ppt_x</p:attrName>
                                        </p:attrNameLst>
                                      </p:cBhvr>
                                    </p:anim>
                                    <p:anim from="(-#ppt_h/2)" to="(#ppt_y)" calcmode="lin" valueType="num">
                                      <p:cBhvr>
                                        <p:cTn id="33" dur="1000" fill="hold">
                                          <p:stCondLst>
                                            <p:cond delay="0"/>
                                          </p:stCondLst>
                                        </p:cTn>
                                        <p:tgtEl>
                                          <p:spTgt spid="20483">
                                            <p:txEl>
                                              <p:pRg st="4" end="4"/>
                                            </p:txEl>
                                          </p:spTgt>
                                        </p:tgtEl>
                                        <p:attrNameLst>
                                          <p:attrName>ppt_y</p:attrName>
                                        </p:attrNameLst>
                                      </p:cBhvr>
                                    </p:anim>
                                    <p:animRot by="21600000">
                                      <p:cBhvr>
                                        <p:cTn id="34" dur="1000" fill="hold">
                                          <p:stCondLst>
                                            <p:cond delay="0"/>
                                          </p:stCondLst>
                                        </p:cTn>
                                        <p:tgtEl>
                                          <p:spTgt spid="20483">
                                            <p:txEl>
                                              <p:pRg st="4" end="4"/>
                                            </p:txEl>
                                          </p:spTgt>
                                        </p:tgtEl>
                                        <p:attrNameLst>
                                          <p:attrName>r</p:attrName>
                                        </p:attrNameLst>
                                      </p:cBhvr>
                                    </p:animRot>
                                  </p:childTnLst>
                                </p:cTn>
                              </p:par>
                              <p:par>
                                <p:cTn id="35" presetID="56" presetClass="entr" presetSubtype="0" fill="hold" grpId="0" nodeType="withEffect">
                                  <p:stCondLst>
                                    <p:cond delay="0"/>
                                  </p:stCondLst>
                                  <p:iterate type="lt">
                                    <p:tmPct val="10000"/>
                                  </p:iterate>
                                  <p:childTnLst>
                                    <p:set>
                                      <p:cBhvr>
                                        <p:cTn id="36" dur="1" fill="hold">
                                          <p:stCondLst>
                                            <p:cond delay="0"/>
                                          </p:stCondLst>
                                        </p:cTn>
                                        <p:tgtEl>
                                          <p:spTgt spid="20483">
                                            <p:txEl>
                                              <p:pRg st="5" end="5"/>
                                            </p:txEl>
                                          </p:spTgt>
                                        </p:tgtEl>
                                        <p:attrNameLst>
                                          <p:attrName>style.visibility</p:attrName>
                                        </p:attrNameLst>
                                      </p:cBhvr>
                                      <p:to>
                                        <p:strVal val="visible"/>
                                      </p:to>
                                    </p:set>
                                    <p:anim by="(-#ppt_w*2)" calcmode="lin" valueType="num">
                                      <p:cBhvr rctx="PPT">
                                        <p:cTn id="37" dur="500" autoRev="1" fill="hold">
                                          <p:stCondLst>
                                            <p:cond delay="0"/>
                                          </p:stCondLst>
                                        </p:cTn>
                                        <p:tgtEl>
                                          <p:spTgt spid="20483">
                                            <p:txEl>
                                              <p:pRg st="5" end="5"/>
                                            </p:txEl>
                                          </p:spTgt>
                                        </p:tgtEl>
                                        <p:attrNameLst>
                                          <p:attrName>ppt_w</p:attrName>
                                        </p:attrNameLst>
                                      </p:cBhvr>
                                    </p:anim>
                                    <p:anim by="(#ppt_w*0.50)" calcmode="lin" valueType="num">
                                      <p:cBhvr>
                                        <p:cTn id="38" dur="500" decel="50000" autoRev="1" fill="hold">
                                          <p:stCondLst>
                                            <p:cond delay="0"/>
                                          </p:stCondLst>
                                        </p:cTn>
                                        <p:tgtEl>
                                          <p:spTgt spid="20483">
                                            <p:txEl>
                                              <p:pRg st="5" end="5"/>
                                            </p:txEl>
                                          </p:spTgt>
                                        </p:tgtEl>
                                        <p:attrNameLst>
                                          <p:attrName>ppt_x</p:attrName>
                                        </p:attrNameLst>
                                      </p:cBhvr>
                                    </p:anim>
                                    <p:anim from="(-#ppt_h/2)" to="(#ppt_y)" calcmode="lin" valueType="num">
                                      <p:cBhvr>
                                        <p:cTn id="39" dur="1000" fill="hold">
                                          <p:stCondLst>
                                            <p:cond delay="0"/>
                                          </p:stCondLst>
                                        </p:cTn>
                                        <p:tgtEl>
                                          <p:spTgt spid="20483">
                                            <p:txEl>
                                              <p:pRg st="5" end="5"/>
                                            </p:txEl>
                                          </p:spTgt>
                                        </p:tgtEl>
                                        <p:attrNameLst>
                                          <p:attrName>ppt_y</p:attrName>
                                        </p:attrNameLst>
                                      </p:cBhvr>
                                    </p:anim>
                                    <p:animRot by="21600000">
                                      <p:cBhvr>
                                        <p:cTn id="40" dur="1000" fill="hold">
                                          <p:stCondLst>
                                            <p:cond delay="0"/>
                                          </p:stCondLst>
                                        </p:cTn>
                                        <p:tgtEl>
                                          <p:spTgt spid="20483">
                                            <p:txEl>
                                              <p:pRg st="5" end="5"/>
                                            </p:txEl>
                                          </p:spTgt>
                                        </p:tgtEl>
                                        <p:attrNameLst>
                                          <p:attrName>r</p:attrName>
                                        </p:attrNameLst>
                                      </p:cBhvr>
                                    </p:animRot>
                                  </p:childTnLst>
                                </p:cTn>
                              </p:par>
                              <p:par>
                                <p:cTn id="41" presetID="56" presetClass="entr" presetSubtype="0" fill="hold" grpId="0" nodeType="withEffect">
                                  <p:stCondLst>
                                    <p:cond delay="0"/>
                                  </p:stCondLst>
                                  <p:iterate type="lt">
                                    <p:tmPct val="10000"/>
                                  </p:iterate>
                                  <p:childTnLst>
                                    <p:set>
                                      <p:cBhvr>
                                        <p:cTn id="42" dur="1" fill="hold">
                                          <p:stCondLst>
                                            <p:cond delay="0"/>
                                          </p:stCondLst>
                                        </p:cTn>
                                        <p:tgtEl>
                                          <p:spTgt spid="20483">
                                            <p:txEl>
                                              <p:pRg st="6" end="6"/>
                                            </p:txEl>
                                          </p:spTgt>
                                        </p:tgtEl>
                                        <p:attrNameLst>
                                          <p:attrName>style.visibility</p:attrName>
                                        </p:attrNameLst>
                                      </p:cBhvr>
                                      <p:to>
                                        <p:strVal val="visible"/>
                                      </p:to>
                                    </p:set>
                                    <p:anim by="(-#ppt_w*2)" calcmode="lin" valueType="num">
                                      <p:cBhvr rctx="PPT">
                                        <p:cTn id="43" dur="500" autoRev="1" fill="hold">
                                          <p:stCondLst>
                                            <p:cond delay="0"/>
                                          </p:stCondLst>
                                        </p:cTn>
                                        <p:tgtEl>
                                          <p:spTgt spid="20483">
                                            <p:txEl>
                                              <p:pRg st="6" end="6"/>
                                            </p:txEl>
                                          </p:spTgt>
                                        </p:tgtEl>
                                        <p:attrNameLst>
                                          <p:attrName>ppt_w</p:attrName>
                                        </p:attrNameLst>
                                      </p:cBhvr>
                                    </p:anim>
                                    <p:anim by="(#ppt_w*0.50)" calcmode="lin" valueType="num">
                                      <p:cBhvr>
                                        <p:cTn id="44" dur="500" decel="50000" autoRev="1" fill="hold">
                                          <p:stCondLst>
                                            <p:cond delay="0"/>
                                          </p:stCondLst>
                                        </p:cTn>
                                        <p:tgtEl>
                                          <p:spTgt spid="20483">
                                            <p:txEl>
                                              <p:pRg st="6" end="6"/>
                                            </p:txEl>
                                          </p:spTgt>
                                        </p:tgtEl>
                                        <p:attrNameLst>
                                          <p:attrName>ppt_x</p:attrName>
                                        </p:attrNameLst>
                                      </p:cBhvr>
                                    </p:anim>
                                    <p:anim from="(-#ppt_h/2)" to="(#ppt_y)" calcmode="lin" valueType="num">
                                      <p:cBhvr>
                                        <p:cTn id="45" dur="1000" fill="hold">
                                          <p:stCondLst>
                                            <p:cond delay="0"/>
                                          </p:stCondLst>
                                        </p:cTn>
                                        <p:tgtEl>
                                          <p:spTgt spid="20483">
                                            <p:txEl>
                                              <p:pRg st="6" end="6"/>
                                            </p:txEl>
                                          </p:spTgt>
                                        </p:tgtEl>
                                        <p:attrNameLst>
                                          <p:attrName>ppt_y</p:attrName>
                                        </p:attrNameLst>
                                      </p:cBhvr>
                                    </p:anim>
                                    <p:animRot by="21600000">
                                      <p:cBhvr>
                                        <p:cTn id="46" dur="1000" fill="hold">
                                          <p:stCondLst>
                                            <p:cond delay="0"/>
                                          </p:stCondLst>
                                        </p:cTn>
                                        <p:tgtEl>
                                          <p:spTgt spid="20483">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p:txBody>
          <a:bodyPr/>
          <a:lstStyle/>
          <a:p>
            <a:pPr eaLnBrk="1" hangingPunct="1"/>
            <a:r>
              <a:rPr lang="zh-TW" altLang="en-US" smtClean="0"/>
              <a:t>性教育</a:t>
            </a:r>
          </a:p>
        </p:txBody>
      </p:sp>
      <p:sp>
        <p:nvSpPr>
          <p:cNvPr id="19459" name="內容版面配置區 2"/>
          <p:cNvSpPr>
            <a:spLocks noGrp="1"/>
          </p:cNvSpPr>
          <p:nvPr>
            <p:ph idx="1"/>
          </p:nvPr>
        </p:nvSpPr>
        <p:spPr/>
        <p:txBody>
          <a:bodyPr/>
          <a:lstStyle/>
          <a:p>
            <a:pPr eaLnBrk="1" hangingPunct="1"/>
            <a:r>
              <a:rPr lang="zh-TW" altLang="en-US" smtClean="0"/>
              <a:t>將早熟、晚熟及時者發展上之利弊及個別需要，納入學校性教育中</a:t>
            </a:r>
            <a:endParaRPr lang="en-US" altLang="zh-TW" smtClean="0"/>
          </a:p>
          <a:p>
            <a:pPr eaLnBrk="1" hangingPunct="1"/>
            <a:r>
              <a:rPr lang="zh-TW" altLang="en-US" smtClean="0"/>
              <a:t>鼓勵青少年閱讀相關書籍及發問</a:t>
            </a:r>
            <a:endParaRPr lang="en-US" altLang="zh-TW" smtClean="0"/>
          </a:p>
          <a:p>
            <a:pPr eaLnBrk="1" hangingPunct="1"/>
            <a:r>
              <a:rPr lang="zh-TW" altLang="en-US" smtClean="0"/>
              <a:t>鼓勵表少年善用學校協助資源：視聽教材、護士、輔導教師、其他教師</a:t>
            </a:r>
          </a:p>
        </p:txBody>
      </p:sp>
    </p:spTree>
    <p:extLst>
      <p:ext uri="{BB962C8B-B14F-4D97-AF65-F5344CB8AC3E}">
        <p14:creationId xmlns:p14="http://schemas.microsoft.com/office/powerpoint/2010/main" val="96629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考題</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a:t>下列哪一類青少年最有可能受到同儕的歡迎並被選為領袖？</a:t>
            </a:r>
            <a:r>
              <a:rPr lang="zh-TW" altLang="en-US" dirty="0"/>
              <a:t/>
            </a:r>
            <a:br>
              <a:rPr lang="zh-TW" altLang="en-US" dirty="0"/>
            </a:br>
            <a:r>
              <a:rPr lang="en-US" altLang="zh-TW" dirty="0"/>
              <a:t>(A)</a:t>
            </a:r>
            <a:r>
              <a:rPr lang="zh-TW" altLang="en-US" dirty="0"/>
              <a:t>早熟的</a:t>
            </a:r>
            <a:r>
              <a:rPr lang="zh-TW" altLang="en-US" dirty="0" smtClean="0"/>
              <a:t>女孩  </a:t>
            </a:r>
            <a:r>
              <a:rPr lang="en-US" altLang="zh-TW" dirty="0" smtClean="0">
                <a:solidFill>
                  <a:srgbClr val="FF0000"/>
                </a:solidFill>
              </a:rPr>
              <a:t>(</a:t>
            </a:r>
            <a:r>
              <a:rPr lang="en-US" altLang="zh-TW" dirty="0">
                <a:solidFill>
                  <a:srgbClr val="FF0000"/>
                </a:solidFill>
              </a:rPr>
              <a:t>B)</a:t>
            </a:r>
            <a:r>
              <a:rPr lang="zh-TW" altLang="en-US" dirty="0">
                <a:solidFill>
                  <a:srgbClr val="FF0000"/>
                </a:solidFill>
              </a:rPr>
              <a:t>早熟的</a:t>
            </a:r>
            <a:r>
              <a:rPr lang="zh-TW" altLang="en-US" dirty="0" smtClean="0">
                <a:solidFill>
                  <a:srgbClr val="FF0000"/>
                </a:solidFill>
              </a:rPr>
              <a:t>男孩   </a:t>
            </a:r>
            <a:r>
              <a:rPr lang="en-US" altLang="zh-TW" dirty="0" smtClean="0"/>
              <a:t>(</a:t>
            </a:r>
            <a:r>
              <a:rPr lang="en-US" altLang="zh-TW" dirty="0"/>
              <a:t>C)</a:t>
            </a:r>
            <a:r>
              <a:rPr lang="zh-TW" altLang="en-US" dirty="0"/>
              <a:t>晚熟的男孩</a:t>
            </a:r>
            <a:r>
              <a:rPr lang="zh-TW" altLang="en-US" dirty="0"/>
              <a:t/>
            </a:r>
            <a:br>
              <a:rPr lang="zh-TW" altLang="en-US" dirty="0"/>
            </a:br>
            <a:r>
              <a:rPr lang="en-US" altLang="zh-TW" dirty="0"/>
              <a:t>(D)</a:t>
            </a:r>
            <a:r>
              <a:rPr lang="zh-TW" altLang="en-US" dirty="0"/>
              <a:t>成熟速度平均的</a:t>
            </a:r>
            <a:r>
              <a:rPr lang="zh-TW" altLang="en-US" dirty="0" smtClean="0"/>
              <a:t>女孩</a:t>
            </a:r>
            <a:endParaRPr lang="en-US" altLang="zh-TW" dirty="0" smtClean="0"/>
          </a:p>
          <a:p>
            <a:r>
              <a:rPr lang="en-US" altLang="zh-TW" dirty="0"/>
              <a:t>31.</a:t>
            </a:r>
            <a:r>
              <a:rPr lang="zh-TW" altLang="en-US" dirty="0"/>
              <a:t>青春期變化的發生時機是有意義的，下列敘述何者較為適當？</a:t>
            </a:r>
            <a:r>
              <a:rPr lang="zh-TW" altLang="en-US" dirty="0"/>
              <a:t/>
            </a:r>
            <a:br>
              <a:rPr lang="zh-TW" altLang="en-US" dirty="0"/>
            </a:br>
            <a:r>
              <a:rPr lang="en-US" altLang="zh-TW" dirty="0"/>
              <a:t>(A)</a:t>
            </a:r>
            <a:r>
              <a:rPr lang="zh-TW" altLang="en-US" dirty="0"/>
              <a:t>青春期的發生時機對男孩與女孩的意義大致相同</a:t>
            </a:r>
            <a:r>
              <a:rPr lang="zh-TW" altLang="en-US" dirty="0"/>
              <a:t/>
            </a:r>
            <a:br>
              <a:rPr lang="zh-TW" altLang="en-US" dirty="0"/>
            </a:br>
            <a:r>
              <a:rPr lang="en-US" altLang="zh-TW" dirty="0"/>
              <a:t>(B)</a:t>
            </a:r>
            <a:r>
              <a:rPr lang="zh-TW" altLang="en-US" dirty="0"/>
              <a:t>晚熟的男孩比早熟的男孩享有許多社會利益</a:t>
            </a:r>
            <a:r>
              <a:rPr lang="zh-TW" altLang="en-US" dirty="0"/>
              <a:t/>
            </a:r>
            <a:br>
              <a:rPr lang="zh-TW" altLang="en-US" dirty="0"/>
            </a:br>
            <a:r>
              <a:rPr lang="en-US" altLang="zh-TW" dirty="0">
                <a:solidFill>
                  <a:srgbClr val="FF0000"/>
                </a:solidFill>
              </a:rPr>
              <a:t>(C)</a:t>
            </a:r>
            <a:r>
              <a:rPr lang="zh-TW" altLang="en-US" dirty="0">
                <a:solidFill>
                  <a:srgbClr val="FF0000"/>
                </a:solidFill>
              </a:rPr>
              <a:t>對女孩來說早熟會面臨較多壓力</a:t>
            </a:r>
            <a:r>
              <a:rPr lang="zh-TW" altLang="en-US" dirty="0">
                <a:solidFill>
                  <a:srgbClr val="FF0000"/>
                </a:solidFill>
              </a:rPr>
              <a:t/>
            </a:r>
            <a:br>
              <a:rPr lang="zh-TW" altLang="en-US" dirty="0">
                <a:solidFill>
                  <a:srgbClr val="FF0000"/>
                </a:solidFill>
              </a:rPr>
            </a:br>
            <a:r>
              <a:rPr lang="en-US" altLang="zh-TW" dirty="0"/>
              <a:t>(D)</a:t>
            </a:r>
            <a:r>
              <a:rPr lang="zh-TW" altLang="en-US" dirty="0"/>
              <a:t>早熟和晚熟的不同會延伸到成人</a:t>
            </a:r>
            <a:endParaRPr lang="zh-TW" altLang="en-US" dirty="0"/>
          </a:p>
        </p:txBody>
      </p:sp>
    </p:spTree>
    <p:extLst>
      <p:ext uri="{BB962C8B-B14F-4D97-AF65-F5344CB8AC3E}">
        <p14:creationId xmlns:p14="http://schemas.microsoft.com/office/powerpoint/2010/main" val="161393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考題</a:t>
            </a:r>
          </a:p>
        </p:txBody>
      </p:sp>
      <p:sp>
        <p:nvSpPr>
          <p:cNvPr id="3" name="內容版面配置區 2"/>
          <p:cNvSpPr>
            <a:spLocks noGrp="1"/>
          </p:cNvSpPr>
          <p:nvPr>
            <p:ph idx="1"/>
          </p:nvPr>
        </p:nvSpPr>
        <p:spPr/>
        <p:txBody>
          <a:bodyPr>
            <a:normAutofit fontScale="92500" lnSpcReduction="10000"/>
          </a:bodyPr>
          <a:lstStyle/>
          <a:p>
            <a:r>
              <a:rPr lang="en-US" altLang="zh-TW" dirty="0"/>
              <a:t>11 </a:t>
            </a:r>
            <a:r>
              <a:rPr lang="zh-TW" altLang="en-US" dirty="0"/>
              <a:t>進入青春期（</a:t>
            </a:r>
            <a:r>
              <a:rPr lang="en-US" altLang="zh-TW" dirty="0"/>
              <a:t>puberty</a:t>
            </a:r>
            <a:r>
              <a:rPr lang="zh-TW" altLang="en-US" dirty="0"/>
              <a:t>）男女青少年在生理上常因個別差異而有發展快慢之別。這樣的個別差異造成個人在經歷青春期的適應上，下列敘述何者最正確？</a:t>
            </a:r>
            <a:r>
              <a:rPr lang="zh-TW" altLang="en-US" dirty="0"/>
              <a:t/>
            </a:r>
            <a:br>
              <a:rPr lang="zh-TW" altLang="en-US" dirty="0"/>
            </a:br>
            <a:r>
              <a:rPr lang="en-US" altLang="zh-TW" dirty="0"/>
              <a:t>(A)</a:t>
            </a:r>
            <a:r>
              <a:rPr lang="zh-TW" altLang="en-US" dirty="0"/>
              <a:t>生理方面晚熟的男生比早熟的男生相對而言其同儕關係較為成功</a:t>
            </a:r>
            <a:r>
              <a:rPr lang="zh-TW" altLang="en-US" dirty="0"/>
              <a:t/>
            </a:r>
            <a:br>
              <a:rPr lang="zh-TW" altLang="en-US" dirty="0"/>
            </a:br>
            <a:r>
              <a:rPr lang="en-US" altLang="zh-TW" dirty="0"/>
              <a:t>(B)</a:t>
            </a:r>
            <a:r>
              <a:rPr lang="zh-TW" altLang="en-US" dirty="0"/>
              <a:t>生理方面晚熟的男生相對而言比晚熟的女生面對較少問題</a:t>
            </a:r>
            <a:r>
              <a:rPr lang="zh-TW" altLang="en-US" dirty="0"/>
              <a:t/>
            </a:r>
            <a:br>
              <a:rPr lang="zh-TW" altLang="en-US" dirty="0"/>
            </a:br>
            <a:r>
              <a:rPr lang="en-US" altLang="zh-TW" dirty="0"/>
              <a:t>(</a:t>
            </a:r>
            <a:r>
              <a:rPr lang="en-US" altLang="zh-TW" dirty="0">
                <a:solidFill>
                  <a:srgbClr val="FF0000"/>
                </a:solidFill>
              </a:rPr>
              <a:t>C)</a:t>
            </a:r>
            <a:r>
              <a:rPr lang="zh-TW" altLang="en-US" dirty="0">
                <a:solidFill>
                  <a:srgbClr val="FF0000"/>
                </a:solidFill>
              </a:rPr>
              <a:t>生理方面早熟的女生常面對較多的壓力與心理的適應</a:t>
            </a:r>
            <a:r>
              <a:rPr lang="zh-TW" altLang="en-US" dirty="0"/>
              <a:t/>
            </a:r>
            <a:br>
              <a:rPr lang="zh-TW" altLang="en-US" dirty="0"/>
            </a:br>
            <a:r>
              <a:rPr lang="en-US" altLang="zh-TW" dirty="0"/>
              <a:t>(D)</a:t>
            </a:r>
            <a:r>
              <a:rPr lang="zh-TW" altLang="en-US" dirty="0"/>
              <a:t>生理方面早熟的女生較受注意，所以他們整體而言有較好的適應</a:t>
            </a:r>
            <a:endParaRPr lang="zh-TW" altLang="en-US" dirty="0"/>
          </a:p>
        </p:txBody>
      </p:sp>
    </p:spTree>
    <p:extLst>
      <p:ext uri="{BB962C8B-B14F-4D97-AF65-F5344CB8AC3E}">
        <p14:creationId xmlns:p14="http://schemas.microsoft.com/office/powerpoint/2010/main" val="288364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260350"/>
            <a:ext cx="8229600" cy="1143000"/>
          </a:xfrm>
        </p:spPr>
        <p:txBody>
          <a:bodyPr/>
          <a:lstStyle/>
          <a:p>
            <a:r>
              <a:rPr lang="zh-TW" altLang="en-US" sz="4600" dirty="0" smtClean="0">
                <a:solidFill>
                  <a:srgbClr val="0000FF"/>
                </a:solidFill>
                <a:latin typeface="標楷體" pitchFamily="65" charset="-120"/>
                <a:ea typeface="標楷體" pitchFamily="65" charset="-120"/>
              </a:rPr>
              <a:t>壹、性的成熟與發展 </a:t>
            </a:r>
            <a:endParaRPr lang="zh-TW" altLang="en-US" dirty="0" smtClean="0"/>
          </a:p>
        </p:txBody>
      </p:sp>
      <p:sp>
        <p:nvSpPr>
          <p:cNvPr id="27651" name="Rectangle 3"/>
          <p:cNvSpPr>
            <a:spLocks noGrp="1" noChangeArrowheads="1"/>
          </p:cNvSpPr>
          <p:nvPr>
            <p:ph idx="1"/>
          </p:nvPr>
        </p:nvSpPr>
        <p:spPr>
          <a:xfrm>
            <a:off x="468313" y="1268413"/>
            <a:ext cx="8229600" cy="604837"/>
          </a:xfrm>
        </p:spPr>
        <p:txBody>
          <a:bodyPr/>
          <a:lstStyle/>
          <a:p>
            <a:pPr eaLnBrk="1" hangingPunct="1">
              <a:buFontTx/>
              <a:buNone/>
            </a:pPr>
            <a:r>
              <a:rPr lang="zh-TW" altLang="en-US" dirty="0" smtClean="0">
                <a:latin typeface="標楷體" pitchFamily="65" charset="-120"/>
                <a:ea typeface="標楷體" pitchFamily="65" charset="-120"/>
              </a:rPr>
              <a:t>一、</a:t>
            </a:r>
            <a:r>
              <a:rPr lang="zh-TW" altLang="en-US" dirty="0" smtClean="0">
                <a:latin typeface="標楷體" pitchFamily="65" charset="-120"/>
                <a:ea typeface="標楷體" pitchFamily="65" charset="-120"/>
              </a:rPr>
              <a:t>男女生理變化特徵</a:t>
            </a:r>
            <a:r>
              <a:rPr lang="en-US" altLang="zh-TW" dirty="0" smtClean="0">
                <a:latin typeface="標楷體" pitchFamily="65" charset="-120"/>
                <a:ea typeface="標楷體" pitchFamily="65" charset="-120"/>
              </a:rPr>
              <a:t>(p49)</a:t>
            </a:r>
            <a:r>
              <a:rPr lang="zh-TW" altLang="en-US" dirty="0" smtClean="0">
                <a:latin typeface="標楷體" pitchFamily="65" charset="-120"/>
                <a:ea typeface="標楷體" pitchFamily="65" charset="-120"/>
              </a:rPr>
              <a:t> </a:t>
            </a:r>
            <a:endParaRPr lang="zh-TW" altLang="en-US" dirty="0" smtClean="0">
              <a:latin typeface="標楷體" pitchFamily="65" charset="-120"/>
              <a:ea typeface="標楷體" pitchFamily="65" charset="-120"/>
            </a:endParaRPr>
          </a:p>
        </p:txBody>
      </p:sp>
      <p:sp>
        <p:nvSpPr>
          <p:cNvPr id="7" name="AutoShape 8"/>
          <p:cNvSpPr txBox="1">
            <a:spLocks noChangeArrowheads="1"/>
          </p:cNvSpPr>
          <p:nvPr/>
        </p:nvSpPr>
        <p:spPr bwMode="auto">
          <a:xfrm>
            <a:off x="250825" y="1989138"/>
            <a:ext cx="8229600" cy="4608512"/>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marL="342900" indent="-342900" eaLnBrk="1" hangingPunct="1">
              <a:lnSpc>
                <a:spcPct val="130000"/>
              </a:lnSpc>
              <a:spcBef>
                <a:spcPct val="20000"/>
              </a:spcBef>
              <a:defRPr/>
            </a:pPr>
            <a:endParaRPr lang="zh-TW" altLang="en-US" sz="3600" kern="0" dirty="0">
              <a:solidFill>
                <a:schemeClr val="tx1"/>
              </a:solidFill>
              <a:ea typeface="標楷體" pitchFamily="65" charset="-120"/>
            </a:endParaRPr>
          </a:p>
        </p:txBody>
      </p:sp>
      <p:pic>
        <p:nvPicPr>
          <p:cNvPr id="27653" name="圖片 7" descr="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34536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向上箭號 10"/>
          <p:cNvSpPr/>
          <p:nvPr/>
        </p:nvSpPr>
        <p:spPr>
          <a:xfrm>
            <a:off x="4067175" y="3789363"/>
            <a:ext cx="217488" cy="2376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Tree>
    <p:extLst>
      <p:ext uri="{BB962C8B-B14F-4D97-AF65-F5344CB8AC3E}">
        <p14:creationId xmlns:p14="http://schemas.microsoft.com/office/powerpoint/2010/main" val="787986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pPr algn="ctr"/>
            <a:r>
              <a:rPr lang="zh-TW" altLang="en-US" dirty="0" smtClean="0">
                <a:solidFill>
                  <a:srgbClr val="008000"/>
                </a:solidFill>
                <a:effectLst/>
                <a:latin typeface="華康魏碑體" pitchFamily="65" charset="-120"/>
                <a:ea typeface="華康魏碑體" pitchFamily="65" charset="-120"/>
              </a:rPr>
              <a:t>二、性意識的發展</a:t>
            </a:r>
            <a:endParaRPr lang="zh-TW" altLang="en-US" dirty="0">
              <a:solidFill>
                <a:srgbClr val="008000"/>
              </a:solidFill>
              <a:effectLst/>
              <a:latin typeface="華康魏碑體" pitchFamily="65" charset="-120"/>
              <a:ea typeface="華康魏碑體" pitchFamily="65" charset="-120"/>
            </a:endParaRPr>
          </a:p>
        </p:txBody>
      </p:sp>
      <p:sp>
        <p:nvSpPr>
          <p:cNvPr id="588803" name="Rectangle 3"/>
          <p:cNvSpPr>
            <a:spLocks noGrp="1" noChangeArrowheads="1"/>
          </p:cNvSpPr>
          <p:nvPr>
            <p:ph idx="1"/>
          </p:nvPr>
        </p:nvSpPr>
        <p:spPr/>
        <p:txBody>
          <a:bodyPr/>
          <a:lstStyle/>
          <a:p>
            <a:r>
              <a:rPr lang="zh-TW" altLang="en-US" sz="3000" dirty="0" smtClean="0">
                <a:solidFill>
                  <a:srgbClr val="0000CC"/>
                </a:solidFill>
                <a:latin typeface="Times New Roman" pitchFamily="18" charset="0"/>
                <a:ea typeface="華康魏碑體" pitchFamily="65" charset="-120"/>
              </a:rPr>
              <a:t>性器官的成熟帶來性的覺醒，引起青少年性意識的發展。美國</a:t>
            </a:r>
            <a:r>
              <a:rPr lang="zh-TW" altLang="en-US" sz="3000" dirty="0">
                <a:solidFill>
                  <a:srgbClr val="0000CC"/>
                </a:solidFill>
                <a:latin typeface="Times New Roman" pitchFamily="18" charset="0"/>
                <a:ea typeface="華康魏碑體" pitchFamily="65" charset="-120"/>
              </a:rPr>
              <a:t>心理學家赫洛克（</a:t>
            </a:r>
            <a:r>
              <a:rPr lang="en-US" altLang="zh-TW" sz="3000" dirty="0">
                <a:solidFill>
                  <a:srgbClr val="0000CC"/>
                </a:solidFill>
                <a:latin typeface="Times New Roman" pitchFamily="18" charset="0"/>
                <a:ea typeface="華康魏碑體" pitchFamily="65" charset="-120"/>
              </a:rPr>
              <a:t>H. Hurlock, 1987</a:t>
            </a:r>
            <a:r>
              <a:rPr lang="zh-TW" altLang="en-US" sz="3000" dirty="0">
                <a:solidFill>
                  <a:srgbClr val="0000CC"/>
                </a:solidFill>
                <a:latin typeface="Times New Roman" pitchFamily="18" charset="0"/>
                <a:ea typeface="華康魏碑體" pitchFamily="65" charset="-120"/>
              </a:rPr>
              <a:t>）將青少年的性意識發展分為下列四個時期：</a:t>
            </a:r>
          </a:p>
          <a:p>
            <a:pPr>
              <a:buFont typeface="Wingdings" pitchFamily="2" charset="2"/>
              <a:buNone/>
            </a:pPr>
            <a:r>
              <a:rPr lang="en-US" altLang="zh-TW" sz="3000" dirty="0">
                <a:solidFill>
                  <a:srgbClr val="0000CC"/>
                </a:solidFill>
                <a:latin typeface="Times New Roman" pitchFamily="18" charset="0"/>
                <a:ea typeface="華康魏碑體" pitchFamily="65" charset="-120"/>
              </a:rPr>
              <a:t>    1. </a:t>
            </a:r>
            <a:r>
              <a:rPr lang="zh-TW" altLang="en-US" sz="3000" dirty="0">
                <a:solidFill>
                  <a:srgbClr val="0000CC"/>
                </a:solidFill>
                <a:latin typeface="Times New Roman" pitchFamily="18" charset="0"/>
                <a:ea typeface="華康魏碑體" pitchFamily="65" charset="-120"/>
              </a:rPr>
              <a:t>性的反感期</a:t>
            </a:r>
          </a:p>
          <a:p>
            <a:pPr>
              <a:buFont typeface="Wingdings" pitchFamily="2" charset="2"/>
              <a:buNone/>
            </a:pPr>
            <a:r>
              <a:rPr lang="en-US" altLang="zh-TW" sz="3000" dirty="0">
                <a:solidFill>
                  <a:srgbClr val="0000CC"/>
                </a:solidFill>
                <a:latin typeface="Times New Roman" pitchFamily="18" charset="0"/>
                <a:ea typeface="華康魏碑體" pitchFamily="65" charset="-120"/>
              </a:rPr>
              <a:t>    2. </a:t>
            </a:r>
            <a:r>
              <a:rPr lang="zh-TW" altLang="en-US" sz="3000" dirty="0">
                <a:solidFill>
                  <a:srgbClr val="0000CC"/>
                </a:solidFill>
                <a:latin typeface="Times New Roman" pitchFamily="18" charset="0"/>
                <a:ea typeface="華康魏碑體" pitchFamily="65" charset="-120"/>
              </a:rPr>
              <a:t>嚮往年長異性的牛犢戀期</a:t>
            </a:r>
          </a:p>
          <a:p>
            <a:pPr>
              <a:buFont typeface="Wingdings" pitchFamily="2" charset="2"/>
              <a:buNone/>
            </a:pPr>
            <a:r>
              <a:rPr lang="en-US" altLang="zh-TW" sz="3000" dirty="0">
                <a:solidFill>
                  <a:srgbClr val="0000CC"/>
                </a:solidFill>
                <a:latin typeface="Times New Roman" pitchFamily="18" charset="0"/>
                <a:ea typeface="華康魏碑體" pitchFamily="65" charset="-120"/>
              </a:rPr>
              <a:t>    3. </a:t>
            </a:r>
            <a:r>
              <a:rPr lang="zh-TW" altLang="en-US" sz="3000" dirty="0">
                <a:solidFill>
                  <a:srgbClr val="0000CC"/>
                </a:solidFill>
                <a:latin typeface="Times New Roman" pitchFamily="18" charset="0"/>
                <a:ea typeface="華康魏碑體" pitchFamily="65" charset="-120"/>
              </a:rPr>
              <a:t>接近異性的狂熱期</a:t>
            </a:r>
          </a:p>
          <a:p>
            <a:pPr>
              <a:buFont typeface="Wingdings" pitchFamily="2" charset="2"/>
              <a:buNone/>
            </a:pPr>
            <a:r>
              <a:rPr lang="en-US" altLang="zh-TW" sz="3000" dirty="0">
                <a:solidFill>
                  <a:srgbClr val="0000CC"/>
                </a:solidFill>
                <a:latin typeface="Times New Roman" pitchFamily="18" charset="0"/>
                <a:ea typeface="華康魏碑體" pitchFamily="65" charset="-120"/>
              </a:rPr>
              <a:t>    4. </a:t>
            </a:r>
            <a:r>
              <a:rPr lang="zh-TW" altLang="en-US" sz="3000" dirty="0">
                <a:solidFill>
                  <a:srgbClr val="0000CC"/>
                </a:solidFill>
                <a:latin typeface="Times New Roman" pitchFamily="18" charset="0"/>
                <a:ea typeface="華康魏碑體" pitchFamily="65" charset="-120"/>
              </a:rPr>
              <a:t>浪漫的戀愛期</a:t>
            </a:r>
          </a:p>
        </p:txBody>
      </p:sp>
      <p:sp>
        <p:nvSpPr>
          <p:cNvPr id="4" name="投影片編號版面配置區 3"/>
          <p:cNvSpPr>
            <a:spLocks noGrp="1"/>
          </p:cNvSpPr>
          <p:nvPr>
            <p:ph type="sldNum" sz="quarter" idx="12"/>
          </p:nvPr>
        </p:nvSpPr>
        <p:spPr/>
        <p:txBody>
          <a:bodyPr/>
          <a:lstStyle/>
          <a:p>
            <a:fld id="{551C0E3A-86CC-4382-B050-338FD35C430A}" type="slidenum">
              <a:rPr lang="zh-TW" altLang="en-US"/>
              <a:pPr/>
              <a:t>4</a:t>
            </a:fld>
            <a:endParaRPr lang="en-US" altLang="zh-TW"/>
          </a:p>
        </p:txBody>
      </p:sp>
    </p:spTree>
    <p:extLst>
      <p:ext uri="{BB962C8B-B14F-4D97-AF65-F5344CB8AC3E}">
        <p14:creationId xmlns:p14="http://schemas.microsoft.com/office/powerpoint/2010/main" val="1361274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algn="ctr"/>
            <a:r>
              <a:rPr lang="en-US" altLang="zh-TW" sz="4000">
                <a:solidFill>
                  <a:srgbClr val="008000"/>
                </a:solidFill>
                <a:effectLst/>
                <a:latin typeface="Times New Roman" pitchFamily="18" charset="0"/>
                <a:ea typeface="華康魏碑體" pitchFamily="65" charset="-120"/>
              </a:rPr>
              <a:t>1.</a:t>
            </a:r>
            <a:r>
              <a:rPr lang="zh-TW" altLang="en-US" sz="4000">
                <a:solidFill>
                  <a:srgbClr val="008000"/>
                </a:solidFill>
                <a:effectLst/>
                <a:latin typeface="Times New Roman" pitchFamily="18" charset="0"/>
                <a:ea typeface="華康魏碑體" pitchFamily="65" charset="-120"/>
              </a:rPr>
              <a:t>性的反感期</a:t>
            </a:r>
          </a:p>
        </p:txBody>
      </p:sp>
      <p:sp>
        <p:nvSpPr>
          <p:cNvPr id="579587" name="Rectangle 3"/>
          <p:cNvSpPr>
            <a:spLocks noGrp="1" noChangeArrowheads="1"/>
          </p:cNvSpPr>
          <p:nvPr>
            <p:ph idx="1"/>
          </p:nvPr>
        </p:nvSpPr>
        <p:spPr/>
        <p:txBody>
          <a:bodyPr/>
          <a:lstStyle/>
          <a:p>
            <a:r>
              <a:rPr lang="zh-TW" altLang="en-US" sz="3000">
                <a:solidFill>
                  <a:srgbClr val="0000CC"/>
                </a:solidFill>
                <a:latin typeface="Times New Roman" pitchFamily="18" charset="0"/>
                <a:ea typeface="華康魏碑體" pitchFamily="65" charset="-120"/>
              </a:rPr>
              <a:t>當自己面臨青春發育期的生理變化時，發現了人類的性奧密。因此產生了對性的不安、害羞和反感，認為戀愛是不純潔的表現。對異性採取迴避、冷淡和粗暴的態度。 </a:t>
            </a:r>
          </a:p>
        </p:txBody>
      </p:sp>
      <p:sp>
        <p:nvSpPr>
          <p:cNvPr id="4" name="投影片編號版面配置區 3"/>
          <p:cNvSpPr>
            <a:spLocks noGrp="1"/>
          </p:cNvSpPr>
          <p:nvPr>
            <p:ph type="sldNum" sz="quarter" idx="12"/>
          </p:nvPr>
        </p:nvSpPr>
        <p:spPr/>
        <p:txBody>
          <a:bodyPr/>
          <a:lstStyle/>
          <a:p>
            <a:fld id="{CCB28C15-1106-45B9-8A03-6ADA114546DA}" type="slidenum">
              <a:rPr lang="zh-TW" altLang="en-US"/>
              <a:pPr/>
              <a:t>5</a:t>
            </a:fld>
            <a:endParaRPr lang="en-US" altLang="zh-TW"/>
          </a:p>
        </p:txBody>
      </p:sp>
    </p:spTree>
    <p:extLst>
      <p:ext uri="{BB962C8B-B14F-4D97-AF65-F5344CB8AC3E}">
        <p14:creationId xmlns:p14="http://schemas.microsoft.com/office/powerpoint/2010/main" val="1142284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algn="ctr"/>
            <a:r>
              <a:rPr lang="en-US" altLang="zh-TW">
                <a:solidFill>
                  <a:srgbClr val="008000"/>
                </a:solidFill>
                <a:effectLst/>
                <a:latin typeface="Times New Roman" pitchFamily="18" charset="0"/>
                <a:ea typeface="華康魏碑體" pitchFamily="65" charset="-120"/>
              </a:rPr>
              <a:t>2.</a:t>
            </a:r>
            <a:r>
              <a:rPr lang="zh-TW" altLang="en-US">
                <a:solidFill>
                  <a:srgbClr val="008000"/>
                </a:solidFill>
                <a:effectLst/>
                <a:latin typeface="Times New Roman" pitchFamily="18" charset="0"/>
                <a:ea typeface="華康魏碑體" pitchFamily="65" charset="-120"/>
              </a:rPr>
              <a:t>嚮往年長異性的牛犢戀期</a:t>
            </a:r>
          </a:p>
        </p:txBody>
      </p:sp>
      <p:sp>
        <p:nvSpPr>
          <p:cNvPr id="580611" name="Rectangle 3"/>
          <p:cNvSpPr>
            <a:spLocks noGrp="1" noChangeArrowheads="1"/>
          </p:cNvSpPr>
          <p:nvPr>
            <p:ph idx="1"/>
          </p:nvPr>
        </p:nvSpPr>
        <p:spPr/>
        <p:txBody>
          <a:bodyPr/>
          <a:lstStyle/>
          <a:p>
            <a:r>
              <a:rPr lang="zh-TW" altLang="en-US" sz="3000">
                <a:solidFill>
                  <a:srgbClr val="0000CC"/>
                </a:solidFill>
                <a:latin typeface="Times New Roman" pitchFamily="18" charset="0"/>
                <a:ea typeface="華康魏碑體" pitchFamily="65" charset="-120"/>
              </a:rPr>
              <a:t>在這一階段裡，青春初期的青少年像小牛眷戀母牛般地傾倒在所嚮往的年長異性的一舉一動。對所嚮往的年長異性想入非非，很想討他（她）的喜歡。</a:t>
            </a:r>
            <a:r>
              <a:rPr lang="zh-TW" altLang="en-US">
                <a:latin typeface="Times New Roman" pitchFamily="18" charset="0"/>
                <a:ea typeface="華康魏碑體" pitchFamily="65" charset="-120"/>
              </a:rPr>
              <a:t> </a:t>
            </a:r>
          </a:p>
        </p:txBody>
      </p:sp>
      <p:sp>
        <p:nvSpPr>
          <p:cNvPr id="4" name="投影片編號版面配置區 3"/>
          <p:cNvSpPr>
            <a:spLocks noGrp="1"/>
          </p:cNvSpPr>
          <p:nvPr>
            <p:ph type="sldNum" sz="quarter" idx="12"/>
          </p:nvPr>
        </p:nvSpPr>
        <p:spPr/>
        <p:txBody>
          <a:bodyPr/>
          <a:lstStyle/>
          <a:p>
            <a:fld id="{D54392E5-5DDF-445C-B73D-57DDFB1A5007}" type="slidenum">
              <a:rPr lang="zh-TW" altLang="en-US"/>
              <a:pPr/>
              <a:t>6</a:t>
            </a:fld>
            <a:endParaRPr lang="en-US" altLang="zh-TW"/>
          </a:p>
        </p:txBody>
      </p:sp>
    </p:spTree>
    <p:extLst>
      <p:ext uri="{BB962C8B-B14F-4D97-AF65-F5344CB8AC3E}">
        <p14:creationId xmlns:p14="http://schemas.microsoft.com/office/powerpoint/2010/main" val="875854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algn="ctr"/>
            <a:r>
              <a:rPr lang="en-US" altLang="zh-TW" sz="3800">
                <a:solidFill>
                  <a:srgbClr val="008000"/>
                </a:solidFill>
                <a:effectLst/>
                <a:latin typeface="Times New Roman" pitchFamily="18" charset="0"/>
                <a:ea typeface="華康魏碑體" pitchFamily="65" charset="-120"/>
              </a:rPr>
              <a:t>3.</a:t>
            </a:r>
            <a:r>
              <a:rPr lang="zh-TW" altLang="en-US" sz="3800">
                <a:solidFill>
                  <a:srgbClr val="008000"/>
                </a:solidFill>
                <a:effectLst/>
                <a:latin typeface="Times New Roman" pitchFamily="18" charset="0"/>
                <a:ea typeface="華康魏碑體" pitchFamily="65" charset="-120"/>
              </a:rPr>
              <a:t>接近異性的狂熱期</a:t>
            </a:r>
          </a:p>
        </p:txBody>
      </p:sp>
      <p:sp>
        <p:nvSpPr>
          <p:cNvPr id="581635" name="Rectangle 3"/>
          <p:cNvSpPr>
            <a:spLocks noGrp="1" noChangeArrowheads="1"/>
          </p:cNvSpPr>
          <p:nvPr>
            <p:ph idx="1"/>
          </p:nvPr>
        </p:nvSpPr>
        <p:spPr/>
        <p:txBody>
          <a:bodyPr/>
          <a:lstStyle/>
          <a:p>
            <a:r>
              <a:rPr lang="zh-TW" altLang="en-US" sz="3000">
                <a:solidFill>
                  <a:srgbClr val="0000CC"/>
                </a:solidFill>
                <a:latin typeface="Times New Roman" pitchFamily="18" charset="0"/>
                <a:ea typeface="華康魏碑體" pitchFamily="65" charset="-120"/>
              </a:rPr>
              <a:t>在這一階段中，一般只把年齡相當的異性視為嚮往的對象。在各種團體活動中，青少年男女都努力設法引起異性對自己的注意。他們盡量製造機會與自己喜歡的異性接近，但由於雙方都從理想主義出發，自我意識太強，所以衝突也多，接近的對象常常變換。 </a:t>
            </a:r>
          </a:p>
        </p:txBody>
      </p:sp>
      <p:sp>
        <p:nvSpPr>
          <p:cNvPr id="4" name="投影片編號版面配置區 3"/>
          <p:cNvSpPr>
            <a:spLocks noGrp="1"/>
          </p:cNvSpPr>
          <p:nvPr>
            <p:ph type="sldNum" sz="quarter" idx="12"/>
          </p:nvPr>
        </p:nvSpPr>
        <p:spPr/>
        <p:txBody>
          <a:bodyPr/>
          <a:lstStyle/>
          <a:p>
            <a:fld id="{17B9441A-8C2D-491A-A72E-2649078966B7}" type="slidenum">
              <a:rPr lang="zh-TW" altLang="en-US"/>
              <a:pPr/>
              <a:t>7</a:t>
            </a:fld>
            <a:endParaRPr lang="en-US" altLang="zh-TW"/>
          </a:p>
        </p:txBody>
      </p:sp>
    </p:spTree>
    <p:extLst>
      <p:ext uri="{BB962C8B-B14F-4D97-AF65-F5344CB8AC3E}">
        <p14:creationId xmlns:p14="http://schemas.microsoft.com/office/powerpoint/2010/main" val="2174667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a:r>
              <a:rPr lang="en-US" altLang="zh-TW" sz="4000">
                <a:solidFill>
                  <a:srgbClr val="008000"/>
                </a:solidFill>
                <a:effectLst/>
                <a:latin typeface="Times New Roman" pitchFamily="18" charset="0"/>
                <a:ea typeface="華康魏碑體" pitchFamily="65" charset="-120"/>
              </a:rPr>
              <a:t>4.</a:t>
            </a:r>
            <a:r>
              <a:rPr lang="zh-TW" altLang="en-US" sz="4000">
                <a:solidFill>
                  <a:srgbClr val="008000"/>
                </a:solidFill>
                <a:effectLst/>
                <a:latin typeface="Times New Roman" pitchFamily="18" charset="0"/>
                <a:ea typeface="華康魏碑體" pitchFamily="65" charset="-120"/>
              </a:rPr>
              <a:t>浪漫的戀愛期</a:t>
            </a:r>
          </a:p>
        </p:txBody>
      </p:sp>
      <p:sp>
        <p:nvSpPr>
          <p:cNvPr id="582659" name="Rectangle 3"/>
          <p:cNvSpPr>
            <a:spLocks noGrp="1" noChangeArrowheads="1"/>
          </p:cNvSpPr>
          <p:nvPr>
            <p:ph idx="1"/>
          </p:nvPr>
        </p:nvSpPr>
        <p:spPr/>
        <p:txBody>
          <a:bodyPr/>
          <a:lstStyle/>
          <a:p>
            <a:r>
              <a:rPr lang="zh-TW" altLang="en-US" sz="3000" dirty="0">
                <a:solidFill>
                  <a:srgbClr val="0000CC"/>
                </a:solidFill>
                <a:latin typeface="Times New Roman" pitchFamily="18" charset="0"/>
                <a:ea typeface="華康魏碑體" pitchFamily="65" charset="-120"/>
              </a:rPr>
              <a:t>浪漫戀愛的顯著標誌是愛情集中於一個異性，對其他異性的關心明顯遞減了不少。人們喜歡與自己所選擇的對象單獨在一起，而不願意參加團體性的社會活動，經常陷入結婚的幻想之中。 </a:t>
            </a:r>
            <a:endParaRPr lang="en-US" altLang="zh-TW" sz="3000" dirty="0" smtClean="0">
              <a:solidFill>
                <a:srgbClr val="0000CC"/>
              </a:solidFill>
              <a:latin typeface="Times New Roman" pitchFamily="18" charset="0"/>
              <a:ea typeface="華康魏碑體" pitchFamily="65" charset="-120"/>
            </a:endParaRPr>
          </a:p>
          <a:p>
            <a:r>
              <a:rPr lang="zh-TW" altLang="en-US" sz="3000" dirty="0" smtClean="0">
                <a:solidFill>
                  <a:srgbClr val="0000CC"/>
                </a:solidFill>
                <a:latin typeface="Times New Roman" pitchFamily="18" charset="0"/>
                <a:ea typeface="華康魏碑體" pitchFamily="65" charset="-120"/>
              </a:rPr>
              <a:t>各個階段時間長短有所不同。</a:t>
            </a:r>
            <a:endParaRPr lang="zh-TW" altLang="en-US" sz="3000" dirty="0">
              <a:solidFill>
                <a:srgbClr val="0000CC"/>
              </a:solidFill>
              <a:latin typeface="Times New Roman" pitchFamily="18" charset="0"/>
              <a:ea typeface="華康魏碑體" pitchFamily="65" charset="-120"/>
            </a:endParaRPr>
          </a:p>
        </p:txBody>
      </p:sp>
      <p:sp>
        <p:nvSpPr>
          <p:cNvPr id="4" name="投影片編號版面配置區 3"/>
          <p:cNvSpPr>
            <a:spLocks noGrp="1"/>
          </p:cNvSpPr>
          <p:nvPr>
            <p:ph type="sldNum" sz="quarter" idx="12"/>
          </p:nvPr>
        </p:nvSpPr>
        <p:spPr/>
        <p:txBody>
          <a:bodyPr/>
          <a:lstStyle/>
          <a:p>
            <a:fld id="{16ED117B-503B-4345-8530-90033A539D78}" type="slidenum">
              <a:rPr lang="zh-TW" altLang="en-US"/>
              <a:pPr/>
              <a:t>8</a:t>
            </a:fld>
            <a:endParaRPr lang="en-US" altLang="zh-TW"/>
          </a:p>
        </p:txBody>
      </p:sp>
    </p:spTree>
    <p:extLst>
      <p:ext uri="{BB962C8B-B14F-4D97-AF65-F5344CB8AC3E}">
        <p14:creationId xmlns:p14="http://schemas.microsoft.com/office/powerpoint/2010/main" val="93197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11F1C9F0-61EB-4095-9D0A-FF4204D7A4B0}" type="slidenum">
              <a:rPr lang="zh-TW" altLang="en-US"/>
              <a:pPr/>
              <a:t>9</a:t>
            </a:fld>
            <a:endParaRPr lang="en-US" altLang="zh-TW"/>
          </a:p>
        </p:txBody>
      </p:sp>
      <p:sp>
        <p:nvSpPr>
          <p:cNvPr id="577538" name="Rectangle 2"/>
          <p:cNvSpPr>
            <a:spLocks noGrp="1" noChangeArrowheads="1"/>
          </p:cNvSpPr>
          <p:nvPr>
            <p:ph type="title"/>
          </p:nvPr>
        </p:nvSpPr>
        <p:spPr/>
        <p:txBody>
          <a:bodyPr>
            <a:normAutofit/>
          </a:bodyPr>
          <a:lstStyle/>
          <a:p>
            <a:pPr algn="ctr"/>
            <a:r>
              <a:rPr lang="zh-TW" altLang="en-US" dirty="0">
                <a:solidFill>
                  <a:srgbClr val="008000"/>
                </a:solidFill>
                <a:effectLst/>
                <a:latin typeface="Times New Roman" pitchFamily="18" charset="0"/>
                <a:ea typeface="華康魏碑體" pitchFamily="65" charset="-120"/>
              </a:rPr>
              <a:t>臺灣青少年性</a:t>
            </a:r>
            <a:r>
              <a:rPr lang="zh-TW" altLang="en-US" dirty="0" smtClean="0">
                <a:solidFill>
                  <a:srgbClr val="008000"/>
                </a:solidFill>
                <a:effectLst/>
                <a:latin typeface="Times New Roman" pitchFamily="18" charset="0"/>
                <a:ea typeface="華康魏碑體" pitchFamily="65" charset="-120"/>
              </a:rPr>
              <a:t>意識表現和發展</a:t>
            </a:r>
            <a:endParaRPr lang="zh-TW" altLang="en-US" dirty="0">
              <a:solidFill>
                <a:srgbClr val="008000"/>
              </a:solidFill>
              <a:effectLst/>
              <a:latin typeface="Times New Roman" pitchFamily="18" charset="0"/>
              <a:ea typeface="華康魏碑體" pitchFamily="65" charset="-120"/>
            </a:endParaRPr>
          </a:p>
        </p:txBody>
      </p:sp>
      <p:sp>
        <p:nvSpPr>
          <p:cNvPr id="577539" name="Rectangle 3"/>
          <p:cNvSpPr>
            <a:spLocks noGrp="1" noChangeArrowheads="1"/>
          </p:cNvSpPr>
          <p:nvPr>
            <p:ph type="body" idx="1"/>
          </p:nvPr>
        </p:nvSpPr>
        <p:spPr/>
        <p:txBody>
          <a:bodyPr/>
          <a:lstStyle/>
          <a:p>
            <a:pPr algn="ctr">
              <a:buFont typeface="Wingdings" pitchFamily="2" charset="2"/>
              <a:buNone/>
            </a:pPr>
            <a:r>
              <a:rPr lang="en-US" altLang="zh-TW" sz="3600">
                <a:solidFill>
                  <a:srgbClr val="0000CC"/>
                </a:solidFill>
                <a:latin typeface="Times New Roman" pitchFamily="18" charset="0"/>
                <a:ea typeface="華康魏碑體" pitchFamily="65" charset="-120"/>
              </a:rPr>
              <a:t>1. </a:t>
            </a:r>
            <a:r>
              <a:rPr lang="zh-TW" altLang="en-US" sz="3600">
                <a:solidFill>
                  <a:srgbClr val="0000CC"/>
                </a:solidFill>
                <a:latin typeface="Times New Roman" pitchFamily="18" charset="0"/>
                <a:ea typeface="華康魏碑體" pitchFamily="65" charset="-120"/>
              </a:rPr>
              <a:t>疏遠期</a:t>
            </a:r>
          </a:p>
          <a:p>
            <a:pPr algn="ctr">
              <a:buFont typeface="Wingdings" pitchFamily="2" charset="2"/>
              <a:buNone/>
            </a:pPr>
            <a:r>
              <a:rPr lang="en-US" altLang="zh-TW" sz="3600">
                <a:solidFill>
                  <a:srgbClr val="0000CC"/>
                </a:solidFill>
                <a:latin typeface="Times New Roman" pitchFamily="18" charset="0"/>
                <a:ea typeface="華康魏碑體" pitchFamily="65" charset="-120"/>
              </a:rPr>
              <a:t>2. </a:t>
            </a:r>
            <a:r>
              <a:rPr lang="zh-TW" altLang="en-US" sz="3600">
                <a:solidFill>
                  <a:srgbClr val="0000CC"/>
                </a:solidFill>
                <a:latin typeface="Times New Roman" pitchFamily="18" charset="0"/>
                <a:ea typeface="華康魏碑體" pitchFamily="65" charset="-120"/>
              </a:rPr>
              <a:t>愛慕期</a:t>
            </a:r>
          </a:p>
          <a:p>
            <a:pPr algn="ctr">
              <a:buFont typeface="Wingdings" pitchFamily="2" charset="2"/>
              <a:buNone/>
            </a:pPr>
            <a:r>
              <a:rPr lang="en-US" altLang="zh-TW" sz="3600">
                <a:solidFill>
                  <a:srgbClr val="0000CC"/>
                </a:solidFill>
                <a:latin typeface="Times New Roman" pitchFamily="18" charset="0"/>
                <a:ea typeface="華康魏碑體" pitchFamily="65" charset="-120"/>
              </a:rPr>
              <a:t>3. </a:t>
            </a:r>
            <a:r>
              <a:rPr lang="zh-TW" altLang="en-US" sz="3600">
                <a:solidFill>
                  <a:srgbClr val="0000CC"/>
                </a:solidFill>
                <a:latin typeface="Times New Roman" pitchFamily="18" charset="0"/>
                <a:ea typeface="華康魏碑體" pitchFamily="65" charset="-120"/>
              </a:rPr>
              <a:t>戀愛期</a:t>
            </a:r>
            <a:endParaRPr lang="zh-TW" altLang="en-US" sz="3600">
              <a:latin typeface="Times New Roman" pitchFamily="18" charset="0"/>
              <a:ea typeface="華康魏碑體" pitchFamily="65" charset="-120"/>
            </a:endParaRPr>
          </a:p>
        </p:txBody>
      </p:sp>
    </p:spTree>
    <p:extLst>
      <p:ext uri="{BB962C8B-B14F-4D97-AF65-F5344CB8AC3E}">
        <p14:creationId xmlns:p14="http://schemas.microsoft.com/office/powerpoint/2010/main" val="34155973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會">
  <a:themeElements>
    <a:clrScheme name="都會">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會">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會">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115</TotalTime>
  <Words>1355</Words>
  <Application>Microsoft Office PowerPoint</Application>
  <PresentationFormat>如螢幕大小 (4:3)</PresentationFormat>
  <Paragraphs>96</Paragraphs>
  <Slides>27</Slides>
  <Notes>0</Notes>
  <HiddenSlides>0</HiddenSlides>
  <MMClips>0</MMClips>
  <ScaleCrop>false</ScaleCrop>
  <HeadingPairs>
    <vt:vector size="4" baseType="variant">
      <vt:variant>
        <vt:lpstr>佈景主題</vt:lpstr>
      </vt:variant>
      <vt:variant>
        <vt:i4>1</vt:i4>
      </vt:variant>
      <vt:variant>
        <vt:lpstr>投影片標題</vt:lpstr>
      </vt:variant>
      <vt:variant>
        <vt:i4>27</vt:i4>
      </vt:variant>
    </vt:vector>
  </HeadingPairs>
  <TitlesOfParts>
    <vt:vector size="28" baseType="lpstr">
      <vt:lpstr>都會</vt:lpstr>
      <vt:lpstr>青少年的性發展</vt:lpstr>
      <vt:lpstr>壹、性的成熟與發展 </vt:lpstr>
      <vt:lpstr>壹、性的成熟與發展 </vt:lpstr>
      <vt:lpstr>二、性意識的發展</vt:lpstr>
      <vt:lpstr>1.性的反感期</vt:lpstr>
      <vt:lpstr>2.嚮往年長異性的牛犢戀期</vt:lpstr>
      <vt:lpstr>3.接近異性的狂熱期</vt:lpstr>
      <vt:lpstr>4.浪漫的戀愛期</vt:lpstr>
      <vt:lpstr>臺灣青少年性意識表現和發展</vt:lpstr>
      <vt:lpstr>1. 疏遠期</vt:lpstr>
      <vt:lpstr>2. 愛慕期</vt:lpstr>
      <vt:lpstr>3. 戀愛期</vt:lpstr>
      <vt:lpstr>貳、早熟與晚熟 </vt:lpstr>
      <vt:lpstr>發育的個別差異</vt:lpstr>
      <vt:lpstr>發育的個別差異</vt:lpstr>
      <vt:lpstr>PowerPoint 簡報</vt:lpstr>
      <vt:lpstr>PowerPoint 簡報</vt:lpstr>
      <vt:lpstr>早熟對男生的影響</vt:lpstr>
      <vt:lpstr>晚熟對男生的影響</vt:lpstr>
      <vt:lpstr>早熟對女生的影響</vt:lpstr>
      <vt:lpstr>晚熟對女生的影響</vt:lpstr>
      <vt:lpstr>長期性的影響</vt:lpstr>
      <vt:lpstr>有關青少年性發展的相關議題</vt:lpstr>
      <vt:lpstr>青少年青春期的輔導</vt:lpstr>
      <vt:lpstr>性教育</vt:lpstr>
      <vt:lpstr>考題</vt:lpstr>
      <vt:lpstr>考題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青少年的性發展</dc:title>
  <dc:creator>shinfu</dc:creator>
  <cp:lastModifiedBy>shinfu</cp:lastModifiedBy>
  <cp:revision>9</cp:revision>
  <dcterms:created xsi:type="dcterms:W3CDTF">2020-10-05T03:46:05Z</dcterms:created>
  <dcterms:modified xsi:type="dcterms:W3CDTF">2020-10-05T05:41:07Z</dcterms:modified>
</cp:coreProperties>
</file>